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6" r:id="rId4"/>
    <p:sldId id="263" r:id="rId5"/>
    <p:sldId id="264" r:id="rId6"/>
    <p:sldId id="319" r:id="rId7"/>
    <p:sldId id="265" r:id="rId8"/>
    <p:sldId id="269" r:id="rId9"/>
    <p:sldId id="267" r:id="rId10"/>
    <p:sldId id="268" r:id="rId11"/>
    <p:sldId id="270" r:id="rId12"/>
    <p:sldId id="278" r:id="rId13"/>
    <p:sldId id="279" r:id="rId14"/>
    <p:sldId id="281" r:id="rId15"/>
    <p:sldId id="282" r:id="rId16"/>
    <p:sldId id="320" r:id="rId17"/>
    <p:sldId id="321" r:id="rId18"/>
    <p:sldId id="322" r:id="rId19"/>
    <p:sldId id="323" r:id="rId20"/>
    <p:sldId id="324" r:id="rId21"/>
    <p:sldId id="325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66CC"/>
    <a:srgbClr val="800080"/>
    <a:srgbClr val="0000FF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6555" autoAdjust="0"/>
  </p:normalViewPr>
  <p:slideViewPr>
    <p:cSldViewPr snapToObjects="1">
      <p:cViewPr varScale="1">
        <p:scale>
          <a:sx n="62" d="100"/>
          <a:sy n="62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21"/>
    </p:cViewPr>
  </p:sorterViewPr>
  <p:notesViewPr>
    <p:cSldViewPr snapToObjects="1">
      <p:cViewPr>
        <p:scale>
          <a:sx n="100" d="100"/>
          <a:sy n="100" d="100"/>
        </p:scale>
        <p:origin x="-2016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 dirty="0"/>
              <a:t>Lecture File 06 COP 3035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809D36D7-0DB5-4558-B7A6-B71C373680EF}" type="datetime4">
              <a:rPr lang="en-US"/>
              <a:pPr>
                <a:defRPr/>
              </a:pPr>
              <a:t>September 16, 2019</a:t>
            </a:fld>
            <a:endParaRPr lang="en-US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/>
              <a:t>A. Ford Tyson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0161AD0A-1E9F-4E17-8A93-4595A5FCFB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197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/>
              <a:t>Lecture File 08 COP 3014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6E55804C-1C9E-4B1C-A6BF-D8D10C6AE14A}" type="datetime4">
              <a:rPr lang="en-US"/>
              <a:pPr>
                <a:defRPr/>
              </a:pPr>
              <a:t>September 16, 2019</a:t>
            </a:fld>
            <a:endParaRPr lang="en-US" alt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r>
              <a:rPr lang="en-US" altLang="en-US"/>
              <a:t>A. Ford Tyson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061496A8-993E-4717-9E23-0AC81E1F2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677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dirty="0">
                <a:latin typeface="Times" charset="0"/>
              </a:rPr>
              <a:t>Lecture File 06 COP 3035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ABE8E9-41F2-4254-9FDA-3907A9B8A1F8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0AFF47-00A5-4987-B948-DC9F943CA538}" type="slidenum">
              <a:rPr lang="en-US" altLang="en-US" sz="1200" smtClean="0">
                <a:latin typeface="Times" charset="0"/>
              </a:rPr>
              <a:pPr/>
              <a:t>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---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0BB776-A3CA-49C0-8599-2942F39884A9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31ED05-02D5-40B8-965F-2B32728AABAF}" type="slidenum">
              <a:rPr lang="en-US" altLang="en-US" sz="1200" smtClean="0">
                <a:latin typeface="Times" charset="0"/>
              </a:rPr>
              <a:pPr/>
              <a:t>10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1B8926-FF77-4215-B473-0B7967639B0A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38B75A-A2B5-447C-8E74-5608ECE04999}" type="slidenum">
              <a:rPr lang="en-US" altLang="en-US" sz="1200" smtClean="0">
                <a:latin typeface="Times" charset="0"/>
              </a:rPr>
              <a:pPr/>
              <a:t>11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F5BE83-C51A-46BE-BFD7-60BDD4B0D681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B78594-F511-49AE-B71C-2B76E72E6218}" type="slidenum">
              <a:rPr lang="en-US" altLang="en-US" sz="1200" smtClean="0">
                <a:latin typeface="Times" charset="0"/>
              </a:rPr>
              <a:pPr/>
              <a:t>12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can talk about principle of not using ==, &lt;= or &gt;= to compare real numbers in programming when we look at the actual program code for this decision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19CC22-03C6-4E33-B970-70867AAE02C1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E7502E-498C-4168-B587-204413A42190}" type="slidenum">
              <a:rPr lang="en-US" altLang="en-US" sz="1200" smtClean="0">
                <a:latin typeface="Times" charset="0"/>
              </a:rPr>
              <a:pPr/>
              <a:t>13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CA3428-C396-494C-B23F-E05BBDA81D79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94171E-C06C-4C8C-97D9-1CFF2D3600D5}" type="slidenum">
              <a:rPr lang="en-US" altLang="en-US" sz="1200" smtClean="0">
                <a:latin typeface="Times" charset="0"/>
              </a:rPr>
              <a:pPr/>
              <a:t>14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IPO architecture: input, process, output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E16C11-AAC2-4CF8-A7F9-52593546C975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B41FE3-5DA5-4EB5-89FB-8CDD26730246}" type="slidenum">
              <a:rPr lang="en-US" altLang="en-US" sz="1200" smtClean="0">
                <a:latin typeface="Times" charset="0"/>
              </a:rPr>
              <a:pPr/>
              <a:t>15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9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385EEA-2A8F-48D9-ABDE-8DFBD337E605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344FE7-6F81-4947-A143-675F3515288E}" type="slidenum">
              <a:rPr lang="en-US" altLang="en-US" sz="1200" smtClean="0">
                <a:latin typeface="Times" charset="0"/>
              </a:rPr>
              <a:pPr/>
              <a:t>16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9BEA5D-755C-4D25-A480-212D838DD86E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D693CD-7FBD-436A-B052-BBB412B66916}" type="slidenum">
              <a:rPr lang="en-US" altLang="en-US" sz="1200" smtClean="0">
                <a:latin typeface="Times" charset="0"/>
              </a:rPr>
              <a:pPr/>
              <a:t>17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1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D58075-4153-4E00-BA3E-F727772A6C74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1DAA0A-DE81-4931-978F-7BF1C3070A9C}" type="slidenum">
              <a:rPr lang="en-US" altLang="en-US" sz="1200" smtClean="0">
                <a:latin typeface="Times" charset="0"/>
              </a:rPr>
              <a:pPr/>
              <a:t>18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Now use the temps program and display as examples.  Show where to add prints to echoprint the input values.</a:t>
            </a:r>
          </a:p>
          <a:p>
            <a:r>
              <a:rPr lang="en-US"/>
              <a:t>Talk about just because input lines "look good" doesn't mean values have been correctly</a:t>
            </a:r>
          </a:p>
          <a:p>
            <a:r>
              <a:rPr lang="en-US"/>
              <a:t>Use the if statements to discuss minimum complete coverage and boundary testing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5EA07E-4122-4E62-95F3-569584162C1B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403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6F177E-5DCA-4EAA-B317-53891B880431}" type="slidenum">
              <a:rPr lang="en-US" altLang="en-US" sz="1200" smtClean="0">
                <a:latin typeface="Times" charset="0"/>
              </a:rPr>
              <a:pPr/>
              <a:t>19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FEEF24-C42F-4322-B726-54C9145C0B0B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5D03CE-EE9B-4197-AC21-E09ACA0EBC3E}" type="slidenum">
              <a:rPr lang="en-US" altLang="en-US" sz="1200" smtClean="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0BC6E0-F733-47EC-918A-8C004F0750C4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A9907C-A641-4213-B17B-556708FB9B05}" type="slidenum">
              <a:rPr lang="en-US" altLang="en-US" sz="1200" smtClean="0">
                <a:latin typeface="Times" charset="0"/>
              </a:rPr>
              <a:pPr/>
              <a:t>20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---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46085" name="Date Placeholder 4"/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D917D5-DBD7-441B-AE6A-DD02DF97E798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6" name="Footer Placeholder 5"/>
          <p:cNvSpPr>
            <a:spLocks noGrp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4608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A5E832-4638-431B-8A35-E2E3DDA6A546}" type="slidenum">
              <a:rPr lang="en-US" altLang="en-US" sz="1200" smtClean="0">
                <a:latin typeface="Times" charset="0"/>
              </a:rPr>
              <a:pPr/>
              <a:t>21</a:t>
            </a:fld>
            <a:endParaRPr lang="en-US" altLang="en-US" sz="120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B3E462-4277-4504-A34C-6556EB2A87F2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A22585-2A65-40E0-B00B-4FDDE9098954}" type="slidenum">
              <a:rPr lang="en-US" altLang="en-US" sz="1200" smtClean="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57EBB2-65EA-45C1-880D-53039F0EB2D3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579F4B-489C-422C-ADEF-D2359D3CB23A}" type="slidenum">
              <a:rPr lang="en-US" altLang="en-US" sz="1200" smtClean="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366F4C-84B8-4748-A225-2ADF1C202E7A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BD95AD-D68A-4E31-8FCC-2E6B3036FB10}" type="slidenum">
              <a:rPr lang="en-US" altLang="en-US" sz="1200" smtClean="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65230B-088A-4EB3-B8A0-5B8DB011D57A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2419B3-0D99-4374-BC98-860292B5B657}" type="slidenum">
              <a:rPr lang="en-US" altLang="en-US" sz="1200" smtClean="0">
                <a:latin typeface="Times" charset="0"/>
              </a:rPr>
              <a:pPr/>
              <a:t>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CB263F-2C6A-474C-8D2E-E5909CABC5DC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07707E-E2DB-4438-801A-4A7C76085C34}" type="slidenum">
              <a:rPr lang="en-US" altLang="en-US" sz="1200" smtClean="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E018CA-1450-45AD-AAC0-27A377AD416E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BB575C-A2EC-4765-BC3F-47D1EA34A8F1}" type="slidenum">
              <a:rPr lang="en-US" altLang="en-US" sz="1200" smtClean="0">
                <a:latin typeface="Times" charset="0"/>
              </a:rPr>
              <a:pPr/>
              <a:t>8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Lecture File 08 COP 3014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8BFFD5-6F8D-4382-82F5-14DA0BFD7538}" type="datetime4">
              <a:rPr lang="en-US" sz="1200" smtClean="0">
                <a:latin typeface="Times" charset="0"/>
              </a:rPr>
              <a:pPr/>
              <a:t>September 16, 2019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latin typeface="Times" charset="0"/>
              </a:rPr>
              <a:t>A. Ford Tyson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9F553D-E325-4B73-9543-296A710EF193}" type="slidenum">
              <a:rPr lang="en-US" altLang="en-US" sz="1200" smtClean="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64"/>
              <a:chOff x="-3" y="1562"/>
              <a:chExt cx="5763" cy="664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79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53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85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74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51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57" y="176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57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832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833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1E7ADDF-82D1-49A8-AA01-FCEAD3A88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1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B9F9C-A3D5-468E-8492-DAB620408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2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651E1-2E4D-4AC5-AA13-DF5DBA241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5A1CC-B936-42F7-9D20-5DEAB9F0F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79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D986F-8BF1-4DAE-936D-5A73E15EC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74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7A93-6C89-4BDA-946F-BCB588C9F5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64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9E06E-C087-4239-8C11-F3F22C2998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9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67DE1-6180-4197-A762-24797361CD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6342-1407-44DA-8F86-E83EA8A3B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1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162DE-5B8C-44E3-B959-A3792117B1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7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1E05D-1DF4-4926-ABA8-292E56309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67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97284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6" name="Freeform 6"/>
              <p:cNvSpPr>
                <a:spLocks/>
              </p:cNvSpPr>
              <p:nvPr/>
            </p:nvSpPr>
            <p:spPr bwMode="ltGray">
              <a:xfrm rot="-5400000">
                <a:off x="926" y="1696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7" name="Freeform 7"/>
              <p:cNvSpPr>
                <a:spLocks/>
              </p:cNvSpPr>
              <p:nvPr/>
            </p:nvSpPr>
            <p:spPr bwMode="ltGray">
              <a:xfrm rot="-5400000">
                <a:off x="-113" y="1780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89" name="Freeform 9"/>
              <p:cNvSpPr>
                <a:spLocks/>
              </p:cNvSpPr>
              <p:nvPr/>
            </p:nvSpPr>
            <p:spPr bwMode="ltGray">
              <a:xfrm rot="-5400000">
                <a:off x="406" y="1699"/>
                <a:ext cx="624" cy="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0" name="Freeform 10"/>
              <p:cNvSpPr>
                <a:spLocks/>
              </p:cNvSpPr>
              <p:nvPr/>
            </p:nvSpPr>
            <p:spPr bwMode="ltGray">
              <a:xfrm rot="-5400000">
                <a:off x="119" y="1728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1" name="Freeform 11"/>
              <p:cNvSpPr>
                <a:spLocks/>
              </p:cNvSpPr>
              <p:nvPr/>
            </p:nvSpPr>
            <p:spPr bwMode="ltGray">
              <a:xfrm rot="-5400000">
                <a:off x="3136" y="1637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3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4" name="Freeform 14"/>
              <p:cNvSpPr>
                <a:spLocks/>
              </p:cNvSpPr>
              <p:nvPr/>
            </p:nvSpPr>
            <p:spPr bwMode="ltGray">
              <a:xfrm rot="-5400000">
                <a:off x="2514" y="1729"/>
                <a:ext cx="624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5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6" name="Freeform 16"/>
              <p:cNvSpPr>
                <a:spLocks/>
              </p:cNvSpPr>
              <p:nvPr/>
            </p:nvSpPr>
            <p:spPr bwMode="ltGray">
              <a:xfrm rot="-5400000">
                <a:off x="2006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7" name="Freeform 17"/>
              <p:cNvSpPr>
                <a:spLocks/>
              </p:cNvSpPr>
              <p:nvPr/>
            </p:nvSpPr>
            <p:spPr bwMode="ltGray">
              <a:xfrm rot="-5400000">
                <a:off x="4004" y="1614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8" name="Freeform 18"/>
              <p:cNvSpPr>
                <a:spLocks/>
              </p:cNvSpPr>
              <p:nvPr/>
            </p:nvSpPr>
            <p:spPr bwMode="ltGray">
              <a:xfrm rot="-5400000">
                <a:off x="3625" y="1646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299" name="Freeform 19"/>
              <p:cNvSpPr>
                <a:spLocks/>
              </p:cNvSpPr>
              <p:nvPr/>
            </p:nvSpPr>
            <p:spPr bwMode="ltGray">
              <a:xfrm rot="-5400000">
                <a:off x="4472" y="1719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300" name="Freeform 20"/>
              <p:cNvSpPr>
                <a:spLocks/>
              </p:cNvSpPr>
              <p:nvPr/>
            </p:nvSpPr>
            <p:spPr bwMode="ltGray">
              <a:xfrm>
                <a:off x="5469" y="1534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301" name="Freeform 21"/>
              <p:cNvSpPr>
                <a:spLocks/>
              </p:cNvSpPr>
              <p:nvPr/>
            </p:nvSpPr>
            <p:spPr bwMode="ltGray">
              <a:xfrm rot="-5400000">
                <a:off x="5041" y="1639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302" name="Freeform 22"/>
              <p:cNvSpPr>
                <a:spLocks/>
              </p:cNvSpPr>
              <p:nvPr/>
            </p:nvSpPr>
            <p:spPr bwMode="ltGray">
              <a:xfrm rot="-5400000">
                <a:off x="4722" y="1665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730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30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730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30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730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8A9D37E8-9327-45A0-BA05-EA47970B4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484D2-F8F0-4E8A-9107-FA4CE914F1B5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705600" cy="1219200"/>
          </a:xfrm>
        </p:spPr>
        <p:txBody>
          <a:bodyPr/>
          <a:lstStyle/>
          <a:p>
            <a:r>
              <a:rPr lang="en-US" sz="4800" dirty="0"/>
              <a:t>COP 3035</a:t>
            </a:r>
            <a:br>
              <a:rPr lang="en-US" sz="4000" dirty="0"/>
            </a:br>
            <a:r>
              <a:rPr lang="en-US" sz="3200" i="1" dirty="0"/>
              <a:t>Lecture File 03a</a:t>
            </a:r>
            <a:endParaRPr lang="en-US" sz="28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971800"/>
            <a:ext cx="56388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Top-Down Design</a:t>
            </a:r>
          </a:p>
          <a:p>
            <a:pPr>
              <a:lnSpc>
                <a:spcPct val="90000"/>
              </a:lnSpc>
            </a:pPr>
            <a:r>
              <a:rPr lang="en-US" sz="2800"/>
              <a:t>Temperatures Program Example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Introduction to Incremental Testing and Debugging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981200" y="6096000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/>
              <a:t>Copyright Ann Ford Tyson</a:t>
            </a:r>
          </a:p>
        </p:txBody>
      </p:sp>
      <p:sp>
        <p:nvSpPr>
          <p:cNvPr id="2" name="Action Button: Forward or Next 1">
            <a:hlinkClick r:id="rId3" action="ppaction://hlinksldjump" highlightClick="1"/>
          </p:cNvPr>
          <p:cNvSpPr/>
          <p:nvPr/>
        </p:nvSpPr>
        <p:spPr bwMode="auto">
          <a:xfrm>
            <a:off x="7086600" y="1219200"/>
            <a:ext cx="1042416" cy="1042416"/>
          </a:xfrm>
          <a:prstGeom prst="actionButtonForwardNext">
            <a:avLst/>
          </a:prstGeom>
          <a:solidFill>
            <a:srgbClr val="CC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91FC2-5243-45B0-A732-09ECD97D19A0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4: Write lower-level modules in pseudocode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Write algorithms</a:t>
            </a:r>
          </a:p>
          <a:p>
            <a:r>
              <a:rPr lang="en-US"/>
              <a:t>Describe Tasks</a:t>
            </a:r>
          </a:p>
          <a:p>
            <a:r>
              <a:rPr lang="en-US"/>
              <a:t>Work from higher to lower levels</a:t>
            </a:r>
            <a:br>
              <a:rPr lang="en-US"/>
            </a:br>
            <a:br>
              <a:rPr lang="en-US"/>
            </a:br>
            <a:r>
              <a:rPr lang="en-US"/>
              <a:t>e.g. write pseudocode for overall justify 	module before writing left, right, 		center and full routines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DBA56-98C8-40C2-818B-A187E02CABA1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419100"/>
            <a:ext cx="7772400" cy="1143000"/>
          </a:xfrm>
        </p:spPr>
        <p:txBody>
          <a:bodyPr/>
          <a:lstStyle/>
          <a:p>
            <a:r>
              <a:rPr lang="en-US"/>
              <a:t>Step 5: Translate pseudocode into high-level language program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2200275"/>
            <a:ext cx="8178800" cy="3895725"/>
          </a:xfrm>
        </p:spPr>
        <p:txBody>
          <a:bodyPr/>
          <a:lstStyle/>
          <a:p>
            <a:r>
              <a:rPr lang="en-US"/>
              <a:t>Observe language syntax and semantics rules</a:t>
            </a:r>
            <a:br>
              <a:rPr lang="en-US"/>
            </a:br>
            <a:endParaRPr lang="en-US"/>
          </a:p>
          <a:p>
            <a:r>
              <a:rPr lang="en-US"/>
              <a:t>Program organization should reflect design structure</a:t>
            </a:r>
            <a:br>
              <a:rPr lang="en-US"/>
            </a:br>
            <a:endParaRPr lang="en-US"/>
          </a:p>
          <a:p>
            <a:r>
              <a:rPr lang="en-US"/>
              <a:t>Observe </a:t>
            </a:r>
            <a:r>
              <a:rPr lang="en-US" i="1"/>
              <a:t>local style guidelines and general software engineering principles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E1BA5-6CB8-4C2E-9DE3-F961B0C20A4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 sz="4000"/>
              <a:t>Example Design &amp; Program: Program </a:t>
            </a:r>
            <a:r>
              <a:rPr lang="en-US" sz="4000" i="1"/>
              <a:t>temps</a:t>
            </a: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524000"/>
            <a:ext cx="8178800" cy="50292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TASK:</a:t>
            </a:r>
            <a:r>
              <a:rPr lang="en-US"/>
              <a:t> </a:t>
            </a:r>
            <a:r>
              <a:rPr lang="en-US" sz="2800">
                <a:latin typeface="Palatino" charset="0"/>
              </a:rPr>
              <a:t>Ask user to enter a patient ID# and three temperatures.  Calculate the average temp and print out a message giving the patient's current status, based on this table:</a:t>
            </a:r>
          </a:p>
          <a:p>
            <a:pPr lvl="1"/>
            <a:r>
              <a:rPr lang="en-US" sz="2400">
                <a:latin typeface="Palatino" charset="0"/>
              </a:rPr>
              <a:t>average &gt;= 100.0 : feverish</a:t>
            </a:r>
          </a:p>
          <a:p>
            <a:pPr lvl="1"/>
            <a:r>
              <a:rPr lang="en-US" sz="2400">
                <a:latin typeface="Palatino" charset="0"/>
              </a:rPr>
              <a:t>99.0 &lt; average &lt; 100.0 : normal but borderline</a:t>
            </a:r>
          </a:p>
          <a:p>
            <a:pPr lvl="1"/>
            <a:r>
              <a:rPr lang="en-US" sz="2400">
                <a:latin typeface="Palatino" charset="0"/>
              </a:rPr>
              <a:t>average &lt;= 99.0 : normal</a:t>
            </a:r>
          </a:p>
          <a:p>
            <a:r>
              <a:rPr lang="en-US">
                <a:solidFill>
                  <a:srgbClr val="0000FF"/>
                </a:solidFill>
              </a:rPr>
              <a:t>INPUT</a:t>
            </a:r>
            <a:endParaRPr lang="en-US"/>
          </a:p>
          <a:p>
            <a:pPr lvl="1"/>
            <a:r>
              <a:rPr lang="en-US">
                <a:latin typeface="Palatino" charset="0"/>
              </a:rPr>
              <a:t>patient ID# (integer; e.g. 456321)</a:t>
            </a:r>
          </a:p>
          <a:p>
            <a:pPr lvl="1"/>
            <a:r>
              <a:rPr lang="en-US">
                <a:latin typeface="Palatino" charset="0"/>
              </a:rPr>
              <a:t>three temperatures (real; e.g. 98.6)</a:t>
            </a:r>
            <a:endParaRPr lang="en-US" b="1">
              <a:latin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0D46F-6776-4746-B99B-62BBBDD74798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0"/>
            <a:ext cx="7772400" cy="1143000"/>
          </a:xfrm>
        </p:spPr>
        <p:txBody>
          <a:bodyPr/>
          <a:lstStyle/>
          <a:p>
            <a:r>
              <a:rPr lang="en-US"/>
              <a:t>Example p.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371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</a:rPr>
              <a:t>OUTPUT</a:t>
            </a:r>
            <a:endParaRPr lang="en-US" sz="2800" b="1">
              <a:latin typeface="Palatino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average temp and the message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output title, headings, labels for output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</a:rPr>
              <a:t>CONSTANTS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3 ( number of temperatures recorded 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99.0, 100.0 ( cutoff points )</a:t>
            </a:r>
            <a:endParaRPr lang="en-US" sz="2400" b="1">
              <a:latin typeface="Palatino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</a:rPr>
              <a:t>ASSUMPTIONS</a:t>
            </a:r>
            <a:endParaRPr lang="en-US" sz="2800" b="1">
              <a:latin typeface="Palatino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patient ID# is valid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all 3 temp values are provided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temps are valid if positive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Palatino" charset="0"/>
              </a:rPr>
              <a:t>no special handling of extremely low or extremely high temps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C2720-9936-494D-864B-EE81440DD2C3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4572000" cy="609600"/>
          </a:xfrm>
        </p:spPr>
        <p:txBody>
          <a:bodyPr/>
          <a:lstStyle/>
          <a:p>
            <a:r>
              <a:rPr lang="en-US"/>
              <a:t>Structure Chart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990850" y="1168400"/>
            <a:ext cx="3162300" cy="584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cs typeface="Times New Roman" pitchFamily="18" charset="0"/>
              </a:rPr>
              <a:t>main module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19050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Print Headings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362200" y="4114800"/>
            <a:ext cx="12192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Get Data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114800" y="4038600"/>
            <a:ext cx="14478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Test Data Validity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791200" y="4038600"/>
            <a:ext cx="14478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Calc Average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391400" y="4038600"/>
            <a:ext cx="16764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Print Message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6394" name="Line 23"/>
          <p:cNvSpPr>
            <a:spLocks noChangeShapeType="1"/>
          </p:cNvSpPr>
          <p:nvPr/>
        </p:nvSpPr>
        <p:spPr bwMode="auto">
          <a:xfrm>
            <a:off x="4572000" y="1752600"/>
            <a:ext cx="3048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24"/>
          <p:cNvSpPr>
            <a:spLocks noChangeShapeType="1"/>
          </p:cNvSpPr>
          <p:nvPr/>
        </p:nvSpPr>
        <p:spPr bwMode="auto">
          <a:xfrm>
            <a:off x="4572000" y="1752600"/>
            <a:ext cx="19050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>
            <a:off x="4572000" y="1752600"/>
            <a:ext cx="35814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28"/>
          <p:cNvSpPr>
            <a:spLocks noChangeShapeType="1"/>
          </p:cNvSpPr>
          <p:nvPr/>
        </p:nvSpPr>
        <p:spPr bwMode="auto">
          <a:xfrm flipH="1">
            <a:off x="1981200" y="1752600"/>
            <a:ext cx="25908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29"/>
          <p:cNvSpPr>
            <a:spLocks noChangeShapeType="1"/>
          </p:cNvSpPr>
          <p:nvPr/>
        </p:nvSpPr>
        <p:spPr bwMode="auto">
          <a:xfrm flipH="1">
            <a:off x="2819400" y="1752600"/>
            <a:ext cx="17526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33"/>
          <p:cNvSpPr txBox="1">
            <a:spLocks noChangeArrowheads="1"/>
          </p:cNvSpPr>
          <p:nvPr/>
        </p:nvSpPr>
        <p:spPr bwMode="auto">
          <a:xfrm>
            <a:off x="1447800" y="5883275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i="1">
                <a:solidFill>
                  <a:srgbClr val="0000FF"/>
                </a:solidFill>
                <a:cs typeface="Times New Roman" pitchFamily="18" charset="0"/>
              </a:rPr>
              <a:t>left to right in tree == order tasks are done in, to extent possible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32BAA-0A81-4C4D-B2C4-6E3084916F4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019800" cy="685800"/>
          </a:xfrm>
        </p:spPr>
        <p:txBody>
          <a:bodyPr/>
          <a:lstStyle/>
          <a:p>
            <a:r>
              <a:rPr lang="en-US"/>
              <a:t>main logic pseudocode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752600" y="1600200"/>
            <a:ext cx="6553200" cy="3963988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latin typeface="Palatino" charset="0"/>
              </a:rPr>
              <a:t>PrintHeadings</a:t>
            </a:r>
            <a:br>
              <a:rPr lang="en-US" altLang="en-US" sz="2800" b="1">
                <a:latin typeface="Palatino" charset="0"/>
              </a:rPr>
            </a:br>
            <a:r>
              <a:rPr lang="en-US" altLang="en-US" sz="2800" b="1">
                <a:latin typeface="Palatino" charset="0"/>
              </a:rPr>
              <a:t>GetData</a:t>
            </a:r>
          </a:p>
          <a:p>
            <a:r>
              <a:rPr lang="en-US" altLang="en-US" sz="2800" b="1">
                <a:latin typeface="Palatino" charset="0"/>
              </a:rPr>
              <a:t>TestDataValidity</a:t>
            </a:r>
          </a:p>
          <a:p>
            <a:r>
              <a:rPr lang="en-US" altLang="en-US" sz="2800" b="1">
                <a:latin typeface="Palatino" charset="0"/>
              </a:rPr>
              <a:t>if the data is ok</a:t>
            </a:r>
          </a:p>
          <a:p>
            <a:r>
              <a:rPr lang="en-US" altLang="en-US" sz="2800" b="1">
                <a:latin typeface="Palatino" charset="0"/>
              </a:rPr>
              <a:t>	CalcAverage</a:t>
            </a:r>
          </a:p>
          <a:p>
            <a:r>
              <a:rPr lang="en-US" altLang="en-US" sz="2800" b="1">
                <a:latin typeface="Palatino" charset="0"/>
              </a:rPr>
              <a:t>	PrintMessage</a:t>
            </a:r>
          </a:p>
          <a:p>
            <a:r>
              <a:rPr lang="en-US" altLang="en-US" sz="2800" b="1">
                <a:latin typeface="Palatino" charset="0"/>
              </a:rPr>
              <a:t>else</a:t>
            </a:r>
          </a:p>
          <a:p>
            <a:r>
              <a:rPr lang="en-US" altLang="en-US" sz="2800" b="1">
                <a:latin typeface="Palatino" charset="0"/>
              </a:rPr>
              <a:t>	print an error message</a:t>
            </a:r>
          </a:p>
          <a:p>
            <a:r>
              <a:rPr lang="en-US" altLang="en-US" sz="2800" b="1">
                <a:latin typeface="Palatino" charset="0"/>
              </a:rPr>
              <a:t>	</a:t>
            </a:r>
            <a:endParaRPr lang="en-US" altLang="en-US" sz="2800" b="1">
              <a:latin typeface="Times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181600" y="1295400"/>
            <a:ext cx="3962400" cy="86201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cs typeface="Times New Roman" pitchFamily="18" charset="0"/>
              </a:rPr>
              <a:t>left to right order in tree =&gt;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cs typeface="Times New Roman" pitchFamily="18" charset="0"/>
              </a:rPr>
              <a:t>top to bottom order in code</a:t>
            </a:r>
            <a:endParaRPr lang="en-US" altLang="en-US" sz="20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E3631-7A4C-4467-9526-1B889AFCEDB2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934200" cy="685800"/>
          </a:xfrm>
        </p:spPr>
        <p:txBody>
          <a:bodyPr/>
          <a:lstStyle/>
          <a:p>
            <a:r>
              <a:rPr lang="en-US"/>
              <a:t>TestDataValidity pseudocode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752600" y="1600200"/>
            <a:ext cx="6553200" cy="3963988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b="1">
                <a:latin typeface="Palatino" charset="0"/>
              </a:rPr>
              <a:t>if (1st temp is positive) and</a:t>
            </a:r>
            <a:br>
              <a:rPr lang="en-US" altLang="en-US" sz="2800" b="1">
                <a:latin typeface="Palatino" charset="0"/>
              </a:rPr>
            </a:br>
            <a:r>
              <a:rPr lang="en-US" altLang="en-US" sz="2800" b="1">
                <a:latin typeface="Palatino" charset="0"/>
              </a:rPr>
              <a:t>	(2nd temp is positive) and</a:t>
            </a:r>
          </a:p>
          <a:p>
            <a:r>
              <a:rPr lang="en-US" altLang="en-US" sz="2800" b="1">
                <a:latin typeface="Palatino" charset="0"/>
              </a:rPr>
              <a:t>	(3rd temp is positive)</a:t>
            </a:r>
            <a:br>
              <a:rPr lang="en-US" altLang="en-US" sz="2800" b="1">
                <a:latin typeface="Palatino" charset="0"/>
              </a:rPr>
            </a:br>
            <a:r>
              <a:rPr lang="en-US" altLang="en-US" sz="2800" b="1">
                <a:latin typeface="Palatino" charset="0"/>
              </a:rPr>
              <a:t>    the data is ok, set flag to</a:t>
            </a:r>
            <a:br>
              <a:rPr lang="en-US" altLang="en-US" sz="2800" b="1">
                <a:latin typeface="Palatino" charset="0"/>
              </a:rPr>
            </a:br>
            <a:r>
              <a:rPr lang="en-US" altLang="en-US" sz="2800" b="1">
                <a:latin typeface="Palatino" charset="0"/>
              </a:rPr>
              <a:t>	 indicate that</a:t>
            </a:r>
            <a:br>
              <a:rPr lang="en-US" altLang="en-US" sz="2800" b="1">
                <a:latin typeface="Palatino" charset="0"/>
              </a:rPr>
            </a:br>
            <a:r>
              <a:rPr lang="en-US" altLang="en-US" sz="2800" b="1">
                <a:latin typeface="Palatino" charset="0"/>
              </a:rPr>
              <a:t>else</a:t>
            </a:r>
          </a:p>
          <a:p>
            <a:r>
              <a:rPr lang="en-US" altLang="en-US" sz="2800" b="1">
                <a:latin typeface="Palatino" charset="0"/>
              </a:rPr>
              <a:t>    the data is NOT ok, set flag to 	indicate that</a:t>
            </a:r>
          </a:p>
          <a:p>
            <a:r>
              <a:rPr lang="en-US" altLang="en-US" sz="2800" b="1">
                <a:latin typeface="Palatino" charset="0"/>
              </a:rPr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269DF-C3B6-436E-8248-FDBC47195638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76200"/>
            <a:ext cx="7772400" cy="762000"/>
          </a:xfrm>
        </p:spPr>
        <p:txBody>
          <a:bodyPr/>
          <a:lstStyle/>
          <a:p>
            <a:r>
              <a:rPr lang="en-US"/>
              <a:t>Example program temps.cpp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2362200"/>
            <a:ext cx="7772400" cy="3505200"/>
          </a:xfrm>
        </p:spPr>
        <p:txBody>
          <a:bodyPr/>
          <a:lstStyle/>
          <a:p>
            <a:r>
              <a:rPr lang="en-US"/>
              <a:t>In class we will now switch to our IDE and examine the </a:t>
            </a:r>
            <a:r>
              <a:rPr lang="en-US" i="1">
                <a:solidFill>
                  <a:srgbClr val="CC00FF"/>
                </a:solidFill>
              </a:rPr>
              <a:t>temps</a:t>
            </a:r>
            <a:r>
              <a:rPr lang="en-US"/>
              <a:t> program</a:t>
            </a:r>
            <a:br>
              <a:rPr lang="en-US"/>
            </a:br>
            <a:endParaRPr lang="en-US"/>
          </a:p>
          <a:p>
            <a:r>
              <a:rPr lang="en-US"/>
              <a:t>This program can be printed from the class web site, along with this lecture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F3336-A6BF-4F61-9AF6-0C60C663203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Strategy: Incremental Testing and Debugging p.1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Draw structure chart for complete program, designing the program as a whole</a:t>
            </a:r>
          </a:p>
          <a:p>
            <a:pPr>
              <a:lnSpc>
                <a:spcPct val="90000"/>
              </a:lnSpc>
            </a:pPr>
            <a:r>
              <a:rPr lang="en-US" sz="2800"/>
              <a:t>Write high-level pseudocode as a whole</a:t>
            </a:r>
          </a:p>
          <a:p>
            <a:pPr>
              <a:lnSpc>
                <a:spcPct val="90000"/>
              </a:lnSpc>
            </a:pPr>
            <a:r>
              <a:rPr lang="en-US" sz="2800"/>
              <a:t>Use flowcharts to help you design if you wish</a:t>
            </a:r>
          </a:p>
          <a:p>
            <a:pPr>
              <a:lnSpc>
                <a:spcPct val="90000"/>
              </a:lnSpc>
            </a:pPr>
            <a:r>
              <a:rPr lang="en-US" sz="2800"/>
              <a:t>Write specific modules detailed pseudocode one at a time, then translate into Python, run and test to see if they work one at a time; do not move on to next section until the section you are working on is behaving correctly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A4858-4D88-40DF-8325-415450900CCA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Strategy: Incremental Testing and Debugging p.2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Example with temps program:</a:t>
            </a:r>
          </a:p>
          <a:p>
            <a:pPr lvl="1"/>
            <a:r>
              <a:rPr lang="en-US" sz="2400" dirty="0"/>
              <a:t>First: write code for printing the heading and only write enough of the main logic to do that task – then interpret/compile it, run it, test it; modify/fix as needed before moving on to next step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Next step: write code for reading the input values, interpret/compile/run/test; </a:t>
            </a:r>
            <a:r>
              <a:rPr lang="en-US" sz="2400" dirty="0" err="1"/>
              <a:t>echoprint</a:t>
            </a:r>
            <a:r>
              <a:rPr lang="en-US" sz="2400" dirty="0"/>
              <a:t> input values to make sure they are read correctly; test and fix until correct, then move on to next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772E4-85A7-41EC-BA6A-7EBC5190A045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Design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552700" y="1905000"/>
            <a:ext cx="4038600" cy="1076325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>
                <a:cs typeface="Times New Roman" pitchFamily="18" charset="0"/>
              </a:rPr>
              <a:t>complex problem or task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572000" y="3124200"/>
            <a:ext cx="0" cy="1524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857500" y="4800600"/>
            <a:ext cx="3733800" cy="180975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>
                <a:cs typeface="Times New Roman" pitchFamily="18" charset="0"/>
              </a:rPr>
              <a:t>high-level language program which solves the problem </a:t>
            </a:r>
            <a:br>
              <a:rPr lang="en-US" altLang="en-US" sz="2800" b="1" dirty="0">
                <a:cs typeface="Times New Roman" pitchFamily="18" charset="0"/>
              </a:rPr>
            </a:br>
            <a:r>
              <a:rPr lang="en-US" altLang="en-US" sz="2800" b="1" dirty="0">
                <a:cs typeface="Times New Roman" pitchFamily="18" charset="0"/>
              </a:rPr>
              <a:t>(performs the task)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105400" y="3429000"/>
            <a:ext cx="3657600" cy="954088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imperative/procedural paradigm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 autoUpdateAnimBg="0"/>
      <p:bldP spid="1536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5325-521A-476C-8BAA-DD808D4F30D8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Strategy: Incremental Testing and Debugging p.3</a:t>
            </a:r>
          </a:p>
        </p:txBody>
      </p:sp>
      <p:sp>
        <p:nvSpPr>
          <p:cNvPr id="153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Example with temps program: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Next step: write code to test if input data values are valid, test that code until you are sure it is working correctly (example: print out </a:t>
            </a:r>
            <a:r>
              <a:rPr lang="en-US" sz="2400" i="1"/>
              <a:t>TRUE </a:t>
            </a:r>
            <a:r>
              <a:rPr lang="en-US" sz="2400"/>
              <a:t>or </a:t>
            </a:r>
            <a:r>
              <a:rPr lang="en-US" sz="2400" i="1"/>
              <a:t>FALSE</a:t>
            </a:r>
            <a:r>
              <a:rPr lang="en-US" sz="2400"/>
              <a:t> as you input many different data sets) before going on…  etc.</a:t>
            </a:r>
            <a:br>
              <a:rPr lang="en-US" sz="2400"/>
            </a:b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This strategy is strongly recommended for ALL projects you do in this course and beyond; this is how programmers work most effectively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some tools we use to </a:t>
            </a:r>
            <a:r>
              <a:rPr lang="en-US" dirty="0"/>
              <a:t>test selection statements?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73163" y="2590800"/>
            <a:ext cx="7772400" cy="2133600"/>
          </a:xfrm>
        </p:spPr>
        <p:txBody>
          <a:bodyPr/>
          <a:lstStyle/>
          <a:p>
            <a:r>
              <a:rPr lang="en-US" dirty="0"/>
              <a:t>Major Techniques:</a:t>
            </a:r>
          </a:p>
          <a:p>
            <a:pPr lvl="1"/>
            <a:r>
              <a:rPr lang="en-US" dirty="0"/>
              <a:t>Minimum complete coverage</a:t>
            </a:r>
          </a:p>
          <a:p>
            <a:pPr marL="457200" lvl="1" indent="0">
              <a:buNone/>
            </a:pPr>
            <a:r>
              <a:rPr lang="en-US" dirty="0"/>
              <a:t>That is, test every code you have written till there before you move on.</a:t>
            </a:r>
          </a:p>
          <a:p>
            <a:pPr lvl="1"/>
            <a:r>
              <a:rPr lang="en-US" dirty="0"/>
              <a:t>Boundary testing </a:t>
            </a:r>
          </a:p>
          <a:p>
            <a:pPr marL="457200" lvl="1" indent="0">
              <a:buNone/>
            </a:pPr>
            <a:r>
              <a:rPr lang="en-US" dirty="0"/>
              <a:t>Ex: for x&lt;5 test for x=4,x=5 and x=6.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B6B3B-83AC-464A-B75D-FB1CE86BD10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4152900" y="6151563"/>
            <a:ext cx="8382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Times" charset="0"/>
                <a:sym typeface="Wingdings" pitchFamily="2" charset="2"/>
              </a:rPr>
              <a:t></a:t>
            </a:r>
            <a:endParaRPr 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FFF98-1B19-4603-8786-D0AFD5D31213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5105400" cy="609600"/>
          </a:xfrm>
        </p:spPr>
        <p:txBody>
          <a:bodyPr/>
          <a:lstStyle/>
          <a:p>
            <a:r>
              <a:rPr lang="en-US" sz="4000"/>
              <a:t>Step 1: Analyze Task</a:t>
            </a:r>
            <a:endParaRPr lang="en-US"/>
          </a:p>
        </p:txBody>
      </p:sp>
      <p:sp>
        <p:nvSpPr>
          <p:cNvPr id="5124" name="Text Box 2051"/>
          <p:cNvSpPr txBox="1">
            <a:spLocks noChangeArrowheads="1"/>
          </p:cNvSpPr>
          <p:nvPr/>
        </p:nvSpPr>
        <p:spPr bwMode="auto">
          <a:xfrm>
            <a:off x="457200" y="1143000"/>
            <a:ext cx="2514600" cy="2024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INPUT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 i="1">
                <a:cs typeface="Times New Roman" pitchFamily="18" charset="0"/>
              </a:rPr>
              <a:t>interactive</a:t>
            </a:r>
            <a:br>
              <a:rPr lang="en-US" altLang="en-US" sz="2800" b="1" i="1">
                <a:cs typeface="Times New Roman" pitchFamily="18" charset="0"/>
              </a:rPr>
            </a:br>
            <a:r>
              <a:rPr lang="en-US" altLang="en-US" sz="2800" b="1" i="1">
                <a:cs typeface="Times New Roman" pitchFamily="18" charset="0"/>
              </a:rPr>
              <a:t>file(s)</a:t>
            </a:r>
            <a:br>
              <a:rPr lang="en-US" altLang="en-US" sz="2800" b="1" i="1">
                <a:cs typeface="Times New Roman" pitchFamily="18" charset="0"/>
              </a:rPr>
            </a:br>
            <a:r>
              <a:rPr lang="en-US" altLang="en-US" sz="2800" b="1" i="1">
                <a:cs typeface="Times New Roman" pitchFamily="18" charset="0"/>
              </a:rPr>
              <a:t>combination</a:t>
            </a:r>
            <a:endParaRPr lang="en-US" altLang="en-US" i="1">
              <a:cs typeface="Times New Roman" pitchFamily="18" charset="0"/>
            </a:endParaRPr>
          </a:p>
        </p:txBody>
      </p:sp>
      <p:sp>
        <p:nvSpPr>
          <p:cNvPr id="5125" name="Text Box 2052"/>
          <p:cNvSpPr txBox="1">
            <a:spLocks noChangeArrowheads="1"/>
          </p:cNvSpPr>
          <p:nvPr/>
        </p:nvSpPr>
        <p:spPr bwMode="auto">
          <a:xfrm>
            <a:off x="4572000" y="914400"/>
            <a:ext cx="3886200" cy="954088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identify variables needed for input items</a:t>
            </a:r>
          </a:p>
        </p:txBody>
      </p:sp>
      <p:grpSp>
        <p:nvGrpSpPr>
          <p:cNvPr id="2" name="Group 2061"/>
          <p:cNvGrpSpPr>
            <a:grpSpLocks/>
          </p:cNvGrpSpPr>
          <p:nvPr/>
        </p:nvGrpSpPr>
        <p:grpSpPr bwMode="auto">
          <a:xfrm>
            <a:off x="685800" y="4953000"/>
            <a:ext cx="7772400" cy="1384300"/>
            <a:chOff x="432" y="3120"/>
            <a:chExt cx="4896" cy="872"/>
          </a:xfrm>
        </p:grpSpPr>
        <p:sp>
          <p:nvSpPr>
            <p:cNvPr id="5130" name="Text Box 2056"/>
            <p:cNvSpPr txBox="1">
              <a:spLocks noChangeArrowheads="1"/>
            </p:cNvSpPr>
            <p:nvPr/>
          </p:nvSpPr>
          <p:spPr bwMode="auto">
            <a:xfrm>
              <a:off x="432" y="3120"/>
              <a:ext cx="2448" cy="8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anticipate all possible input errors and decide how to correct them</a:t>
              </a:r>
            </a:p>
          </p:txBody>
        </p:sp>
        <p:sp>
          <p:nvSpPr>
            <p:cNvPr id="5131" name="Text Box 2057"/>
            <p:cNvSpPr txBox="1">
              <a:spLocks noChangeArrowheads="1"/>
            </p:cNvSpPr>
            <p:nvPr/>
          </p:nvSpPr>
          <p:spPr bwMode="auto">
            <a:xfrm>
              <a:off x="2880" y="3120"/>
              <a:ext cx="2448" cy="87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anticipate all possible valid input data values &amp; combinations</a:t>
              </a:r>
            </a:p>
          </p:txBody>
        </p:sp>
      </p:grpSp>
      <p:grpSp>
        <p:nvGrpSpPr>
          <p:cNvPr id="3" name="Group 2060"/>
          <p:cNvGrpSpPr>
            <a:grpSpLocks/>
          </p:cNvGrpSpPr>
          <p:nvPr/>
        </p:nvGrpSpPr>
        <p:grpSpPr bwMode="auto">
          <a:xfrm>
            <a:off x="4572000" y="2286000"/>
            <a:ext cx="3886200" cy="2327275"/>
            <a:chOff x="2880" y="1440"/>
            <a:chExt cx="2448" cy="1466"/>
          </a:xfrm>
        </p:grpSpPr>
        <p:sp>
          <p:nvSpPr>
            <p:cNvPr id="5128" name="Text Box 2058"/>
            <p:cNvSpPr txBox="1">
              <a:spLocks noChangeArrowheads="1"/>
            </p:cNvSpPr>
            <p:nvPr/>
          </p:nvSpPr>
          <p:spPr bwMode="auto">
            <a:xfrm>
              <a:off x="2880" y="1440"/>
              <a:ext cx="2448" cy="87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if input is interactive, what are user characteristics?</a:t>
              </a:r>
            </a:p>
          </p:txBody>
        </p:sp>
        <p:sp>
          <p:nvSpPr>
            <p:cNvPr id="5129" name="Text Box 2059"/>
            <p:cNvSpPr txBox="1">
              <a:spLocks noChangeArrowheads="1"/>
            </p:cNvSpPr>
            <p:nvPr/>
          </p:nvSpPr>
          <p:spPr bwMode="auto">
            <a:xfrm>
              <a:off x="2880" y="2304"/>
              <a:ext cx="2448" cy="60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if input is from file, what is the format 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F3858-9508-4C2C-81F6-B87DB2B712F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228600"/>
            <a:ext cx="5105400" cy="762000"/>
          </a:xfrm>
        </p:spPr>
        <p:txBody>
          <a:bodyPr/>
          <a:lstStyle/>
          <a:p>
            <a:r>
              <a:rPr lang="en-US" sz="4000"/>
              <a:t>Analyze Task p. 2</a:t>
            </a:r>
            <a:endParaRPr lang="en-US"/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609600" y="1447800"/>
            <a:ext cx="2514600" cy="138271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OUTPUT</a:t>
            </a:r>
            <a:br>
              <a:rPr lang="en-US" altLang="en-US" sz="2800" b="1">
                <a:cs typeface="Times New Roman" pitchFamily="18" charset="0"/>
              </a:rPr>
            </a:br>
            <a:r>
              <a:rPr lang="en-US" altLang="en-US" sz="2800" b="1">
                <a:cs typeface="Times New Roman" pitchFamily="18" charset="0"/>
              </a:rPr>
              <a:t>required ?</a:t>
            </a:r>
            <a:br>
              <a:rPr lang="en-US" altLang="en-US" sz="2800" b="1">
                <a:cs typeface="Times New Roman" pitchFamily="18" charset="0"/>
              </a:rPr>
            </a:br>
            <a:r>
              <a:rPr lang="en-US" altLang="en-US" sz="2800" b="1">
                <a:cs typeface="Times New Roman" pitchFamily="18" charset="0"/>
              </a:rPr>
              <a:t>desirable ?</a:t>
            </a:r>
            <a:endParaRPr lang="en-US" altLang="en-US">
              <a:cs typeface="Times New Roman" pitchFamily="18" charset="0"/>
            </a:endParaRPr>
          </a:p>
        </p:txBody>
      </p:sp>
      <p:grpSp>
        <p:nvGrpSpPr>
          <p:cNvPr id="6149" name="Group 14"/>
          <p:cNvGrpSpPr>
            <a:grpSpLocks/>
          </p:cNvGrpSpPr>
          <p:nvPr/>
        </p:nvGrpSpPr>
        <p:grpSpPr bwMode="auto">
          <a:xfrm>
            <a:off x="457200" y="3665538"/>
            <a:ext cx="3200400" cy="2338387"/>
            <a:chOff x="288" y="2309"/>
            <a:chExt cx="2016" cy="1473"/>
          </a:xfrm>
        </p:grpSpPr>
        <p:sp>
          <p:nvSpPr>
            <p:cNvPr id="6151" name="Text Box 10"/>
            <p:cNvSpPr txBox="1">
              <a:spLocks noChangeArrowheads="1"/>
            </p:cNvSpPr>
            <p:nvPr/>
          </p:nvSpPr>
          <p:spPr bwMode="auto">
            <a:xfrm>
              <a:off x="288" y="2911"/>
              <a:ext cx="2016" cy="87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identify variables needed to store final results</a:t>
              </a:r>
            </a:p>
          </p:txBody>
        </p:sp>
        <p:sp>
          <p:nvSpPr>
            <p:cNvPr id="6152" name="Text Box 11"/>
            <p:cNvSpPr txBox="1">
              <a:spLocks noChangeArrowheads="1"/>
            </p:cNvSpPr>
            <p:nvPr/>
          </p:nvSpPr>
          <p:spPr bwMode="auto">
            <a:xfrm>
              <a:off x="288" y="2309"/>
              <a:ext cx="2016" cy="60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identify auxiliary variables</a:t>
              </a:r>
            </a:p>
          </p:txBody>
        </p:sp>
      </p:grp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876800" y="1295400"/>
            <a:ext cx="3200400" cy="397033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aim output at audience</a:t>
            </a:r>
          </a:p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other programmers</a:t>
            </a:r>
          </a:p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business managers</a:t>
            </a:r>
          </a:p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school children</a:t>
            </a:r>
          </a:p>
          <a:p>
            <a:pPr algn="ctr">
              <a:spcBef>
                <a:spcPct val="50000"/>
              </a:spcBef>
            </a:pPr>
            <a:r>
              <a:rPr lang="en-US" altLang="en-US" b="1">
                <a:cs typeface="Times New Roman" pitchFamily="18" charset="0"/>
              </a:rPr>
              <a:t>adults who are not in CS</a:t>
            </a:r>
          </a:p>
          <a:p>
            <a:pPr algn="ctr">
              <a:spcBef>
                <a:spcPct val="50000"/>
              </a:spcBef>
            </a:pPr>
            <a:r>
              <a:rPr lang="en-US" altLang="en-US" b="1" i="1">
                <a:cs typeface="Times New Roman" pitchFamily="18" charset="0"/>
              </a:rPr>
              <a:t>education level</a:t>
            </a:r>
            <a:br>
              <a:rPr lang="en-US" altLang="en-US" b="1">
                <a:cs typeface="Times New Roman" pitchFamily="18" charset="0"/>
              </a:rPr>
            </a:br>
            <a:r>
              <a:rPr lang="en-US" altLang="en-US" b="1" i="1">
                <a:cs typeface="Times New Roman" pitchFamily="18" charset="0"/>
              </a:rPr>
              <a:t>experience</a:t>
            </a:r>
            <a:endParaRPr lang="en-US" altLang="en-US" b="1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64FF0F-CA79-4331-B062-6EAB4EA263E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5334000" cy="838200"/>
          </a:xfrm>
        </p:spPr>
        <p:txBody>
          <a:bodyPr/>
          <a:lstStyle/>
          <a:p>
            <a:r>
              <a:rPr lang="en-US" sz="4000"/>
              <a:t>Analyze Task p. 3</a:t>
            </a:r>
            <a:endParaRPr 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09600" y="2473325"/>
            <a:ext cx="2514600" cy="9556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NAMED CONSTANTS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953000" y="1143000"/>
            <a:ext cx="3200400" cy="2878138"/>
          </a:xfrm>
          <a:prstGeom prst="rect">
            <a:avLst/>
          </a:prstGeom>
          <a:solidFill>
            <a:srgbClr val="33CC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stated in problem description or derived from it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e.g. maximum air speed in a flight simulator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09600" y="4724400"/>
            <a:ext cx="2895600" cy="5286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ASSUMPTIONS</a:t>
            </a:r>
            <a:endParaRPr lang="en-US" altLang="en-US">
              <a:cs typeface="Times New Roman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3200400" cy="24511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stated or derived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e.g. the user will not try to dive and climb simultaneously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3124200" y="2473325"/>
            <a:ext cx="1828800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505200" y="4953000"/>
            <a:ext cx="1447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5" grpId="0" animBg="1" autoUpdateAnimBg="0"/>
      <p:bldP spid="20486" grpId="0" animBg="1" autoUpdateAnimBg="0"/>
      <p:bldP spid="20489" grpId="0" animBg="1"/>
      <p:bldP spid="204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BBDC45-6B77-45A3-934D-769DDB5E54B5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19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Stepwise Refinement</a:t>
            </a:r>
          </a:p>
        </p:txBody>
      </p:sp>
      <p:sp>
        <p:nvSpPr>
          <p:cNvPr id="1269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4876800"/>
          </a:xfrm>
        </p:spPr>
        <p:txBody>
          <a:bodyPr/>
          <a:lstStyle/>
          <a:p>
            <a:r>
              <a:rPr lang="en-US"/>
              <a:t>Underlying principle: break a task into more precisely defined sub-tasks.  Break each sub-task down in the same fashion.</a:t>
            </a:r>
          </a:p>
          <a:p>
            <a:r>
              <a:rPr lang="en-US"/>
              <a:t>a.k.a. </a:t>
            </a:r>
            <a:r>
              <a:rPr lang="en-US" i="1"/>
              <a:t>divide and conquer</a:t>
            </a:r>
            <a:br>
              <a:rPr lang="en-US" i="1"/>
            </a:br>
            <a:r>
              <a:rPr lang="en-US"/>
              <a:t>a large, complex problem can be overwhelming if approached as a whole.  Tasks become easier (more manageable) as we refine.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A0208-208E-492A-A5B7-B79A0C0F16F2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705600" cy="609600"/>
          </a:xfrm>
        </p:spPr>
        <p:txBody>
          <a:bodyPr/>
          <a:lstStyle/>
          <a:p>
            <a:r>
              <a:rPr lang="en-US" sz="4000"/>
              <a:t>Analyze Task p. 4</a:t>
            </a:r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790700" y="838200"/>
            <a:ext cx="5562600" cy="9556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>
                <a:cs typeface="Times New Roman" pitchFamily="18" charset="0"/>
              </a:rPr>
              <a:t>CREATE A STRUCTURE CHART</a:t>
            </a:r>
            <a:endParaRPr lang="en-US" altLang="en-US">
              <a:cs typeface="Times New Roman" pitchFamily="18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743200" y="5943600"/>
            <a:ext cx="5029200" cy="528638"/>
            <a:chOff x="1728" y="3744"/>
            <a:chExt cx="3168" cy="333"/>
          </a:xfrm>
        </p:grpSpPr>
        <p:sp>
          <p:nvSpPr>
            <p:cNvPr id="9246" name="Text Box 15"/>
            <p:cNvSpPr txBox="1">
              <a:spLocks noChangeArrowheads="1"/>
            </p:cNvSpPr>
            <p:nvPr/>
          </p:nvSpPr>
          <p:spPr bwMode="auto">
            <a:xfrm>
              <a:off x="1728" y="3744"/>
              <a:ext cx="528" cy="3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left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47" name="Text Box 16"/>
            <p:cNvSpPr txBox="1">
              <a:spLocks noChangeArrowheads="1"/>
            </p:cNvSpPr>
            <p:nvPr/>
          </p:nvSpPr>
          <p:spPr bwMode="auto">
            <a:xfrm>
              <a:off x="2400" y="3744"/>
              <a:ext cx="840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center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3408" y="3744"/>
              <a:ext cx="672" cy="3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right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49" name="Text Box 18"/>
            <p:cNvSpPr txBox="1">
              <a:spLocks noChangeArrowheads="1"/>
            </p:cNvSpPr>
            <p:nvPr/>
          </p:nvSpPr>
          <p:spPr bwMode="auto">
            <a:xfrm>
              <a:off x="4368" y="3744"/>
              <a:ext cx="528" cy="3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full</a:t>
              </a:r>
              <a:endParaRPr lang="en-US" altLang="en-US">
                <a:cs typeface="Times New Roman" pitchFamily="18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439988" y="2209800"/>
            <a:ext cx="4189412" cy="1219200"/>
            <a:chOff x="1537" y="1392"/>
            <a:chExt cx="2639" cy="768"/>
          </a:xfrm>
        </p:grpSpPr>
        <p:sp>
          <p:nvSpPr>
            <p:cNvPr id="9242" name="Line 20"/>
            <p:cNvSpPr>
              <a:spLocks noChangeShapeType="1"/>
            </p:cNvSpPr>
            <p:nvPr/>
          </p:nvSpPr>
          <p:spPr bwMode="auto">
            <a:xfrm>
              <a:off x="2880" y="177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Text Box 7"/>
            <p:cNvSpPr txBox="1">
              <a:spLocks noChangeArrowheads="1"/>
            </p:cNvSpPr>
            <p:nvPr/>
          </p:nvSpPr>
          <p:spPr bwMode="auto">
            <a:xfrm>
              <a:off x="1980" y="1392"/>
              <a:ext cx="2052" cy="3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word-processor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44" name="Line 19"/>
            <p:cNvSpPr>
              <a:spLocks noChangeShapeType="1"/>
            </p:cNvSpPr>
            <p:nvPr/>
          </p:nvSpPr>
          <p:spPr bwMode="auto">
            <a:xfrm flipH="1">
              <a:off x="1537" y="1773"/>
              <a:ext cx="1342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1"/>
            <p:cNvSpPr>
              <a:spLocks noChangeShapeType="1"/>
            </p:cNvSpPr>
            <p:nvPr/>
          </p:nvSpPr>
          <p:spPr bwMode="auto">
            <a:xfrm>
              <a:off x="2880" y="1776"/>
              <a:ext cx="129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505200" y="4648200"/>
            <a:ext cx="5334000" cy="1219200"/>
            <a:chOff x="2208" y="2928"/>
            <a:chExt cx="3360" cy="768"/>
          </a:xfrm>
        </p:grpSpPr>
        <p:sp>
          <p:nvSpPr>
            <p:cNvPr id="9235" name="Line 27"/>
            <p:cNvSpPr>
              <a:spLocks noChangeShapeType="1"/>
            </p:cNvSpPr>
            <p:nvPr/>
          </p:nvSpPr>
          <p:spPr bwMode="auto">
            <a:xfrm>
              <a:off x="3120" y="3312"/>
              <a:ext cx="14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4"/>
            <p:cNvSpPr txBox="1">
              <a:spLocks noChangeArrowheads="1"/>
            </p:cNvSpPr>
            <p:nvPr/>
          </p:nvSpPr>
          <p:spPr bwMode="auto">
            <a:xfrm>
              <a:off x="2640" y="2928"/>
              <a:ext cx="1056" cy="33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justify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37" name="Line 24"/>
            <p:cNvSpPr>
              <a:spLocks noChangeShapeType="1"/>
            </p:cNvSpPr>
            <p:nvPr/>
          </p:nvSpPr>
          <p:spPr bwMode="auto">
            <a:xfrm flipH="1">
              <a:off x="2208" y="3312"/>
              <a:ext cx="91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5"/>
            <p:cNvSpPr>
              <a:spLocks noChangeShapeType="1"/>
            </p:cNvSpPr>
            <p:nvPr/>
          </p:nvSpPr>
          <p:spPr bwMode="auto">
            <a:xfrm>
              <a:off x="3120" y="33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6"/>
            <p:cNvSpPr>
              <a:spLocks noChangeShapeType="1"/>
            </p:cNvSpPr>
            <p:nvPr/>
          </p:nvSpPr>
          <p:spPr bwMode="auto">
            <a:xfrm>
              <a:off x="3120" y="3312"/>
              <a:ext cx="67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Text Box 31"/>
            <p:cNvSpPr txBox="1">
              <a:spLocks noChangeArrowheads="1"/>
            </p:cNvSpPr>
            <p:nvPr/>
          </p:nvSpPr>
          <p:spPr bwMode="auto">
            <a:xfrm>
              <a:off x="3888" y="2928"/>
              <a:ext cx="960" cy="33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printer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41" name="Text Box 32"/>
            <p:cNvSpPr txBox="1">
              <a:spLocks noChangeArrowheads="1"/>
            </p:cNvSpPr>
            <p:nvPr/>
          </p:nvSpPr>
          <p:spPr bwMode="auto">
            <a:xfrm>
              <a:off x="4944" y="2928"/>
              <a:ext cx="624" cy="333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file</a:t>
              </a:r>
              <a:endParaRPr lang="en-US" altLang="en-US">
                <a:cs typeface="Times New Roman" pitchFamily="18" charset="0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838200" y="3429000"/>
            <a:ext cx="7391400" cy="1143000"/>
            <a:chOff x="528" y="2160"/>
            <a:chExt cx="4656" cy="720"/>
          </a:xfrm>
        </p:grpSpPr>
        <p:sp>
          <p:nvSpPr>
            <p:cNvPr id="9225" name="Line 35"/>
            <p:cNvSpPr>
              <a:spLocks noChangeShapeType="1"/>
            </p:cNvSpPr>
            <p:nvPr/>
          </p:nvSpPr>
          <p:spPr bwMode="auto">
            <a:xfrm flipH="1">
              <a:off x="960" y="2544"/>
              <a:ext cx="4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528" y="2160"/>
              <a:ext cx="1296" cy="33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enter text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2160" y="2160"/>
              <a:ext cx="1056" cy="33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format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28" name="Text Box 13"/>
            <p:cNvSpPr txBox="1">
              <a:spLocks noChangeArrowheads="1"/>
            </p:cNvSpPr>
            <p:nvPr/>
          </p:nvSpPr>
          <p:spPr bwMode="auto">
            <a:xfrm>
              <a:off x="3888" y="2160"/>
              <a:ext cx="1056" cy="333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800" b="1">
                  <a:cs typeface="Times New Roman" pitchFamily="18" charset="0"/>
                </a:rPr>
                <a:t>print</a:t>
              </a:r>
              <a:endParaRPr lang="en-US" altLang="en-US">
                <a:cs typeface="Times New Roman" pitchFamily="18" charset="0"/>
              </a:endParaRPr>
            </a:p>
          </p:txBody>
        </p:sp>
        <p:sp>
          <p:nvSpPr>
            <p:cNvPr id="9229" name="Line 22"/>
            <p:cNvSpPr>
              <a:spLocks noChangeShapeType="1"/>
            </p:cNvSpPr>
            <p:nvPr/>
          </p:nvSpPr>
          <p:spPr bwMode="auto">
            <a:xfrm>
              <a:off x="2880" y="2544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28"/>
            <p:cNvSpPr>
              <a:spLocks noChangeShapeType="1"/>
            </p:cNvSpPr>
            <p:nvPr/>
          </p:nvSpPr>
          <p:spPr bwMode="auto">
            <a:xfrm flipH="1">
              <a:off x="624" y="2544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29"/>
            <p:cNvSpPr>
              <a:spLocks noChangeShapeType="1"/>
            </p:cNvSpPr>
            <p:nvPr/>
          </p:nvSpPr>
          <p:spPr bwMode="auto">
            <a:xfrm>
              <a:off x="1008" y="254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33"/>
            <p:cNvSpPr>
              <a:spLocks noChangeShapeType="1"/>
            </p:cNvSpPr>
            <p:nvPr/>
          </p:nvSpPr>
          <p:spPr bwMode="auto">
            <a:xfrm>
              <a:off x="4368" y="25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34"/>
            <p:cNvSpPr>
              <a:spLocks noChangeShapeType="1"/>
            </p:cNvSpPr>
            <p:nvPr/>
          </p:nvSpPr>
          <p:spPr bwMode="auto">
            <a:xfrm>
              <a:off x="4368" y="2544"/>
              <a:ext cx="81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36"/>
            <p:cNvSpPr>
              <a:spLocks noChangeShapeType="1"/>
            </p:cNvSpPr>
            <p:nvPr/>
          </p:nvSpPr>
          <p:spPr bwMode="auto">
            <a:xfrm flipH="1">
              <a:off x="2544" y="2544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DB500-9AFA-4008-995A-CD1205408ED3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sz="4000"/>
              <a:t>Step 2: Revise Structure as needed</a:t>
            </a:r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1430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Have all tasks been anticipated?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Is the order tasks are done in logical?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Are tasks which fit together placed together in structure?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Is every module </a:t>
            </a:r>
            <a:r>
              <a:rPr lang="en-US" i="1"/>
              <a:t>cohesive</a:t>
            </a:r>
            <a:r>
              <a:rPr lang="en-US"/>
              <a:t>?</a:t>
            </a:r>
            <a:br>
              <a:rPr lang="en-US"/>
            </a:br>
            <a:r>
              <a:rPr lang="en-US"/>
              <a:t>(does each program section perform only one task or a group of tightly related tasks?)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D7A26-9131-441F-9C27-0A89FBA11B28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Write main module in pseudocode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981200"/>
            <a:ext cx="7772400" cy="3476625"/>
          </a:xfrm>
        </p:spPr>
        <p:txBody>
          <a:bodyPr/>
          <a:lstStyle/>
          <a:p>
            <a:r>
              <a:rPr lang="en-US" dirty="0"/>
              <a:t>Write algorithm</a:t>
            </a:r>
          </a:p>
          <a:p>
            <a:r>
              <a:rPr lang="en-US" dirty="0"/>
              <a:t>Describe Major Tasks</a:t>
            </a:r>
          </a:p>
          <a:p>
            <a:r>
              <a:rPr lang="en-US" dirty="0"/>
              <a:t>Describe overall program structure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	main user interface in a </a:t>
            </a:r>
            <a:br>
              <a:rPr lang="en-US" dirty="0"/>
            </a:br>
            <a:r>
              <a:rPr lang="en-US" dirty="0"/>
              <a:t>		word-processor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's Tie">
  <a:themeElements>
    <a:clrScheme name="Dad'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'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'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'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'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arfordG3:Microsoft Office 98:Templates:Presentation Designs:Dad's Tie</Template>
  <TotalTime>685</TotalTime>
  <Words>1103</Words>
  <Application>Microsoft Office PowerPoint</Application>
  <PresentationFormat>On-screen Show (4:3)</PresentationFormat>
  <Paragraphs>246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Monotype Sorts</vt:lpstr>
      <vt:lpstr>Palatino</vt:lpstr>
      <vt:lpstr>Times</vt:lpstr>
      <vt:lpstr>Times New Roman</vt:lpstr>
      <vt:lpstr>Dad's Tie</vt:lpstr>
      <vt:lpstr>COP 3035 Lecture File 03a</vt:lpstr>
      <vt:lpstr>Top-Down Design</vt:lpstr>
      <vt:lpstr>Step 1: Analyze Task</vt:lpstr>
      <vt:lpstr>Analyze Task p. 2</vt:lpstr>
      <vt:lpstr>Analyze Task p. 3</vt:lpstr>
      <vt:lpstr>Stepwise Refinement</vt:lpstr>
      <vt:lpstr>Analyze Task p. 4</vt:lpstr>
      <vt:lpstr>Step 2: Revise Structure as needed</vt:lpstr>
      <vt:lpstr>Step 3: Write main module in pseudocode</vt:lpstr>
      <vt:lpstr>Step 4: Write lower-level modules in pseudocode</vt:lpstr>
      <vt:lpstr>Step 5: Translate pseudocode into high-level language program</vt:lpstr>
      <vt:lpstr>Example Design &amp; Program: Program temps</vt:lpstr>
      <vt:lpstr>Example p. 2</vt:lpstr>
      <vt:lpstr>Structure Chart</vt:lpstr>
      <vt:lpstr>main logic pseudocode</vt:lpstr>
      <vt:lpstr>TestDataValidity pseudocode</vt:lpstr>
      <vt:lpstr>Example program temps.cpp</vt:lpstr>
      <vt:lpstr>Important Strategy: Incremental Testing and Debugging p.1</vt:lpstr>
      <vt:lpstr>Important Strategy: Incremental Testing and Debugging p.2</vt:lpstr>
      <vt:lpstr>Important Strategy: Incremental Testing and Debugging p.3</vt:lpstr>
      <vt:lpstr>What are some tools we use to test selection statements?</vt:lpstr>
    </vt:vector>
  </TitlesOfParts>
  <Company>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Ann Ford Tyson</dc:creator>
  <cp:lastModifiedBy>Nawaraj Paudel</cp:lastModifiedBy>
  <cp:revision>213</cp:revision>
  <dcterms:created xsi:type="dcterms:W3CDTF">1999-10-07T19:30:10Z</dcterms:created>
  <dcterms:modified xsi:type="dcterms:W3CDTF">2019-09-16T19:14:25Z</dcterms:modified>
</cp:coreProperties>
</file>