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83"/>
  </p:notesMasterIdLst>
  <p:handoutMasterIdLst>
    <p:handoutMasterId r:id="rId84"/>
  </p:handoutMasterIdLst>
  <p:sldIdLst>
    <p:sldId id="256" r:id="rId2"/>
    <p:sldId id="556" r:id="rId3"/>
    <p:sldId id="337" r:id="rId4"/>
    <p:sldId id="338" r:id="rId5"/>
    <p:sldId id="339" r:id="rId6"/>
    <p:sldId id="340" r:id="rId7"/>
    <p:sldId id="481" r:id="rId8"/>
    <p:sldId id="482" r:id="rId9"/>
    <p:sldId id="483" r:id="rId10"/>
    <p:sldId id="409" r:id="rId11"/>
    <p:sldId id="475" r:id="rId12"/>
    <p:sldId id="464" r:id="rId13"/>
    <p:sldId id="465" r:id="rId14"/>
    <p:sldId id="342" r:id="rId15"/>
    <p:sldId id="410" r:id="rId16"/>
    <p:sldId id="474" r:id="rId17"/>
    <p:sldId id="416" r:id="rId18"/>
    <p:sldId id="487" r:id="rId19"/>
    <p:sldId id="488" r:id="rId20"/>
    <p:sldId id="489" r:id="rId21"/>
    <p:sldId id="421" r:id="rId22"/>
    <p:sldId id="422" r:id="rId23"/>
    <p:sldId id="423" r:id="rId24"/>
    <p:sldId id="506" r:id="rId25"/>
    <p:sldId id="425" r:id="rId26"/>
    <p:sldId id="490" r:id="rId27"/>
    <p:sldId id="491" r:id="rId28"/>
    <p:sldId id="492" r:id="rId29"/>
    <p:sldId id="557" r:id="rId30"/>
    <p:sldId id="558" r:id="rId31"/>
    <p:sldId id="559" r:id="rId32"/>
    <p:sldId id="426" r:id="rId33"/>
    <p:sldId id="427" r:id="rId34"/>
    <p:sldId id="428" r:id="rId35"/>
    <p:sldId id="436" r:id="rId36"/>
    <p:sldId id="437" r:id="rId37"/>
    <p:sldId id="438" r:id="rId38"/>
    <p:sldId id="439" r:id="rId39"/>
    <p:sldId id="440" r:id="rId40"/>
    <p:sldId id="442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568" r:id="rId50"/>
    <p:sldId id="457" r:id="rId51"/>
    <p:sldId id="458" r:id="rId52"/>
    <p:sldId id="503" r:id="rId53"/>
    <p:sldId id="508" r:id="rId54"/>
    <p:sldId id="505" r:id="rId55"/>
    <p:sldId id="459" r:id="rId56"/>
    <p:sldId id="460" r:id="rId57"/>
    <p:sldId id="461" r:id="rId58"/>
    <p:sldId id="462" r:id="rId59"/>
    <p:sldId id="509" r:id="rId60"/>
    <p:sldId id="520" r:id="rId61"/>
    <p:sldId id="560" r:id="rId62"/>
    <p:sldId id="524" r:id="rId63"/>
    <p:sldId id="525" r:id="rId64"/>
    <p:sldId id="526" r:id="rId65"/>
    <p:sldId id="527" r:id="rId66"/>
    <p:sldId id="528" r:id="rId67"/>
    <p:sldId id="565" r:id="rId68"/>
    <p:sldId id="529" r:id="rId69"/>
    <p:sldId id="530" r:id="rId70"/>
    <p:sldId id="533" r:id="rId71"/>
    <p:sldId id="563" r:id="rId72"/>
    <p:sldId id="564" r:id="rId73"/>
    <p:sldId id="562" r:id="rId74"/>
    <p:sldId id="536" r:id="rId75"/>
    <p:sldId id="566" r:id="rId76"/>
    <p:sldId id="538" r:id="rId77"/>
    <p:sldId id="547" r:id="rId78"/>
    <p:sldId id="552" r:id="rId79"/>
    <p:sldId id="567" r:id="rId80"/>
    <p:sldId id="553" r:id="rId81"/>
    <p:sldId id="555" r:id="rId8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CC00FF"/>
    <a:srgbClr val="00FF00"/>
    <a:srgbClr val="800080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89286" autoAdjust="0"/>
  </p:normalViewPr>
  <p:slideViewPr>
    <p:cSldViewPr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514"/>
    </p:cViewPr>
  </p:sorterViewPr>
  <p:notesViewPr>
    <p:cSldViewPr snapToObjects="1">
      <p:cViewPr>
        <p:scale>
          <a:sx n="75" d="100"/>
          <a:sy n="75" d="100"/>
        </p:scale>
        <p:origin x="-2556" y="3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 altLang="en-US" dirty="0"/>
              <a:t>Lecture File 07 COP  3035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9EAC7C0C-FB7A-4050-A3C4-A02C27195F48}" type="datetime4">
              <a:rPr lang="en-US"/>
              <a:pPr>
                <a:defRPr/>
              </a:pPr>
              <a:t>September 25, 2019</a:t>
            </a:fld>
            <a:endParaRPr lang="en-US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 altLang="en-US" dirty="0"/>
              <a:t>Instructor: A. Ford Tyson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221541C4-0B36-4F5F-ABD2-638DA2D3D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47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 altLang="en-US" dirty="0"/>
              <a:t>Lecture File 07 COP 3035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8A371D3-0243-466A-AAC3-F8AF346488DA}" type="datetime4">
              <a:rPr lang="en-US"/>
              <a:pPr>
                <a:defRPr/>
              </a:pPr>
              <a:t>September 25, 2019</a:t>
            </a:fld>
            <a:endParaRPr lang="en-US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 altLang="en-US" dirty="0"/>
              <a:t>Instructor: A. Ford Tyson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261A51D-224B-4D45-87B7-887D7A3EB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592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07 CGS 2930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EAD694-EB21-4C0B-8136-090A2E0DA3C6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7FF7A7-9467-458D-A41C-0DB47E53D7A9}" type="slidenum">
              <a:rPr lang="en-US" altLang="en-US" sz="1200" smtClean="0">
                <a:latin typeface="Times" charset="0"/>
              </a:rPr>
              <a:pPr/>
              <a:t>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8FDD0F-1EFC-4509-8201-F8356473B38B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5DF93E-747D-4242-8E97-C0EE9724DD2A}" type="slidenum">
              <a:rPr lang="en-US" altLang="en-US" sz="1200" smtClean="0">
                <a:latin typeface="Times" charset="0"/>
              </a:rPr>
              <a:pPr/>
              <a:t>10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599A44-E6A6-4433-A087-8AAC0A14F013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3494A-260E-4322-BCAF-071F0C76B68C}" type="slidenum">
              <a:rPr lang="en-US" altLang="en-US" sz="1200" smtClean="0">
                <a:latin typeface="Times" charset="0"/>
              </a:rPr>
              <a:pPr/>
              <a:t>11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 class question:</a:t>
            </a:r>
          </a:p>
          <a:p>
            <a:r>
              <a:rPr lang="en-US" altLang="en-US"/>
              <a:t>is this an algorithm?</a:t>
            </a:r>
          </a:p>
          <a:p>
            <a:r>
              <a:rPr lang="en-US" altLang="en-US"/>
              <a:t>why not?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096D6A-7DB2-4F06-8AB0-C53F7F05C976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717D3E-BC6F-4C3B-B496-5395FD7EAAE4}" type="slidenum">
              <a:rPr lang="en-US" altLang="en-US" sz="1200" smtClean="0">
                <a:latin typeface="Times" charset="0"/>
              </a:rPr>
              <a:pPr/>
              <a:t>12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205F-DE1B-499A-A8EE-E997B9CB1D5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B72C2D-CE94-4D6B-8823-B53167B00602}" type="slidenum">
              <a:rPr lang="en-US" altLang="en-US" sz="1200" smtClean="0">
                <a:latin typeface="Times" charset="0"/>
              </a:rPr>
              <a:pPr/>
              <a:t>13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79195-A9BD-42FB-9991-3F768EEB5779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39B9B1-8767-4DFD-8D27-97189AB942EE}" type="slidenum">
              <a:rPr lang="en-US" altLang="en-US" sz="1200" smtClean="0">
                <a:latin typeface="Times" charset="0"/>
              </a:rPr>
              <a:pPr/>
              <a:t>14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D8B004-31E0-46B0-B390-F448828DB637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4AF5EC-1B67-4ACD-AB6A-A04CFAA94CC7}" type="slidenum">
              <a:rPr lang="en-US" altLang="en-US" sz="1200" smtClean="0">
                <a:latin typeface="Times" charset="0"/>
              </a:rPr>
              <a:pPr/>
              <a:t>15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ask the class: how would we also process lower case y and n 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CC4258-BAC3-4E55-8436-3F771FAAC0D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BBF893-158F-47B3-A441-913D5BB044D9}" type="slidenum">
              <a:rPr lang="en-US" altLang="en-US" sz="1200" smtClean="0">
                <a:latin typeface="Times" charset="0"/>
              </a:rPr>
              <a:pPr/>
              <a:t>16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7641D7-2783-427F-A9F0-7B72FC7C0946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457831-A055-470D-BEEE-83432D627A4E}" type="slidenum">
              <a:rPr lang="en-US" altLang="en-US" sz="1200" smtClean="0">
                <a:latin typeface="Times" charset="0"/>
              </a:rPr>
              <a:pPr/>
              <a:t>17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C3B029-34FA-482B-B399-F3600A1FCC70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F22DAC-D5E3-48B0-BB76-A386BBFEEF63}" type="slidenum">
              <a:rPr lang="en-US" altLang="en-US" sz="1200" smtClean="0">
                <a:latin typeface="Times" charset="0"/>
              </a:rPr>
              <a:pPr/>
              <a:t>18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567E5F-7737-44FC-88E3-FBC437809212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ECB18-AB00-4757-A99D-45E5783BAB5E}" type="slidenum">
              <a:rPr lang="en-US" altLang="en-US" sz="1200" smtClean="0">
                <a:latin typeface="Times" charset="0"/>
              </a:rPr>
              <a:pPr/>
              <a:t>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Times" charset="0"/>
              </a:rPr>
              <a:t>Lecture File 07 COP 3014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0139AF-A15F-4DFF-A240-75EB2FA55A43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sz="1200">
              <a:latin typeface="Times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Times" charset="0"/>
              </a:rPr>
              <a:t>A. Ford Tyson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6EDC2E-F81E-424D-94B6-9152C0CE3CA1}" type="slidenum">
              <a:rPr lang="en-US" sz="1200" smtClean="0">
                <a:latin typeface="Times" charset="0"/>
              </a:rPr>
              <a:pPr/>
              <a:t>2</a:t>
            </a:fld>
            <a:endParaRPr lang="en-US" sz="1200">
              <a:latin typeface="Times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8F1D05-B8D0-4C88-8019-D6CFDF9F7AEB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0442DC-33E8-4DC5-9737-FC71E0FDE2A1}" type="slidenum">
              <a:rPr lang="en-US" altLang="en-US" sz="1200" smtClean="0">
                <a:latin typeface="Times" charset="0"/>
              </a:rPr>
              <a:pPr/>
              <a:t>20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FD39B9-98EB-4851-BA63-B05998F95D1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8E485A-7AF3-4651-8FA2-CE6F99FC9DA2}" type="slidenum">
              <a:rPr lang="en-US" altLang="en-US" sz="1200" smtClean="0">
                <a:latin typeface="Times" charset="0"/>
              </a:rPr>
              <a:pPr/>
              <a:t>21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CE3469-5733-4021-8EC2-7D93052978E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5D917A-21DB-4312-AD70-86E379B3CF3A}" type="slidenum">
              <a:rPr lang="en-US" altLang="en-US" sz="1200" smtClean="0">
                <a:latin typeface="Times" charset="0"/>
              </a:rPr>
              <a:pPr/>
              <a:t>22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5FD28E-4516-4E7A-84B8-547EC9602BE9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0AD512-773B-4929-A8AD-BB9A9F1BE06D}" type="slidenum">
              <a:rPr lang="en-US" altLang="en-US" sz="1200" smtClean="0">
                <a:latin typeface="Times" charset="0"/>
              </a:rPr>
              <a:pPr/>
              <a:t>23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there is a ++i in python but there is NOT an i++ operation !!!  and it doesn't work as in C++, we will deal with it later in the course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994C94-9E89-4F6B-AC5F-1A8F908EC229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53DE06-22B1-4801-9993-62EBDBEEA8DD}" type="slidenum">
              <a:rPr lang="en-US" altLang="en-US" sz="1200" smtClean="0">
                <a:latin typeface="Times" charset="0"/>
              </a:rPr>
              <a:pPr/>
              <a:t>24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821B97-AA85-40C1-A9C0-18599259BC81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FED39E-8529-449A-987B-1BA080CAED27}" type="slidenum">
              <a:rPr lang="en-US" altLang="en-US" sz="1200" smtClean="0">
                <a:latin typeface="Times" charset="0"/>
              </a:rPr>
              <a:pPr/>
              <a:t>25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10EBEB-5816-44B3-B61A-6482236BDD9A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C9C858-1E1B-4B2F-BD87-5222D00332B6}" type="slidenum">
              <a:rPr lang="en-US" altLang="en-US" sz="1200" smtClean="0">
                <a:latin typeface="Times" charset="0"/>
              </a:rPr>
              <a:pPr/>
              <a:t>26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D7AE31-8EF0-4278-99B5-33C1A1E8CEB6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CD28F1-D8B7-4554-B29D-845CDD931C0D}" type="slidenum">
              <a:rPr lang="en-US" altLang="en-US" sz="1200" smtClean="0">
                <a:latin typeface="Times" charset="0"/>
              </a:rPr>
              <a:pPr/>
              <a:t>27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E136AE-DD52-4FE8-AA93-F2E5974585C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E54189-C1ED-46B6-81E2-5EB154506A1A}" type="slidenum">
              <a:rPr lang="en-US" altLang="en-US" sz="1200" smtClean="0">
                <a:latin typeface="Times" charset="0"/>
              </a:rPr>
              <a:pPr/>
              <a:t>28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1141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5282DA-BCF5-46ED-89AC-BD5F311AD5FA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1142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114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3F1E05-446F-4F0A-8B3C-7A41C0BC4EE2}" type="slidenum">
              <a:rPr lang="en-US" altLang="en-US" sz="1200" smtClean="0">
                <a:latin typeface="Times" charset="0"/>
              </a:rPr>
              <a:pPr/>
              <a:t>29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C88EAB-45CC-451E-8236-E30DC4988869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EC9A50-50C2-4E11-9286-854C42B126E9}" type="slidenum">
              <a:rPr lang="en-US" altLang="en-US" sz="1200" smtClean="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15 COP 3014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7DB968-3ABE-4E87-B168-061FEC34CACF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8E5C06-BDB7-4936-B8A8-A38CC790BE57}" type="slidenum">
              <a:rPr lang="en-US" altLang="en-US" sz="1200" smtClean="0">
                <a:latin typeface="Times" charset="0"/>
              </a:rPr>
              <a:pPr/>
              <a:t>30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15 COP 3014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6E0147-94A0-4C3C-BC83-3A8B9169C44B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E9B013-A805-48BD-AF5E-693322B18278}" type="slidenum">
              <a:rPr lang="en-US" altLang="en-US" sz="1200" smtClean="0">
                <a:latin typeface="Times" charset="0"/>
              </a:rPr>
              <a:pPr/>
              <a:t>31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B98BCB-6EA3-4336-A405-0D1FE1B4DAFE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6BFD6E-7EC5-450F-ADED-A6206FBCF0A0}" type="slidenum">
              <a:rPr lang="en-US" altLang="en-US" sz="1200" smtClean="0">
                <a:latin typeface="Times" charset="0"/>
              </a:rPr>
              <a:pPr/>
              <a:t>32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C022BE-47CA-46E4-B71F-A7E259DA58E2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906F6E-35E2-47DA-93CE-851AE31BACE4}" type="slidenum">
              <a:rPr lang="en-US" altLang="en-US" sz="1200" smtClean="0">
                <a:latin typeface="Times" charset="0"/>
              </a:rPr>
              <a:pPr/>
              <a:t>33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0D7EB4-39F6-454D-A1BD-AB470764B22F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04DAA8-5A16-4352-8BD6-DD65840E9D43}" type="slidenum">
              <a:rPr lang="en-US" altLang="en-US" sz="1200" smtClean="0">
                <a:latin typeface="Times" charset="0"/>
              </a:rPr>
              <a:pPr/>
              <a:t>34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C8539C-F6DB-4B11-B5A1-44052406193A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448EB9-E447-48EC-83D9-BDCF0CE83418}" type="slidenum">
              <a:rPr lang="en-US" altLang="en-US" sz="1200" smtClean="0">
                <a:latin typeface="Times" charset="0"/>
              </a:rPr>
              <a:pPr/>
              <a:t>35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EBF6EA-C985-4FD6-8C06-AB32988248A5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A05651-7E8D-4F0E-9DC1-E68D43BF9825}" type="slidenum">
              <a:rPr lang="en-US" altLang="en-US" sz="1200" smtClean="0">
                <a:latin typeface="Times" charset="0"/>
              </a:rPr>
              <a:pPr/>
              <a:t>36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FEA152-887C-42BF-AC41-3D04D126B19B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2FB0AF-43EC-488B-A6C5-BAD9EA0A5491}" type="slidenum">
              <a:rPr lang="en-US" altLang="en-US" sz="1200" smtClean="0">
                <a:latin typeface="Times" charset="0"/>
              </a:rPr>
              <a:pPr/>
              <a:t>37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E17147-9265-4DD1-93AC-5058D81C0BD3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06D69-73CE-4FD7-B117-F598E8A3D860}" type="slidenum">
              <a:rPr lang="en-US" altLang="en-US" sz="1200" smtClean="0">
                <a:latin typeface="Times" charset="0"/>
              </a:rPr>
              <a:pPr/>
              <a:t>38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4716C6-7C18-4D7A-9463-8FCEAC27D960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3F1284-6FC4-49CD-8953-2EFF77882263}" type="slidenum">
              <a:rPr lang="en-US" altLang="en-US" sz="1200" smtClean="0">
                <a:latin typeface="Times" charset="0"/>
              </a:rPr>
              <a:pPr/>
              <a:t>39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233992-4CB3-4E07-A713-6E15B7F8516C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CB447C-467B-4147-AA9F-1C4F302728CD}" type="slidenum">
              <a:rPr lang="en-US" altLang="en-US" sz="1200" smtClean="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AB98DB-7043-4DDB-92A6-F71892927019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42E888-01B8-42DD-B084-B4797B53B36B}" type="slidenum">
              <a:rPr lang="en-US" altLang="en-US" sz="1200" smtClean="0">
                <a:latin typeface="Times" charset="0"/>
              </a:rPr>
              <a:pPr/>
              <a:t>40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2FA278-DF36-456C-9605-14B4664F90CE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16EFA4-2B2A-4039-9294-3726C1D4528E}" type="slidenum">
              <a:rPr lang="en-US" altLang="en-US" sz="1200" smtClean="0">
                <a:latin typeface="Times" charset="0"/>
              </a:rPr>
              <a:pPr/>
              <a:t>41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F83CA2-FCA9-4481-836B-25AF76BD9556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3F2A32-EF40-4D9A-9428-CB0A24E02499}" type="slidenum">
              <a:rPr lang="en-US" altLang="en-US" sz="1200" smtClean="0">
                <a:latin typeface="Times" charset="0"/>
              </a:rPr>
              <a:pPr/>
              <a:t>42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D3B28-5813-4F97-8A8C-DEC56E1A1147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3C7725-360A-4C08-9C61-52FAB2B1F90C}" type="slidenum">
              <a:rPr lang="en-US" altLang="en-US" sz="1200" smtClean="0">
                <a:latin typeface="Times" charset="0"/>
              </a:rPr>
              <a:pPr/>
              <a:t>43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47D6E8-F613-4434-B365-F9B59D5F20F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E48A48-D141-4C0B-974C-765480B39F4F}" type="slidenum">
              <a:rPr lang="en-US" altLang="en-US" sz="1200" smtClean="0">
                <a:latin typeface="Times" charset="0"/>
              </a:rPr>
              <a:pPr/>
              <a:t>44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2827D0-6139-47F8-9F8C-7BFF1AD86FCE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38989E-2355-4CA9-B486-498CE11BF4DC}" type="slidenum">
              <a:rPr lang="en-US" altLang="en-US" sz="1200" smtClean="0">
                <a:latin typeface="Times" charset="0"/>
              </a:rPr>
              <a:pPr/>
              <a:t>45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F81F1D-CDDC-422D-8679-FDFD22015B15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EFE9EE-9FFE-488C-843D-5362BE49371A}" type="slidenum">
              <a:rPr lang="en-US" altLang="en-US" sz="1200" smtClean="0">
                <a:latin typeface="Times" charset="0"/>
              </a:rPr>
              <a:pPr/>
              <a:t>46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loop runs from 1 to 4 only, why ???</a:t>
            </a:r>
          </a:p>
          <a:p>
            <a:r>
              <a:rPr lang="en-US" altLang="en-US" dirty="0"/>
              <a:t>this means it does 4 iterations</a:t>
            </a:r>
          </a:p>
          <a:p>
            <a:r>
              <a:rPr lang="en-US" altLang="en-US" dirty="0"/>
              <a:t>the else is there because if yards is a new min, it can't also be a new max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FD4304-F711-40A5-BF4A-A6812B8997A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0C81E1-52BF-4FC4-982A-D8974CB87548}" type="slidenum">
              <a:rPr lang="en-US" altLang="en-US" sz="1200" smtClean="0">
                <a:latin typeface="Times" charset="0"/>
              </a:rPr>
              <a:pPr/>
              <a:t>47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5DDEE5-1DC0-4E8B-9D91-9F7990BAF603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3E08BA-7A65-4A64-8D93-51DA52B95A10}" type="slidenum">
              <a:rPr lang="en-US" altLang="en-US" sz="1200" smtClean="0">
                <a:latin typeface="Times" charset="0"/>
              </a:rPr>
              <a:pPr/>
              <a:t>48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FCA630-E4D2-4B27-BF61-A40194139C7C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5BE87D-4330-4CF5-8D34-34CEDE28D063}" type="slidenum">
              <a:rPr lang="en-US" altLang="en-US" sz="1200" smtClean="0">
                <a:latin typeface="Times" charset="0"/>
              </a:rPr>
              <a:pPr/>
              <a:t>50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right after this slide is a good place to do the exercise on logging in with password and 3 tries only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BB9598-890D-4893-AB02-678A85160532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DF1064-1589-449F-9594-D51C1DD7E795}" type="slidenum">
              <a:rPr lang="en-US" altLang="en-US" sz="1200" smtClean="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886630-DB80-4A29-AB61-962BAF490367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CEA6EA-934D-4042-93B3-7D01A71B90B3}" type="slidenum">
              <a:rPr lang="en-US" altLang="en-US" sz="1200" smtClean="0">
                <a:latin typeface="Times" charset="0"/>
              </a:rPr>
              <a:pPr/>
              <a:t>51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19D841-5554-46E5-81EC-945A733EA83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A3006F-A11B-442F-94CB-EC3ADABA30F8}" type="slidenum">
              <a:rPr lang="en-US" altLang="en-US" sz="1200" smtClean="0">
                <a:latin typeface="Times" charset="0"/>
              </a:rPr>
              <a:pPr/>
              <a:t>52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2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114693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9F456E-E94A-4F41-8BAE-4D058FD752E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4694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11469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5D950-BF55-44A4-9ED9-BE6E65ACE0A9}" type="slidenum">
              <a:rPr lang="en-US" altLang="en-US" sz="1200" smtClean="0">
                <a:latin typeface="Times" charset="0"/>
              </a:rPr>
              <a:pPr/>
              <a:t>53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C56044-5927-4DEB-8C4B-A27FE5C8E3BC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3211CE-67BE-4F23-864E-67C76CC2325D}" type="slidenum">
              <a:rPr lang="en-US" altLang="en-US" sz="1200" smtClean="0">
                <a:latin typeface="Times" charset="0"/>
              </a:rPr>
              <a:pPr/>
              <a:t>54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linear </a:t>
            </a:r>
            <a:r>
              <a:rPr lang="en-US" altLang="en-US" dirty="0" err="1"/>
              <a:t>congruential</a:t>
            </a:r>
            <a:r>
              <a:rPr lang="en-US" altLang="en-US" dirty="0"/>
              <a:t> formula calculates rn+1 using this formula, where a, c and m are constants, and n and n+1 are subscripts:</a:t>
            </a:r>
          </a:p>
          <a:p>
            <a:r>
              <a:rPr lang="en-US" altLang="en-US" dirty="0"/>
              <a:t>xn+1 = (a * </a:t>
            </a:r>
            <a:r>
              <a:rPr lang="en-US" altLang="en-US" dirty="0" err="1"/>
              <a:t>xn</a:t>
            </a:r>
            <a:r>
              <a:rPr lang="en-US" altLang="en-US" dirty="0"/>
              <a:t> + c) % m</a:t>
            </a:r>
          </a:p>
          <a:p>
            <a:r>
              <a:rPr lang="en-US" altLang="en-US" dirty="0"/>
              <a:t>The "period" of the rand() function, that is, the number of values it can generate before it starts to repeat the same sequence of values, is about 4.3 billion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A5B903-A864-43E2-8AA4-8EAEA4BAEC91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8376D3-DEB0-435C-BC3B-5974CF84A42E}" type="slidenum">
              <a:rPr lang="en-US" altLang="en-US" sz="1200" smtClean="0">
                <a:latin typeface="Times" charset="0"/>
              </a:rPr>
              <a:pPr/>
              <a:t>55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822213-3F54-4CB1-9D30-13F7B05C44A2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A9158D-C7F8-4C8F-A4E9-786C1E57ACB7}" type="slidenum">
              <a:rPr lang="en-US" altLang="en-US" sz="1200" smtClean="0">
                <a:latin typeface="Times" charset="0"/>
              </a:rPr>
              <a:pPr/>
              <a:t>56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0F7DAD-0F45-4A42-B9E8-599F119B36F5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FBC6F8-DF20-4065-B324-DD9ACEE743F4}" type="slidenum">
              <a:rPr lang="en-US" altLang="en-US" sz="1200" smtClean="0">
                <a:latin typeface="Times" charset="0"/>
              </a:rPr>
              <a:pPr/>
              <a:t>57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EB0571-B735-442A-AE61-0C664C83DE1E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4FA136-5446-4F76-8CF1-4CFB8482277B}" type="slidenum">
              <a:rPr lang="en-US" altLang="en-US" sz="1200" smtClean="0">
                <a:latin typeface="Times" charset="0"/>
              </a:rPr>
              <a:pPr/>
              <a:t>58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CGS 2930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7A9052-8382-4076-B2F5-0A4C61E2EEA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2ADD72-87ED-40F4-B51C-E8C616371FC0}" type="slidenum">
              <a:rPr lang="en-US" altLang="en-US" sz="1200" smtClean="0">
                <a:latin typeface="Times" charset="0"/>
              </a:rPr>
              <a:pPr/>
              <a:t>59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can go through this material fairly quickly – loops are very familiar by now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913DBD-B6FF-4D74-8E26-6ED07B40D9C8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7FC2C3-0E53-4BDA-A059-AA82AC772F76}" type="slidenum">
              <a:rPr lang="en-US" altLang="en-US" sz="1200" smtClean="0">
                <a:latin typeface="Times" charset="0"/>
              </a:rPr>
              <a:pPr/>
              <a:t>60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 in business they might use Rule of 78s, but we won't here so we can do this example to illustrate various points in programming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562533-1471-4F02-99B1-BAE91D0061C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648808-2A2F-46C5-8AF4-3FC4059694DD}" type="slidenum">
              <a:rPr lang="en-US" altLang="en-US" sz="1200" smtClean="0">
                <a:latin typeface="Times" charset="0"/>
              </a:rPr>
              <a:pPr/>
              <a:t>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11A22E-D168-4951-A24C-BEEDF2C296AF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301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5F550C-AF45-456D-9AD7-5624493D2434}" type="slidenum">
              <a:rPr lang="en-US" altLang="en-US" sz="1200" smtClean="0">
                <a:latin typeface="Times" charset="0"/>
              </a:rPr>
              <a:pPr/>
              <a:t>61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2E73AA-940D-41B1-A614-A38FDCB69C32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310D87-28E4-458A-AA37-4BB4662ECB18}" type="slidenum">
              <a:rPr lang="en-US" altLang="en-US" sz="1200" smtClean="0">
                <a:latin typeface="Times" charset="0"/>
              </a:rPr>
              <a:pPr/>
              <a:t>62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5FF7DF-6D34-4658-AD0E-095F887AD2D2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A2E433-3BB6-42F4-9318-1DB1B73A1F15}" type="slidenum">
              <a:rPr lang="en-US" altLang="en-US" sz="1200" smtClean="0">
                <a:latin typeface="Times" charset="0"/>
              </a:rPr>
              <a:pPr/>
              <a:t>63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94F4EF-5997-4CCB-9D8E-65F349DABAD9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20C49C-0520-4BF4-88E8-57A4718F19D7}" type="slidenum">
              <a:rPr lang="en-US" altLang="en-US" sz="1200" smtClean="0">
                <a:latin typeface="Times" charset="0"/>
              </a:rPr>
              <a:pPr/>
              <a:t>64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6A49B5-D632-4028-926B-D25BC3C211B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DA60D4-1CC7-4DC4-8B36-19DE9EB2F867}" type="slidenum">
              <a:rPr lang="en-US" altLang="en-US" sz="1200" smtClean="0">
                <a:latin typeface="Times" charset="0"/>
              </a:rPr>
              <a:pPr/>
              <a:t>65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CGS 3406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7BA1C2-214C-421E-9F11-6257596B259E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482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424EBC-404C-4943-9ED1-53FCC4D0173D}" type="slidenum">
              <a:rPr lang="en-US" altLang="en-US" sz="1200" smtClean="0">
                <a:latin typeface="Times" charset="0"/>
              </a:rPr>
              <a:pPr/>
              <a:t>66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556FD-6F9D-4059-8F7E-909E73EF0A82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095F68-455F-4365-A36E-DD750637D8FC}" type="slidenum">
              <a:rPr lang="en-US" altLang="en-US" sz="1200" smtClean="0">
                <a:latin typeface="Times" charset="0"/>
              </a:rPr>
              <a:pPr/>
              <a:t>68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78FAEE-08C0-4E6D-8878-413028A33F0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A72036-5944-44A2-A828-DBCB26E38BE3}" type="slidenum">
              <a:rPr lang="en-US" altLang="en-US" sz="1200" smtClean="0">
                <a:latin typeface="Times" charset="0"/>
              </a:rPr>
              <a:pPr/>
              <a:t>69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also can do another example, e.g. putting a function call with same arguments each time, inside a loop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38B13E-7347-4163-B739-586DF9A6525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91FF9C-9B65-42B7-B2A6-D315411213A4}" type="slidenum">
              <a:rPr lang="en-US" altLang="en-US" sz="1200" smtClean="0">
                <a:latin typeface="Times" charset="0"/>
              </a:rPr>
              <a:pPr/>
              <a:t>70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0 through 4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Lecture File 08 COP 3035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29FFE20-79CE-48F4-88BD-B0436AFADE12}" type="datetime4">
              <a:rPr lang="en-US" smtClean="0"/>
              <a:pPr>
                <a:defRPr/>
              </a:pPr>
              <a:t>September 25, 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Instructor: A. Ford Tyson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B0E7E9D-FBA9-4841-821F-4735A4E1575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80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B1B7EA-2397-4C68-B397-9890C2F1D29C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C98725-67CC-4E28-A96A-4E969A81992E}" type="slidenum">
              <a:rPr lang="en-US" altLang="en-US" sz="1200" smtClean="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0 through 4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Lecture File 08 COP 3035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29FFE20-79CE-48F4-88BD-B0436AFADE12}" type="datetime4">
              <a:rPr lang="en-US" smtClean="0"/>
              <a:pPr>
                <a:defRPr/>
              </a:pPr>
              <a:t>September 25, 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Instructor: A. Ford Tyson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B0E7E9D-FBA9-4841-821F-4735A4E15752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8029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11A22E-D168-4951-A24C-BEEDF2C296AF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301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5F550C-AF45-456D-9AD7-5624493D2434}" type="slidenum">
              <a:rPr lang="en-US" altLang="en-US" sz="1200" smtClean="0">
                <a:latin typeface="Times" charset="0"/>
              </a:rPr>
              <a:pPr/>
              <a:t>73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EA24B8-DA9A-4A92-9E37-301683868181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747A7F-DD36-49E4-9701-8898ED6BA382}" type="slidenum">
              <a:rPr lang="en-US" altLang="en-US" sz="1200" smtClean="0">
                <a:latin typeface="Times" charset="0"/>
              </a:rPr>
              <a:pPr/>
              <a:t>74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7AA833-B132-4218-BD55-482AD32C0DD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78A6AE-DAAF-4919-AFA9-7CD428CCA0D8}" type="slidenum">
              <a:rPr lang="en-US" altLang="en-US" sz="1200" smtClean="0">
                <a:latin typeface="Times" charset="0"/>
              </a:rPr>
              <a:pPr/>
              <a:t>75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there is a ++i in python but there is NOT an i++ operation !!!  and it doesn't work as in C++, deal with it later in the course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DC57DF-D15E-4B3A-9876-BB11C0473C43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8D63FD-22BB-4F29-A085-77978ED9ACCC}" type="slidenum">
              <a:rPr lang="en-US" altLang="en-US" sz="1200" smtClean="0">
                <a:latin typeface="Times" charset="0"/>
              </a:rPr>
              <a:pPr/>
              <a:t>76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230CFC-35B7-4C6A-B570-9BA660BF957D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90EFD5-7D16-466B-931E-C197C6BC3FC7}" type="slidenum">
              <a:rPr lang="en-US" altLang="en-US" sz="1200" smtClean="0">
                <a:latin typeface="Times" charset="0"/>
              </a:rPr>
              <a:pPr/>
              <a:t>77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11A22E-D168-4951-A24C-BEEDF2C296AF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301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5F550C-AF45-456D-9AD7-5624493D2434}" type="slidenum">
              <a:rPr lang="en-US" altLang="en-US" sz="1200" smtClean="0">
                <a:latin typeface="Times" charset="0"/>
              </a:rPr>
              <a:pPr/>
              <a:t>78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CGS 2930</a:t>
            </a:r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F9CB54-935C-4624-BED2-C6E820CBFA7E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4403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BEEA37-3A45-4E17-A343-A24ACBFB5AF7}" type="slidenum">
              <a:rPr lang="en-US" altLang="en-US" sz="1200" smtClean="0">
                <a:latin typeface="Times" charset="0"/>
              </a:rPr>
              <a:pPr/>
              <a:t>79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D23095-CCFF-4974-ABC3-1B659F1FE2E6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80F13D-E2D4-4EFF-BA4D-1C61C6EFBB51}" type="slidenum">
              <a:rPr lang="en-US" altLang="en-US" sz="1200" smtClean="0">
                <a:latin typeface="Times" charset="0"/>
              </a:rPr>
              <a:pPr/>
              <a:t>80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10 COP 3014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D15200-4982-487B-9714-798B749E1294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FF7F6-8EE9-4EB1-BA8F-D9692F6F2E4B}" type="slidenum">
              <a:rPr lang="en-US" altLang="en-US" sz="1200" smtClean="0">
                <a:latin typeface="Times" charset="0"/>
              </a:rPr>
              <a:pPr/>
              <a:t>81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0F430D-0F32-470E-956A-9E635D0F178C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E844B7-6F35-47C7-ADF2-C83054E5ED07}" type="slidenum">
              <a:rPr lang="en-US" altLang="en-US" sz="1200" smtClean="0">
                <a:latin typeface="Times" charset="0"/>
              </a:rPr>
              <a:pPr/>
              <a:t>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09 COP 3014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15812-2CEF-4B32-989A-88D620FCD27F}" type="datetime4">
              <a:rPr lang="en-US" sz="1200" smtClean="0">
                <a:latin typeface="Times" charset="0"/>
              </a:rPr>
              <a:pPr/>
              <a:t>September 25,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Instructor: A. Ford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D7415D-99F2-4995-8C02-7886A6C357F1}" type="slidenum">
              <a:rPr lang="en-US" altLang="en-US" sz="1200" smtClean="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711"/>
              <a:chOff x="-3" y="1562"/>
              <a:chExt cx="5763" cy="711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826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800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38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820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04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10" y="178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10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833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897BB3-223C-4ADA-99E5-7125B91A9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00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E0343-7370-491E-9465-71905E0C7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72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2D66E-DC6F-42C7-9FB9-F70DEB9CF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1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3A85-DA63-46EA-B8C9-6A395580C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74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15C5F-2EF9-446E-92C8-925106852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5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65CB9-0A25-41C8-9099-F006ACC84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9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8104D-AAE0-4EEF-935D-53300245E2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36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471A-D0CC-4C55-888C-1F0B526DD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94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C66F5-1E5E-48DB-81FF-028C3F4D59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4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B137B-16A5-4ECA-9C0F-54336602A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59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A62D-3031-42D5-A22B-44956A9F3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38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6"/>
              <p:cNvSpPr>
                <a:spLocks/>
              </p:cNvSpPr>
              <p:nvPr/>
            </p:nvSpPr>
            <p:spPr bwMode="ltGray">
              <a:xfrm rot="-5400000">
                <a:off x="832" y="1743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 rot="-5400000">
                <a:off x="-207" y="182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0" name="Freeform 9"/>
              <p:cNvSpPr>
                <a:spLocks/>
              </p:cNvSpPr>
              <p:nvPr/>
            </p:nvSpPr>
            <p:spPr bwMode="ltGray">
              <a:xfrm rot="-5400000">
                <a:off x="343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" name="Freeform 10"/>
              <p:cNvSpPr>
                <a:spLocks/>
              </p:cNvSpPr>
              <p:nvPr/>
            </p:nvSpPr>
            <p:spPr bwMode="ltGray">
              <a:xfrm rot="-5400000">
                <a:off x="56" y="172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11"/>
              <p:cNvSpPr>
                <a:spLocks/>
              </p:cNvSpPr>
              <p:nvPr/>
            </p:nvSpPr>
            <p:spPr bwMode="ltGray">
              <a:xfrm rot="-5400000">
                <a:off x="3018" y="1596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Freeform 14"/>
              <p:cNvSpPr>
                <a:spLocks/>
              </p:cNvSpPr>
              <p:nvPr/>
            </p:nvSpPr>
            <p:spPr bwMode="ltGray">
              <a:xfrm rot="-5400000">
                <a:off x="2452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Freeform 16"/>
              <p:cNvSpPr>
                <a:spLocks/>
              </p:cNvSpPr>
              <p:nvPr/>
            </p:nvSpPr>
            <p:spPr bwMode="ltGray">
              <a:xfrm rot="-5400000">
                <a:off x="19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17"/>
              <p:cNvSpPr>
                <a:spLocks/>
              </p:cNvSpPr>
              <p:nvPr/>
            </p:nvSpPr>
            <p:spPr bwMode="ltGray">
              <a:xfrm rot="-5400000">
                <a:off x="3879" y="1520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Freeform 18"/>
              <p:cNvSpPr>
                <a:spLocks/>
              </p:cNvSpPr>
              <p:nvPr/>
            </p:nvSpPr>
            <p:spPr bwMode="ltGray">
              <a:xfrm rot="-5400000">
                <a:off x="3437" y="164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0" name="Freeform 19"/>
              <p:cNvSpPr>
                <a:spLocks/>
              </p:cNvSpPr>
              <p:nvPr/>
            </p:nvSpPr>
            <p:spPr bwMode="ltGray">
              <a:xfrm rot="-5400000">
                <a:off x="4334" y="1653"/>
                <a:ext cx="624" cy="256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Freeform 20"/>
              <p:cNvSpPr>
                <a:spLocks/>
              </p:cNvSpPr>
              <p:nvPr/>
            </p:nvSpPr>
            <p:spPr bwMode="ltGray">
              <a:xfrm>
                <a:off x="5469" y="1487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Freeform 21"/>
              <p:cNvSpPr>
                <a:spLocks/>
              </p:cNvSpPr>
              <p:nvPr/>
            </p:nvSpPr>
            <p:spPr bwMode="ltGray">
              <a:xfrm rot="-5400000">
                <a:off x="4979" y="154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Freeform 22"/>
              <p:cNvSpPr>
                <a:spLocks/>
              </p:cNvSpPr>
              <p:nvPr/>
            </p:nvSpPr>
            <p:spPr bwMode="ltGray">
              <a:xfrm rot="-5400000">
                <a:off x="4596" y="157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730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30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30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22D68BA8-C9A3-4340-A086-818FE1358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38043-51DE-4F47-9891-C6FE7DA6BA1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257800" cy="1219200"/>
          </a:xfrm>
        </p:spPr>
        <p:txBody>
          <a:bodyPr/>
          <a:lstStyle/>
          <a:p>
            <a:r>
              <a:rPr lang="en-US" altLang="en-US" b="1" dirty="0"/>
              <a:t>COP 3035</a:t>
            </a:r>
            <a:br>
              <a:rPr lang="en-US" altLang="en-US" b="1" dirty="0"/>
            </a:br>
            <a:r>
              <a:rPr lang="en-US" altLang="en-US" b="1" i="1" dirty="0"/>
              <a:t>Lecture File 04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90800"/>
            <a:ext cx="6477000" cy="2743200"/>
          </a:xfrm>
        </p:spPr>
        <p:txBody>
          <a:bodyPr/>
          <a:lstStyle/>
          <a:p>
            <a:r>
              <a:rPr lang="en-US" altLang="en-US" sz="2800" dirty="0"/>
              <a:t>Iteration: Looping</a:t>
            </a:r>
          </a:p>
          <a:p>
            <a:pPr lvl="1"/>
            <a:r>
              <a:rPr lang="en-US" altLang="en-US" sz="2400" dirty="0"/>
              <a:t>Using </a:t>
            </a:r>
            <a:r>
              <a:rPr lang="en-US" altLang="en-US" sz="2400" i="1" dirty="0"/>
              <a:t>while</a:t>
            </a:r>
            <a:r>
              <a:rPr lang="en-US" altLang="en-US" sz="2400" dirty="0"/>
              <a:t> loops</a:t>
            </a:r>
          </a:p>
          <a:p>
            <a:pPr lvl="1"/>
            <a:r>
              <a:rPr lang="en-US" altLang="en-US" sz="2400" dirty="0"/>
              <a:t>Major loop types and major loop tasks</a:t>
            </a:r>
          </a:p>
          <a:p>
            <a:pPr lvl="1"/>
            <a:r>
              <a:rPr lang="en-US" altLang="en-US" sz="2400" dirty="0"/>
              <a:t>Multiple Termination Conditions</a:t>
            </a:r>
          </a:p>
          <a:p>
            <a:pPr lvl="1"/>
            <a:r>
              <a:rPr lang="en-US" altLang="en-US" sz="2400" dirty="0"/>
              <a:t>Simulation/Modeling and introduction to using pseudo-random numbers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981200" y="6096000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Copyright  Ann Ford Tyson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D61AE-C1AF-45A7-9C3F-96C8B9E3998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/>
              <a:t>infinite loop characteristics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752600"/>
            <a:ext cx="7772400" cy="4191000"/>
          </a:xfrm>
        </p:spPr>
        <p:txBody>
          <a:bodyPr/>
          <a:lstStyle/>
          <a:p>
            <a:r>
              <a:rPr lang="en-US" altLang="en-US"/>
              <a:t>may see same output over and over</a:t>
            </a:r>
          </a:p>
          <a:p>
            <a:r>
              <a:rPr lang="en-US" altLang="en-US"/>
              <a:t>may see computer seem to "hang"</a:t>
            </a:r>
          </a:p>
          <a:p>
            <a:r>
              <a:rPr lang="en-US" altLang="en-US"/>
              <a:t>to stop (Windows PC):	</a:t>
            </a:r>
          </a:p>
          <a:p>
            <a:pPr lvl="1"/>
            <a:r>
              <a:rPr lang="en-US" altLang="en-US"/>
              <a:t>click on the usual X box</a:t>
            </a:r>
          </a:p>
          <a:p>
            <a:pPr lvl="1"/>
            <a:r>
              <a:rPr lang="en-US" altLang="en-US"/>
              <a:t>control-alt-delete</a:t>
            </a:r>
          </a:p>
          <a:p>
            <a:pPr lvl="1"/>
            <a:r>
              <a:rPr lang="en-US" altLang="en-US"/>
              <a:t>may need to restart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ED100-C8C1-49AE-8B50-6E3A35B64CA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2209800"/>
          </a:xfrm>
        </p:spPr>
        <p:txBody>
          <a:bodyPr/>
          <a:lstStyle/>
          <a:p>
            <a:r>
              <a:rPr lang="en-US" altLang="en-US"/>
              <a:t>Did you hear about the computer scientist found dead in the shower?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73163" y="3124200"/>
            <a:ext cx="72088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Sure!  They thought he had been dead for days.  And in his hand, he was clutching a shampoo bottle with these directions: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Times" charset="0"/>
              </a:rPr>
              <a:t>	</a:t>
            </a:r>
            <a:r>
              <a:rPr lang="en-US" altLang="en-US" sz="2800" b="1" i="1">
                <a:solidFill>
                  <a:srgbClr val="800080"/>
                </a:solidFill>
                <a:cs typeface="Times New Roman" pitchFamily="18" charset="0"/>
              </a:rPr>
              <a:t>lather</a:t>
            </a:r>
            <a:br>
              <a:rPr lang="en-US" altLang="en-US" sz="2800" b="1" i="1">
                <a:solidFill>
                  <a:srgbClr val="800080"/>
                </a:solidFill>
                <a:latin typeface="Times" charset="0"/>
              </a:rPr>
            </a:br>
            <a:r>
              <a:rPr lang="en-US" altLang="en-US" sz="2800" b="1" i="1">
                <a:solidFill>
                  <a:srgbClr val="800080"/>
                </a:solidFill>
                <a:latin typeface="Times" charset="0"/>
              </a:rPr>
              <a:t>	</a:t>
            </a:r>
            <a:r>
              <a:rPr lang="en-US" altLang="en-US" sz="2800" b="1" i="1">
                <a:solidFill>
                  <a:srgbClr val="800080"/>
                </a:solidFill>
                <a:cs typeface="Times New Roman" pitchFamily="18" charset="0"/>
              </a:rPr>
              <a:t>rinse</a:t>
            </a:r>
            <a:br>
              <a:rPr lang="en-US" altLang="en-US" sz="2800" b="1" i="1">
                <a:solidFill>
                  <a:srgbClr val="800080"/>
                </a:solidFill>
                <a:latin typeface="Times" charset="0"/>
              </a:rPr>
            </a:br>
            <a:r>
              <a:rPr lang="en-US" altLang="en-US" sz="2800" b="1" i="1">
                <a:solidFill>
                  <a:srgbClr val="800080"/>
                </a:solidFill>
                <a:latin typeface="Times" charset="0"/>
              </a:rPr>
              <a:t>	</a:t>
            </a:r>
            <a:r>
              <a:rPr lang="en-US" altLang="en-US" sz="2800" b="1" i="1">
                <a:solidFill>
                  <a:srgbClr val="800080"/>
                </a:solidFill>
                <a:cs typeface="Times New Roman" pitchFamily="18" charset="0"/>
              </a:rPr>
              <a:t>repeat</a:t>
            </a:r>
            <a:endParaRPr lang="en-US" altLang="en-US" sz="2800" i="1">
              <a:solidFill>
                <a:srgbClr val="800080"/>
              </a:solidFill>
              <a:cs typeface="Times New Roman" pitchFamily="18" charset="0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11430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553200" y="4572000"/>
            <a:ext cx="1600200" cy="8302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Is that an algorithm?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0F35B-7E61-44C3-B15B-2854EC9B38C8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/>
          <a:lstStyle/>
          <a:p>
            <a:r>
              <a:rPr lang="en-US" altLang="en-US"/>
              <a:t>Overview of Major Loop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429000" y="1506538"/>
            <a:ext cx="21336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latin typeface="Arial" charset="0"/>
              </a:rPr>
              <a:t>loops</a:t>
            </a:r>
            <a:endParaRPr lang="en-US" altLang="en-US">
              <a:latin typeface="Times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371600" y="3016250"/>
            <a:ext cx="3048000" cy="9461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count-controlled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 i="1">
                <a:latin typeface="Arial" charset="0"/>
              </a:rPr>
              <a:t>iteration counter</a:t>
            </a:r>
            <a:endParaRPr lang="en-US" altLang="en-US">
              <a:latin typeface="Times" charset="0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029200" y="3016250"/>
            <a:ext cx="3048000" cy="5191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event-controlled</a:t>
            </a:r>
            <a:endParaRPr lang="en-US" altLang="en-US">
              <a:latin typeface="Times" charset="0"/>
            </a:endParaRP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3352800" y="4464050"/>
            <a:ext cx="2133600" cy="51911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sentinel</a:t>
            </a:r>
            <a:endParaRPr lang="en-US" altLang="en-US">
              <a:latin typeface="Times" charset="0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7010400" y="4464050"/>
            <a:ext cx="1676400" cy="51911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flag</a:t>
            </a:r>
            <a:endParaRPr lang="en-US" altLang="en-US">
              <a:latin typeface="Times" charset="0"/>
            </a:endParaRPr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 flipH="1">
            <a:off x="2819400" y="2085975"/>
            <a:ext cx="1600200" cy="93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4419600" y="2085975"/>
            <a:ext cx="2362200" cy="93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 flipH="1">
            <a:off x="4419600" y="3535363"/>
            <a:ext cx="2133600" cy="928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6545263" y="3535363"/>
            <a:ext cx="1227137" cy="928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DA156-CD16-4C60-8F46-154517D4F816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/>
          <a:lstStyle/>
          <a:p>
            <a:r>
              <a:rPr lang="en-US" altLang="en-US" sz="4000"/>
              <a:t>Overview of Major Loop Tasks</a:t>
            </a:r>
            <a:endParaRPr lang="en-US" alt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62400" y="1506538"/>
            <a:ext cx="2133600" cy="579437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latin typeface="Arial" charset="0"/>
              </a:rPr>
              <a:t>loops</a:t>
            </a:r>
            <a:endParaRPr lang="en-US" altLang="en-US">
              <a:latin typeface="Times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143000" y="3216275"/>
            <a:ext cx="3048000" cy="9461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counting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 i="1">
                <a:latin typeface="Arial" charset="0"/>
              </a:rPr>
              <a:t>event counter</a:t>
            </a:r>
            <a:endParaRPr lang="en-US" altLang="en-US">
              <a:latin typeface="Times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486400" y="3216275"/>
            <a:ext cx="3048000" cy="9461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summing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 i="1">
                <a:latin typeface="Arial" charset="0"/>
              </a:rPr>
              <a:t>running total</a:t>
            </a:r>
            <a:endParaRPr lang="en-US" altLang="en-US">
              <a:latin typeface="Times" charset="0"/>
            </a:endParaRPr>
          </a:p>
        </p:txBody>
      </p:sp>
      <p:sp>
        <p:nvSpPr>
          <p:cNvPr id="15367" name="Line 15"/>
          <p:cNvSpPr>
            <a:spLocks noChangeShapeType="1"/>
          </p:cNvSpPr>
          <p:nvPr/>
        </p:nvSpPr>
        <p:spPr bwMode="auto">
          <a:xfrm flipH="1">
            <a:off x="2590800" y="2085975"/>
            <a:ext cx="2438400" cy="1130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6"/>
          <p:cNvSpPr>
            <a:spLocks noChangeShapeType="1"/>
          </p:cNvSpPr>
          <p:nvPr/>
        </p:nvSpPr>
        <p:spPr bwMode="auto">
          <a:xfrm>
            <a:off x="5029200" y="2085975"/>
            <a:ext cx="1981200" cy="1130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6C54A-78E3-4276-9303-8E2A697CEA6B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914400"/>
          </a:xfrm>
        </p:spPr>
        <p:txBody>
          <a:bodyPr/>
          <a:lstStyle/>
          <a:p>
            <a:r>
              <a:rPr lang="en-US" altLang="en-US" sz="4000"/>
              <a:t>first loop example</a:t>
            </a:r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800080"/>
                </a:solidFill>
              </a:rPr>
              <a:t>sentinel-controlled loop</a:t>
            </a:r>
            <a:br>
              <a:rPr lang="en-US" altLang="en-US"/>
            </a:br>
            <a:r>
              <a:rPr lang="en-US" altLang="en-US"/>
              <a:t>executes until a particular value is read</a:t>
            </a:r>
            <a:br>
              <a:rPr lang="en-US" altLang="en-US"/>
            </a:br>
            <a:endParaRPr lang="en-US" altLang="en-US"/>
          </a:p>
          <a:p>
            <a:r>
              <a:rPr lang="en-US" altLang="en-US">
                <a:solidFill>
                  <a:srgbClr val="800080"/>
                </a:solidFill>
              </a:rPr>
              <a:t>event-controlled loop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(more general term)</a:t>
            </a:r>
            <a:br>
              <a:rPr lang="en-US" altLang="en-US"/>
            </a:br>
            <a:r>
              <a:rPr lang="en-US" altLang="en-US"/>
              <a:t>executes until some event occurs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first example: sentinel-controlled, event-controlled, sentinel is 'Y' or 'N'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56C2C-F63A-4B6B-A697-696CF991E29C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914400"/>
          </a:xfrm>
        </p:spPr>
        <p:txBody>
          <a:bodyPr/>
          <a:lstStyle/>
          <a:p>
            <a:r>
              <a:rPr lang="en-US" altLang="en-US" sz="4000"/>
              <a:t>while: sentinel-controlled</a:t>
            </a:r>
            <a:endParaRPr lang="en-US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1143000"/>
            <a:ext cx="8169275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# ask user for Y or N and recover from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# data entry errors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# first do a </a:t>
            </a:r>
            <a:r>
              <a:rPr lang="en-US" altLang="en-US" sz="2800" i="1" dirty="0">
                <a:solidFill>
                  <a:srgbClr val="0000FF"/>
                </a:solidFill>
              </a:rPr>
              <a:t>priming read</a:t>
            </a:r>
            <a:endParaRPr lang="en-US" altLang="en-US" sz="2800" i="1" dirty="0"/>
          </a:p>
          <a:p>
            <a:pPr>
              <a:buFont typeface="Monotype Sorts" pitchFamily="2" charset="2"/>
              <a:buNone/>
            </a:pPr>
            <a:endParaRPr lang="en-US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response = input ("Enter Y or N -&gt; ")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while (response != 'Y' and response != 'N'):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response = input ("Please try again. Enter Y or N -&gt; 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D5C95-53C1-4AA2-AC2F-062147591C9B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68400" y="1981200"/>
            <a:ext cx="77724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How many times does the loop body execute?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168400" y="3956050"/>
            <a:ext cx="77724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What is the value of response after the loop exits?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4038600" y="2962275"/>
            <a:ext cx="4267200" cy="466725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zero or as many as needed</a:t>
            </a:r>
            <a:endParaRPr lang="en-US" altLang="en-US">
              <a:latin typeface="Times" charset="0"/>
            </a:endParaRP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209800" y="5257800"/>
            <a:ext cx="6426200" cy="101441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complement of expr must be true, hence</a:t>
            </a: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(response == 'Y') or (response == 'N')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example: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utoUpdateAnimBg="0"/>
      <p:bldP spid="369669" grpId="0" animBg="1" autoUpdateAnimBg="0"/>
      <p:bldP spid="36967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A16D5-ADC7-43A7-A9B4-9EE783B2A412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143000" y="2667000"/>
            <a:ext cx="77724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what if we changed the </a:t>
            </a:r>
            <a:r>
              <a:rPr kumimoji="1" lang="en-US" altLang="en-US" sz="3200" i="1">
                <a:latin typeface="Palatino" charset="0"/>
              </a:rPr>
              <a:t>and</a:t>
            </a:r>
            <a:r>
              <a:rPr kumimoji="1" lang="en-US" altLang="en-US" sz="3200">
                <a:latin typeface="Palatino" charset="0"/>
              </a:rPr>
              <a:t> to </a:t>
            </a:r>
            <a:r>
              <a:rPr kumimoji="1" lang="en-US" altLang="en-US" sz="3200" i="1">
                <a:latin typeface="Palatino" charset="0"/>
              </a:rPr>
              <a:t>or</a:t>
            </a:r>
            <a:r>
              <a:rPr kumimoji="1" lang="en-US" altLang="en-US" sz="3200">
                <a:latin typeface="Palatino" charset="0"/>
              </a:rPr>
              <a:t>  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altLang="en-US" sz="3600"/>
              <a:t>first example: </a:t>
            </a:r>
            <a:r>
              <a:rPr lang="en-US" altLang="en-US" sz="3600" i="1"/>
              <a:t>what if</a:t>
            </a:r>
            <a:r>
              <a:rPr lang="en-US" altLang="en-US" sz="3600"/>
              <a:t> questions p.1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4E03-D1E7-4444-AD72-101588055309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371600" y="2444750"/>
            <a:ext cx="77724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what if we changed the </a:t>
            </a:r>
            <a:r>
              <a:rPr kumimoji="1" lang="en-US" altLang="en-US" sz="3200" i="1">
                <a:latin typeface="Palatino" charset="0"/>
              </a:rPr>
              <a:t>and</a:t>
            </a:r>
            <a:r>
              <a:rPr kumimoji="1" lang="en-US" altLang="en-US" sz="3200">
                <a:latin typeface="Palatino" charset="0"/>
              </a:rPr>
              <a:t> to </a:t>
            </a:r>
            <a:r>
              <a:rPr kumimoji="1" lang="en-US" altLang="en-US" sz="3200" i="1">
                <a:latin typeface="Palatino" charset="0"/>
              </a:rPr>
              <a:t>or</a:t>
            </a:r>
            <a:r>
              <a:rPr kumimoji="1" lang="en-US" altLang="en-US" sz="3200">
                <a:latin typeface="Palatino" charset="0"/>
              </a:rPr>
              <a:t>  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581400" y="4191000"/>
            <a:ext cx="2590800" cy="528638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infinite loop</a:t>
            </a:r>
            <a:endParaRPr lang="en-US" altLang="en-US">
              <a:latin typeface="Arial" charset="0"/>
            </a:endParaRP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altLang="en-US" sz="3600"/>
              <a:t>first example: </a:t>
            </a:r>
            <a:r>
              <a:rPr lang="en-US" altLang="en-US" sz="3600" i="1"/>
              <a:t>what if</a:t>
            </a:r>
            <a:r>
              <a:rPr lang="en-US" altLang="en-US" sz="3600"/>
              <a:t> questions p.1a</a:t>
            </a:r>
            <a:endParaRPr lang="en-US" altLang="en-US"/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14C48-F188-479A-A109-1E7C944CA929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143000" y="2667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what if we forgot the priming read?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altLang="en-US" sz="3600"/>
              <a:t>first example: </a:t>
            </a:r>
            <a:r>
              <a:rPr lang="en-US" altLang="en-US" sz="3600" i="1"/>
              <a:t>what if</a:t>
            </a:r>
            <a:r>
              <a:rPr lang="en-US" altLang="en-US" sz="3600"/>
              <a:t> questions p.2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3E88E-2BE0-4745-BC64-CC614329862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 Control Structures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495800"/>
          </a:xfrm>
        </p:spPr>
        <p:txBody>
          <a:bodyPr/>
          <a:lstStyle/>
          <a:p>
            <a:r>
              <a:rPr lang="en-US" i="1">
                <a:latin typeface="Palatino" charset="0"/>
              </a:rPr>
              <a:t>FLOW OF CONTROL</a:t>
            </a:r>
            <a:endParaRPr lang="en-US">
              <a:latin typeface="Palatino" charset="0"/>
            </a:endParaRPr>
          </a:p>
          <a:p>
            <a:pPr lvl="1"/>
            <a:r>
              <a:rPr lang="en-US">
                <a:solidFill>
                  <a:srgbClr val="990099"/>
                </a:solidFill>
                <a:latin typeface="Palatino" charset="0"/>
              </a:rPr>
              <a:t>Sequential</a:t>
            </a:r>
            <a:br>
              <a:rPr lang="en-US">
                <a:latin typeface="Palatino" charset="0"/>
              </a:rPr>
            </a:br>
            <a:r>
              <a:rPr lang="en-US">
                <a:latin typeface="Palatino" charset="0"/>
              </a:rPr>
              <a:t>one after another, in order</a:t>
            </a:r>
          </a:p>
          <a:p>
            <a:pPr lvl="1"/>
            <a:r>
              <a:rPr lang="en-US">
                <a:solidFill>
                  <a:srgbClr val="990099"/>
                </a:solidFill>
                <a:latin typeface="Palatino" charset="0"/>
              </a:rPr>
              <a:t>Selection or Branching</a:t>
            </a:r>
            <a:r>
              <a:rPr lang="en-US">
                <a:latin typeface="Palatino" charset="0"/>
              </a:rPr>
              <a:t> (if, if-else, if-elif)</a:t>
            </a:r>
            <a:br>
              <a:rPr lang="en-US">
                <a:latin typeface="Palatino" charset="0"/>
              </a:rPr>
            </a:br>
            <a:r>
              <a:rPr lang="en-US">
                <a:latin typeface="Palatino" charset="0"/>
              </a:rPr>
              <a:t>can choose between different statements</a:t>
            </a:r>
          </a:p>
          <a:p>
            <a:pPr lvl="1"/>
            <a:r>
              <a:rPr lang="en-US">
                <a:solidFill>
                  <a:srgbClr val="990099"/>
                </a:solidFill>
                <a:latin typeface="Palatino" charset="0"/>
              </a:rPr>
              <a:t>Iteration or Looping</a:t>
            </a:r>
            <a:r>
              <a:rPr lang="en-US">
                <a:latin typeface="Palatino" charset="0"/>
              </a:rPr>
              <a:t> (while, for)</a:t>
            </a:r>
            <a:br>
              <a:rPr lang="en-US">
                <a:latin typeface="Palatino" charset="0"/>
              </a:rPr>
            </a:br>
            <a:r>
              <a:rPr lang="en-US">
                <a:latin typeface="Palatino" charset="0"/>
              </a:rPr>
              <a:t>repeat instructions over and over</a:t>
            </a:r>
          </a:p>
          <a:p>
            <a:pPr lvl="1"/>
            <a:r>
              <a:rPr lang="en-US">
                <a:solidFill>
                  <a:srgbClr val="990099"/>
                </a:solidFill>
                <a:latin typeface="Palatino" charset="0"/>
              </a:rPr>
              <a:t>Subprogram</a:t>
            </a:r>
            <a:r>
              <a:rPr lang="en-US">
                <a:latin typeface="Palatino" charset="0"/>
              </a:rPr>
              <a:t> (function)</a:t>
            </a:r>
            <a:br>
              <a:rPr lang="en-US">
                <a:latin typeface="Palatino" charset="0"/>
              </a:rPr>
            </a:br>
            <a:r>
              <a:rPr lang="en-US">
                <a:latin typeface="Palatino" charset="0"/>
              </a:rPr>
              <a:t>perform a task when called</a:t>
            </a:r>
            <a:endParaRPr lang="en-US" i="1">
              <a:latin typeface="Palatino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7DE85-8223-4B4D-887D-D5B9ADAE488A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43000" y="2514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what if we forgot the priming read?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676400" y="3692525"/>
            <a:ext cx="6324600" cy="9540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response would be </a:t>
            </a:r>
            <a:r>
              <a:rPr lang="en-US" altLang="en-US" sz="2800" i="1">
                <a:solidFill>
                  <a:srgbClr val="000000"/>
                </a:solidFill>
                <a:latin typeface="Arial" charset="0"/>
              </a:rPr>
              <a:t>uninitialized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 when the test expression is encountered</a:t>
            </a:r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altLang="en-US" sz="3600"/>
              <a:t>first example: </a:t>
            </a:r>
            <a:r>
              <a:rPr lang="en-US" altLang="en-US" sz="3600" i="1"/>
              <a:t>what if</a:t>
            </a:r>
            <a:r>
              <a:rPr lang="en-US" altLang="en-US" sz="3600"/>
              <a:t> questions p.2a</a:t>
            </a:r>
            <a:endParaRPr lang="en-US" altLang="en-US"/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532D76-DA99-4E43-93EA-836D03CBFCE9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914400"/>
          </a:xfrm>
        </p:spPr>
        <p:txBody>
          <a:bodyPr/>
          <a:lstStyle/>
          <a:p>
            <a:r>
              <a:rPr lang="en-US" altLang="en-US" sz="4000"/>
              <a:t>second loop example</a:t>
            </a:r>
            <a:endParaRPr lang="en-US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800080"/>
                </a:solidFill>
              </a:rPr>
              <a:t>count-controlled loop</a:t>
            </a:r>
            <a:br>
              <a:rPr lang="en-US" altLang="en-US" sz="2800"/>
            </a:br>
            <a:r>
              <a:rPr lang="en-US" altLang="en-US" sz="2800"/>
              <a:t>executes a specified number of times</a:t>
            </a:r>
            <a:br>
              <a:rPr lang="en-US" altLang="en-US" sz="2800"/>
            </a:br>
            <a:r>
              <a:rPr lang="en-US" altLang="en-US" sz="2800"/>
              <a:t>a counter controls the number of iterations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example: print the numbers from 1 through 100 and their squares, as in the next table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notice in the code: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loop body executes 100 times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count is 101 when loop exited</a:t>
            </a: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46F15-78D5-4F23-9D8E-3C064157CF1F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914400"/>
          </a:xfrm>
        </p:spPr>
        <p:txBody>
          <a:bodyPr/>
          <a:lstStyle/>
          <a:p>
            <a:r>
              <a:rPr lang="en-US" altLang="en-US" sz="4000"/>
              <a:t>second loop example p.2</a:t>
            </a:r>
            <a:endParaRPr lang="en-US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724400"/>
          </a:xfrm>
        </p:spPr>
        <p:txBody>
          <a:bodyPr/>
          <a:lstStyle/>
          <a:p>
            <a:r>
              <a:rPr lang="en-US" altLang="en-US" sz="2800" b="1">
                <a:latin typeface="Courier New" pitchFamily="49" charset="0"/>
              </a:rPr>
              <a:t>Number     Square  # 5 blanks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======     ======  # between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    1          1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    2          4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    3          9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    4         16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. . .      . . .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   98       9604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   99       9801</a:t>
            </a:r>
            <a:br>
              <a:rPr lang="en-US" altLang="en-US" sz="2800" b="1">
                <a:latin typeface="Courier New" pitchFamily="49" charset="0"/>
              </a:rPr>
            </a:br>
            <a:r>
              <a:rPr lang="en-US" altLang="en-US" sz="2800" b="1">
                <a:latin typeface="Courier New" pitchFamily="49" charset="0"/>
              </a:rPr>
              <a:t>  100      10000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3BFD3-1A9D-41B9-BBF5-740EECB2C1D2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73163" y="1143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solidFill>
                  <a:srgbClr val="0000FF"/>
                </a:solidFill>
                <a:latin typeface="Arial" charset="0"/>
              </a:rPr>
              <a:t># print table heading once</a:t>
            </a:r>
            <a:endParaRPr kumimoji="1" lang="en-US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print ("Number     Square")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print ("======     ======")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count = 1			</a:t>
            </a:r>
            <a:r>
              <a:rPr kumimoji="1" lang="en-US" altLang="en-US" sz="2800" dirty="0">
                <a:solidFill>
                  <a:srgbClr val="0000FF"/>
                </a:solidFill>
                <a:latin typeface="Arial" charset="0"/>
              </a:rPr>
              <a:t># initialize counter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while count &lt;= 100: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	square = count ** 2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	print ("%5d%11d"  %  (count, square))</a:t>
            </a:r>
            <a:br>
              <a:rPr kumimoji="1" lang="en-US" altLang="en-US" sz="2800" dirty="0">
                <a:latin typeface="Arial" charset="0"/>
              </a:rPr>
            </a:br>
            <a:r>
              <a:rPr kumimoji="1" lang="en-US" altLang="en-US" sz="2800" dirty="0">
                <a:latin typeface="Arial" charset="0"/>
              </a:rPr>
              <a:t>count = count + 1	</a:t>
            </a:r>
            <a:r>
              <a:rPr kumimoji="1" lang="en-US" altLang="en-US" sz="2800" dirty="0">
                <a:solidFill>
                  <a:srgbClr val="0000FF"/>
                </a:solidFill>
                <a:latin typeface="Arial" charset="0"/>
              </a:rPr>
              <a:t># update counter</a:t>
            </a:r>
            <a:endParaRPr kumimoji="1" lang="en-US" altLang="en-US" sz="2800" dirty="0">
              <a:latin typeface="Arial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altLang="en-US" sz="4000"/>
              <a:t>while: count-controlled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00AC-E9E4-472B-975D-708EEF2E800A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173163" y="2133600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In lecture we will now switch to IDLE and examine this program running</a:t>
            </a:r>
            <a:br>
              <a:rPr kumimoji="1" lang="en-US" altLang="en-US" sz="3200">
                <a:latin typeface="Arial" charset="0"/>
              </a:rPr>
            </a:br>
            <a:endParaRPr kumimoji="1" lang="en-US" altLang="en-US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This program is available from the class web site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Now, let's look at the program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6495AF7-AA7C-4BD0-938A-7B4C2598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07818"/>
            <a:ext cx="2787943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countContrLoop.py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6921B-01E0-4187-878E-018D8D2FCCA9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914400"/>
          </a:xfrm>
        </p:spPr>
        <p:txBody>
          <a:bodyPr/>
          <a:lstStyle/>
          <a:p>
            <a:r>
              <a:rPr lang="en-US" altLang="en-US" sz="3600"/>
              <a:t>second example: what if questions p.1</a:t>
            </a:r>
            <a:endParaRPr lang="en-US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371600" y="2679700"/>
            <a:ext cx="77724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4000" b="1">
                <a:latin typeface="Palatino" charset="0"/>
              </a:rPr>
              <a:t>what if we forget to increment the counter inside the loop?</a:t>
            </a:r>
            <a:endParaRPr kumimoji="1" lang="en-US" altLang="en-US" sz="3200"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05C18-DB06-416A-A654-46254BD503ED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914400"/>
          </a:xfrm>
        </p:spPr>
        <p:txBody>
          <a:bodyPr/>
          <a:lstStyle/>
          <a:p>
            <a:r>
              <a:rPr lang="en-US" altLang="en-US" sz="3600"/>
              <a:t>second example: what if questions p.1a</a:t>
            </a:r>
            <a:endParaRPr lang="en-US" alt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295400" y="24384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what if we forget to increment the counter inside the loop?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286000" y="3890963"/>
            <a:ext cx="4800600" cy="5286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cs typeface="Times New Roman" pitchFamily="18" charset="0"/>
              </a:rPr>
              <a:t>infinite loop, count stays 1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09840-66CA-4D67-AE93-5128502DCE74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914400"/>
          </a:xfrm>
        </p:spPr>
        <p:txBody>
          <a:bodyPr/>
          <a:lstStyle/>
          <a:p>
            <a:r>
              <a:rPr lang="en-US" altLang="en-US" sz="3600"/>
              <a:t>second example: what if questions p.2</a:t>
            </a:r>
            <a:endParaRPr lang="en-US" alt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295400" y="23622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4000" b="1">
                <a:latin typeface="Palatino" charset="0"/>
              </a:rPr>
              <a:t>what if we used "count &lt; 100" instead?</a:t>
            </a:r>
            <a:endParaRPr kumimoji="1" lang="en-US" altLang="en-US" sz="4000" b="1"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3D74A-EF51-4F2A-81C2-5E184123B202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914400"/>
          </a:xfrm>
        </p:spPr>
        <p:txBody>
          <a:bodyPr/>
          <a:lstStyle/>
          <a:p>
            <a:r>
              <a:rPr lang="en-US" altLang="en-US" sz="3600"/>
              <a:t>second example: what if questions p.2a</a:t>
            </a:r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295400" y="2362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Palatino" charset="0"/>
              </a:rPr>
              <a:t>what if we used "count &lt; 100" instead?</a:t>
            </a:r>
            <a:endParaRPr kumimoji="1" lang="en-US" altLang="en-US" sz="3200">
              <a:latin typeface="Arial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52600" y="3505200"/>
            <a:ext cx="6400800" cy="5238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cs typeface="Times New Roman" pitchFamily="18" charset="0"/>
              </a:rPr>
              <a:t>OFF BY ONE error; through 99 only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524000"/>
          </a:xfrm>
          <a:solidFill>
            <a:srgbClr val="FF00FF"/>
          </a:solidFill>
        </p:spPr>
        <p:txBody>
          <a:bodyPr/>
          <a:lstStyle/>
          <a:p>
            <a:r>
              <a:rPr lang="en-US"/>
              <a:t>Loops: two major semantic (logic) errors to watch for !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43000" y="2743200"/>
            <a:ext cx="7772400" cy="1828800"/>
          </a:xfrm>
        </p:spPr>
        <p:txBody>
          <a:bodyPr/>
          <a:lstStyle/>
          <a:p>
            <a:r>
              <a:rPr lang="en-US" i="1"/>
              <a:t>Infinite Loop</a:t>
            </a:r>
            <a:br>
              <a:rPr lang="en-US"/>
            </a:br>
            <a:endParaRPr lang="en-US"/>
          </a:p>
          <a:p>
            <a:r>
              <a:rPr lang="en-US" i="1"/>
              <a:t>Off by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4F27-DAD7-4F2F-B6F0-D1FB7E4CD49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612B4-95B8-4FC9-8884-C6C0DBB9F5D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Iteration (looping): control structure which allows statements to execute repeatedly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Iteration statements in Python</a:t>
            </a:r>
          </a:p>
          <a:p>
            <a:pPr lvl="1"/>
            <a:r>
              <a:rPr lang="en-US" altLang="en-US"/>
              <a:t>while</a:t>
            </a:r>
          </a:p>
          <a:p>
            <a:pPr lvl="1"/>
            <a:r>
              <a:rPr lang="en-US" altLang="en-US"/>
              <a:t>for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C732-49FE-40D6-B6F6-DB721D1FEEB6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192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Palatino" charset="0"/>
              </a:rPr>
              <a:t>	&lt;variable&gt;    &lt;op&gt;=    &lt;</a:t>
            </a:r>
            <a:r>
              <a:rPr kumimoji="1" lang="en-US" altLang="en-US" sz="2800" dirty="0" err="1">
                <a:latin typeface="Palatino" charset="0"/>
              </a:rPr>
              <a:t>expr</a:t>
            </a:r>
            <a:r>
              <a:rPr kumimoji="1" lang="en-US" altLang="en-US" sz="2800" dirty="0">
                <a:latin typeface="Palatino" charset="0"/>
              </a:rPr>
              <a:t>&gt;</a:t>
            </a:r>
            <a:br>
              <a:rPr kumimoji="1" lang="en-US" altLang="en-US" sz="2800" dirty="0">
                <a:latin typeface="Palatino" charset="0"/>
              </a:rPr>
            </a:br>
            <a:r>
              <a:rPr kumimoji="1" lang="en-US" altLang="en-US" sz="2800" i="1" dirty="0">
                <a:latin typeface="Palatino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i="1" dirty="0">
                <a:latin typeface="Palatino" charset="0"/>
              </a:rPr>
              <a:t>			interpreter expands to </a:t>
            </a:r>
            <a:br>
              <a:rPr kumimoji="1" lang="en-US" altLang="en-US" sz="2800" i="1" dirty="0">
                <a:latin typeface="Palatino" charset="0"/>
              </a:rPr>
            </a:br>
            <a:br>
              <a:rPr kumimoji="1" lang="en-US" altLang="en-US" sz="2800" i="1" dirty="0">
                <a:latin typeface="Palatino" charset="0"/>
              </a:rPr>
            </a:br>
            <a:r>
              <a:rPr kumimoji="1" lang="en-US" altLang="en-US" sz="2800" dirty="0">
                <a:latin typeface="Palatino" charset="0"/>
              </a:rPr>
              <a:t>&lt;variable&gt;  =  &lt;variable&gt; &lt;op&gt; &lt;</a:t>
            </a:r>
            <a:r>
              <a:rPr kumimoji="1" lang="en-US" altLang="en-US" sz="2800" dirty="0" err="1">
                <a:latin typeface="Palatino" charset="0"/>
              </a:rPr>
              <a:t>expr</a:t>
            </a:r>
            <a:r>
              <a:rPr kumimoji="1" lang="en-US" altLang="en-US" sz="2800" dirty="0">
                <a:latin typeface="Palatino" charset="0"/>
              </a:rPr>
              <a:t>&gt;</a:t>
            </a:r>
            <a:br>
              <a:rPr kumimoji="1" lang="en-US" altLang="en-US" sz="2800" dirty="0">
                <a:latin typeface="Palatino" charset="0"/>
              </a:rPr>
            </a:br>
            <a:br>
              <a:rPr kumimoji="1" lang="en-US" altLang="en-US" sz="2800" dirty="0">
                <a:latin typeface="Palatino" charset="0"/>
              </a:rPr>
            </a:br>
            <a:r>
              <a:rPr kumimoji="1" lang="en-US" altLang="en-US" sz="2800" dirty="0">
                <a:latin typeface="Palatino" charset="0"/>
              </a:rPr>
              <a:t>where   &lt;op&gt;=   is</a:t>
            </a:r>
            <a:br>
              <a:rPr kumimoji="1" lang="en-US" altLang="en-US" sz="2800" dirty="0">
                <a:latin typeface="Palatino" charset="0"/>
              </a:rPr>
            </a:br>
            <a:br>
              <a:rPr kumimoji="1" lang="en-US" altLang="en-US" sz="2800" dirty="0">
                <a:latin typeface="Palatino" charset="0"/>
              </a:rPr>
            </a:br>
            <a:r>
              <a:rPr kumimoji="1" lang="en-US" altLang="en-US" sz="2800" dirty="0">
                <a:solidFill>
                  <a:srgbClr val="000099"/>
                </a:solidFill>
                <a:latin typeface="Palatino" charset="0"/>
              </a:rPr>
              <a:t>+=     -=     *=     /=     //=     %=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Assignment Operators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99404-DA37-4F8A-BDBB-07EF0FD27C82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12192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i = 1</a:t>
            </a:r>
            <a:br>
              <a:rPr kumimoji="1" lang="en-US" altLang="en-US" sz="3200">
                <a:latin typeface="Arial" charset="0"/>
              </a:rPr>
            </a:br>
            <a:r>
              <a:rPr kumimoji="1" lang="en-US" altLang="en-US" sz="3200">
                <a:latin typeface="Arial" charset="0"/>
              </a:rPr>
              <a:t>j = 3</a:t>
            </a:r>
            <a:br>
              <a:rPr kumimoji="1" lang="en-US" altLang="en-US" sz="3200">
                <a:latin typeface="Arial" charset="0"/>
              </a:rPr>
            </a:br>
            <a:r>
              <a:rPr kumimoji="1" lang="en-US" altLang="en-US" sz="3200">
                <a:latin typeface="Arial" charset="0"/>
              </a:rPr>
              <a:t>			</a:t>
            </a:r>
            <a:r>
              <a:rPr kumimoji="1" lang="en-US" altLang="en-US" sz="3200">
                <a:solidFill>
                  <a:srgbClr val="0000FF"/>
                </a:solidFill>
                <a:latin typeface="Arial" charset="0"/>
              </a:rPr>
              <a:t># execute in sequence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i += 1		translation: i = i + 1</a:t>
            </a:r>
            <a:br>
              <a:rPr kumimoji="1" lang="en-US" altLang="en-US" sz="3200">
                <a:latin typeface="Arial" charset="0"/>
              </a:rPr>
            </a:br>
            <a:r>
              <a:rPr kumimoji="1" lang="en-US" altLang="en-US" sz="3200">
                <a:latin typeface="Arial" charset="0"/>
              </a:rPr>
              <a:t>			effect: i </a:t>
            </a:r>
            <a:r>
              <a:rPr kumimoji="1" lang="en-US" altLang="en-US" sz="3200">
                <a:latin typeface="Arial" charset="0"/>
                <a:sym typeface="Symbol" pitchFamily="18" charset="2"/>
              </a:rPr>
              <a:t></a:t>
            </a:r>
            <a:r>
              <a:rPr kumimoji="1" lang="en-US" altLang="en-US" sz="3200">
                <a:latin typeface="Arial" charset="0"/>
              </a:rPr>
              <a:t>  2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i *= j		translation: i = i * j</a:t>
            </a:r>
            <a:br>
              <a:rPr kumimoji="1" lang="en-US" altLang="en-US" sz="3200">
                <a:latin typeface="Arial" charset="0"/>
              </a:rPr>
            </a:br>
            <a:r>
              <a:rPr kumimoji="1" lang="en-US" altLang="en-US" sz="3200">
                <a:latin typeface="Arial" charset="0"/>
              </a:rPr>
              <a:t>			effect: i </a:t>
            </a:r>
            <a:r>
              <a:rPr kumimoji="1" lang="en-US" altLang="en-US" sz="3200">
                <a:latin typeface="Arial" charset="0"/>
                <a:sym typeface="Symbol" pitchFamily="18" charset="2"/>
              </a:rPr>
              <a:t></a:t>
            </a:r>
            <a:r>
              <a:rPr kumimoji="1" lang="en-US" altLang="en-US" sz="3200">
                <a:latin typeface="Arial" charset="0"/>
              </a:rPr>
              <a:t>  6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j *= i + 1	translation: j = j * (i + 1)</a:t>
            </a:r>
            <a:br>
              <a:rPr kumimoji="1" lang="en-US" altLang="en-US" sz="3200">
                <a:latin typeface="Arial" charset="0"/>
              </a:rPr>
            </a:br>
            <a:r>
              <a:rPr kumimoji="1" lang="en-US" altLang="en-US" sz="3200">
                <a:latin typeface="Arial" charset="0"/>
              </a:rPr>
              <a:t>			effect: j </a:t>
            </a:r>
            <a:r>
              <a:rPr kumimoji="1" lang="en-US" altLang="en-US" sz="3200">
                <a:latin typeface="Arial" charset="0"/>
                <a:sym typeface="Symbol" pitchFamily="18" charset="2"/>
              </a:rPr>
              <a:t> </a:t>
            </a:r>
            <a:r>
              <a:rPr kumimoji="1" lang="en-US" altLang="en-US" sz="3200">
                <a:latin typeface="Arial" charset="0"/>
              </a:rPr>
              <a:t> 21</a:t>
            </a:r>
            <a:br>
              <a:rPr kumimoji="1" lang="en-US" altLang="en-US" sz="3200">
                <a:latin typeface="Arial" charset="0"/>
              </a:rPr>
            </a:br>
            <a:endParaRPr kumimoji="1" lang="en-US" altLang="en-US" sz="3200">
              <a:latin typeface="Arial" charset="0"/>
            </a:endParaRP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Assignment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5A0CF-97D7-4AED-B54B-23636FE7F95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altLang="en-US" sz="4000"/>
              <a:t>Nested Loop Example: </a:t>
            </a:r>
            <a:br>
              <a:rPr lang="en-US" altLang="en-US" sz="4000"/>
            </a:br>
            <a:r>
              <a:rPr lang="en-US" altLang="en-US" sz="4000"/>
              <a:t>flag-controlled + sentinel-controlled</a:t>
            </a:r>
            <a:endParaRPr lang="en-US" alt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05000" y="2362200"/>
            <a:ext cx="583723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ask user to enter a Fahrenheit </a:t>
            </a:r>
            <a:br>
              <a:rPr lang="en-US" altLang="en-US" sz="20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temperature, convert it to </a:t>
            </a:r>
            <a:r>
              <a:rPr lang="en-US" altLang="en-US" sz="2000" dirty="0" err="1">
                <a:solidFill>
                  <a:srgbClr val="0000FF"/>
                </a:solidFill>
                <a:latin typeface="Arial" charset="0"/>
              </a:rPr>
              <a:t>Celcius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, then </a:t>
            </a:r>
            <a:br>
              <a:rPr lang="en-US" altLang="en-US" sz="20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repeat as long as user wishes</a:t>
            </a:r>
            <a:br>
              <a:rPr lang="en-US" altLang="en-US" sz="2000" dirty="0">
                <a:solidFill>
                  <a:srgbClr val="0000FF"/>
                </a:solidFill>
                <a:latin typeface="Arial" charset="0"/>
              </a:rPr>
            </a:br>
            <a:endParaRPr lang="en-US" alt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dirty="0" err="1">
                <a:latin typeface="Arial" charset="0"/>
              </a:rPr>
              <a:t>fahrenTemp</a:t>
            </a:r>
            <a:r>
              <a:rPr lang="en-US" altLang="en-US" sz="2000" dirty="0">
                <a:latin typeface="Arial" charset="0"/>
              </a:rPr>
              <a:t> = 0  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create variables needed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 err="1">
                <a:latin typeface="Arial" charset="0"/>
              </a:rPr>
              <a:t>celTemp</a:t>
            </a:r>
            <a:r>
              <a:rPr lang="en-US" altLang="en-US" sz="2000" dirty="0">
                <a:latin typeface="Arial" charset="0"/>
              </a:rPr>
              <a:t> = 0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response = ""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 err="1">
                <a:latin typeface="Arial" charset="0"/>
              </a:rPr>
              <a:t>keepGoing</a:t>
            </a:r>
            <a:r>
              <a:rPr lang="en-US" altLang="en-US" sz="2000" dirty="0">
                <a:latin typeface="Arial" charset="0"/>
              </a:rPr>
              <a:t> = True</a:t>
            </a:r>
            <a:endParaRPr lang="en-US" altLang="en-US" sz="2000" dirty="0">
              <a:latin typeface="Times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D8738-3564-4311-BB78-069D119674C5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altLang="en-US" sz="4000"/>
              <a:t>Nested Loop Example p.2</a:t>
            </a:r>
            <a:endParaRPr lang="en-US" alt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173163" y="2362200"/>
            <a:ext cx="77422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assume user wants to convert at least </a:t>
            </a:r>
            <a:br>
              <a:rPr lang="en-US" altLang="en-US" sz="20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one temperature</a:t>
            </a:r>
            <a:endParaRPr lang="en-US" alt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charset="0"/>
              </a:rPr>
              <a:t>while </a:t>
            </a:r>
            <a:r>
              <a:rPr lang="en-US" altLang="en-US" sz="2000" dirty="0" err="1">
                <a:latin typeface="Arial" charset="0"/>
              </a:rPr>
              <a:t>keepGoing</a:t>
            </a:r>
            <a:r>
              <a:rPr lang="en-US" altLang="en-US" sz="2000" dirty="0">
                <a:latin typeface="Arial" charset="0"/>
              </a:rPr>
              <a:t>: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get a temp and convert it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 err="1">
                <a:latin typeface="Arial" charset="0"/>
              </a:rPr>
              <a:t>fahrenTemp</a:t>
            </a:r>
            <a:r>
              <a:rPr lang="en-US" altLang="en-US" sz="2000" dirty="0">
                <a:latin typeface="Arial" charset="0"/>
              </a:rPr>
              <a:t> = </a:t>
            </a:r>
            <a:r>
              <a:rPr lang="en-US" altLang="en-US" sz="2000" dirty="0" err="1">
                <a:latin typeface="Arial" charset="0"/>
              </a:rPr>
              <a:t>int</a:t>
            </a:r>
            <a:r>
              <a:rPr lang="en-US" altLang="en-US" sz="2000" dirty="0">
                <a:latin typeface="Arial" charset="0"/>
              </a:rPr>
              <a:t>(input("Enter a temperature in Fahrenheit -&gt; "))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 err="1">
                <a:latin typeface="Arial" charset="0"/>
              </a:rPr>
              <a:t>celTemp</a:t>
            </a:r>
            <a:r>
              <a:rPr lang="en-US" altLang="en-US" sz="2000" dirty="0">
                <a:latin typeface="Arial" charset="0"/>
              </a:rPr>
              <a:t> = </a:t>
            </a:r>
            <a:r>
              <a:rPr lang="en-US" altLang="en-US" sz="2000" dirty="0" err="1">
                <a:latin typeface="Arial" charset="0"/>
              </a:rPr>
              <a:t>int</a:t>
            </a:r>
            <a:r>
              <a:rPr lang="en-US" altLang="en-US" sz="2000" dirty="0">
                <a:latin typeface="Arial" charset="0"/>
              </a:rPr>
              <a:t> (5.0 / 9.0  * (</a:t>
            </a:r>
            <a:r>
              <a:rPr lang="en-US" altLang="en-US" sz="2000" dirty="0" err="1">
                <a:latin typeface="Arial" charset="0"/>
              </a:rPr>
              <a:t>fahrenTemp</a:t>
            </a:r>
            <a:r>
              <a:rPr lang="en-US" altLang="en-US" sz="2000" dirty="0">
                <a:latin typeface="Arial" charset="0"/>
              </a:rPr>
              <a:t> - 32))</a:t>
            </a:r>
            <a:endParaRPr lang="en-US" altLang="en-US" sz="2000" dirty="0">
              <a:latin typeface="Times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E6E45-5F0F-4284-B1C2-0925ECAC3E21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altLang="en-US" sz="4000"/>
              <a:t>Nested Loop Example p.3</a:t>
            </a:r>
            <a:endParaRPr lang="en-US" altLang="en-US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173163" y="1416050"/>
            <a:ext cx="72088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Arial" charset="0"/>
              </a:rPr>
              <a:t>   </a:t>
            </a:r>
            <a:r>
              <a:rPr lang="en-US" altLang="en-US" sz="2000" dirty="0">
                <a:latin typeface="Arial" charset="0"/>
              </a:rPr>
              <a:t>print ("In </a:t>
            </a:r>
            <a:r>
              <a:rPr lang="en-US" altLang="en-US" sz="2000" dirty="0" err="1">
                <a:latin typeface="Arial" charset="0"/>
              </a:rPr>
              <a:t>Celcius</a:t>
            </a:r>
            <a:r>
              <a:rPr lang="en-US" altLang="en-US" sz="2000" dirty="0">
                <a:latin typeface="Arial" charset="0"/>
              </a:rPr>
              <a:t> that is ", </a:t>
            </a:r>
            <a:r>
              <a:rPr lang="en-US" altLang="en-US" sz="2000" dirty="0" err="1">
                <a:latin typeface="Arial" charset="0"/>
              </a:rPr>
              <a:t>celTemp</a:t>
            </a:r>
            <a:r>
              <a:rPr lang="en-US" altLang="en-US" sz="2000" dirty="0"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ask if user wants to convert again</a:t>
            </a:r>
            <a:br>
              <a:rPr lang="en-US" altLang="en-US" sz="20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en-US" altLang="en-US" sz="2000" dirty="0">
                <a:latin typeface="Arial" charset="0"/>
              </a:rPr>
              <a:t>print ()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>
                <a:latin typeface="Arial" charset="0"/>
                <a:cs typeface="Arial" charset="0"/>
              </a:rPr>
              <a:t>response = input ("Do Again? Enter Y or N -&gt; ")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  while (response != 'Y' and response != 'N'):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      response = input ("Please try again." +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                                           " Enter Y or N -&gt; ")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reset flag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 err="1">
                <a:latin typeface="Arial" charset="0"/>
              </a:rPr>
              <a:t>keepGoing</a:t>
            </a:r>
            <a:r>
              <a:rPr lang="en-US" altLang="en-US" sz="2000" dirty="0">
                <a:latin typeface="Arial" charset="0"/>
              </a:rPr>
              <a:t> = (response == 'Y')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# end of while (</a:t>
            </a:r>
            <a:r>
              <a:rPr lang="en-US" altLang="en-US" sz="2000" dirty="0" err="1">
                <a:solidFill>
                  <a:srgbClr val="0000FF"/>
                </a:solidFill>
                <a:latin typeface="Arial" charset="0"/>
              </a:rPr>
              <a:t>keepGoing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) loop</a:t>
            </a:r>
            <a:endParaRPr lang="en-US" altLang="en-US" sz="2000" dirty="0"/>
          </a:p>
          <a:p>
            <a:pPr>
              <a:spcBef>
                <a:spcPct val="50000"/>
              </a:spcBef>
            </a:pPr>
            <a:br>
              <a:rPr lang="en-US" altLang="en-US" sz="2000" dirty="0">
                <a:latin typeface="Arial" charset="0"/>
              </a:rPr>
            </a:br>
            <a:endParaRPr lang="en-US" alt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FA751-FD83-4C71-9577-62FB91B9152B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altLang="en-US"/>
              <a:t>Summing and Counting Loops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5181600"/>
          </a:xfrm>
        </p:spPr>
        <p:txBody>
          <a:bodyPr/>
          <a:lstStyle/>
          <a:p>
            <a:r>
              <a:rPr lang="en-US" altLang="en-US"/>
              <a:t>Task: read scores from user and calculate mean score, where</a:t>
            </a:r>
            <a:br>
              <a:rPr lang="en-US" altLang="en-US"/>
            </a:br>
            <a:r>
              <a:rPr lang="en-US" altLang="en-US"/>
              <a:t>	mean = </a:t>
            </a:r>
            <a:br>
              <a:rPr lang="en-US" altLang="en-US"/>
            </a:br>
            <a:r>
              <a:rPr lang="en-US" altLang="en-US"/>
              <a:t>	      sum of scores / number of scores</a:t>
            </a:r>
          </a:p>
          <a:p>
            <a:r>
              <a:rPr lang="en-US" altLang="en-US"/>
              <a:t>Example data (mean == 443/5 == 88)</a:t>
            </a:r>
            <a:br>
              <a:rPr lang="en-US" altLang="en-US"/>
            </a:br>
            <a:r>
              <a:rPr lang="en-US" altLang="en-US" sz="2800"/>
              <a:t>77			         </a:t>
            </a:r>
            <a:r>
              <a:rPr lang="en-US" altLang="en-US" sz="2800" i="1"/>
              <a:t>88.6 as a float</a:t>
            </a:r>
            <a:br>
              <a:rPr lang="en-US" altLang="en-US" sz="2800"/>
            </a:br>
            <a:r>
              <a:rPr lang="en-US" altLang="en-US" sz="2800"/>
              <a:t>95</a:t>
            </a:r>
            <a:br>
              <a:rPr lang="en-US" altLang="en-US" sz="2800"/>
            </a:br>
            <a:r>
              <a:rPr lang="en-US" altLang="en-US" sz="2800"/>
              <a:t>82</a:t>
            </a:r>
            <a:br>
              <a:rPr lang="en-US" altLang="en-US" sz="2800"/>
            </a:br>
            <a:r>
              <a:rPr lang="en-US" altLang="en-US" sz="2800"/>
              <a:t>89</a:t>
            </a:r>
            <a:br>
              <a:rPr lang="en-US" altLang="en-US" sz="2800"/>
            </a:br>
            <a:r>
              <a:rPr lang="en-US" altLang="en-US" sz="2800"/>
              <a:t>100</a:t>
            </a:r>
            <a:br>
              <a:rPr lang="en-US" altLang="en-US" sz="2800"/>
            </a:br>
            <a:r>
              <a:rPr lang="en-US" altLang="en-US" sz="2800"/>
              <a:t>-1                     # sentinel, signal to stop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8B81B-003B-485B-8D87-DD1AA2A96BAC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Fundamental Technique: keep a cumulative total (running sum)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let </a:t>
            </a:r>
            <a:r>
              <a:rPr lang="en-US" altLang="en-US" i="1"/>
              <a:t>sum</a:t>
            </a:r>
            <a:r>
              <a:rPr lang="en-US" altLang="en-US"/>
              <a:t> store running total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let </a:t>
            </a:r>
            <a:r>
              <a:rPr lang="en-US" altLang="en-US" i="1"/>
              <a:t>value</a:t>
            </a:r>
            <a:r>
              <a:rPr lang="en-US" altLang="en-US"/>
              <a:t> be what is read</a:t>
            </a:r>
          </a:p>
          <a:p>
            <a:pPr>
              <a:buFont typeface="Monotype Sorts" pitchFamily="2" charset="2"/>
              <a:buNone/>
            </a:pPr>
            <a:r>
              <a:rPr lang="en-US" altLang="en-US" u="sng">
                <a:solidFill>
                  <a:srgbClr val="0000FF"/>
                </a:solidFill>
              </a:rPr>
              <a:t>general summing loop pseudocode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set sum to zero</a:t>
            </a:r>
          </a:p>
          <a:p>
            <a:pPr lvl="1">
              <a:buFontTx/>
              <a:buNone/>
            </a:pPr>
            <a:r>
              <a:rPr lang="en-US" altLang="en-US"/>
              <a:t>while ( have more values )</a:t>
            </a:r>
          </a:p>
          <a:p>
            <a:pPr lvl="2">
              <a:buFontTx/>
              <a:buNone/>
            </a:pPr>
            <a:r>
              <a:rPr lang="en-US" altLang="en-US"/>
              <a:t>	read a value</a:t>
            </a:r>
            <a:br>
              <a:rPr lang="en-US" altLang="en-US"/>
            </a:br>
            <a:r>
              <a:rPr lang="en-US" altLang="en-US"/>
              <a:t>add it to sum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14E0E-81C8-42E4-B18A-DDEF3C31F408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Fundamental Technique: keep a cumulative count (running count)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3962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let </a:t>
            </a:r>
            <a:r>
              <a:rPr lang="en-US" altLang="en-US" i="1"/>
              <a:t>count</a:t>
            </a:r>
            <a:r>
              <a:rPr lang="en-US" altLang="en-US"/>
              <a:t> store running count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let </a:t>
            </a:r>
            <a:r>
              <a:rPr lang="en-US" altLang="en-US" i="1"/>
              <a:t>value</a:t>
            </a:r>
            <a:r>
              <a:rPr lang="en-US" altLang="en-US"/>
              <a:t> be what is read</a:t>
            </a:r>
          </a:p>
          <a:p>
            <a:pPr>
              <a:buFont typeface="Monotype Sorts" pitchFamily="2" charset="2"/>
              <a:buNone/>
            </a:pPr>
            <a:r>
              <a:rPr lang="en-US" altLang="en-US" u="sng">
                <a:solidFill>
                  <a:srgbClr val="0000FF"/>
                </a:solidFill>
              </a:rPr>
              <a:t>general counting loop pseudocode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set count to zero</a:t>
            </a:r>
          </a:p>
          <a:p>
            <a:pPr lvl="1">
              <a:buFontTx/>
              <a:buNone/>
            </a:pPr>
            <a:r>
              <a:rPr lang="en-US" altLang="en-US"/>
              <a:t>while ( have more values )</a:t>
            </a:r>
          </a:p>
          <a:p>
            <a:pPr lvl="2">
              <a:buFontTx/>
              <a:buNone/>
            </a:pPr>
            <a:r>
              <a:rPr lang="en-US" altLang="en-US"/>
              <a:t>	read a value</a:t>
            </a:r>
            <a:br>
              <a:rPr lang="en-US" altLang="en-US"/>
            </a:br>
            <a:r>
              <a:rPr lang="en-US" altLang="en-US"/>
              <a:t>add 1 to count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F368F-63D2-4479-8153-D2E6F04D20A1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47700"/>
          </a:xfrm>
        </p:spPr>
        <p:txBody>
          <a:bodyPr/>
          <a:lstStyle/>
          <a:p>
            <a:r>
              <a:rPr lang="en-US" altLang="en-US"/>
              <a:t>Program example (p. 1)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7162800" cy="310832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# create constants and variables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QUIT_CODE = -1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score = 0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 err="1">
                <a:solidFill>
                  <a:srgbClr val="000000"/>
                </a:solidFill>
              </a:rPr>
              <a:t>numScores</a:t>
            </a:r>
            <a:r>
              <a:rPr lang="en-US" altLang="en-US" sz="2800" b="1" dirty="0">
                <a:solidFill>
                  <a:srgbClr val="000000"/>
                </a:solidFill>
              </a:rPr>
              <a:t> = 0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sum = 0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mean = 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54CE1-03B1-44BE-97F3-82071E377992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47700"/>
          </a:xfrm>
        </p:spPr>
        <p:txBody>
          <a:bodyPr/>
          <a:lstStyle/>
          <a:p>
            <a:r>
              <a:rPr lang="en-US" altLang="en-US"/>
              <a:t>Program example (p. 2)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295400" y="1200150"/>
            <a:ext cx="7620000" cy="4186238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# priming read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score = </a:t>
            </a:r>
            <a:r>
              <a:rPr lang="en-US" altLang="en-US" sz="2800" b="1" dirty="0" err="1">
                <a:solidFill>
                  <a:srgbClr val="000000"/>
                </a:solidFill>
              </a:rPr>
              <a:t>int</a:t>
            </a:r>
            <a:r>
              <a:rPr lang="en-US" altLang="en-US" sz="2800" b="1" dirty="0">
                <a:solidFill>
                  <a:srgbClr val="000000"/>
                </a:solidFill>
              </a:rPr>
              <a:t>(input ("Enter a score (-1 to quit): "))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while score != QUIT_CODE: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    sum = sum + score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    </a:t>
            </a:r>
            <a:r>
              <a:rPr lang="en-US" altLang="en-US" sz="2800" b="1" dirty="0" err="1">
                <a:solidFill>
                  <a:srgbClr val="000000"/>
                </a:solidFill>
              </a:rPr>
              <a:t>numScores</a:t>
            </a:r>
            <a:r>
              <a:rPr lang="en-US" altLang="en-US" sz="2800" b="1" dirty="0">
                <a:solidFill>
                  <a:srgbClr val="000000"/>
                </a:solidFill>
              </a:rPr>
              <a:t> += 1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    score = </a:t>
            </a:r>
            <a:r>
              <a:rPr lang="en-US" altLang="en-US" sz="2800" b="1" dirty="0" err="1">
                <a:solidFill>
                  <a:srgbClr val="000000"/>
                </a:solidFill>
              </a:rPr>
              <a:t>int</a:t>
            </a:r>
            <a:r>
              <a:rPr lang="en-US" altLang="en-US" sz="2800" b="1" dirty="0">
                <a:solidFill>
                  <a:srgbClr val="000000"/>
                </a:solidFill>
              </a:rPr>
              <a:t>(input ("Enter a score: "))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# calculate mean and print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mean = sum / </a:t>
            </a:r>
            <a:r>
              <a:rPr lang="en-US" altLang="en-US" sz="2800" b="1" dirty="0" err="1">
                <a:solidFill>
                  <a:srgbClr val="000000"/>
                </a:solidFill>
              </a:rPr>
              <a:t>numScores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print ("Mean is: ", mean)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2CBA-4C4A-4786-9F94-F9CCC5DA3EC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loop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general, can implement </a:t>
            </a:r>
            <a:r>
              <a:rPr lang="en-US" altLang="en-US" i="1" u="sng"/>
              <a:t>ANY</a:t>
            </a:r>
            <a:r>
              <a:rPr lang="en-US" altLang="en-US"/>
              <a:t> form of loop structure needed</a:t>
            </a:r>
          </a:p>
          <a:p>
            <a:r>
              <a:rPr lang="en-US" altLang="en-US">
                <a:solidFill>
                  <a:srgbClr val="CC0000"/>
                </a:solidFill>
              </a:rPr>
              <a:t>SYNTAX</a:t>
            </a:r>
            <a:br>
              <a:rPr lang="en-US" altLang="en-US"/>
            </a:br>
            <a:r>
              <a:rPr lang="en-US" altLang="en-US">
                <a:solidFill>
                  <a:srgbClr val="0000FF"/>
                </a:solidFill>
              </a:rPr>
              <a:t>while </a:t>
            </a:r>
            <a:r>
              <a:rPr lang="en-US" altLang="en-US"/>
              <a:t>&lt;expression&gt; </a:t>
            </a:r>
            <a:r>
              <a:rPr lang="en-US" altLang="en-US">
                <a:solidFill>
                  <a:srgbClr val="0000FF"/>
                </a:solidFill>
              </a:rPr>
              <a:t>:</a:t>
            </a:r>
            <a:br>
              <a:rPr lang="en-US" altLang="en-US"/>
            </a:br>
            <a:r>
              <a:rPr lang="en-US" altLang="en-US"/>
              <a:t>	&lt;stmt block&gt;</a:t>
            </a:r>
          </a:p>
          <a:p>
            <a:r>
              <a:rPr lang="en-US" altLang="en-US">
                <a:solidFill>
                  <a:srgbClr val="CC0000"/>
                </a:solidFill>
              </a:rPr>
              <a:t>ACTION</a:t>
            </a:r>
            <a:br>
              <a:rPr lang="en-US" altLang="en-US"/>
            </a:br>
            <a:r>
              <a:rPr lang="en-US" altLang="en-US"/>
              <a:t>while the expression is true, execute the statement block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248400" y="4191000"/>
            <a:ext cx="2209800" cy="528638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loop body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H="1" flipV="1">
            <a:off x="4572000" y="4419600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5943600" y="3163888"/>
            <a:ext cx="3001963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  <a:cs typeface="Times New Roman" pitchFamily="18" charset="0"/>
              </a:rPr>
              <a:t>true or false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H="1">
            <a:off x="4876800" y="3429000"/>
            <a:ext cx="1066800" cy="26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556" grpId="0" animBg="1" autoUpdateAnimBg="0"/>
      <p:bldP spid="151557" grpId="0" animBg="1"/>
      <p:bldP spid="151558" grpId="0" animBg="1" autoUpdateAnimBg="0"/>
      <p:bldP spid="15155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0E826-4163-4805-BD90-B84DA27730F5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47700"/>
          </a:xfrm>
        </p:spPr>
        <p:txBody>
          <a:bodyPr/>
          <a:lstStyle/>
          <a:p>
            <a:r>
              <a:rPr lang="en-US" altLang="en-US" sz="4000"/>
              <a:t>What if we used this loop instead?</a:t>
            </a:r>
            <a:endParaRPr lang="en-US" altLang="en-US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7162800" cy="22463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00FF"/>
                </a:solidFill>
              </a:rPr>
              <a:t># skip priming read and rearrange</a:t>
            </a:r>
            <a:br>
              <a:rPr lang="en-US" altLang="en-US" sz="2800" b="1">
                <a:solidFill>
                  <a:srgbClr val="000000"/>
                </a:solidFill>
              </a:rPr>
            </a:br>
            <a:r>
              <a:rPr lang="en-US" altLang="en-US" sz="2800" b="1">
                <a:solidFill>
                  <a:srgbClr val="000000"/>
                </a:solidFill>
              </a:rPr>
              <a:t>while ( score != QUIT_CODE) :</a:t>
            </a:r>
            <a:br>
              <a:rPr lang="en-US" altLang="en-US" sz="2800" b="1">
                <a:solidFill>
                  <a:srgbClr val="000000"/>
                </a:solidFill>
              </a:rPr>
            </a:br>
            <a:r>
              <a:rPr lang="en-US" altLang="en-US" sz="2800" b="1">
                <a:solidFill>
                  <a:srgbClr val="000000"/>
                </a:solidFill>
              </a:rPr>
              <a:t>    score = int(input ("Enter a score: ")) </a:t>
            </a:r>
            <a:br>
              <a:rPr lang="en-US" altLang="en-US" sz="2800" b="1">
                <a:solidFill>
                  <a:srgbClr val="000000"/>
                </a:solidFill>
              </a:rPr>
            </a:br>
            <a:r>
              <a:rPr lang="en-US" altLang="en-US" sz="2800" b="1">
                <a:solidFill>
                  <a:srgbClr val="000000"/>
                </a:solidFill>
              </a:rPr>
              <a:t>    sum = sum + score</a:t>
            </a:r>
            <a:br>
              <a:rPr lang="en-US" altLang="en-US" sz="2800" b="1">
                <a:solidFill>
                  <a:srgbClr val="000000"/>
                </a:solidFill>
              </a:rPr>
            </a:br>
            <a:r>
              <a:rPr lang="en-US" altLang="en-US" sz="2800" b="1">
                <a:solidFill>
                  <a:srgbClr val="000000"/>
                </a:solidFill>
              </a:rPr>
              <a:t>    numScores += 1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1295400" y="5029200"/>
            <a:ext cx="7162800" cy="8620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cs typeface="Times New Roman" pitchFamily="18" charset="0"/>
              </a:rPr>
              <a:t>sentinel would be used as the last score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cs typeface="Times New Roman" pitchFamily="18" charset="0"/>
              </a:rPr>
              <a:t>sum and mean would be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A50B5-3DD0-438B-8E8D-15F5911389A4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/>
              <a:t>Finding the maximum and minimum in a data set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4953000"/>
          </a:xfrm>
        </p:spPr>
        <p:txBody>
          <a:bodyPr/>
          <a:lstStyle/>
          <a:p>
            <a:r>
              <a:rPr lang="en-US" altLang="en-US"/>
              <a:t>Why? Statistics, image processing (error detection, smoothing, etc.), game list of high scores, etc.</a:t>
            </a:r>
          </a:p>
          <a:p>
            <a:r>
              <a:rPr lang="en-US" altLang="en-US"/>
              <a:t>Task:  Read integers from user which represent the number of yards a football player has gained in the last 5 games he has played</a:t>
            </a:r>
          </a:p>
          <a:p>
            <a:r>
              <a:rPr lang="en-US" altLang="en-US"/>
              <a:t>Find the highest and lowest yardage (ESPN will pay for this program!)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89135-4907-4237-952B-E70FAF8C4826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/>
              <a:t>More about the task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953000"/>
          </a:xfrm>
        </p:spPr>
        <p:txBody>
          <a:bodyPr/>
          <a:lstStyle/>
          <a:p>
            <a:r>
              <a:rPr lang="en-US" altLang="en-US"/>
              <a:t>Example data</a:t>
            </a:r>
            <a:br>
              <a:rPr lang="en-US" altLang="en-US"/>
            </a:br>
            <a:r>
              <a:rPr lang="en-US" altLang="en-US" sz="2800"/>
              <a:t>87</a:t>
            </a:r>
            <a:br>
              <a:rPr lang="en-US" altLang="en-US" sz="2800"/>
            </a:br>
            <a:r>
              <a:rPr lang="en-US" altLang="en-US" sz="2800"/>
              <a:t>55</a:t>
            </a:r>
            <a:br>
              <a:rPr lang="en-US" altLang="en-US" sz="2800"/>
            </a:br>
            <a:r>
              <a:rPr lang="en-US" altLang="en-US" sz="2800"/>
              <a:t>194</a:t>
            </a:r>
            <a:br>
              <a:rPr lang="en-US" altLang="en-US" sz="2800"/>
            </a:br>
            <a:r>
              <a:rPr lang="en-US" altLang="en-US" sz="2800"/>
              <a:t>210</a:t>
            </a:r>
            <a:br>
              <a:rPr lang="en-US" altLang="en-US" sz="2800"/>
            </a:br>
            <a:r>
              <a:rPr lang="en-US" altLang="en-US" sz="2800"/>
              <a:t>7</a:t>
            </a: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We can look at a short list and see max (210) and min (7).  How does a computer do this?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5FC78-EA57-4B6C-B6D2-521EF0C0D8B6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173163" y="1905000"/>
            <a:ext cx="6980237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set min to 1st value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set max to 1st value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while ( have more values )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	read a new value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compare it to min, and reset min 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	if needed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compare it to max, and reset max</a:t>
            </a:r>
            <a:br>
              <a:rPr lang="en-US" altLang="en-US" sz="2800">
                <a:latin typeface="Arial" charset="0"/>
              </a:rPr>
            </a:br>
            <a:r>
              <a:rPr lang="en-US" altLang="en-US" sz="2800">
                <a:latin typeface="Arial" charset="0"/>
              </a:rPr>
              <a:t>		 if needed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D5103-5FD0-47F3-B8A5-E993143A17C4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47700"/>
          </a:xfrm>
        </p:spPr>
        <p:txBody>
          <a:bodyPr/>
          <a:lstStyle/>
          <a:p>
            <a:r>
              <a:rPr lang="en-US" altLang="en-US"/>
              <a:t>Max/Min example (p. 1)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7162800" cy="3323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# create constants and variables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NUM_GAMES = 5</a:t>
            </a:r>
            <a:br>
              <a:rPr lang="en-US" altLang="en-US" sz="2800" b="1" dirty="0"/>
            </a:br>
            <a:br>
              <a:rPr lang="en-US" altLang="en-US" sz="2800" b="1" dirty="0"/>
            </a:br>
            <a:r>
              <a:rPr lang="en-US" altLang="en-US" sz="2800" b="1" dirty="0"/>
              <a:t>yards = 0</a:t>
            </a:r>
            <a:br>
              <a:rPr lang="en-US" altLang="en-US" sz="2800" b="1" dirty="0"/>
            </a:br>
            <a:r>
              <a:rPr lang="en-US" altLang="en-US" sz="2800" b="1" dirty="0"/>
              <a:t>max = 0</a:t>
            </a:r>
            <a:br>
              <a:rPr lang="en-US" altLang="en-US" sz="2800" b="1" dirty="0"/>
            </a:br>
            <a:r>
              <a:rPr lang="en-US" altLang="en-US" sz="2800" b="1" dirty="0"/>
              <a:t>min = 0</a:t>
            </a:r>
            <a:br>
              <a:rPr lang="en-US" altLang="en-US" sz="2800" b="1" dirty="0"/>
            </a:br>
            <a:r>
              <a:rPr lang="en-US" altLang="en-US" sz="2800" b="1" dirty="0"/>
              <a:t>count = 1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F5CEE-050D-4DAF-B718-77824E592CEC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47700"/>
          </a:xfrm>
        </p:spPr>
        <p:txBody>
          <a:bodyPr/>
          <a:lstStyle/>
          <a:p>
            <a:r>
              <a:rPr lang="en-US" altLang="en-US"/>
              <a:t>Max/Min example (p. 2)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435100" y="2133600"/>
            <a:ext cx="7162800" cy="24622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CC"/>
                </a:solidFill>
              </a:rPr>
              <a:t># read 1st value &amp; initialize min &amp; max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yards = </a:t>
            </a:r>
            <a:r>
              <a:rPr lang="en-US" altLang="en-US" sz="2800" b="1" dirty="0" err="1">
                <a:solidFill>
                  <a:srgbClr val="000000"/>
                </a:solidFill>
              </a:rPr>
              <a:t>int</a:t>
            </a:r>
            <a:r>
              <a:rPr lang="en-US" altLang="en-US" sz="2800" b="1" dirty="0">
                <a:solidFill>
                  <a:srgbClr val="000000"/>
                </a:solidFill>
              </a:rPr>
              <a:t>(input("Enter a yardage: "))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min = yards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max = yards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791B1-05F0-41F0-8161-B33D3D462502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533400"/>
          </a:xfrm>
        </p:spPr>
        <p:txBody>
          <a:bodyPr/>
          <a:lstStyle/>
          <a:p>
            <a:r>
              <a:rPr lang="en-US" altLang="en-US" sz="3600"/>
              <a:t>Max/Min example (p. 3)</a:t>
            </a:r>
            <a:endParaRPr lang="en-US" altLang="en-US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447800" y="914400"/>
            <a:ext cx="7162800" cy="52625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while ( count &lt; NUM_GAMES ) :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    </a:t>
            </a:r>
            <a:r>
              <a:rPr lang="en-US" altLang="en-US" sz="2800" b="1" dirty="0">
                <a:solidFill>
                  <a:srgbClr val="0000CC"/>
                </a:solidFill>
              </a:rPr>
              <a:t># process next value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    yards = </a:t>
            </a:r>
            <a:r>
              <a:rPr lang="en-US" altLang="en-US" sz="2800" b="1" dirty="0" err="1">
                <a:solidFill>
                  <a:srgbClr val="000000"/>
                </a:solidFill>
              </a:rPr>
              <a:t>int</a:t>
            </a:r>
            <a:r>
              <a:rPr lang="en-US" altLang="en-US" sz="2800" b="1" dirty="0">
                <a:solidFill>
                  <a:srgbClr val="000000"/>
                </a:solidFill>
              </a:rPr>
              <a:t>(input("Enter a yardage: "))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	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    if ( yards &lt; min ) :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        min = yards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    </a:t>
            </a:r>
            <a:r>
              <a:rPr lang="en-US" altLang="en-US" sz="2800" b="1" dirty="0" err="1">
                <a:solidFill>
                  <a:srgbClr val="000000"/>
                </a:solidFill>
              </a:rPr>
              <a:t>elif</a:t>
            </a:r>
            <a:r>
              <a:rPr lang="en-US" altLang="en-US" sz="2800" b="1" dirty="0">
                <a:solidFill>
                  <a:srgbClr val="000000"/>
                </a:solidFill>
              </a:rPr>
              <a:t> ( yards &gt; max ) :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        max = yards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    count += 1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 		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876300" y="4533900"/>
            <a:ext cx="1143000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why?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 flipV="1">
            <a:off x="1752600" y="43053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7048500" y="1371600"/>
            <a:ext cx="1905000" cy="841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how many iterations?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 flipH="1" flipV="1">
            <a:off x="6477000" y="1522413"/>
            <a:ext cx="53340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 autoUpdateAnimBg="0"/>
      <p:bldP spid="288773" grpId="0" animBg="1"/>
      <p:bldP spid="288774" grpId="0" animBg="1" autoUpdateAnimBg="0"/>
      <p:bldP spid="28877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22618-EE59-4D43-B9C9-AD6CAE160F44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47700"/>
          </a:xfrm>
        </p:spPr>
        <p:txBody>
          <a:bodyPr/>
          <a:lstStyle/>
          <a:p>
            <a:r>
              <a:rPr lang="en-US" altLang="en-US"/>
              <a:t>Max/Min example ( p. 4)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7162800" cy="203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CC"/>
                </a:solidFill>
              </a:rPr>
              <a:t># output final results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00000"/>
                </a:solidFill>
              </a:rPr>
              <a:t>print ("Lowest was: ", min)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print ("Highest was: ", max)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r>
              <a:rPr lang="en-US" altLang="en-US" sz="2800" b="1" dirty="0">
                <a:solidFill>
                  <a:srgbClr val="000000"/>
                </a:solidFill>
              </a:rPr>
              <a:t>print ("Now send bill to ESPN!")	</a:t>
            </a:r>
            <a:endParaRPr lang="en-US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B1AA1-7A6D-4FE5-A045-58DC07DF27BD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Termination Conditions and Simulation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2286000"/>
            <a:ext cx="7772400" cy="3733800"/>
          </a:xfrm>
        </p:spPr>
        <p:txBody>
          <a:bodyPr/>
          <a:lstStyle/>
          <a:p>
            <a:r>
              <a:rPr lang="en-US" altLang="en-US"/>
              <a:t>Multiple Termination Conditions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while ((some condition is true) and</a:t>
            </a:r>
            <a:br>
              <a:rPr lang="en-US" altLang="en-US"/>
            </a:br>
            <a:r>
              <a:rPr lang="en-US" altLang="en-US"/>
              <a:t>	(a second condition is true))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alternatives: more conditions, using combinations of and, or, not, etc.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AF27-CF32-4719-A936-5DD6911E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Exercise</a:t>
            </a:r>
            <a:br>
              <a:rPr lang="en-US" dirty="0"/>
            </a:br>
            <a:r>
              <a:rPr lang="en-US" dirty="0"/>
              <a:t>Multiple Termination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84EF-4DEE-4699-851C-1E759130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63" y="2819400"/>
            <a:ext cx="7772400" cy="1905000"/>
          </a:xfrm>
        </p:spPr>
        <p:txBody>
          <a:bodyPr/>
          <a:lstStyle/>
          <a:p>
            <a:r>
              <a:rPr lang="en-US" dirty="0"/>
              <a:t>We will now switch over to this exercise and work on it live in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31F5-C87A-4BA9-953C-0CACC4D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E3A85-DA63-46EA-B8C9-6A395580CEA7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89D78A8-BD2F-438C-8BA6-D9AC88C1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76800"/>
            <a:ext cx="3266279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loopExerciseStarter.py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740E75B-4653-4E0C-8389-BDEA265E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647360"/>
            <a:ext cx="2977097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loopExerciseSoln.py</a:t>
            </a:r>
          </a:p>
        </p:txBody>
      </p:sp>
    </p:spTree>
    <p:extLst>
      <p:ext uri="{BB962C8B-B14F-4D97-AF65-F5344CB8AC3E}">
        <p14:creationId xmlns:p14="http://schemas.microsoft.com/office/powerpoint/2010/main" val="2651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67043-5077-428C-BCD4-2A9C7392D6D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control: while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124200" y="2951163"/>
            <a:ext cx="2895600" cy="9556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evaluate expression</a:t>
            </a:r>
            <a:endParaRPr lang="en-US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124200" y="4648200"/>
            <a:ext cx="2895600" cy="5238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execute loop body</a:t>
            </a:r>
            <a:endParaRPr lang="en-US" altLang="en-US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4572000" y="2133600"/>
            <a:ext cx="0" cy="609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4572000" y="3962400"/>
            <a:ext cx="0" cy="609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V="1">
            <a:off x="2133600" y="3200400"/>
            <a:ext cx="0" cy="1524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2286000" y="3200400"/>
            <a:ext cx="6858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 flipH="1">
            <a:off x="2209800" y="4800600"/>
            <a:ext cx="8382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6096000" y="3124200"/>
            <a:ext cx="152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7543800" y="3429000"/>
            <a:ext cx="0" cy="2286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6858000" y="5867400"/>
            <a:ext cx="1447800" cy="528638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EXIT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4800600" y="403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true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6172200" y="2667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false</a:t>
            </a: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nimBg="1" autoUpdateAnimBg="0"/>
      <p:bldP spid="152580" grpId="0" animBg="1" autoUpdateAnimBg="0"/>
      <p:bldP spid="152581" grpId="0" animBg="1"/>
      <p:bldP spid="152582" grpId="0" animBg="1"/>
      <p:bldP spid="152583" grpId="0" animBg="1"/>
      <p:bldP spid="152584" grpId="0" animBg="1"/>
      <p:bldP spid="152585" grpId="0" animBg="1"/>
      <p:bldP spid="152586" grpId="0" animBg="1"/>
      <p:bldP spid="152587" grpId="0" animBg="1"/>
      <p:bldP spid="152588" grpId="0" animBg="1" autoUpdateAnimBg="0"/>
      <p:bldP spid="152589" grpId="0" autoUpdateAnimBg="0"/>
      <p:bldP spid="15259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0CD54-7947-4317-A595-24704E463A5A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/>
              <a:t>Simulation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5181600"/>
          </a:xfrm>
        </p:spPr>
        <p:txBody>
          <a:bodyPr/>
          <a:lstStyle/>
          <a:p>
            <a:r>
              <a:rPr lang="en-US" altLang="en-US"/>
              <a:t>Simulation</a:t>
            </a:r>
          </a:p>
          <a:p>
            <a:pPr lvl="1"/>
            <a:r>
              <a:rPr lang="en-US" altLang="en-US"/>
              <a:t>use a computer program to simulate or model a real-world process</a:t>
            </a:r>
          </a:p>
          <a:p>
            <a:pPr lvl="2"/>
            <a:r>
              <a:rPr lang="en-US" altLang="en-US"/>
              <a:t>flight simulators, playing golf, football on a computer and other games</a:t>
            </a:r>
          </a:p>
          <a:p>
            <a:pPr lvl="2"/>
            <a:r>
              <a:rPr lang="en-US" altLang="en-US"/>
              <a:t>model behavior of a business, world economy, beach erosion, hurricane tracking, etc.</a:t>
            </a:r>
          </a:p>
          <a:p>
            <a:pPr lvl="1"/>
            <a:r>
              <a:rPr lang="en-US" altLang="en-US"/>
              <a:t>can explore and test theories which cannot be tested in "real world"</a:t>
            </a:r>
          </a:p>
          <a:p>
            <a:pPr lvl="2"/>
            <a:r>
              <a:rPr lang="en-US" altLang="en-US"/>
              <a:t>ask </a:t>
            </a:r>
            <a:r>
              <a:rPr lang="en-US" altLang="en-US" i="1"/>
              <a:t>what if</a:t>
            </a:r>
            <a:r>
              <a:rPr lang="en-US" altLang="en-US"/>
              <a:t> questions, such as, what if we raise the prime interest rate by 1% 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A8CAF-EBD1-4BD1-B206-0AF0418E07D4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 sz="3600" b="1"/>
              <a:t>Random Numbers</a:t>
            </a:r>
            <a:endParaRPr lang="en-US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838200"/>
            <a:ext cx="7772400" cy="35052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Random numbers: Examples</a:t>
            </a:r>
          </a:p>
          <a:p>
            <a:pPr lvl="1"/>
            <a:r>
              <a:rPr lang="en-US" altLang="en-US"/>
              <a:t>dice roll</a:t>
            </a:r>
          </a:p>
          <a:p>
            <a:pPr lvl="1"/>
            <a:r>
              <a:rPr lang="en-US" altLang="en-US"/>
              <a:t>lottery numbers generated by the actual number drawing</a:t>
            </a:r>
          </a:p>
          <a:p>
            <a:pPr lvl="1"/>
            <a:r>
              <a:rPr lang="en-US" altLang="en-US"/>
              <a:t>no discernable order or pattern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3429000" y="4572000"/>
          <a:ext cx="2514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Clip" r:id="rId4" imgW="4749800" imgH="2235200" progId="MS_ClipArt_Gallery.2">
                  <p:embed/>
                </p:oleObj>
              </mc:Choice>
              <mc:Fallback>
                <p:oleObj name="Clip" r:id="rId4" imgW="4749800" imgH="22352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0"/>
                        <a:ext cx="2514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84C21-66FB-450E-BE2D-B7A0B48FA430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 sz="3600" b="1"/>
              <a:t>Pseudo-Random Numbers p.1</a:t>
            </a:r>
            <a:endParaRPr lang="en-US" altLang="en-US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648200"/>
          </a:xfrm>
        </p:spPr>
        <p:txBody>
          <a:bodyPr/>
          <a:lstStyle/>
          <a:p>
            <a:r>
              <a:rPr lang="en-US" altLang="en-US"/>
              <a:t>Pseudo-random numbers</a:t>
            </a:r>
          </a:p>
          <a:p>
            <a:pPr lvl="1"/>
            <a:r>
              <a:rPr lang="en-US" altLang="en-US"/>
              <a:t>appear "random" to user</a:t>
            </a:r>
          </a:p>
          <a:p>
            <a:pPr lvl="1"/>
            <a:r>
              <a:rPr lang="en-US" altLang="en-US"/>
              <a:t>e.g. simulate a dice roll in a program</a:t>
            </a:r>
          </a:p>
          <a:p>
            <a:pPr lvl="1"/>
            <a:r>
              <a:rPr lang="en-US" altLang="en-US"/>
              <a:t>computer-generated "easy-pick" lottery numbers</a:t>
            </a:r>
          </a:p>
          <a:p>
            <a:pPr lvl="1"/>
            <a:r>
              <a:rPr lang="en-US" altLang="en-US"/>
              <a:t>random plays and shuffling on a music player (like an iPod)</a:t>
            </a:r>
          </a:p>
          <a:p>
            <a:pPr lvl="1"/>
            <a:r>
              <a:rPr lang="en-US" altLang="en-US"/>
              <a:t>generated by an algorithm, so not truly random; there is a pattern</a:t>
            </a:r>
          </a:p>
        </p:txBody>
      </p:sp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72400" cy="1371600"/>
          </a:xfrm>
          <a:solidFill>
            <a:srgbClr val="FFFF00"/>
          </a:solidFill>
        </p:spPr>
        <p:txBody>
          <a:bodyPr/>
          <a:lstStyle/>
          <a:p>
            <a:r>
              <a:rPr lang="en-US"/>
              <a:t>Programming/Mathematics Humor: Random Numbers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43000" y="2743200"/>
            <a:ext cx="77724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/>
              <a:t>The generation of random numbers is </a:t>
            </a:r>
            <a:br>
              <a:rPr lang="en-US" i="1"/>
            </a:br>
            <a:r>
              <a:rPr lang="en-US" i="1"/>
              <a:t>too important to be left to chance. </a:t>
            </a:r>
            <a:br>
              <a:rPr lang="en-US" sz="2800"/>
            </a:b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/>
              <a:t>	-- Robert Coveyou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4618E-7752-4E0E-9E5A-F8FBB40C1096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7B9B8-EFD5-44B2-B29A-313FCE6E2A2F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 sz="3600" b="1"/>
              <a:t>Pseudo-Random Numbers p.2</a:t>
            </a:r>
            <a:endParaRPr lang="en-US" alt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648200"/>
          </a:xfrm>
        </p:spPr>
        <p:txBody>
          <a:bodyPr/>
          <a:lstStyle/>
          <a:p>
            <a:r>
              <a:rPr lang="en-US" altLang="en-US"/>
              <a:t>Pseudo-random numbers</a:t>
            </a:r>
          </a:p>
          <a:p>
            <a:pPr lvl="1"/>
            <a:r>
              <a:rPr lang="en-US" altLang="en-US"/>
              <a:t>Typically generated in a sequence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r</a:t>
            </a:r>
            <a:r>
              <a:rPr lang="en-US" altLang="en-US" baseline="-25000"/>
              <a:t>0</a:t>
            </a:r>
            <a:r>
              <a:rPr lang="en-US" altLang="en-US"/>
              <a:t>, r</a:t>
            </a:r>
            <a:r>
              <a:rPr lang="en-US" altLang="en-US" baseline="-25000"/>
              <a:t>1</a:t>
            </a:r>
            <a:r>
              <a:rPr lang="en-US" altLang="en-US"/>
              <a:t>, r</a:t>
            </a:r>
            <a:r>
              <a:rPr lang="en-US" altLang="en-US" baseline="-25000"/>
              <a:t>2</a:t>
            </a:r>
            <a:r>
              <a:rPr lang="en-US" altLang="en-US"/>
              <a:t>, r</a:t>
            </a:r>
            <a:r>
              <a:rPr lang="en-US" altLang="en-US" baseline="-25000"/>
              <a:t>3</a:t>
            </a:r>
            <a:r>
              <a:rPr lang="en-US" altLang="en-US"/>
              <a:t> …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Each value depends on previous value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r</a:t>
            </a:r>
            <a:r>
              <a:rPr lang="en-US" altLang="en-US" baseline="-25000"/>
              <a:t>N</a:t>
            </a:r>
            <a:r>
              <a:rPr lang="en-US" altLang="en-US"/>
              <a:t> = some calculation using r</a:t>
            </a:r>
            <a:r>
              <a:rPr lang="en-US" altLang="en-US" baseline="-25000"/>
              <a:t>N-1</a:t>
            </a:r>
            <a:br>
              <a:rPr lang="en-US" altLang="en-US" baseline="-25000"/>
            </a:br>
            <a:endParaRPr lang="en-US" altLang="en-US" baseline="-25000"/>
          </a:p>
          <a:p>
            <a:pPr lvl="1"/>
            <a:r>
              <a:rPr lang="en-US" altLang="en-US"/>
              <a:t>first value is </a:t>
            </a:r>
            <a:r>
              <a:rPr lang="en-US" altLang="en-US" i="1"/>
              <a:t>seed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7C458-A58F-4B6A-AC2D-860F0B17217A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 altLang="en-US" sz="4000" dirty="0"/>
              <a:t>Example Program: A Lottery Game</a:t>
            </a:r>
            <a:endParaRPr lang="en-US" altLang="en-US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7772400" cy="4267200"/>
          </a:xfrm>
        </p:spPr>
        <p:txBody>
          <a:bodyPr/>
          <a:lstStyle/>
          <a:p>
            <a:r>
              <a:rPr lang="en-US" altLang="en-US" sz="2800" dirty="0"/>
              <a:t>player starts with $10</a:t>
            </a:r>
          </a:p>
          <a:p>
            <a:r>
              <a:rPr lang="en-US" altLang="en-US" sz="2800" dirty="0"/>
              <a:t>player bets $1 each play</a:t>
            </a:r>
          </a:p>
          <a:p>
            <a:r>
              <a:rPr lang="en-US" altLang="en-US" sz="2800" dirty="0"/>
              <a:t>player picks a number between 1 and 999</a:t>
            </a:r>
          </a:p>
          <a:p>
            <a:r>
              <a:rPr lang="en-US" altLang="en-US" sz="2800" dirty="0"/>
              <a:t>computer draws a number (same range) using a pseudo-random number generator</a:t>
            </a:r>
          </a:p>
          <a:p>
            <a:r>
              <a:rPr lang="en-US" altLang="en-US" sz="2800" dirty="0"/>
              <a:t>if they match, player wins $500</a:t>
            </a:r>
          </a:p>
          <a:p>
            <a:r>
              <a:rPr lang="en-US" altLang="en-US" sz="2800" dirty="0"/>
              <a:t>play until either player is broke or has won once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CDA2D-5288-4B89-8D84-5EF4E5DF911A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914400"/>
          </a:xfrm>
        </p:spPr>
        <p:txBody>
          <a:bodyPr/>
          <a:lstStyle/>
          <a:p>
            <a:r>
              <a:rPr lang="en-US" altLang="en-US" sz="4000"/>
              <a:t>Pseudocode for main loop</a:t>
            </a:r>
            <a:endParaRPr lang="en-US" altLang="en-US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1347216" y="1524000"/>
            <a:ext cx="7132638" cy="43396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initialize balance and won flag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while (have money) and (haven't won yet)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decrement balance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pick a number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draw a number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if they match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	then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		set won flag to true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		print a win message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	else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			print a try again message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7E492-769B-4229-B68B-0ED5DAA5B044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 sz="4000"/>
              <a:t>Important function usage</a:t>
            </a:r>
            <a:endParaRPr lang="en-US" alt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50292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import random</a:t>
            </a:r>
            <a:br>
              <a:rPr lang="en-US" altLang="en-US" sz="2800" dirty="0">
                <a:solidFill>
                  <a:srgbClr val="FF0000"/>
                </a:solidFill>
              </a:rPr>
            </a:br>
            <a:r>
              <a:rPr lang="en-US" altLang="en-US" sz="2800" dirty="0"/>
              <a:t>this gives us access to the random </a:t>
            </a:r>
            <a:r>
              <a:rPr lang="en-US" altLang="en-US" sz="2800" i="1" dirty="0"/>
              <a:t>module</a:t>
            </a:r>
            <a:r>
              <a:rPr lang="en-US" altLang="en-US" sz="2800" dirty="0"/>
              <a:t> in Python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>
                <a:solidFill>
                  <a:srgbClr val="FF0000"/>
                </a:solidFill>
              </a:rPr>
              <a:t>module</a:t>
            </a:r>
            <a:r>
              <a:rPr lang="en-US" altLang="en-US" sz="2800" dirty="0"/>
              <a:t>  </a:t>
            </a:r>
            <a:br>
              <a:rPr lang="en-US" altLang="en-US" sz="2800" dirty="0"/>
            </a:br>
            <a:r>
              <a:rPr lang="en-US" altLang="en-US" sz="2800" dirty="0"/>
              <a:t>a group of standard Python library functions</a:t>
            </a:r>
          </a:p>
          <a:p>
            <a:endParaRPr lang="en-US" altLang="en-US" sz="2800" dirty="0">
              <a:solidFill>
                <a:srgbClr val="FF0000"/>
              </a:solidFill>
            </a:endParaRPr>
          </a:p>
          <a:p>
            <a:r>
              <a:rPr lang="en-US" altLang="en-US" sz="2800" dirty="0" err="1">
                <a:solidFill>
                  <a:srgbClr val="FF0000"/>
                </a:solidFill>
              </a:rPr>
              <a:t>random.randint</a:t>
            </a:r>
            <a:r>
              <a:rPr lang="en-US" altLang="en-US" sz="2800" dirty="0">
                <a:solidFill>
                  <a:srgbClr val="FF0000"/>
                </a:solidFill>
              </a:rPr>
              <a:t>(1, MAX)</a:t>
            </a:r>
            <a:r>
              <a:rPr lang="en-US" altLang="en-US" sz="2800" dirty="0"/>
              <a:t>	</a:t>
            </a:r>
            <a:br>
              <a:rPr lang="en-US" altLang="en-US" sz="2800" dirty="0"/>
            </a:br>
            <a:r>
              <a:rPr lang="en-US" altLang="en-US" sz="2800" dirty="0"/>
              <a:t>calls this function and generates a pseudo-random number between 1 and MAX, inclusive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7A2C8-8011-4BBA-8FA3-4FDDB51E0C16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1173163" y="2133600"/>
            <a:ext cx="777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 dirty="0">
                <a:latin typeface="Arial" charset="0"/>
              </a:rPr>
              <a:t>In lecture we will now switch to IDLE and examine the lottery game program</a:t>
            </a:r>
            <a:br>
              <a:rPr kumimoji="1" lang="en-US" altLang="en-US" sz="3200" dirty="0">
                <a:latin typeface="Arial" charset="0"/>
              </a:rPr>
            </a:br>
            <a:endParaRPr kumimoji="1" lang="en-US" altLang="en-US" sz="32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 dirty="0">
                <a:latin typeface="Arial" charset="0"/>
              </a:rPr>
              <a:t>This program can be printed from the class web site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Now, let's look at the program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6947CD9-1A00-45EF-83DC-1ABB73E3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756" y="5407818"/>
            <a:ext cx="2271776" cy="461665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lotteryGame.py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65506-F151-4E7B-9B5B-D78413C8FA70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5562600" cy="1219200"/>
          </a:xfrm>
        </p:spPr>
        <p:txBody>
          <a:bodyPr/>
          <a:lstStyle/>
          <a:p>
            <a:r>
              <a:rPr lang="en-US" altLang="en-US" sz="4800" b="1" i="1" dirty="0"/>
              <a:t>Next…</a:t>
            </a:r>
            <a:endParaRPr lang="en-US" altLang="en-US" i="1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286000"/>
            <a:ext cx="5638800" cy="3505200"/>
          </a:xfrm>
        </p:spPr>
        <p:txBody>
          <a:bodyPr/>
          <a:lstStyle/>
          <a:p>
            <a:r>
              <a:rPr lang="en-US" altLang="en-US" i="1">
                <a:solidFill>
                  <a:srgbClr val="800080"/>
                </a:solidFill>
              </a:rPr>
              <a:t>more about loops</a:t>
            </a:r>
          </a:p>
          <a:p>
            <a:r>
              <a:rPr lang="en-US" altLang="en-US" i="1">
                <a:solidFill>
                  <a:srgbClr val="800080"/>
                </a:solidFill>
              </a:rPr>
              <a:t>for</a:t>
            </a:r>
            <a:r>
              <a:rPr lang="en-US" altLang="en-US">
                <a:solidFill>
                  <a:srgbClr val="800080"/>
                </a:solidFill>
              </a:rPr>
              <a:t> loop</a:t>
            </a:r>
          </a:p>
          <a:p>
            <a:r>
              <a:rPr lang="en-US" altLang="en-US">
                <a:solidFill>
                  <a:srgbClr val="800080"/>
                </a:solidFill>
              </a:rPr>
              <a:t>efficiency issues</a:t>
            </a:r>
          </a:p>
          <a:p>
            <a:r>
              <a:rPr lang="en-US" altLang="en-US">
                <a:solidFill>
                  <a:srgbClr val="800080"/>
                </a:solidFill>
              </a:rPr>
              <a:t>comparing real numbers</a:t>
            </a:r>
          </a:p>
          <a:p>
            <a:r>
              <a:rPr lang="en-US" altLang="en-US">
                <a:solidFill>
                  <a:srgbClr val="800080"/>
                </a:solidFill>
              </a:rPr>
              <a:t>choosing a loop for a particular task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32B10-6121-4F5E-A6EA-5D0177608F3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characteristics p.1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772400" cy="1981200"/>
          </a:xfrm>
        </p:spPr>
        <p:txBody>
          <a:bodyPr/>
          <a:lstStyle/>
          <a:p>
            <a:r>
              <a:rPr lang="en-US" altLang="en-US"/>
              <a:t>what would happen if the expression was false when the loop was first encountered?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A680D-52B8-44A2-B7AD-65504358A2BE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Interest Example</a:t>
            </a:r>
            <a:endParaRPr lang="en-US" altLang="en-US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Invest money in an account paying an annual rate of interest compounded monthly.  How long, in months, until the amount doubles?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Example data:</a:t>
            </a:r>
            <a:br>
              <a:rPr lang="en-US" altLang="en-US"/>
            </a:br>
            <a:r>
              <a:rPr lang="en-US" altLang="en-US"/>
              <a:t>	1000.00		original amount</a:t>
            </a:r>
            <a:br>
              <a:rPr lang="en-US" altLang="en-US"/>
            </a:br>
            <a:r>
              <a:rPr lang="en-US" altLang="en-US"/>
              <a:t>	5.25			annual interest 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F0D81-9257-487F-AAFB-B0072278540C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this program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352800"/>
            <a:ext cx="7772400" cy="1371600"/>
          </a:xfrm>
        </p:spPr>
        <p:txBody>
          <a:bodyPr/>
          <a:lstStyle/>
          <a:p>
            <a:r>
              <a:rPr lang="en-US" dirty="0"/>
              <a:t>In lecture we will now switch to IDLE and examine this program while it runs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2131367"/>
            <a:ext cx="1676400" cy="461665"/>
          </a:xfrm>
          <a:prstGeom prst="rect">
            <a:avLst/>
          </a:prstGeom>
          <a:solidFill>
            <a:srgbClr val="00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interest.py</a:t>
            </a:r>
          </a:p>
        </p:txBody>
      </p:sp>
    </p:spTree>
    <p:extLst>
      <p:ext uri="{BB962C8B-B14F-4D97-AF65-F5344CB8AC3E}">
        <p14:creationId xmlns:p14="http://schemas.microsoft.com/office/powerpoint/2010/main" val="335045720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D461-CB77-4CF4-9A31-BBE2BC255CF3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 sz="4000"/>
              <a:t>Interest Example Questions p.1</a:t>
            </a:r>
            <a:endParaRPr lang="en-US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7132638" cy="1600200"/>
          </a:xfrm>
        </p:spPr>
        <p:txBody>
          <a:bodyPr/>
          <a:lstStyle/>
          <a:p>
            <a:r>
              <a:rPr lang="en-US" altLang="en-US"/>
              <a:t>What do we know is true after the loop exits?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3B710-A39B-4B1B-AE16-AD6B40DBA151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 sz="4000"/>
              <a:t>Interest Example Questions p.1a</a:t>
            </a:r>
            <a:endParaRPr lang="en-US" altLang="en-US"/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0"/>
            <a:ext cx="7056438" cy="1524000"/>
          </a:xfrm>
        </p:spPr>
        <p:txBody>
          <a:bodyPr/>
          <a:lstStyle/>
          <a:p>
            <a:r>
              <a:rPr lang="en-US" altLang="en-US"/>
              <a:t>What do we know is true after the loop exits?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80932" name="Text Box 1028"/>
          <p:cNvSpPr txBox="1">
            <a:spLocks noChangeArrowheads="1"/>
          </p:cNvSpPr>
          <p:nvPr/>
        </p:nvSpPr>
        <p:spPr bwMode="auto">
          <a:xfrm>
            <a:off x="1981200" y="4343400"/>
            <a:ext cx="5715000" cy="116046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charset="0"/>
              </a:rPr>
              <a:t>balance &gt;= goalBalance 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i="1">
                <a:latin typeface="Arial" charset="0"/>
              </a:rPr>
              <a:t>the logical complement is true</a:t>
            </a:r>
            <a:endParaRPr lang="en-US" altLang="en-US"/>
          </a:p>
        </p:txBody>
      </p:sp>
      <p:sp>
        <p:nvSpPr>
          <p:cNvPr id="9222" name="AutoShape 1029"/>
          <p:cNvSpPr>
            <a:spLocks noChangeArrowheads="1"/>
          </p:cNvSpPr>
          <p:nvPr/>
        </p:nvSpPr>
        <p:spPr bwMode="auto">
          <a:xfrm>
            <a:off x="4267200" y="58674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E549E-EFF2-44A8-84E4-E23A47F935EB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 sz="4000"/>
              <a:t>Interest Example Questions p.2</a:t>
            </a:r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925" y="2362200"/>
            <a:ext cx="7513638" cy="2286000"/>
          </a:xfrm>
        </p:spPr>
        <p:txBody>
          <a:bodyPr/>
          <a:lstStyle/>
          <a:p>
            <a:r>
              <a:rPr lang="en-US" altLang="en-US"/>
              <a:t>What would happen if we used this instead?</a:t>
            </a:r>
          </a:p>
          <a:p>
            <a:pPr lvl="1"/>
            <a:r>
              <a:rPr lang="en-US" altLang="en-US"/>
              <a:t>while balance  !=  goalBalance :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6F9E5-72DE-47AB-8D68-A9B5087480D4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 sz="4000"/>
              <a:t>Interest Example Questions p.2a</a:t>
            </a:r>
            <a:endParaRPr lang="en-US" altLang="en-US"/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01763" y="2057400"/>
            <a:ext cx="7513637" cy="3276600"/>
          </a:xfrm>
        </p:spPr>
        <p:txBody>
          <a:bodyPr/>
          <a:lstStyle/>
          <a:p>
            <a:r>
              <a:rPr lang="en-US" altLang="en-US"/>
              <a:t>What would happen if we used this instead?</a:t>
            </a:r>
          </a:p>
          <a:p>
            <a:pPr lvl="1"/>
            <a:r>
              <a:rPr lang="en-US" altLang="en-US"/>
              <a:t>while balance  !=  goalBalance :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>
                <a:solidFill>
                  <a:srgbClr val="FF0000"/>
                </a:solidFill>
              </a:rPr>
              <a:t>Probable infinite loop</a:t>
            </a:r>
            <a:br>
              <a:rPr lang="en-US" altLang="en-US" b="1">
                <a:solidFill>
                  <a:srgbClr val="FF0000"/>
                </a:solidFill>
              </a:rPr>
            </a:br>
            <a:endParaRPr lang="en-US" altLang="en-US"/>
          </a:p>
        </p:txBody>
      </p:sp>
      <p:sp>
        <p:nvSpPr>
          <p:cNvPr id="11269" name="AutoShape 1028"/>
          <p:cNvSpPr>
            <a:spLocks noChangeArrowheads="1"/>
          </p:cNvSpPr>
          <p:nvPr/>
        </p:nvSpPr>
        <p:spPr bwMode="auto">
          <a:xfrm>
            <a:off x="4267200" y="60960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Programming Principle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Never</a:t>
            </a:r>
            <a:r>
              <a:rPr lang="en-US" dirty="0"/>
              <a:t> compare real numbers for exact equality</a:t>
            </a:r>
          </a:p>
          <a:p>
            <a:pPr lvl="1"/>
            <a:r>
              <a:rPr lang="en-US" dirty="0"/>
              <a:t>avoid use of   ==   !=   &lt;=   &gt;=</a:t>
            </a:r>
            <a:br>
              <a:rPr lang="en-US" dirty="0"/>
            </a:br>
            <a:r>
              <a:rPr lang="en-US" dirty="0"/>
              <a:t>with real numeric types (float)</a:t>
            </a:r>
          </a:p>
          <a:p>
            <a:endParaRPr lang="en-US" dirty="0"/>
          </a:p>
          <a:p>
            <a:r>
              <a:rPr lang="en-US" dirty="0"/>
              <a:t>we would use </a:t>
            </a:r>
            <a:r>
              <a:rPr lang="en-US" i="1" dirty="0"/>
              <a:t>import math </a:t>
            </a:r>
            <a:r>
              <a:rPr lang="en-US" dirty="0"/>
              <a:t>and </a:t>
            </a:r>
            <a:r>
              <a:rPr lang="en-US" i="1" dirty="0" err="1"/>
              <a:t>math.fabs</a:t>
            </a:r>
            <a:r>
              <a:rPr lang="en-US" i="1" dirty="0"/>
              <a:t>() </a:t>
            </a:r>
            <a:r>
              <a:rPr lang="en-US" dirty="0"/>
              <a:t>to make "equality"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942FE-4D30-4A85-966C-85F586C1BFC4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63" y="1981200"/>
            <a:ext cx="7772400" cy="4724400"/>
          </a:xfrm>
        </p:spPr>
        <p:txBody>
          <a:bodyPr/>
          <a:lstStyle/>
          <a:p>
            <a:r>
              <a:rPr lang="en-US" dirty="0"/>
              <a:t>If x and y are floats,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import math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math.fabs</a:t>
            </a:r>
            <a:r>
              <a:rPr lang="en-US" dirty="0"/>
              <a:t>(x-y) &lt; 0.0001):</a:t>
            </a:r>
            <a:br>
              <a:rPr lang="en-US" dirty="0"/>
            </a:br>
            <a:r>
              <a:rPr lang="en-US" dirty="0"/>
              <a:t>#fabs – float absolute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 some other criterion value, treat them as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9D90C-736A-44AA-9EE5-9478B175C0CE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0240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B8E40-662A-4F07-93A8-AA3782AC095A}" type="slidenum">
              <a:rPr lang="en-US" altLang="en-US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2900"/>
            <a:ext cx="7772400" cy="838200"/>
          </a:xfrm>
        </p:spPr>
        <p:txBody>
          <a:bodyPr/>
          <a:lstStyle/>
          <a:p>
            <a:r>
              <a:rPr lang="en-US" altLang="en-US" sz="4000"/>
              <a:t>Interest Example Questions p.3</a:t>
            </a:r>
            <a:endParaRPr lang="en-US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876800"/>
          </a:xfrm>
        </p:spPr>
        <p:txBody>
          <a:bodyPr/>
          <a:lstStyle/>
          <a:p>
            <a:r>
              <a:rPr lang="en-US" altLang="en-US" sz="2800"/>
              <a:t>Why declare goalBalance and monthlyRate?  Why not just use this?</a:t>
            </a:r>
            <a:br>
              <a:rPr lang="en-US" altLang="en-US" sz="2800"/>
            </a:b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 </a:t>
            </a:r>
            <a:r>
              <a:rPr lang="en-US" altLang="en-US" sz="2400"/>
              <a:t>while (balance </a:t>
            </a:r>
            <a:br>
              <a:rPr lang="en-US" altLang="en-US" sz="2400"/>
            </a:br>
            <a:r>
              <a:rPr lang="en-US" altLang="en-US" sz="2400"/>
              <a:t>		&lt; </a:t>
            </a:r>
            <a:r>
              <a:rPr lang="en-US" altLang="en-US" sz="2400">
                <a:solidFill>
                  <a:srgbClr val="0000FF"/>
                </a:solidFill>
              </a:rPr>
              <a:t>GOAL_FACTOR * originalAmt</a:t>
            </a:r>
            <a:r>
              <a:rPr lang="en-US" altLang="en-US" sz="2400"/>
              <a:t>) :</a:t>
            </a:r>
            <a:br>
              <a:rPr lang="en-US" altLang="en-US" sz="2400"/>
            </a:br>
            <a:r>
              <a:rPr lang="en-US" altLang="en-US" sz="2400"/>
              <a:t>     balance = balance + ((</a:t>
            </a:r>
            <a:r>
              <a:rPr lang="en-US" altLang="en-US" sz="2400">
                <a:solidFill>
                  <a:srgbClr val="0000FF"/>
                </a:solidFill>
              </a:rPr>
              <a:t>annualRate / 			    MONTHS_PER_YEAR) / 100.0 * balance</a:t>
            </a:r>
            <a:r>
              <a:rPr lang="en-US" altLang="en-US" sz="2400"/>
              <a:t>)</a:t>
            </a:r>
            <a:br>
              <a:rPr lang="en-US" altLang="en-US" sz="2400"/>
            </a:br>
            <a:r>
              <a:rPr lang="en-US" altLang="en-US" sz="2400"/>
              <a:t>     month = month + 1</a:t>
            </a:r>
            <a:br>
              <a:rPr lang="en-US" altLang="en-US" sz="2400"/>
            </a:br>
            <a:br>
              <a:rPr lang="en-US" altLang="en-US" sz="2800"/>
            </a:br>
            <a:endParaRPr lang="en-US" altLang="en-US" sz="2800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5334000" y="2057400"/>
            <a:ext cx="3611563" cy="1169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cs typeface="Times New Roman" pitchFamily="18" charset="0"/>
              </a:rPr>
              <a:t>VERY inefficient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cs typeface="Times New Roman" pitchFamily="18" charset="0"/>
              </a:rPr>
              <a:t>items in blue are repeated for every iteration</a:t>
            </a:r>
            <a:endParaRPr lang="en-US" sz="200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B3458-E281-4825-9550-27DC1EF13D91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 Note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not put code inside a loop which should not be repeated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Example: a calculation which only needs to be done once, as in the previous example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A2684-5C2B-45D1-926B-9803562B3FC0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characteristics p.1a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92350"/>
            <a:ext cx="7772400" cy="1384300"/>
          </a:xfrm>
        </p:spPr>
        <p:txBody>
          <a:bodyPr/>
          <a:lstStyle/>
          <a:p>
            <a:r>
              <a:rPr lang="en-US" altLang="en-US" sz="2800"/>
              <a:t>what would happen if the expression was false when the loop was first encountered?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905000" y="4343400"/>
            <a:ext cx="6172200" cy="528638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the loop body would never execute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9222" name="AutoShape 7"/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58095-4177-4259-BE33-51771D8B0FED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2362200"/>
            <a:ext cx="7772400" cy="2667000"/>
          </a:xfrm>
        </p:spPr>
        <p:txBody>
          <a:bodyPr/>
          <a:lstStyle/>
          <a:p>
            <a:r>
              <a:rPr lang="en-US" altLang="en-US"/>
              <a:t>Usage: count-controlled loops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 </a:t>
            </a:r>
            <a:r>
              <a:rPr lang="en-US" altLang="en-US" i="1"/>
              <a:t>counter</a:t>
            </a:r>
            <a:r>
              <a:rPr lang="en-US" altLang="en-US"/>
              <a:t> controls the number of iterations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63" y="1524000"/>
            <a:ext cx="7772400" cy="4724400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i="1" dirty="0"/>
              <a:t>list</a:t>
            </a:r>
            <a:r>
              <a:rPr lang="en-US" dirty="0"/>
              <a:t> of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variable in [value1, value2, etc.]:</a:t>
            </a:r>
            <a:br>
              <a:rPr lang="en-US" dirty="0"/>
            </a:br>
            <a:r>
              <a:rPr lang="en-US" dirty="0"/>
              <a:t>	stmt1</a:t>
            </a:r>
            <a:br>
              <a:rPr lang="en-US" dirty="0"/>
            </a:br>
            <a:r>
              <a:rPr lang="en-US" dirty="0"/>
              <a:t>	stmt2</a:t>
            </a:r>
            <a:br>
              <a:rPr lang="en-US" dirty="0"/>
            </a:br>
            <a:r>
              <a:rPr lang="en-US" dirty="0"/>
              <a:t>	stmt3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[0, 1, 2, 3, 4]:</a:t>
            </a:r>
            <a:br>
              <a:rPr lang="en-US" dirty="0"/>
            </a:br>
            <a:r>
              <a:rPr lang="en-US" dirty="0"/>
              <a:t>	print (</a:t>
            </a:r>
            <a:r>
              <a:rPr lang="en-US" dirty="0" err="1"/>
              <a:t>num</a:t>
            </a:r>
            <a:r>
              <a:rPr lang="en-US" dirty="0"/>
              <a:t>)    # prints 0,1,2,3,4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9D90C-736A-44AA-9EE5-9478B175C0CE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0119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76200"/>
            <a:ext cx="77724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63" y="1219200"/>
            <a:ext cx="7772400" cy="5334000"/>
          </a:xfrm>
        </p:spPr>
        <p:txBody>
          <a:bodyPr/>
          <a:lstStyle/>
          <a:p>
            <a:r>
              <a:rPr lang="en-US" dirty="0"/>
              <a:t>Using the</a:t>
            </a:r>
            <a:r>
              <a:rPr lang="en-US" i="1" dirty="0"/>
              <a:t> range </a:t>
            </a:r>
            <a:r>
              <a:rPr lang="en-US" dirty="0"/>
              <a:t>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range(5):   # prints 0,1,2,3,4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num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start value, end limit, step value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range (1, 10, 2): </a:t>
            </a:r>
            <a:br>
              <a:rPr lang="en-US" dirty="0"/>
            </a:br>
            <a:r>
              <a:rPr lang="en-US" dirty="0"/>
              <a:t>	print (</a:t>
            </a:r>
            <a:r>
              <a:rPr lang="en-US" dirty="0" err="1"/>
              <a:t>num</a:t>
            </a:r>
            <a:r>
              <a:rPr lang="en-US" dirty="0"/>
              <a:t>)  # prints 1,3,5,7,9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Also can count </a:t>
            </a:r>
            <a:r>
              <a:rPr lang="en-US" i="1" dirty="0"/>
              <a:t>down</a:t>
            </a:r>
            <a:r>
              <a:rPr lang="en-US" dirty="0"/>
              <a:t> (negative step)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9D90C-736A-44AA-9EE5-9478B175C0CE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4108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F0D81-9257-487F-AAFB-B0072278540C}" type="slidenum">
              <a:rPr lang="en-US" altLang="en-US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this program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581400"/>
            <a:ext cx="7772400" cy="1371600"/>
          </a:xfrm>
        </p:spPr>
        <p:txBody>
          <a:bodyPr/>
          <a:lstStyle/>
          <a:p>
            <a:r>
              <a:rPr lang="en-US" dirty="0"/>
              <a:t>In lecture we will now switch to IDLE and examine this program while it runs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2209800"/>
            <a:ext cx="2743200" cy="461665"/>
          </a:xfrm>
          <a:prstGeom prst="rect">
            <a:avLst/>
          </a:prstGeom>
          <a:solidFill>
            <a:srgbClr val="00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userSquares2.py</a:t>
            </a:r>
          </a:p>
        </p:txBody>
      </p:sp>
    </p:spTree>
    <p:extLst>
      <p:ext uri="{BB962C8B-B14F-4D97-AF65-F5344CB8AC3E}">
        <p14:creationId xmlns:p14="http://schemas.microsoft.com/office/powerpoint/2010/main" val="262154031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20C5D-0006-4388-BD72-BAD72404F94B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73163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2800" b="1">
                <a:latin typeface="Courier New" pitchFamily="49" charset="0"/>
              </a:rPr>
              <a:t>Number     Square  # 5 blanks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======     ======  # between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    1          1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    2          4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    3          9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    4         16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. . .      . . .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   98       9604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   99       9801</a:t>
            </a:r>
            <a:br>
              <a:rPr kumimoji="1" lang="en-US" altLang="en-US" sz="2800" b="1">
                <a:latin typeface="Courier New" pitchFamily="49" charset="0"/>
              </a:rPr>
            </a:br>
            <a:r>
              <a:rPr kumimoji="1" lang="en-US" altLang="en-US" sz="2800" b="1">
                <a:latin typeface="Courier New" pitchFamily="49" charset="0"/>
              </a:rPr>
              <a:t>  100      10000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914400"/>
          </a:xfrm>
        </p:spPr>
        <p:txBody>
          <a:bodyPr/>
          <a:lstStyle/>
          <a:p>
            <a:r>
              <a:rPr lang="en-US" altLang="en-US" sz="4000"/>
              <a:t>recall this loop example: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32781-4CF5-4D82-B115-7FF0D9E18941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73163" y="1143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solidFill>
                  <a:srgbClr val="0000FF"/>
                </a:solidFill>
                <a:latin typeface="Arial" charset="0"/>
              </a:rPr>
              <a:t># print table heading once</a:t>
            </a:r>
            <a:endParaRPr kumimoji="1" lang="en-US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print ("Number     Square")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print ("======     ======")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count = 1			</a:t>
            </a:r>
            <a:r>
              <a:rPr kumimoji="1" lang="en-US" altLang="en-US" sz="2800" dirty="0">
                <a:solidFill>
                  <a:srgbClr val="0000FF"/>
                </a:solidFill>
                <a:latin typeface="Arial" charset="0"/>
              </a:rPr>
              <a:t># initialize counter</a:t>
            </a:r>
            <a:endParaRPr kumimoji="1" lang="en-US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while count &lt;= 100: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	square = count ** 2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	print ("%5d%11d"  %  (count, square))</a:t>
            </a:r>
            <a:br>
              <a:rPr kumimoji="1" lang="en-US" altLang="en-US" sz="2800" dirty="0">
                <a:latin typeface="Arial" charset="0"/>
              </a:rPr>
            </a:br>
            <a:r>
              <a:rPr kumimoji="1" lang="en-US" altLang="en-US" sz="2800" dirty="0">
                <a:latin typeface="Arial" charset="0"/>
              </a:rPr>
              <a:t>count = count + 1	</a:t>
            </a:r>
            <a:r>
              <a:rPr kumimoji="1" lang="en-US" altLang="en-US" sz="2800" dirty="0">
                <a:solidFill>
                  <a:srgbClr val="0000FF"/>
                </a:solidFill>
                <a:latin typeface="Arial" charset="0"/>
              </a:rPr>
              <a:t># update counter</a:t>
            </a:r>
            <a:endParaRPr kumimoji="1" lang="en-US" altLang="en-US" sz="2800" dirty="0">
              <a:latin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altLang="en-US" sz="4000"/>
              <a:t>while: count-controlled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A33DF-254F-4D79-B6FC-ACC0148A52FF}" type="slidenum">
              <a:rPr lang="en-US" altLang="en-US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173163" y="12954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solidFill>
                  <a:srgbClr val="0000FF"/>
                </a:solidFill>
                <a:latin typeface="Arial" charset="0"/>
              </a:rPr>
              <a:t># print table heading once</a:t>
            </a:r>
            <a:endParaRPr kumimoji="1" lang="en-US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print ("Number     Square")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print ("======     ======")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altLang="en-US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for count in range(1, 101) 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	square = count ** 2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2800" dirty="0">
                <a:latin typeface="Arial" charset="0"/>
              </a:rPr>
              <a:t>	print ("%5d%11d</a:t>
            </a:r>
            <a:r>
              <a:rPr kumimoji="1" lang="en-US" altLang="en-US" sz="2800">
                <a:latin typeface="Arial" charset="0"/>
              </a:rPr>
              <a:t>"  %  (</a:t>
            </a:r>
            <a:r>
              <a:rPr kumimoji="1" lang="en-US" altLang="en-US" sz="2800" dirty="0">
                <a:latin typeface="Arial" charset="0"/>
              </a:rPr>
              <a:t>count, square))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1173163" y="304800"/>
            <a:ext cx="7772400" cy="838200"/>
          </a:xfrm>
        </p:spPr>
        <p:txBody>
          <a:bodyPr/>
          <a:lstStyle/>
          <a:p>
            <a:r>
              <a:rPr lang="en-US" altLang="en-US" sz="4000"/>
              <a:t>using for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3429000" y="5418138"/>
            <a:ext cx="47244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initialization and update do not require separate statements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CBCDE-3F05-4A1D-B538-8EA9671F4331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 u="sng"/>
              <a:t>Nested for loops</a:t>
            </a:r>
            <a:br>
              <a:rPr lang="en-US" altLang="en-US" sz="3600"/>
            </a:br>
            <a:r>
              <a:rPr lang="en-US" altLang="en-US" sz="3600"/>
              <a:t>How would we generate this multiplication table?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6629400" cy="37814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1   2   3   4   5   ...    9</a:t>
            </a:r>
          </a:p>
          <a:p>
            <a:endParaRPr lang="en-US" altLang="en-US" b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   1   1   2   3   4   5   ...    9</a:t>
            </a:r>
          </a:p>
          <a:p>
            <a:endParaRPr lang="en-US" altLang="en-US" b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   2   2   4   6   8  10   ...   18</a:t>
            </a:r>
          </a:p>
          <a:p>
            <a:endParaRPr lang="en-US" altLang="en-US" b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   3   3   6   9  12  15   ...   27</a:t>
            </a:r>
          </a:p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     ...     ...</a:t>
            </a:r>
          </a:p>
          <a:p>
            <a:endParaRPr lang="en-US" altLang="en-US" b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</a:rPr>
              <a:t>   9   9  18  27  36  45   ...   81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1219200" y="2971800"/>
            <a:ext cx="762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2590800" y="2133600"/>
            <a:ext cx="0" cy="441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F0D81-9257-487F-AAFB-B0072278540C}" type="slidenum">
              <a:rPr lang="en-US" altLang="en-US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this program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581400"/>
            <a:ext cx="7772400" cy="1371600"/>
          </a:xfrm>
        </p:spPr>
        <p:txBody>
          <a:bodyPr/>
          <a:lstStyle/>
          <a:p>
            <a:r>
              <a:rPr lang="en-US" dirty="0"/>
              <a:t>In lecture we will now switch to IDLE and examine this program while it runs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2209800"/>
            <a:ext cx="2362200" cy="461665"/>
          </a:xfrm>
          <a:prstGeom prst="rect">
            <a:avLst/>
          </a:prstGeom>
          <a:solidFill>
            <a:srgbClr val="00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nestedFor.py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Odds and Ends…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# you can use strings with a </a:t>
            </a:r>
            <a:r>
              <a:rPr lang="en-US" sz="1800" i="1" dirty="0"/>
              <a:t>list</a:t>
            </a:r>
          </a:p>
          <a:p>
            <a:r>
              <a:rPr lang="en-US" sz="1800" dirty="0"/>
              <a:t>for name in ["</a:t>
            </a:r>
            <a:r>
              <a:rPr lang="en-US" sz="1800" dirty="0" err="1"/>
              <a:t>amy</a:t>
            </a:r>
            <a:r>
              <a:rPr lang="en-US" sz="1800" dirty="0"/>
              <a:t>", "bob", "carl", "</a:t>
            </a:r>
            <a:r>
              <a:rPr lang="en-US" sz="1800" dirty="0" err="1"/>
              <a:t>denise</a:t>
            </a:r>
            <a:r>
              <a:rPr lang="en-US" sz="1800" dirty="0"/>
              <a:t>"]:</a:t>
            </a:r>
          </a:p>
          <a:p>
            <a:r>
              <a:rPr lang="en-US" sz="1800" dirty="0"/>
              <a:t>    print (name)</a:t>
            </a:r>
          </a:p>
          <a:p>
            <a:endParaRPr lang="en-US" sz="1800" dirty="0"/>
          </a:p>
          <a:p>
            <a:r>
              <a:rPr lang="en-US" sz="1800" dirty="0"/>
              <a:t># you can mix types in a </a:t>
            </a:r>
            <a:r>
              <a:rPr lang="en-US" sz="1800" i="1" dirty="0"/>
              <a:t>list</a:t>
            </a:r>
          </a:p>
          <a:p>
            <a:r>
              <a:rPr lang="en-US" sz="1800" dirty="0"/>
              <a:t>for item in ['A', 45, "</a:t>
            </a:r>
            <a:r>
              <a:rPr lang="en-US" sz="1800" dirty="0" err="1"/>
              <a:t>fred</a:t>
            </a:r>
            <a:r>
              <a:rPr lang="en-US" sz="1800" dirty="0"/>
              <a:t>"]:</a:t>
            </a:r>
          </a:p>
          <a:p>
            <a:r>
              <a:rPr lang="en-US" sz="1800" dirty="0"/>
              <a:t>    print (item)</a:t>
            </a:r>
          </a:p>
          <a:p>
            <a:endParaRPr lang="en-US" sz="1800" dirty="0"/>
          </a:p>
          <a:p>
            <a:r>
              <a:rPr lang="en-US" sz="1800" dirty="0"/>
              <a:t># you cannot use characters with range, as in</a:t>
            </a:r>
          </a:p>
          <a:p>
            <a:r>
              <a:rPr lang="en-US" sz="1800" dirty="0"/>
              <a:t># for </a:t>
            </a:r>
            <a:r>
              <a:rPr lang="en-US" sz="1800" dirty="0" err="1"/>
              <a:t>ch</a:t>
            </a:r>
            <a:r>
              <a:rPr lang="en-US" sz="1800" dirty="0"/>
              <a:t> in range('A', 'Z')</a:t>
            </a:r>
          </a:p>
          <a:p>
            <a:r>
              <a:rPr lang="en-US" sz="1800" dirty="0"/>
              <a:t>#     print (</a:t>
            </a:r>
            <a:r>
              <a:rPr lang="en-US" sz="1800" dirty="0" err="1"/>
              <a:t>ch</a:t>
            </a:r>
            <a:r>
              <a:rPr lang="en-US" sz="1800" dirty="0"/>
              <a:t>)</a:t>
            </a:r>
          </a:p>
          <a:p>
            <a:r>
              <a:rPr lang="en-US" sz="1800" dirty="0"/>
              <a:t># produces a syntax error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4A8F5-0094-4CDE-9124-9C9124D48E42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3FC22-7632-4FF6-8198-14D92686113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characteristics p.2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43000" y="2667000"/>
            <a:ext cx="7772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what would happen if the expression never became false 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8F1D7-675D-45D8-B2E7-B4DD2A2F5CF1}" type="slidenum">
              <a:rPr lang="en-US" altLang="en-US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723900"/>
          </a:xfrm>
          <a:solidFill>
            <a:srgbClr val="FFFF00"/>
          </a:solidFill>
        </p:spPr>
        <p:txBody>
          <a:bodyPr/>
          <a:lstStyle/>
          <a:p>
            <a:r>
              <a:rPr lang="en-US" altLang="en-US"/>
              <a:t>Choosing a loop structure p.1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772400" cy="6223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Is the loop count-controlled?</a:t>
            </a: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219200" y="1600200"/>
            <a:ext cx="4343400" cy="523875"/>
          </a:xfrm>
          <a:prstGeom prst="rect">
            <a:avLst/>
          </a:prstGeom>
          <a:solidFill>
            <a:srgbClr val="FF00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for usually best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1143000" y="2438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Arial" charset="0"/>
              </a:rPr>
              <a:t>Is the loop event-controlled (flag, sentinel, other conditions being tested)?</a:t>
            </a:r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219200" y="3673475"/>
            <a:ext cx="4343400" cy="523875"/>
          </a:xfrm>
          <a:prstGeom prst="rect">
            <a:avLst/>
          </a:prstGeom>
          <a:solidFill>
            <a:srgbClr val="FF00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while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1219200" y="46863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 sz="3200">
                <a:latin typeface="Arial" charset="0"/>
              </a:rPr>
              <a:t>Multiple termination conditions? 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1219200" y="5443538"/>
            <a:ext cx="4114800" cy="523875"/>
          </a:xfrm>
          <a:prstGeom prst="rect">
            <a:avLst/>
          </a:prstGeom>
          <a:solidFill>
            <a:srgbClr val="FF00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while</a:t>
            </a:r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nimBg="1" autoUpdateAnimBg="0"/>
      <p:bldP spid="405509" grpId="0" autoUpdateAnimBg="0"/>
      <p:bldP spid="405510" grpId="0" animBg="1" autoUpdateAnimBg="0"/>
      <p:bldP spid="405513" grpId="0" build="p" autoUpdateAnimBg="0"/>
      <p:bldP spid="405514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6501D-93E3-45CC-AD66-5AEEC8BDC26D}" type="slidenum">
              <a:rPr lang="en-US" altLang="en-US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Next …</a:t>
            </a:r>
            <a:endParaRPr lang="en-US" alt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667000"/>
            <a:ext cx="7772400" cy="1257300"/>
          </a:xfr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Testing and Debugging</a:t>
            </a:r>
            <a:br>
              <a:rPr lang="en-US" altLang="en-US" dirty="0"/>
            </a:br>
            <a:r>
              <a:rPr lang="en-US" altLang="en-US" dirty="0"/>
              <a:t>More programming, more Python!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038600" y="60960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ym typeface="Wingdings" pitchFamily="2" charset="2"/>
              </a:rPr>
              <a:t>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 animBg="1"/>
      <p:bldP spid="39629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96732-D479-4213-89ED-CACAC358C51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characteristics p.2a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173163" y="2743200"/>
            <a:ext cx="7772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en-US" sz="3200">
                <a:latin typeface="Arial" charset="0"/>
              </a:rPr>
              <a:t>what would happen if the expression never became false ?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981200" y="4572000"/>
            <a:ext cx="5791200" cy="528638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"infinite loop"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1270" name="AutoShape 8"/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ad's Tie">
  <a:themeElements>
    <a:clrScheme name="Dad'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'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'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'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arfordG3:Microsoft Office 98:Templates:Presentation Designs:Dad's Tie</Template>
  <TotalTime>1350</TotalTime>
  <Words>3164</Words>
  <Application>Microsoft Office PowerPoint</Application>
  <PresentationFormat>On-screen Show (4:3)</PresentationFormat>
  <Paragraphs>805</Paragraphs>
  <Slides>81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Courier New</vt:lpstr>
      <vt:lpstr>Monotype Sorts</vt:lpstr>
      <vt:lpstr>Palatino</vt:lpstr>
      <vt:lpstr>Times</vt:lpstr>
      <vt:lpstr>Times New Roman</vt:lpstr>
      <vt:lpstr>Dad's Tie</vt:lpstr>
      <vt:lpstr>Clip</vt:lpstr>
      <vt:lpstr>COP 3035 Lecture File 04</vt:lpstr>
      <vt:lpstr>The Four Control Structures</vt:lpstr>
      <vt:lpstr>Iteration</vt:lpstr>
      <vt:lpstr>while loop</vt:lpstr>
      <vt:lpstr>Flow of control: while</vt:lpstr>
      <vt:lpstr>while characteristics p.1</vt:lpstr>
      <vt:lpstr>while characteristics p.1a</vt:lpstr>
      <vt:lpstr>while characteristics p.2</vt:lpstr>
      <vt:lpstr>while characteristics p.2a</vt:lpstr>
      <vt:lpstr>infinite loop characteristics</vt:lpstr>
      <vt:lpstr>Did you hear about the computer scientist found dead in the shower?</vt:lpstr>
      <vt:lpstr>Overview of Major Loop Types</vt:lpstr>
      <vt:lpstr>Overview of Major Loop Tasks</vt:lpstr>
      <vt:lpstr>first loop example</vt:lpstr>
      <vt:lpstr>while: sentinel-controlled</vt:lpstr>
      <vt:lpstr>first example: questions</vt:lpstr>
      <vt:lpstr>first example: what if questions p.1</vt:lpstr>
      <vt:lpstr>first example: what if questions p.1a</vt:lpstr>
      <vt:lpstr>first example: what if questions p.2</vt:lpstr>
      <vt:lpstr>first example: what if questions p.2a</vt:lpstr>
      <vt:lpstr>second loop example</vt:lpstr>
      <vt:lpstr>second loop example p.2</vt:lpstr>
      <vt:lpstr>while: count-controlled</vt:lpstr>
      <vt:lpstr>Now, let's look at the program</vt:lpstr>
      <vt:lpstr>second example: what if questions p.1</vt:lpstr>
      <vt:lpstr>second example: what if questions p.1a</vt:lpstr>
      <vt:lpstr>second example: what if questions p.2</vt:lpstr>
      <vt:lpstr>second example: what if questions p.2a</vt:lpstr>
      <vt:lpstr>Loops: two major semantic (logic) errors to watch for !</vt:lpstr>
      <vt:lpstr>More Assignment Operators</vt:lpstr>
      <vt:lpstr>More Assignment Examples</vt:lpstr>
      <vt:lpstr>Nested Loop Example:  flag-controlled + sentinel-controlled</vt:lpstr>
      <vt:lpstr>Nested Loop Example p.2</vt:lpstr>
      <vt:lpstr>Nested Loop Example p.3</vt:lpstr>
      <vt:lpstr>Summing and Counting Loops</vt:lpstr>
      <vt:lpstr>Fundamental Technique: keep a cumulative total (running sum)</vt:lpstr>
      <vt:lpstr>Fundamental Technique: keep a cumulative count (running count)</vt:lpstr>
      <vt:lpstr>Program example (p. 1)</vt:lpstr>
      <vt:lpstr>Program example (p. 2)</vt:lpstr>
      <vt:lpstr>What if we used this loop instead?</vt:lpstr>
      <vt:lpstr>Finding the maximum and minimum in a data set</vt:lpstr>
      <vt:lpstr>More about the task</vt:lpstr>
      <vt:lpstr>Algorithm</vt:lpstr>
      <vt:lpstr>Max/Min example (p. 1)</vt:lpstr>
      <vt:lpstr>Max/Min example (p. 2)</vt:lpstr>
      <vt:lpstr>Max/Min example (p. 3)</vt:lpstr>
      <vt:lpstr>Max/Min example ( p. 4)</vt:lpstr>
      <vt:lpstr>Multiple Termination Conditions and Simulation</vt:lpstr>
      <vt:lpstr>Loop Exercise Multiple Termination Conditions</vt:lpstr>
      <vt:lpstr>Simulation</vt:lpstr>
      <vt:lpstr>Random Numbers</vt:lpstr>
      <vt:lpstr>Pseudo-Random Numbers p.1</vt:lpstr>
      <vt:lpstr>Programming/Mathematics Humor: Random Numbers</vt:lpstr>
      <vt:lpstr>Pseudo-Random Numbers p.2</vt:lpstr>
      <vt:lpstr>Example Program: A Lottery Game</vt:lpstr>
      <vt:lpstr>Pseudocode for main loop</vt:lpstr>
      <vt:lpstr>Important function usage</vt:lpstr>
      <vt:lpstr>Now, let's look at the program</vt:lpstr>
      <vt:lpstr>Next…</vt:lpstr>
      <vt:lpstr>Interest Example</vt:lpstr>
      <vt:lpstr>Examine this program</vt:lpstr>
      <vt:lpstr>Interest Example Questions p.1</vt:lpstr>
      <vt:lpstr>Interest Example Questions p.1a</vt:lpstr>
      <vt:lpstr>Interest Example Questions p.2</vt:lpstr>
      <vt:lpstr>Interest Example Questions p.2a</vt:lpstr>
      <vt:lpstr>General Programming Principle</vt:lpstr>
      <vt:lpstr>Example</vt:lpstr>
      <vt:lpstr>Interest Example Questions p.3</vt:lpstr>
      <vt:lpstr>Efficiency Note</vt:lpstr>
      <vt:lpstr>for loop</vt:lpstr>
      <vt:lpstr>Examples</vt:lpstr>
      <vt:lpstr>Examples</vt:lpstr>
      <vt:lpstr>Examine this program</vt:lpstr>
      <vt:lpstr>recall this loop example:</vt:lpstr>
      <vt:lpstr>while: count-controlled</vt:lpstr>
      <vt:lpstr>using for</vt:lpstr>
      <vt:lpstr>Nested for loops How would we generate this multiplication table?</vt:lpstr>
      <vt:lpstr>Examine this program</vt:lpstr>
      <vt:lpstr>Odds and Ends…</vt:lpstr>
      <vt:lpstr>Choosing a loop structure p.1</vt:lpstr>
      <vt:lpstr>Next …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3035</dc:title>
  <dc:creator>Ann Ford Tyson</dc:creator>
  <cp:lastModifiedBy>Nawaraj Paudel</cp:lastModifiedBy>
  <cp:revision>384</cp:revision>
  <dcterms:created xsi:type="dcterms:W3CDTF">1999-10-07T19:30:10Z</dcterms:created>
  <dcterms:modified xsi:type="dcterms:W3CDTF">2019-09-25T19:08:32Z</dcterms:modified>
</cp:coreProperties>
</file>