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68"/>
  </p:notesMasterIdLst>
  <p:handoutMasterIdLst>
    <p:handoutMasterId r:id="rId69"/>
  </p:handoutMasterIdLst>
  <p:sldIdLst>
    <p:sldId id="256" r:id="rId2"/>
    <p:sldId id="367" r:id="rId3"/>
    <p:sldId id="368" r:id="rId4"/>
    <p:sldId id="616" r:id="rId5"/>
    <p:sldId id="467" r:id="rId6"/>
    <p:sldId id="468" r:id="rId7"/>
    <p:sldId id="369" r:id="rId8"/>
    <p:sldId id="371" r:id="rId9"/>
    <p:sldId id="470" r:id="rId10"/>
    <p:sldId id="471" r:id="rId11"/>
    <p:sldId id="472" r:id="rId12"/>
    <p:sldId id="473" r:id="rId13"/>
    <p:sldId id="474" r:id="rId14"/>
    <p:sldId id="476" r:id="rId15"/>
    <p:sldId id="477" r:id="rId16"/>
    <p:sldId id="490" r:id="rId17"/>
    <p:sldId id="491" r:id="rId18"/>
    <p:sldId id="493" r:id="rId19"/>
    <p:sldId id="494" r:id="rId20"/>
    <p:sldId id="513" r:id="rId21"/>
    <p:sldId id="514" r:id="rId22"/>
    <p:sldId id="515" r:id="rId23"/>
    <p:sldId id="516" r:id="rId24"/>
    <p:sldId id="517" r:id="rId25"/>
    <p:sldId id="518" r:id="rId26"/>
    <p:sldId id="615" r:id="rId27"/>
    <p:sldId id="574" r:id="rId28"/>
    <p:sldId id="576" r:id="rId29"/>
    <p:sldId id="577" r:id="rId30"/>
    <p:sldId id="578" r:id="rId31"/>
    <p:sldId id="579" r:id="rId32"/>
    <p:sldId id="580" r:id="rId33"/>
    <p:sldId id="581" r:id="rId34"/>
    <p:sldId id="582" r:id="rId35"/>
    <p:sldId id="583" r:id="rId36"/>
    <p:sldId id="584" r:id="rId37"/>
    <p:sldId id="585" r:id="rId38"/>
    <p:sldId id="586" r:id="rId39"/>
    <p:sldId id="587" r:id="rId40"/>
    <p:sldId id="588" r:id="rId41"/>
    <p:sldId id="589" r:id="rId42"/>
    <p:sldId id="590" r:id="rId43"/>
    <p:sldId id="591" r:id="rId44"/>
    <p:sldId id="592" r:id="rId45"/>
    <p:sldId id="593" r:id="rId46"/>
    <p:sldId id="594" r:id="rId47"/>
    <p:sldId id="595" r:id="rId48"/>
    <p:sldId id="596" r:id="rId49"/>
    <p:sldId id="597" r:id="rId50"/>
    <p:sldId id="598" r:id="rId51"/>
    <p:sldId id="599" r:id="rId52"/>
    <p:sldId id="600" r:id="rId53"/>
    <p:sldId id="601" r:id="rId54"/>
    <p:sldId id="602" r:id="rId55"/>
    <p:sldId id="603" r:id="rId56"/>
    <p:sldId id="604" r:id="rId57"/>
    <p:sldId id="605" r:id="rId58"/>
    <p:sldId id="606" r:id="rId59"/>
    <p:sldId id="607" r:id="rId60"/>
    <p:sldId id="608" r:id="rId61"/>
    <p:sldId id="609" r:id="rId62"/>
    <p:sldId id="610" r:id="rId63"/>
    <p:sldId id="611" r:id="rId64"/>
    <p:sldId id="612" r:id="rId65"/>
    <p:sldId id="613" r:id="rId66"/>
    <p:sldId id="614" r:id="rId6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66FF99"/>
    <a:srgbClr val="800080"/>
    <a:srgbClr val="FF33CC"/>
    <a:srgbClr val="00FF00"/>
    <a:srgbClr val="FF66FF"/>
    <a:srgbClr val="CC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9" autoAdjust="0"/>
    <p:restoredTop sz="88750" autoAdjust="0"/>
  </p:normalViewPr>
  <p:slideViewPr>
    <p:cSldViewPr snapToObjects="1">
      <p:cViewPr varScale="1">
        <p:scale>
          <a:sx n="88" d="100"/>
          <a:sy n="88" d="100"/>
        </p:scale>
        <p:origin x="131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5176"/>
    </p:cViewPr>
  </p:sorterViewPr>
  <p:notesViewPr>
    <p:cSldViewPr snapToObjects="1">
      <p:cViewPr>
        <p:scale>
          <a:sx n="75" d="100"/>
          <a:sy n="75" d="100"/>
        </p:scale>
        <p:origin x="-2556" y="-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r>
              <a:rPr lang="en-US" altLang="en-US" dirty="0"/>
              <a:t>Lecture File 10 COP 3035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fld id="{9C8C1C90-8671-4E18-9E58-F427B9715818}" type="datetime4">
              <a:rPr lang="en-US"/>
              <a:pPr>
                <a:defRPr/>
              </a:pPr>
              <a:t>October 14, 2019</a:t>
            </a:fld>
            <a:endParaRPr lang="en-US" alt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r>
              <a:rPr lang="en-US" altLang="en-US"/>
              <a:t>A. Ford Tyson</a:t>
            </a:r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fld id="{8F602707-9A94-42AA-BAC0-38CDFD8218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96830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r>
              <a:rPr lang="en-US" altLang="en-US" dirty="0"/>
              <a:t>Lecture File 10 COP 3035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fld id="{DB9893D3-CB0B-4585-82AB-3065539EEC0A}" type="datetime4">
              <a:rPr lang="en-US"/>
              <a:pPr>
                <a:defRPr/>
              </a:pPr>
              <a:t>October 14, 2019</a:t>
            </a:fld>
            <a:endParaRPr lang="en-US" alt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r>
              <a:rPr lang="en-US" altLang="en-US"/>
              <a:t>A. Ford Tyson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fld id="{97E6803F-3F56-481D-9BB0-C457378B3E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56860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Lecture File 10 CGS 2930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CA69852-35F9-4FC7-8E8F-85578B71967D}" type="datetime4">
              <a:rPr lang="en-US" sz="1200" smtClean="0">
                <a:latin typeface="Times" pitchFamily="18" charset="0"/>
              </a:rPr>
              <a:pPr/>
              <a:t>October 14, 2019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297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A. Ford Tyson</a:t>
            </a:r>
          </a:p>
        </p:txBody>
      </p:sp>
      <p:sp>
        <p:nvSpPr>
          <p:cNvPr id="297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CECE98A-F29E-4B0B-BDE4-3251BD4200D3}" type="slidenum">
              <a:rPr lang="en-US" altLang="en-US" sz="1200" smtClean="0">
                <a:latin typeface="Times" pitchFamily="18" charset="0"/>
              </a:rPr>
              <a:pPr/>
              <a:t>1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297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Lecture File 12 COP 3014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F5D76FE-34AE-4142-81DC-D881B38A9F1C}" type="datetime4">
              <a:rPr lang="en-US" sz="1200" smtClean="0">
                <a:latin typeface="Times" pitchFamily="18" charset="0"/>
              </a:rPr>
              <a:pPr/>
              <a:t>October 14, 2019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389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A. Ford Tyson</a:t>
            </a:r>
          </a:p>
        </p:txBody>
      </p:sp>
      <p:sp>
        <p:nvSpPr>
          <p:cNvPr id="389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E0442B3-9975-4AEC-A02C-8E13B1C97040}" type="slidenum">
              <a:rPr lang="en-US" altLang="en-US" sz="1200" smtClean="0">
                <a:latin typeface="Times" pitchFamily="18" charset="0"/>
              </a:rPr>
              <a:pPr/>
              <a:t>11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389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Lecture File 12 COP 3014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1CA6BDF-A2A5-4285-A761-65E91EC2BC66}" type="datetime4">
              <a:rPr lang="en-US" sz="1200" smtClean="0">
                <a:latin typeface="Times" pitchFamily="18" charset="0"/>
              </a:rPr>
              <a:pPr/>
              <a:t>October 14, 2019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399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A. Ford Tyson</a:t>
            </a:r>
          </a:p>
        </p:txBody>
      </p:sp>
      <p:sp>
        <p:nvSpPr>
          <p:cNvPr id="399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8B0DAC2-E8FF-41D9-B6E6-8945373B6A2B}" type="slidenum">
              <a:rPr lang="en-US" altLang="en-US" sz="1200" smtClean="0">
                <a:latin typeface="Times" pitchFamily="18" charset="0"/>
              </a:rPr>
              <a:pPr/>
              <a:t>12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399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Lecture File 12 COP 3014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7CB41FC-0E71-4F6D-AFFD-75D15F7C03C5}" type="datetime4">
              <a:rPr lang="en-US" sz="1200" smtClean="0">
                <a:latin typeface="Times" pitchFamily="18" charset="0"/>
              </a:rPr>
              <a:pPr/>
              <a:t>October 14, 2019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409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A. Ford Tyson</a:t>
            </a:r>
          </a:p>
        </p:txBody>
      </p:sp>
      <p:sp>
        <p:nvSpPr>
          <p:cNvPr id="409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E68859-B1D9-4AAD-96ED-9777AF7A41A7}" type="slidenum">
              <a:rPr lang="en-US" altLang="en-US" sz="1200" smtClean="0">
                <a:latin typeface="Times" pitchFamily="18" charset="0"/>
              </a:rPr>
              <a:pPr/>
              <a:t>13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409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in lecture, may use the debugger to show the program’s flow of control etc.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Lecture File 12 COP 3014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F2DC805-D768-47A3-8BCE-4A526CBE44E9}" type="datetime4">
              <a:rPr lang="en-US" sz="1200" smtClean="0">
                <a:latin typeface="Times" pitchFamily="18" charset="0"/>
              </a:rPr>
              <a:pPr/>
              <a:t>October 14, 2019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419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A. Ford Tyson</a:t>
            </a:r>
          </a:p>
        </p:txBody>
      </p:sp>
      <p:sp>
        <p:nvSpPr>
          <p:cNvPr id="419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CF8D560-321F-42B7-B2A6-C627F626BAD8}" type="slidenum">
              <a:rPr lang="en-US" altLang="en-US" sz="1200" smtClean="0">
                <a:latin typeface="Times" pitchFamily="18" charset="0"/>
              </a:rPr>
              <a:pPr/>
              <a:t>14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419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Lecture File 12 COP 3014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3A11C8B-6134-46A2-AC5C-1B7FF9E5C670}" type="datetime4">
              <a:rPr lang="en-US" sz="1200" smtClean="0">
                <a:latin typeface="Times" pitchFamily="18" charset="0"/>
              </a:rPr>
              <a:pPr/>
              <a:t>October 14, 2019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430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A. Ford Tyson</a:t>
            </a:r>
          </a:p>
        </p:txBody>
      </p:sp>
      <p:sp>
        <p:nvSpPr>
          <p:cNvPr id="43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32BF68C-10F4-40AC-B2C8-CF6739BDA2B4}" type="slidenum">
              <a:rPr lang="en-US" altLang="en-US" sz="1200" smtClean="0">
                <a:latin typeface="Times" pitchFamily="18" charset="0"/>
              </a:rPr>
              <a:pPr/>
              <a:t>15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43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Lecture File 12 COP 3014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B4AF4D0-D9B5-41BB-8750-141B09E5B4FF}" type="datetime4">
              <a:rPr lang="en-US" sz="1200" smtClean="0">
                <a:latin typeface="Times" pitchFamily="18" charset="0"/>
              </a:rPr>
              <a:pPr/>
              <a:t>October 14, 2019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A. Ford Tyson</a:t>
            </a:r>
          </a:p>
        </p:txBody>
      </p:sp>
      <p:sp>
        <p:nvSpPr>
          <p:cNvPr id="440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9915A0-CC44-4F9B-A42B-83928FC5CAE5}" type="slidenum">
              <a:rPr lang="en-US" altLang="en-US" sz="1200" smtClean="0">
                <a:latin typeface="Times" pitchFamily="18" charset="0"/>
              </a:rPr>
              <a:pPr/>
              <a:t>16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440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---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Lecture File 12 COP 3014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EC0DB6B-F212-466B-A424-822A8519E47E}" type="datetime4">
              <a:rPr lang="en-US" sz="1200" smtClean="0">
                <a:latin typeface="Times" pitchFamily="18" charset="0"/>
              </a:rPr>
              <a:pPr/>
              <a:t>October 14, 2019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A. Ford Tyson</a:t>
            </a:r>
          </a:p>
        </p:txBody>
      </p:sp>
      <p:sp>
        <p:nvSpPr>
          <p:cNvPr id="450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A021FE3-4957-4F70-95E8-B78FD11A9CB1}" type="slidenum">
              <a:rPr lang="en-US" altLang="en-US" sz="1200" smtClean="0">
                <a:latin typeface="Times" pitchFamily="18" charset="0"/>
              </a:rPr>
              <a:pPr/>
              <a:t>17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450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Lecture File 12 COP 3014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13E0B0D-6D57-4BC8-AD34-2650946F3B29}" type="datetime4">
              <a:rPr lang="en-US" sz="1200" smtClean="0">
                <a:latin typeface="Times" pitchFamily="18" charset="0"/>
              </a:rPr>
              <a:pPr/>
              <a:t>October 14, 2019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460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A. Ford Tyson</a:t>
            </a:r>
          </a:p>
        </p:txBody>
      </p:sp>
      <p:sp>
        <p:nvSpPr>
          <p:cNvPr id="460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E8C9DE7-DA20-4CF1-B02B-ECD8BF83F7C3}" type="slidenum">
              <a:rPr lang="en-US" altLang="en-US" sz="1200" smtClean="0">
                <a:latin typeface="Times" pitchFamily="18" charset="0"/>
              </a:rPr>
              <a:pPr/>
              <a:t>18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460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Lecture File 12 COP 3014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6DD47E-4B5A-4B61-B109-EC1FFA38B8F8}" type="datetime4">
              <a:rPr lang="en-US" sz="1200" smtClean="0">
                <a:latin typeface="Times" pitchFamily="18" charset="0"/>
              </a:rPr>
              <a:pPr/>
              <a:t>October 14, 2019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471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A. Ford Tyson</a:t>
            </a:r>
          </a:p>
        </p:txBody>
      </p:sp>
      <p:sp>
        <p:nvSpPr>
          <p:cNvPr id="471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A42CBBC-8833-4481-B34D-A7219783D29A}" type="slidenum">
              <a:rPr lang="en-US" altLang="en-US" sz="1200" smtClean="0">
                <a:latin typeface="Times" pitchFamily="18" charset="0"/>
              </a:rPr>
              <a:pPr/>
              <a:t>19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471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---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Lecture File 12 COP 3014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27AF1D1-EA15-429B-8DE1-47193BA9F5E5}" type="datetime4">
              <a:rPr lang="en-US" sz="1200" smtClean="0">
                <a:latin typeface="Times" pitchFamily="18" charset="0"/>
              </a:rPr>
              <a:pPr/>
              <a:t>October 14, 2019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A. Ford Tyson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D83D18B-61D4-4B94-B40F-9036ABDC537E}" type="slidenum">
              <a:rPr lang="en-US" altLang="en-US" sz="1200" smtClean="0">
                <a:latin typeface="Times" pitchFamily="18" charset="0"/>
              </a:rPr>
              <a:pPr/>
              <a:t>20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481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be sure to use the findMax example, change it to have 4 returns, and ask the class about one-entrance one-exit and if it's ok to use 4 returns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Lecture File 12 COP 3014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C9C1FB8-3851-4073-B79B-9B1A7C18DEDB}" type="datetime4">
              <a:rPr lang="en-US" sz="1200" smtClean="0">
                <a:latin typeface="Times" pitchFamily="18" charset="0"/>
              </a:rPr>
              <a:pPr/>
              <a:t>October 14, 2019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307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A. Ford Tyson</a:t>
            </a:r>
          </a:p>
        </p:txBody>
      </p:sp>
      <p:sp>
        <p:nvSpPr>
          <p:cNvPr id="307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AC62055-5FF4-43E3-875B-1650B56AF56A}" type="slidenum">
              <a:rPr lang="en-US" altLang="en-US" sz="1200" smtClean="0">
                <a:latin typeface="Times" pitchFamily="18" charset="0"/>
              </a:rPr>
              <a:pPr/>
              <a:t>2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307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Lecture File 12 COP 3014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4B14D3E-9CEA-496A-AF60-266855207400}" type="datetime4">
              <a:rPr lang="en-US" sz="1200" smtClean="0">
                <a:latin typeface="Times" pitchFamily="18" charset="0"/>
              </a:rPr>
              <a:pPr/>
              <a:t>October 14, 2019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A. Ford Tyson</a:t>
            </a: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6846366-1603-47E8-BB34-0393A964B725}" type="slidenum">
              <a:rPr lang="en-US" altLang="en-US" sz="1200" smtClean="0">
                <a:latin typeface="Times" pitchFamily="18" charset="0"/>
              </a:rPr>
              <a:pPr/>
              <a:t>21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Lecture File 12 COP 3014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D5D2DE5-5274-47CB-8831-1E105DE5AEC8}" type="datetime4">
              <a:rPr lang="en-US" sz="1200" smtClean="0">
                <a:latin typeface="Times" pitchFamily="18" charset="0"/>
              </a:rPr>
              <a:pPr/>
              <a:t>October 14, 2019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A. Ford Tyson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5BB716-27BB-42C4-BAAA-5EDF716973C0}" type="slidenum">
              <a:rPr lang="en-US" altLang="en-US" sz="1200" smtClean="0">
                <a:latin typeface="Times" pitchFamily="18" charset="0"/>
              </a:rPr>
              <a:pPr/>
              <a:t>22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note a final else is NOT required at the end of an if-elif structure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Lecture File 12 COP 3014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6B68F80-25A9-46B2-9F71-37070DA79873}" type="datetime4">
              <a:rPr lang="en-US" sz="1200" smtClean="0">
                <a:latin typeface="Times" pitchFamily="18" charset="0"/>
              </a:rPr>
              <a:pPr/>
              <a:t>October 14, 2019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512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A. Ford Tyson</a:t>
            </a:r>
          </a:p>
        </p:txBody>
      </p:sp>
      <p:sp>
        <p:nvSpPr>
          <p:cNvPr id="512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F05B9C9-FE22-4189-A151-9333A688FF4F}" type="slidenum">
              <a:rPr lang="en-US" altLang="en-US" sz="1200" smtClean="0">
                <a:latin typeface="Times" pitchFamily="18" charset="0"/>
              </a:rPr>
              <a:pPr/>
              <a:t>23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512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Lecture File 12 COP 3014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7F471B-C640-47D7-828B-9E6CA1D00764}" type="datetime4">
              <a:rPr lang="en-US" sz="1200" smtClean="0">
                <a:latin typeface="Times" pitchFamily="18" charset="0"/>
              </a:rPr>
              <a:pPr/>
              <a:t>October 14, 2019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522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A. Ford Tyson</a:t>
            </a:r>
          </a:p>
        </p:txBody>
      </p:sp>
      <p:sp>
        <p:nvSpPr>
          <p:cNvPr id="522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EFF9EAB-880E-479B-BE65-A8E33927508A}" type="slidenum">
              <a:rPr lang="en-US" altLang="en-US" sz="1200" smtClean="0">
                <a:latin typeface="Times" pitchFamily="18" charset="0"/>
              </a:rPr>
              <a:pPr/>
              <a:t>24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522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leap year test</a:t>
            </a:r>
          </a:p>
          <a:p>
            <a:r>
              <a:rPr lang="en-US" altLang="en-US"/>
              <a:t>yes if evenly divisible by 4 but not by 100</a:t>
            </a:r>
          </a:p>
          <a:p>
            <a:r>
              <a:rPr lang="en-US" altLang="en-US"/>
              <a:t>yes if evenly divisible by 4, and by 100, and by 400</a:t>
            </a:r>
          </a:p>
          <a:p>
            <a:r>
              <a:rPr lang="en-US" altLang="en-US"/>
              <a:t>  therefore 2000 is a leap year, 1800 is not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Lecture File 12 COP 3014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26EAC42-C7F0-4092-BF7F-B42463C2EBCD}" type="datetime4">
              <a:rPr lang="en-US" sz="1200" smtClean="0">
                <a:latin typeface="Times" pitchFamily="18" charset="0"/>
              </a:rPr>
              <a:pPr/>
              <a:t>October 14, 2019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53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A. Ford Tyson</a:t>
            </a:r>
          </a:p>
        </p:txBody>
      </p:sp>
      <p:sp>
        <p:nvSpPr>
          <p:cNvPr id="53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2AE58FE-6B58-45DF-A300-E99C1E9D6879}" type="slidenum">
              <a:rPr lang="en-US" altLang="en-US" sz="1200" smtClean="0">
                <a:latin typeface="Times" pitchFamily="18" charset="0"/>
              </a:rPr>
              <a:pPr/>
              <a:t>25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Lecture File 12 COP 3014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C7F3D55-A780-4E6B-92B6-6747639F9C47}" type="datetime4">
              <a:rPr lang="en-US" sz="1200" smtClean="0">
                <a:latin typeface="Times" pitchFamily="18" charset="0"/>
              </a:rPr>
              <a:pPr/>
              <a:t>October 14, 2019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A. Ford Tyson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8399952-5CE7-4F53-B5FE-CEA5CCE746B6}" type="slidenum">
              <a:rPr lang="en-US" altLang="en-US" sz="1200" smtClean="0">
                <a:latin typeface="Times" pitchFamily="18" charset="0"/>
              </a:rPr>
              <a:pPr/>
              <a:t>27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Lecture File 13 COP 3014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01C4EF6-68D6-4A69-B79B-53EF86A4CD8A}" type="datetime4">
              <a:rPr lang="en-US" sz="1200" smtClean="0">
                <a:latin typeface="Times" pitchFamily="18" charset="0"/>
              </a:rPr>
              <a:pPr/>
              <a:t>October 14, 2019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460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A. Ford Tyson</a:t>
            </a:r>
          </a:p>
        </p:txBody>
      </p:sp>
      <p:sp>
        <p:nvSpPr>
          <p:cNvPr id="460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25C045D-89C5-40DA-8F91-CAAD359ECE1B}" type="slidenum">
              <a:rPr lang="en-US" altLang="en-US" sz="1200" smtClean="0">
                <a:latin typeface="Times" pitchFamily="18" charset="0"/>
              </a:rPr>
              <a:pPr/>
              <a:t>28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460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97201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Lecture File 13 COP 3014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ADD7521-0FE8-4A7C-9E60-4A9F84F5B092}" type="datetime4">
              <a:rPr lang="en-US" sz="1200" smtClean="0">
                <a:latin typeface="Times" pitchFamily="18" charset="0"/>
              </a:rPr>
              <a:pPr/>
              <a:t>October 14, 2019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471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A. Ford Tyson</a:t>
            </a:r>
          </a:p>
        </p:txBody>
      </p:sp>
      <p:sp>
        <p:nvSpPr>
          <p:cNvPr id="471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DFBF1B-122F-4B98-920E-4F496918F03E}" type="slidenum">
              <a:rPr lang="en-US" altLang="en-US" sz="1200" smtClean="0">
                <a:latin typeface="Times" pitchFamily="18" charset="0"/>
              </a:rPr>
              <a:pPr/>
              <a:t>29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471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50824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Lecture File 13 COP 3014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ACD6335-3D83-4A39-91AC-8ED54DB7A4CE}" type="datetime4">
              <a:rPr lang="en-US" sz="1200" smtClean="0">
                <a:latin typeface="Times" pitchFamily="18" charset="0"/>
              </a:rPr>
              <a:pPr/>
              <a:t>October 14, 2019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A. Ford Tyson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3C93CD5-AD53-4A25-BCB4-6C56A10E4BFC}" type="slidenum">
              <a:rPr lang="en-US" altLang="en-US" sz="1200" smtClean="0">
                <a:latin typeface="Times" pitchFamily="18" charset="0"/>
              </a:rPr>
              <a:pPr/>
              <a:t>30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481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---</a:t>
            </a:r>
          </a:p>
        </p:txBody>
      </p:sp>
    </p:spTree>
    <p:extLst>
      <p:ext uri="{BB962C8B-B14F-4D97-AF65-F5344CB8AC3E}">
        <p14:creationId xmlns:p14="http://schemas.microsoft.com/office/powerpoint/2010/main" val="25282791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Lecture File 13 COP 3014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42DE89C-2015-46CE-AB58-EE344EA0BF08}" type="datetime4">
              <a:rPr lang="en-US" sz="1200" smtClean="0">
                <a:latin typeface="Times" pitchFamily="18" charset="0"/>
              </a:rPr>
              <a:pPr/>
              <a:t>October 14, 2019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A. Ford Tyson</a:t>
            </a: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2937614-25F6-45F4-BA49-2DF3FB155798}" type="slidenum">
              <a:rPr lang="en-US" altLang="en-US" sz="1200" smtClean="0">
                <a:latin typeface="Times" pitchFamily="18" charset="0"/>
              </a:rPr>
              <a:pPr/>
              <a:t>31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note you cannot define a identifier local to a while loop or for loop block like you can in C/C++ etc. but identifiers MUST be created/initialized before they can be used</a:t>
            </a:r>
          </a:p>
        </p:txBody>
      </p:sp>
    </p:spTree>
    <p:extLst>
      <p:ext uri="{BB962C8B-B14F-4D97-AF65-F5344CB8AC3E}">
        <p14:creationId xmlns:p14="http://schemas.microsoft.com/office/powerpoint/2010/main" val="2469221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Lecture File 12 COP 3014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2776C1-0451-403B-9784-ADD36996AE67}" type="datetime4">
              <a:rPr lang="en-US" sz="1200" smtClean="0">
                <a:latin typeface="Times" pitchFamily="18" charset="0"/>
              </a:rPr>
              <a:pPr/>
              <a:t>October 14, 2019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31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A. Ford Tyson</a:t>
            </a:r>
          </a:p>
        </p:txBody>
      </p:sp>
      <p:sp>
        <p:nvSpPr>
          <p:cNvPr id="31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766DDC6-FF68-446C-BE88-678A406E00EC}" type="slidenum">
              <a:rPr lang="en-US" altLang="en-US" sz="1200" smtClean="0">
                <a:latin typeface="Times" pitchFamily="18" charset="0"/>
              </a:rPr>
              <a:pPr/>
              <a:t>3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31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Lecture File 13 COP 3014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8969E28-F45C-4E80-940C-A293CA619F71}" type="datetime4">
              <a:rPr lang="en-US" sz="1200" smtClean="0">
                <a:latin typeface="Times" pitchFamily="18" charset="0"/>
              </a:rPr>
              <a:pPr/>
              <a:t>October 14, 2019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A. Ford Tyson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F9F1B69-8A1A-4514-AC61-85AFA9E7670F}" type="slidenum">
              <a:rPr lang="en-US" altLang="en-US" sz="1200" smtClean="0">
                <a:latin typeface="Times" pitchFamily="18" charset="0"/>
              </a:rPr>
              <a:pPr/>
              <a:t>32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---</a:t>
            </a:r>
          </a:p>
        </p:txBody>
      </p:sp>
    </p:spTree>
    <p:extLst>
      <p:ext uri="{BB962C8B-B14F-4D97-AF65-F5344CB8AC3E}">
        <p14:creationId xmlns:p14="http://schemas.microsoft.com/office/powerpoint/2010/main" val="14286614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Lecture File 13 COP 3014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E584C14-232B-4783-BBEE-2EA6A3A4A5ED}" type="datetime4">
              <a:rPr lang="en-US" sz="1200" smtClean="0">
                <a:latin typeface="Times" pitchFamily="18" charset="0"/>
              </a:rPr>
              <a:pPr/>
              <a:t>October 14, 2019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512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A. Ford Tyson</a:t>
            </a:r>
          </a:p>
        </p:txBody>
      </p:sp>
      <p:sp>
        <p:nvSpPr>
          <p:cNvPr id="512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CB01A80-7E01-4E54-805E-3FB37CD29E2E}" type="slidenum">
              <a:rPr lang="en-US" altLang="en-US" sz="1200" smtClean="0">
                <a:latin typeface="Times" pitchFamily="18" charset="0"/>
              </a:rPr>
              <a:pPr/>
              <a:t>33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512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79390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Lecture File 13 COP 3014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E2998F-AABB-4D14-868D-3C21D9E8E6B8}" type="datetime4">
              <a:rPr lang="en-US" sz="1200" smtClean="0">
                <a:latin typeface="Times" pitchFamily="18" charset="0"/>
              </a:rPr>
              <a:pPr/>
              <a:t>October 14, 2019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522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A. Ford Tyson</a:t>
            </a:r>
          </a:p>
        </p:txBody>
      </p:sp>
      <p:sp>
        <p:nvSpPr>
          <p:cNvPr id="522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03B0338-00E6-4D02-9ABC-696434C81B6F}" type="slidenum">
              <a:rPr lang="en-US" altLang="en-US" sz="1200" smtClean="0">
                <a:latin typeface="Times" pitchFamily="18" charset="0"/>
              </a:rPr>
              <a:pPr/>
              <a:t>34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522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49655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Lecture File 13 COP 3014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7987EBA-9EAC-43C8-98FB-3ECB6ECCBAE4}" type="datetime4">
              <a:rPr lang="en-US" sz="1200" smtClean="0">
                <a:latin typeface="Times" pitchFamily="18" charset="0"/>
              </a:rPr>
              <a:pPr/>
              <a:t>October 14, 2019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53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A. Ford Tyson</a:t>
            </a:r>
          </a:p>
        </p:txBody>
      </p:sp>
      <p:sp>
        <p:nvSpPr>
          <p:cNvPr id="53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74CCD56-C6C8-47B7-9C41-4986AA3FE1AF}" type="slidenum">
              <a:rPr lang="en-US" altLang="en-US" sz="1200" smtClean="0">
                <a:latin typeface="Times" pitchFamily="18" charset="0"/>
              </a:rPr>
              <a:pPr/>
              <a:t>35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25355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Lecture File 13 COP 3014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F5598A5-07CD-494C-9611-85C2CD63A9A5}" type="datetime4">
              <a:rPr lang="en-US" sz="1200" smtClean="0">
                <a:latin typeface="Times" pitchFamily="18" charset="0"/>
              </a:rPr>
              <a:pPr/>
              <a:t>October 14, 2019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A. Ford Tyson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D344DDE-BA0C-45BE-9CEC-5FF48875DA2A}" type="slidenum">
              <a:rPr lang="en-US" altLang="en-US" sz="1200" smtClean="0">
                <a:latin typeface="Times" pitchFamily="18" charset="0"/>
              </a:rPr>
              <a:pPr/>
              <a:t>36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---</a:t>
            </a:r>
          </a:p>
        </p:txBody>
      </p:sp>
    </p:spTree>
    <p:extLst>
      <p:ext uri="{BB962C8B-B14F-4D97-AF65-F5344CB8AC3E}">
        <p14:creationId xmlns:p14="http://schemas.microsoft.com/office/powerpoint/2010/main" val="2498963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Lecture File 13 COP 3014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7E73E31-F260-4D48-B140-833781CDD5A6}" type="datetime4">
              <a:rPr lang="en-US" sz="1200" smtClean="0">
                <a:latin typeface="Times" pitchFamily="18" charset="0"/>
              </a:rPr>
              <a:pPr/>
              <a:t>October 14, 2019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553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A. Ford Tyson</a:t>
            </a:r>
          </a:p>
        </p:txBody>
      </p:sp>
      <p:sp>
        <p:nvSpPr>
          <p:cNvPr id="553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668B163-B814-4ADE-8B4E-3A019636208A}" type="slidenum">
              <a:rPr lang="en-US" altLang="en-US" sz="1200" smtClean="0">
                <a:latin typeface="Times" pitchFamily="18" charset="0"/>
              </a:rPr>
              <a:pPr/>
              <a:t>37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553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2527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Lecture File 13 COP 3014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EB33FB2-BA00-4208-B3D4-EFA2E19EA760}" type="datetime4">
              <a:rPr lang="en-US" sz="1200" smtClean="0">
                <a:latin typeface="Times" pitchFamily="18" charset="0"/>
              </a:rPr>
              <a:pPr/>
              <a:t>October 14, 2019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A. Ford Tyson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FD609B8-AA50-4A2F-B6D9-11DE16BCD95D}" type="slidenum">
              <a:rPr lang="en-US" altLang="en-US" sz="1200" smtClean="0">
                <a:latin typeface="Times" pitchFamily="18" charset="0"/>
              </a:rPr>
              <a:pPr/>
              <a:t>38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02619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Lecture File 13 COP 3014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11BBF7D-0D06-404D-94D4-9E48A3016B67}" type="datetime4">
              <a:rPr lang="en-US" sz="1200" smtClean="0">
                <a:latin typeface="Times" pitchFamily="18" charset="0"/>
              </a:rPr>
              <a:pPr/>
              <a:t>October 14, 2019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A. Ford Tyson</a:t>
            </a:r>
          </a:p>
        </p:txBody>
      </p:sp>
      <p:sp>
        <p:nvSpPr>
          <p:cNvPr id="57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3C3CE90-1D93-4945-95A3-C2A76AD226E9}" type="slidenum">
              <a:rPr lang="en-US" altLang="en-US" sz="1200" smtClean="0">
                <a:latin typeface="Times" pitchFamily="18" charset="0"/>
              </a:rPr>
              <a:pPr/>
              <a:t>39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57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42128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Lecture File 13 COP 3014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0408E47-9C43-4CF1-861F-9048B189D082}" type="datetime4">
              <a:rPr lang="en-US" sz="1200" smtClean="0">
                <a:latin typeface="Times" pitchFamily="18" charset="0"/>
              </a:rPr>
              <a:pPr/>
              <a:t>October 14, 2019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A. Ford Tyson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8117EE9-2E8A-4C02-9BCC-741605668362}" type="slidenum">
              <a:rPr lang="en-US" altLang="en-US" sz="1200" smtClean="0">
                <a:latin typeface="Times" pitchFamily="18" charset="0"/>
              </a:rPr>
              <a:pPr/>
              <a:t>40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5435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Lecture File 13 COP 3014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35CC986-D12E-417B-899D-88145E7AF724}" type="datetime4">
              <a:rPr lang="en-US" sz="1200" smtClean="0">
                <a:latin typeface="Times" pitchFamily="18" charset="0"/>
              </a:rPr>
              <a:pPr/>
              <a:t>October 14, 2019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A. Ford Tyson</a:t>
            </a:r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920650B-A36F-482B-BF6F-643B57252061}" type="slidenum">
              <a:rPr lang="en-US" altLang="en-US" sz="1200" smtClean="0">
                <a:latin typeface="Times" pitchFamily="18" charset="0"/>
              </a:rPr>
              <a:pPr/>
              <a:t>41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59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2264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Lecture File 12 COP 3014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9E2F5A6-C471-4D3D-8F76-D84DE68AA283}" type="datetime4">
              <a:rPr lang="en-US" sz="1200" smtClean="0">
                <a:latin typeface="Times" pitchFamily="18" charset="0"/>
              </a:rPr>
              <a:pPr/>
              <a:t>October 14, 2019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327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A. Ford Tyson</a:t>
            </a:r>
          </a:p>
        </p:txBody>
      </p:sp>
      <p:sp>
        <p:nvSpPr>
          <p:cNvPr id="327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870EEDA-9451-4E90-970F-1B38975B531A}" type="slidenum">
              <a:rPr lang="en-US" altLang="en-US" sz="1200" smtClean="0">
                <a:latin typeface="Times" pitchFamily="18" charset="0"/>
              </a:rPr>
              <a:pPr/>
              <a:t>5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327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Lecture File 13 COP 3014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BD935A-68E4-4FDB-B899-19E3CA0D0C72}" type="datetime4">
              <a:rPr lang="en-US" sz="1200" smtClean="0">
                <a:latin typeface="Times" pitchFamily="18" charset="0"/>
              </a:rPr>
              <a:pPr/>
              <a:t>October 14, 2019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A. Ford Tyson</a:t>
            </a:r>
          </a:p>
        </p:txBody>
      </p:sp>
      <p:sp>
        <p:nvSpPr>
          <p:cNvPr id="60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03BE19E-E0CC-4D01-B8B6-C2EE5D5B2162}" type="slidenum">
              <a:rPr lang="en-US" altLang="en-US" sz="1200" smtClean="0">
                <a:latin typeface="Times" pitchFamily="18" charset="0"/>
              </a:rPr>
              <a:pPr/>
              <a:t>42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60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31774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Lecture File 13 COP 3014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7CAC5BF-2696-4ED4-B190-363D003E23B6}" type="datetime4">
              <a:rPr lang="en-US" sz="1200" smtClean="0">
                <a:latin typeface="Times" pitchFamily="18" charset="0"/>
              </a:rPr>
              <a:pPr/>
              <a:t>October 14, 2019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A. Ford Tyson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E23CEB4-E734-4379-AD44-78F96745529C}" type="slidenum">
              <a:rPr lang="en-US" altLang="en-US" sz="1200" smtClean="0">
                <a:latin typeface="Times" pitchFamily="18" charset="0"/>
              </a:rPr>
              <a:pPr/>
              <a:t>43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69180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Lecture File 13 COP 3014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F101463-4661-450D-86AE-F5DAFA00EB0D}" type="datetime4">
              <a:rPr lang="en-US" sz="1200" smtClean="0">
                <a:latin typeface="Times" pitchFamily="18" charset="0"/>
              </a:rPr>
              <a:pPr/>
              <a:t>October 14, 2019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A. Ford Tyson</a:t>
            </a:r>
          </a:p>
        </p:txBody>
      </p:sp>
      <p:sp>
        <p:nvSpPr>
          <p:cNvPr id="62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0B37982-455F-4696-A0C4-AAAFE12C1362}" type="slidenum">
              <a:rPr lang="en-US" altLang="en-US" sz="1200" smtClean="0">
                <a:latin typeface="Times" pitchFamily="18" charset="0"/>
              </a:rPr>
              <a:pPr/>
              <a:t>44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62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56544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Lecture File 13 COP 3014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37B8586-1018-4527-9697-EAAE2686F227}" type="datetime4">
              <a:rPr lang="en-US" sz="1200" smtClean="0">
                <a:latin typeface="Times" pitchFamily="18" charset="0"/>
              </a:rPr>
              <a:pPr/>
              <a:t>October 14, 2019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A. Ford Tyson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7E666B4-7EAF-40DA-AD93-D9FFF3039832}" type="slidenum">
              <a:rPr lang="en-US" altLang="en-US" sz="1200" smtClean="0">
                <a:latin typeface="Times" pitchFamily="18" charset="0"/>
              </a:rPr>
              <a:pPr/>
              <a:t>45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07872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Lecture File 13 COP 3014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6060DDD-D4ED-4968-8A27-7E82548441FF}" type="datetime4">
              <a:rPr lang="en-US" sz="1200" smtClean="0">
                <a:latin typeface="Times" pitchFamily="18" charset="0"/>
              </a:rPr>
              <a:pPr/>
              <a:t>October 14, 2019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645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A. Ford Tyson</a:t>
            </a:r>
          </a:p>
        </p:txBody>
      </p:sp>
      <p:sp>
        <p:nvSpPr>
          <p:cNvPr id="645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3A869F3-532E-417E-A5F9-000210524759}" type="slidenum">
              <a:rPr lang="en-US" altLang="en-US" sz="1200" smtClean="0">
                <a:latin typeface="Times" pitchFamily="18" charset="0"/>
              </a:rPr>
              <a:pPr/>
              <a:t>46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645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38088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Lecture File 13 COP 3014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826D046-F7D6-41A9-BE1E-F020D45AD32F}" type="datetime4">
              <a:rPr lang="en-US" sz="1200" smtClean="0">
                <a:latin typeface="Times" pitchFamily="18" charset="0"/>
              </a:rPr>
              <a:pPr/>
              <a:t>October 14, 2019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655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A. Ford Tyson</a:t>
            </a:r>
          </a:p>
        </p:txBody>
      </p:sp>
      <p:sp>
        <p:nvSpPr>
          <p:cNvPr id="655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0BEBF4F-1395-4BF5-8F08-77629E1E19F5}" type="slidenum">
              <a:rPr lang="en-US" altLang="en-US" sz="1200" smtClean="0">
                <a:latin typeface="Times" pitchFamily="18" charset="0"/>
              </a:rPr>
              <a:pPr/>
              <a:t>47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655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91716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Lecture File 13 COP 3014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7B258C8-26DC-4E62-BAFD-0736C3890FED}" type="datetime4">
              <a:rPr lang="en-US" sz="1200" smtClean="0">
                <a:latin typeface="Times" pitchFamily="18" charset="0"/>
              </a:rPr>
              <a:pPr/>
              <a:t>October 14, 2019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665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A. Ford Tyson</a:t>
            </a:r>
          </a:p>
        </p:txBody>
      </p:sp>
      <p:sp>
        <p:nvSpPr>
          <p:cNvPr id="665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F415192-C2BD-4BC0-B8E2-48588FFE46A7}" type="slidenum">
              <a:rPr lang="en-US" altLang="en-US" sz="1200" smtClean="0">
                <a:latin typeface="Times" pitchFamily="18" charset="0"/>
              </a:rPr>
              <a:pPr/>
              <a:t>48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665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20361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Lecture File 13 COP 3014</a:t>
            </a:r>
          </a:p>
        </p:txBody>
      </p:sp>
      <p:sp>
        <p:nvSpPr>
          <p:cNvPr id="67589" name="Date Placeholder 4"/>
          <p:cNvSpPr>
            <a:spLocks noGrp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22257CF-3A7B-45EE-B2A9-8DFE64954342}" type="datetime4">
              <a:rPr lang="en-US" sz="1200" smtClean="0">
                <a:latin typeface="Times" pitchFamily="18" charset="0"/>
              </a:rPr>
              <a:pPr/>
              <a:t>October 14, 2019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67590" name="Footer Placeholder 5"/>
          <p:cNvSpPr>
            <a:spLocks noGrp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A. Ford Tyson</a:t>
            </a:r>
          </a:p>
        </p:txBody>
      </p:sp>
      <p:sp>
        <p:nvSpPr>
          <p:cNvPr id="67591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7D3A7B5-A4F2-4816-86CB-3AB51D7623F8}" type="slidenum">
              <a:rPr lang="en-US" altLang="en-US" sz="1200" smtClean="0">
                <a:latin typeface="Times" pitchFamily="18" charset="0"/>
              </a:rPr>
              <a:pPr/>
              <a:t>49</a:t>
            </a:fld>
            <a:endParaRPr lang="en-US" altLang="en-US" sz="120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8375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Lecture File 13 COP 3014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BE26CBC-9771-480C-8630-31B4849300F2}" type="datetime4">
              <a:rPr lang="en-US" sz="1200" smtClean="0">
                <a:latin typeface="Times" pitchFamily="18" charset="0"/>
              </a:rPr>
              <a:pPr/>
              <a:t>October 14, 2019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686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A. Ford Tyson</a:t>
            </a:r>
          </a:p>
        </p:txBody>
      </p:sp>
      <p:sp>
        <p:nvSpPr>
          <p:cNvPr id="686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161A5F2-CA7B-493D-A7F5-BB9B12BF9099}" type="slidenum">
              <a:rPr lang="en-US" altLang="en-US" sz="1200" smtClean="0">
                <a:latin typeface="Times" pitchFamily="18" charset="0"/>
              </a:rPr>
              <a:pPr/>
              <a:t>50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686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968755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Lecture File 13 COP 3014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096DF14-D558-4B0D-B17D-B0A7BF4EE594}" type="datetime4">
              <a:rPr lang="en-US" sz="1200" smtClean="0">
                <a:latin typeface="Times" pitchFamily="18" charset="0"/>
              </a:rPr>
              <a:pPr/>
              <a:t>October 14, 2019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696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A. Ford Tyson</a:t>
            </a:r>
          </a:p>
        </p:txBody>
      </p:sp>
      <p:sp>
        <p:nvSpPr>
          <p:cNvPr id="696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8A3186C-E317-4993-B939-79B89DED32EF}" type="slidenum">
              <a:rPr lang="en-US" altLang="en-US" sz="1200" smtClean="0">
                <a:latin typeface="Times" pitchFamily="18" charset="0"/>
              </a:rPr>
              <a:pPr/>
              <a:t>51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696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972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Lecture File 12 COP 3014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EAC6F9E-71B1-4F92-8719-F0D3AC56E12F}" type="datetime4">
              <a:rPr lang="en-US" sz="1200" smtClean="0">
                <a:latin typeface="Times" pitchFamily="18" charset="0"/>
              </a:rPr>
              <a:pPr/>
              <a:t>October 14, 2019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337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A. Ford Tyson</a:t>
            </a:r>
          </a:p>
        </p:txBody>
      </p:sp>
      <p:sp>
        <p:nvSpPr>
          <p:cNvPr id="337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ECA209E-A014-4C34-B242-A3C4FD2F6AF3}" type="slidenum">
              <a:rPr lang="en-US" altLang="en-US" sz="1200" smtClean="0">
                <a:latin typeface="Times" pitchFamily="18" charset="0"/>
              </a:rPr>
              <a:pPr/>
              <a:t>6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337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Lecture File 13 COP 3014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0DCD863-76AC-4463-AE0C-E5A2A376F67C}" type="datetime4">
              <a:rPr lang="en-US" sz="1200" smtClean="0">
                <a:latin typeface="Times" pitchFamily="18" charset="0"/>
              </a:rPr>
              <a:pPr/>
              <a:t>October 14, 2019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706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A. Ford Tyson</a:t>
            </a:r>
          </a:p>
        </p:txBody>
      </p:sp>
      <p:sp>
        <p:nvSpPr>
          <p:cNvPr id="706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37C9775-735C-4D37-8DD4-5AED1F447A72}" type="slidenum">
              <a:rPr lang="en-US" altLang="en-US" sz="1200" smtClean="0">
                <a:latin typeface="Times" pitchFamily="18" charset="0"/>
              </a:rPr>
              <a:pPr/>
              <a:t>52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706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---</a:t>
            </a:r>
          </a:p>
        </p:txBody>
      </p:sp>
    </p:spTree>
    <p:extLst>
      <p:ext uri="{BB962C8B-B14F-4D97-AF65-F5344CB8AC3E}">
        <p14:creationId xmlns:p14="http://schemas.microsoft.com/office/powerpoint/2010/main" val="290988347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Lecture File 13 COP 3014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34C0D5-C360-4226-BDE7-7592F982F87A}" type="datetime4">
              <a:rPr lang="en-US" sz="1200" smtClean="0">
                <a:latin typeface="Times" pitchFamily="18" charset="0"/>
              </a:rPr>
              <a:pPr/>
              <a:t>October 14, 2019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A. Ford Tyson</a:t>
            </a:r>
          </a:p>
        </p:txBody>
      </p:sp>
      <p:sp>
        <p:nvSpPr>
          <p:cNvPr id="716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9CA82FF-2806-4299-AFDA-AF75ABDE5DDD}" type="slidenum">
              <a:rPr lang="en-US" altLang="en-US" sz="1200" smtClean="0">
                <a:latin typeface="Times" pitchFamily="18" charset="0"/>
              </a:rPr>
              <a:pPr/>
              <a:t>53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716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493564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Lecture File 13 COP 3014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393855C-18FF-496E-8FBC-0EFFF1D09195}" type="datetime4">
              <a:rPr lang="en-US" sz="1200" smtClean="0">
                <a:latin typeface="Times" pitchFamily="18" charset="0"/>
              </a:rPr>
              <a:pPr/>
              <a:t>October 14, 2019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727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A. Ford Tyson</a:t>
            </a:r>
          </a:p>
        </p:txBody>
      </p:sp>
      <p:sp>
        <p:nvSpPr>
          <p:cNvPr id="727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49582F5-F61D-4579-9FDA-EECBA0C37E6E}" type="slidenum">
              <a:rPr lang="en-US" altLang="en-US" sz="1200" smtClean="0">
                <a:latin typeface="Times" pitchFamily="18" charset="0"/>
              </a:rPr>
              <a:pPr/>
              <a:t>54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727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---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626363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Lecture File 13 COP 3014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A4B209B-FC32-4306-A46B-ABF5D47C297B}" type="datetime4">
              <a:rPr lang="en-US" sz="1200" smtClean="0">
                <a:latin typeface="Times" pitchFamily="18" charset="0"/>
              </a:rPr>
              <a:pPr/>
              <a:t>October 14, 2019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737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A. Ford Tyson</a:t>
            </a:r>
          </a:p>
        </p:txBody>
      </p:sp>
      <p:sp>
        <p:nvSpPr>
          <p:cNvPr id="737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EAC9C3B-43AC-4424-BE71-13000951643C}" type="slidenum">
              <a:rPr lang="en-US" altLang="en-US" sz="1200" smtClean="0">
                <a:latin typeface="Times" pitchFamily="18" charset="0"/>
              </a:rPr>
              <a:pPr/>
              <a:t>55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737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661095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Lecture File 13 COP 3014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53B346E-DBB3-4F8A-BAD8-82F7EBB72A87}" type="datetime4">
              <a:rPr lang="en-US" sz="1200" smtClean="0">
                <a:latin typeface="Times" pitchFamily="18" charset="0"/>
              </a:rPr>
              <a:pPr/>
              <a:t>October 14, 2019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747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A. Ford Tyson</a:t>
            </a:r>
          </a:p>
        </p:txBody>
      </p:sp>
      <p:sp>
        <p:nvSpPr>
          <p:cNvPr id="747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5658BFD-35E5-439A-A13B-498C7F203343}" type="slidenum">
              <a:rPr lang="en-US" altLang="en-US" sz="1200" smtClean="0">
                <a:latin typeface="Times" pitchFamily="18" charset="0"/>
              </a:rPr>
              <a:pPr/>
              <a:t>56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747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At this point, may run grading program with debugger on, show control flow, parameters, breakpoints etc.</a:t>
            </a:r>
          </a:p>
          <a:p>
            <a:r>
              <a:rPr lang="en-US" altLang="en-US"/>
              <a:t>Let class know that learning to use the debugger will SAVE THEM TIME!</a:t>
            </a:r>
          </a:p>
        </p:txBody>
      </p:sp>
    </p:spTree>
    <p:extLst>
      <p:ext uri="{BB962C8B-B14F-4D97-AF65-F5344CB8AC3E}">
        <p14:creationId xmlns:p14="http://schemas.microsoft.com/office/powerpoint/2010/main" val="23158324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Lecture File 13 COP 3014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001663A-91DD-43C6-BA03-7D2A38F420C7}" type="datetime4">
              <a:rPr lang="en-US" sz="1200" smtClean="0">
                <a:latin typeface="Times" pitchFamily="18" charset="0"/>
              </a:rPr>
              <a:pPr/>
              <a:t>October 14, 2019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757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A. Ford Tyson</a:t>
            </a:r>
          </a:p>
        </p:txBody>
      </p:sp>
      <p:sp>
        <p:nvSpPr>
          <p:cNvPr id="757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AF2C2AE-B317-4FED-A46B-B56FABE9835B}" type="slidenum">
              <a:rPr lang="en-US" altLang="en-US" sz="1200" smtClean="0">
                <a:latin typeface="Times" pitchFamily="18" charset="0"/>
              </a:rPr>
              <a:pPr/>
              <a:t>57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757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463733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Lecture File 13 COP 3014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639177D-D66D-448D-908A-BF5750FC93A8}" type="datetime4">
              <a:rPr lang="en-US" sz="1200" smtClean="0">
                <a:latin typeface="Times" pitchFamily="18" charset="0"/>
              </a:rPr>
              <a:pPr/>
              <a:t>October 14, 2019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768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A. Ford Tyson</a:t>
            </a:r>
          </a:p>
        </p:txBody>
      </p:sp>
      <p:sp>
        <p:nvSpPr>
          <p:cNvPr id="768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4869A74-09A9-428B-8534-9A15A8C26845}" type="slidenum">
              <a:rPr lang="en-US" altLang="en-US" sz="1200" smtClean="0">
                <a:latin typeface="Times" pitchFamily="18" charset="0"/>
              </a:rPr>
              <a:pPr/>
              <a:t>58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768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097926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Lecture File 13 COP 3014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B1B46AA-E209-4FB3-AF43-E8331CA077F4}" type="datetime4">
              <a:rPr lang="en-US" sz="1200" smtClean="0">
                <a:latin typeface="Times" pitchFamily="18" charset="0"/>
              </a:rPr>
              <a:pPr/>
              <a:t>October 14, 2019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778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A. Ford Tyson</a:t>
            </a:r>
          </a:p>
        </p:txBody>
      </p:sp>
      <p:sp>
        <p:nvSpPr>
          <p:cNvPr id="778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3FD5845-3677-45EE-A4BB-E31B5142EBEF}" type="slidenum">
              <a:rPr lang="en-US" altLang="en-US" sz="1200" smtClean="0">
                <a:latin typeface="Times" pitchFamily="18" charset="0"/>
              </a:rPr>
              <a:pPr/>
              <a:t>59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778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79116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Lecture File 13 COP 3014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466A962-92ED-4443-9E06-37FE9507D99E}" type="datetime4">
              <a:rPr lang="en-US" sz="1200" smtClean="0">
                <a:latin typeface="Times" pitchFamily="18" charset="0"/>
              </a:rPr>
              <a:pPr/>
              <a:t>October 14, 2019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788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A. Ford Tyson</a:t>
            </a:r>
          </a:p>
        </p:txBody>
      </p:sp>
      <p:sp>
        <p:nvSpPr>
          <p:cNvPr id="788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D0DA0AF-408C-4EB5-8403-B634095F8909}" type="slidenum">
              <a:rPr lang="en-US" altLang="en-US" sz="1200" smtClean="0">
                <a:latin typeface="Times" pitchFamily="18" charset="0"/>
              </a:rPr>
              <a:pPr/>
              <a:t>60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788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405514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Lecture File 13 COP 3014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1EC658B-7946-4478-A0F5-3F4EEE4B4882}" type="datetime4">
              <a:rPr lang="en-US" sz="1200" smtClean="0">
                <a:latin typeface="Times" pitchFamily="18" charset="0"/>
              </a:rPr>
              <a:pPr/>
              <a:t>October 14, 2019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798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A. Ford Tyson</a:t>
            </a:r>
          </a:p>
        </p:txBody>
      </p:sp>
      <p:sp>
        <p:nvSpPr>
          <p:cNvPr id="798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44B6E39-16CF-4AAB-A23E-BF5470E2BC1A}" type="slidenum">
              <a:rPr lang="en-US" altLang="en-US" sz="1200" smtClean="0">
                <a:latin typeface="Times" pitchFamily="18" charset="0"/>
              </a:rPr>
              <a:pPr/>
              <a:t>61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798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553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Lecture File 12 COP 3014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971A0D5-312B-4794-9FB8-D0C88DFE0584}" type="datetime4">
              <a:rPr lang="en-US" sz="1200" smtClean="0">
                <a:latin typeface="Times" pitchFamily="18" charset="0"/>
              </a:rPr>
              <a:pPr/>
              <a:t>October 14, 2019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348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A. Ford Tyson</a:t>
            </a:r>
          </a:p>
        </p:txBody>
      </p:sp>
      <p:sp>
        <p:nvSpPr>
          <p:cNvPr id="348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0FAB52D-0102-47E9-AC46-124857F646A3}" type="slidenum">
              <a:rPr lang="en-US" altLang="en-US" sz="1200" smtClean="0">
                <a:latin typeface="Times" pitchFamily="18" charset="0"/>
              </a:rPr>
              <a:pPr/>
              <a:t>7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348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Lecture File 13 COP 3014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3EE090D-FCF1-4540-ACE0-A5748BFC0D59}" type="datetime4">
              <a:rPr lang="en-US" sz="1200" smtClean="0">
                <a:latin typeface="Times" pitchFamily="18" charset="0"/>
              </a:rPr>
              <a:pPr/>
              <a:t>October 14, 2019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809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A. Ford Tyson</a:t>
            </a:r>
          </a:p>
        </p:txBody>
      </p:sp>
      <p:sp>
        <p:nvSpPr>
          <p:cNvPr id="809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FA044EA-13C7-4C6B-99E8-5F4B3F2E3DB6}" type="slidenum">
              <a:rPr lang="en-US" altLang="en-US" sz="1200" smtClean="0">
                <a:latin typeface="Times" pitchFamily="18" charset="0"/>
              </a:rPr>
              <a:pPr/>
              <a:t>62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809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345825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24" name="Header Placeholder 3"/>
          <p:cNvSpPr>
            <a:spLocks noGrp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Lecture File 13 COP 3014</a:t>
            </a:r>
          </a:p>
        </p:txBody>
      </p:sp>
      <p:sp>
        <p:nvSpPr>
          <p:cNvPr id="81925" name="Date Placeholder 4"/>
          <p:cNvSpPr>
            <a:spLocks noGrp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4075323-1769-4FEE-AC5E-EBED5A0F057A}" type="datetime4">
              <a:rPr lang="en-US" sz="1200" smtClean="0">
                <a:latin typeface="Times" pitchFamily="18" charset="0"/>
              </a:rPr>
              <a:pPr/>
              <a:t>October 14, 2019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81926" name="Footer Placeholder 5"/>
          <p:cNvSpPr>
            <a:spLocks noGrp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A. Ford Tyson</a:t>
            </a:r>
          </a:p>
        </p:txBody>
      </p:sp>
      <p:sp>
        <p:nvSpPr>
          <p:cNvPr id="81927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28C954A-4E57-40D1-A6D9-77EE8B9B2A41}" type="slidenum">
              <a:rPr lang="en-US" altLang="en-US" sz="1200" smtClean="0">
                <a:latin typeface="Times" pitchFamily="18" charset="0"/>
              </a:rPr>
              <a:pPr/>
              <a:t>63</a:t>
            </a:fld>
            <a:endParaRPr lang="en-US" altLang="en-US" sz="120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02137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Lecture File 13 COP 3014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8607755-B2C1-4E80-827F-8AC572E1E97E}" type="datetime4">
              <a:rPr lang="en-US" sz="1200" smtClean="0">
                <a:latin typeface="Times" pitchFamily="18" charset="0"/>
              </a:rPr>
              <a:pPr/>
              <a:t>October 14, 2019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82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A. Ford Tyson</a:t>
            </a:r>
          </a:p>
        </p:txBody>
      </p:sp>
      <p:sp>
        <p:nvSpPr>
          <p:cNvPr id="82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7FA7F23-FF05-4C82-8AB2-5E4CC6D918C0}" type="slidenum">
              <a:rPr lang="en-US" altLang="en-US" sz="1200" smtClean="0">
                <a:latin typeface="Times" pitchFamily="18" charset="0"/>
              </a:rPr>
              <a:pPr/>
              <a:t>64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829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985215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Lecture File 13 COP 3014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32B895D-4FC3-4100-8524-FDF5EE11DD4B}" type="datetime4">
              <a:rPr lang="en-US" sz="1200" smtClean="0">
                <a:latin typeface="Times" pitchFamily="18" charset="0"/>
              </a:rPr>
              <a:pPr/>
              <a:t>October 14, 2019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839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A. Ford Tyson</a:t>
            </a:r>
          </a:p>
        </p:txBody>
      </p:sp>
      <p:sp>
        <p:nvSpPr>
          <p:cNvPr id="839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02841EA-611F-4075-B602-02A7D43792F4}" type="slidenum">
              <a:rPr lang="en-US" altLang="en-US" sz="1200" smtClean="0">
                <a:latin typeface="Times" pitchFamily="18" charset="0"/>
              </a:rPr>
              <a:pPr/>
              <a:t>65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839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144286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96" name="Header Placeholder 3"/>
          <p:cNvSpPr>
            <a:spLocks noGrp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Lecture File 13 COP 3014</a:t>
            </a:r>
          </a:p>
        </p:txBody>
      </p:sp>
      <p:sp>
        <p:nvSpPr>
          <p:cNvPr id="84997" name="Date Placeholder 4"/>
          <p:cNvSpPr>
            <a:spLocks noGrp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1546376-9CFB-4AE7-8007-BEA88C70B379}" type="datetime4">
              <a:rPr lang="en-US" sz="1200" smtClean="0">
                <a:latin typeface="Times" pitchFamily="18" charset="0"/>
              </a:rPr>
              <a:pPr/>
              <a:t>October 14, 2019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84998" name="Footer Placeholder 5"/>
          <p:cNvSpPr>
            <a:spLocks noGrp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A. Ford Tyson</a:t>
            </a:r>
          </a:p>
        </p:txBody>
      </p:sp>
      <p:sp>
        <p:nvSpPr>
          <p:cNvPr id="84999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398D8E5-5B22-4205-B120-53636F25F570}" type="slidenum">
              <a:rPr lang="en-US" altLang="en-US" sz="1200" smtClean="0">
                <a:latin typeface="Times" pitchFamily="18" charset="0"/>
              </a:rPr>
              <a:pPr/>
              <a:t>66</a:t>
            </a:fld>
            <a:endParaRPr lang="en-US" altLang="en-US" sz="120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900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Lecture File 12 COP 3014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8B33E38-CBA4-402A-A7F4-5FAC9821BF6F}" type="datetime4">
              <a:rPr lang="en-US" sz="1200" smtClean="0">
                <a:latin typeface="Times" pitchFamily="18" charset="0"/>
              </a:rPr>
              <a:pPr/>
              <a:t>October 14, 2019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358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A. Ford Tyson</a:t>
            </a:r>
          </a:p>
        </p:txBody>
      </p:sp>
      <p:sp>
        <p:nvSpPr>
          <p:cNvPr id="358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A651209-31B3-48F0-AD2C-5BBFA089462F}" type="slidenum">
              <a:rPr lang="en-US" altLang="en-US" sz="1200" smtClean="0">
                <a:latin typeface="Times" pitchFamily="18" charset="0"/>
              </a:rPr>
              <a:pPr/>
              <a:t>8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358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Lecture File 12 COP 3014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E2BEF0C-3066-482B-9323-B73EEF30857C}" type="datetime4">
              <a:rPr lang="en-US" sz="1200" smtClean="0">
                <a:latin typeface="Times" pitchFamily="18" charset="0"/>
              </a:rPr>
              <a:pPr/>
              <a:t>October 14, 2019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368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A. Ford Tyson</a:t>
            </a:r>
          </a:p>
        </p:txBody>
      </p:sp>
      <p:sp>
        <p:nvSpPr>
          <p:cNvPr id="368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4DF8F42-7379-42B3-A23A-150D00F6FD46}" type="slidenum">
              <a:rPr lang="en-US" altLang="en-US" sz="1200" smtClean="0">
                <a:latin typeface="Times" pitchFamily="18" charset="0"/>
              </a:rPr>
              <a:pPr/>
              <a:t>9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368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---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Lecture File 12 COP 3014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C1E43FE-0BD4-47D4-9EB5-FEA827FE2979}" type="datetime4">
              <a:rPr lang="en-US" sz="1200" smtClean="0">
                <a:latin typeface="Times" pitchFamily="18" charset="0"/>
              </a:rPr>
              <a:pPr/>
              <a:t>October 14, 2019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378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pitchFamily="18" charset="0"/>
              </a:rPr>
              <a:t>A. Ford Tyson</a:t>
            </a:r>
          </a:p>
        </p:txBody>
      </p:sp>
      <p:sp>
        <p:nvSpPr>
          <p:cNvPr id="378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D2FDD3D-E451-4600-871D-2E2B5317FA4A}" type="slidenum">
              <a:rPr lang="en-US" altLang="en-US" sz="1200" smtClean="0">
                <a:latin typeface="Times" pitchFamily="18" charset="0"/>
              </a:rPr>
              <a:pPr/>
              <a:t>10</a:t>
            </a:fld>
            <a:endParaRPr lang="en-US" altLang="en-US" sz="1200">
              <a:latin typeface="Times" pitchFamily="18" charset="0"/>
            </a:endParaRPr>
          </a:p>
        </p:txBody>
      </p:sp>
      <p:sp>
        <p:nvSpPr>
          <p:cNvPr id="378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 flipH="1">
              <a:off x="-2" y="1562"/>
              <a:ext cx="5763" cy="693"/>
              <a:chOff x="-3" y="1562"/>
              <a:chExt cx="5763" cy="693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ltGray">
              <a:xfrm rot="-5400000">
                <a:off x="2558" y="-993"/>
                <a:ext cx="624" cy="57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20"/>
                  </a:cxn>
                  <a:cxn ang="0">
                    <a:pos x="1000" y="720"/>
                  </a:cxn>
                  <a:cxn ang="0">
                    <a:pos x="1000" y="0"/>
                  </a:cxn>
                  <a:cxn ang="0">
                    <a:pos x="0" y="0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ltGray">
              <a:xfrm rot="-5400000">
                <a:off x="1322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ltGray">
              <a:xfrm rot="-5400000">
                <a:off x="-58" y="1808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Freeform 10"/>
              <p:cNvSpPr>
                <a:spLocks/>
              </p:cNvSpPr>
              <p:nvPr/>
            </p:nvSpPr>
            <p:spPr bwMode="ltGray">
              <a:xfrm rot="-5400000">
                <a:off x="154" y="1782"/>
                <a:ext cx="632" cy="315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" name="Freeform 11"/>
              <p:cNvSpPr>
                <a:spLocks/>
              </p:cNvSpPr>
              <p:nvPr/>
            </p:nvSpPr>
            <p:spPr bwMode="ltGray">
              <a:xfrm rot="-5400000">
                <a:off x="3156" y="1665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" name="Freeform 13"/>
              <p:cNvSpPr>
                <a:spLocks/>
              </p:cNvSpPr>
              <p:nvPr/>
            </p:nvSpPr>
            <p:spPr bwMode="ltGray">
              <a:xfrm rot="-5400000">
                <a:off x="1828" y="1802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" name="Freeform 15"/>
              <p:cNvSpPr>
                <a:spLocks/>
              </p:cNvSpPr>
              <p:nvPr/>
            </p:nvSpPr>
            <p:spPr bwMode="ltGray">
              <a:xfrm rot="-5400000">
                <a:off x="2328" y="1695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" name="Freeform 17"/>
              <p:cNvSpPr>
                <a:spLocks/>
              </p:cNvSpPr>
              <p:nvPr/>
            </p:nvSpPr>
            <p:spPr bwMode="ltGray">
              <a:xfrm rot="-5400000">
                <a:off x="4022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" name="Freeform 19"/>
              <p:cNvSpPr>
                <a:spLocks/>
              </p:cNvSpPr>
              <p:nvPr/>
            </p:nvSpPr>
            <p:spPr bwMode="ltGray">
              <a:xfrm rot="-5400000">
                <a:off x="4528" y="1776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291" y="625"/>
                  </a:cxn>
                  <a:cxn ang="0">
                    <a:pos x="291" y="6"/>
                  </a:cxn>
                  <a:cxn ang="0">
                    <a:pos x="0" y="0"/>
                  </a:cxn>
                  <a:cxn ang="0">
                    <a:pos x="0" y="624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" name="Freeform 21"/>
              <p:cNvSpPr>
                <a:spLocks/>
              </p:cNvSpPr>
              <p:nvPr/>
            </p:nvSpPr>
            <p:spPr bwMode="ltGray">
              <a:xfrm rot="-5400000">
                <a:off x="5028" y="1695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6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6" name="Freeform 23"/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5762" y="188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196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4"/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98329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34143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98330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27" name="Rectangle 27"/>
          <p:cNvSpPr>
            <a:spLocks noGrp="1" noChangeArrowheads="1"/>
          </p:cNvSpPr>
          <p:nvPr>
            <p:ph type="dt" sz="half" idx="10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8" name="Rectangle 2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9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3144E3F-A9E4-4B3A-9395-323C192454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476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5C73F-26EA-470C-9484-B8FBF289A0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310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F56E0-07FE-4FF8-92A6-9E1BDB3C26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51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05AA9B-D13F-4D38-A3BF-D1D73C3662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830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246AE-B1CC-4B70-9E0F-6F7016232C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25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1A74C-B35D-4CA9-8FFA-12B8F8BF9C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91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B0B9BD-EB62-4056-A02A-4D9BA58D64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189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93AE4-6181-4EF3-B71E-667E5A7D48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392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827471-3FFF-42A6-AE70-DD46176085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573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374EA-4188-4646-A0F1-0F1CB5D91D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1838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AA042-F233-4067-8BA5-735D010D3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175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-4763"/>
            <a:ext cx="1063625" cy="6858001"/>
            <a:chOff x="0" y="-3"/>
            <a:chExt cx="67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 rot="162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97284" name="Freeform 4"/>
              <p:cNvSpPr>
                <a:spLocks/>
              </p:cNvSpPr>
              <p:nvPr/>
            </p:nvSpPr>
            <p:spPr bwMode="ltGray">
              <a:xfrm rot="-5400000">
                <a:off x="2554" y="-990"/>
                <a:ext cx="624" cy="574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20"/>
                  </a:cxn>
                  <a:cxn ang="0">
                    <a:pos x="1000" y="720"/>
                  </a:cxn>
                  <a:cxn ang="0">
                    <a:pos x="1000" y="0"/>
                  </a:cxn>
                  <a:cxn ang="0">
                    <a:pos x="0" y="0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7285" name="Freeform 5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7286" name="Freeform 6"/>
              <p:cNvSpPr>
                <a:spLocks/>
              </p:cNvSpPr>
              <p:nvPr/>
            </p:nvSpPr>
            <p:spPr bwMode="ltGray">
              <a:xfrm rot="-5400000">
                <a:off x="868" y="1725"/>
                <a:ext cx="624" cy="4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7287" name="Freeform 7"/>
              <p:cNvSpPr>
                <a:spLocks/>
              </p:cNvSpPr>
              <p:nvPr/>
            </p:nvSpPr>
            <p:spPr bwMode="ltGray">
              <a:xfrm rot="-5400000">
                <a:off x="-171" y="1809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7288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7289" name="Freeform 9"/>
              <p:cNvSpPr>
                <a:spLocks/>
              </p:cNvSpPr>
              <p:nvPr/>
            </p:nvSpPr>
            <p:spPr bwMode="ltGray">
              <a:xfrm rot="-5400000">
                <a:off x="367" y="1699"/>
                <a:ext cx="624" cy="36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7290" name="Freeform 10"/>
              <p:cNvSpPr>
                <a:spLocks/>
              </p:cNvSpPr>
              <p:nvPr/>
            </p:nvSpPr>
            <p:spPr bwMode="ltGray">
              <a:xfrm rot="-5400000">
                <a:off x="80" y="1728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7291" name="Freeform 11"/>
              <p:cNvSpPr>
                <a:spLocks/>
              </p:cNvSpPr>
              <p:nvPr/>
            </p:nvSpPr>
            <p:spPr bwMode="ltGray">
              <a:xfrm rot="-5400000">
                <a:off x="3059" y="1608"/>
                <a:ext cx="624" cy="4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7292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7293" name="Freeform 13"/>
              <p:cNvSpPr>
                <a:spLocks/>
              </p:cNvSpPr>
              <p:nvPr/>
            </p:nvSpPr>
            <p:spPr bwMode="ltGray">
              <a:xfrm rot="-5400000">
                <a:off x="1829" y="1747"/>
                <a:ext cx="624" cy="256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7294" name="Freeform 14"/>
              <p:cNvSpPr>
                <a:spLocks/>
              </p:cNvSpPr>
              <p:nvPr/>
            </p:nvSpPr>
            <p:spPr bwMode="ltGray">
              <a:xfrm rot="-5400000">
                <a:off x="2476" y="1729"/>
                <a:ext cx="624" cy="2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7295" name="Freeform 15"/>
              <p:cNvSpPr>
                <a:spLocks/>
              </p:cNvSpPr>
              <p:nvPr/>
            </p:nvSpPr>
            <p:spPr bwMode="ltGray">
              <a:xfrm rot="-5400000">
                <a:off x="2330" y="1695"/>
                <a:ext cx="624" cy="3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7296" name="Freeform 16"/>
              <p:cNvSpPr>
                <a:spLocks/>
              </p:cNvSpPr>
              <p:nvPr/>
            </p:nvSpPr>
            <p:spPr bwMode="ltGray">
              <a:xfrm rot="-5400000">
                <a:off x="1967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7297" name="Freeform 17"/>
              <p:cNvSpPr>
                <a:spLocks/>
              </p:cNvSpPr>
              <p:nvPr/>
            </p:nvSpPr>
            <p:spPr bwMode="ltGray">
              <a:xfrm rot="-5400000">
                <a:off x="3927" y="1556"/>
                <a:ext cx="624" cy="4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7298" name="Freeform 18"/>
              <p:cNvSpPr>
                <a:spLocks/>
              </p:cNvSpPr>
              <p:nvPr/>
            </p:nvSpPr>
            <p:spPr bwMode="ltGray">
              <a:xfrm rot="-5400000">
                <a:off x="3509" y="1646"/>
                <a:ext cx="624" cy="4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7299" name="Freeform 19"/>
              <p:cNvSpPr>
                <a:spLocks/>
              </p:cNvSpPr>
              <p:nvPr/>
            </p:nvSpPr>
            <p:spPr bwMode="ltGray">
              <a:xfrm rot="-5400000">
                <a:off x="4358" y="1689"/>
                <a:ext cx="624" cy="256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7300" name="Freeform 20"/>
              <p:cNvSpPr>
                <a:spLocks/>
              </p:cNvSpPr>
              <p:nvPr/>
            </p:nvSpPr>
            <p:spPr bwMode="ltGray">
              <a:xfrm>
                <a:off x="5469" y="1505"/>
                <a:ext cx="291" cy="625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291" y="625"/>
                  </a:cxn>
                  <a:cxn ang="0">
                    <a:pos x="291" y="6"/>
                  </a:cxn>
                  <a:cxn ang="0">
                    <a:pos x="0" y="0"/>
                  </a:cxn>
                  <a:cxn ang="0">
                    <a:pos x="0" y="624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7301" name="Freeform 21"/>
              <p:cNvSpPr>
                <a:spLocks/>
              </p:cNvSpPr>
              <p:nvPr/>
            </p:nvSpPr>
            <p:spPr bwMode="ltGray">
              <a:xfrm rot="-5400000">
                <a:off x="5003" y="1581"/>
                <a:ext cx="624" cy="3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7302" name="Freeform 22"/>
              <p:cNvSpPr>
                <a:spLocks/>
              </p:cNvSpPr>
              <p:nvPr/>
            </p:nvSpPr>
            <p:spPr bwMode="ltGray">
              <a:xfrm rot="-5400000">
                <a:off x="4644" y="1607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97303" name="Freeform 23"/>
            <p:cNvSpPr>
              <a:spLocks/>
            </p:cNvSpPr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5762" y="188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196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304" name="Freeform 24"/>
            <p:cNvSpPr>
              <a:spLocks/>
            </p:cNvSpPr>
            <p:nvPr/>
          </p:nvSpPr>
          <p:spPr bwMode="ltGray">
            <a:xfrm rot="16200000" flipH="1">
              <a:off x="-1584" y="2062"/>
              <a:ext cx="4319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7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7307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3163" y="62658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7308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7309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906F48D5-F171-45D6-9D38-B3738C5703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8" r:id="rId1"/>
    <p:sldLayoutId id="2147484338" r:id="rId2"/>
    <p:sldLayoutId id="2147484339" r:id="rId3"/>
    <p:sldLayoutId id="2147484340" r:id="rId4"/>
    <p:sldLayoutId id="2147484341" r:id="rId5"/>
    <p:sldLayoutId id="2147484342" r:id="rId6"/>
    <p:sldLayoutId id="2147484343" r:id="rId7"/>
    <p:sldLayoutId id="2147484344" r:id="rId8"/>
    <p:sldLayoutId id="2147484345" r:id="rId9"/>
    <p:sldLayoutId id="2147484346" r:id="rId10"/>
    <p:sldLayoutId id="214748434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957DE-C418-4DA5-9FEF-C436EB6A2F57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6477000" cy="1524000"/>
          </a:xfrm>
        </p:spPr>
        <p:txBody>
          <a:bodyPr/>
          <a:lstStyle/>
          <a:p>
            <a:r>
              <a:rPr lang="en-US" sz="4800" b="1" dirty="0"/>
              <a:t>COP 3035</a:t>
            </a:r>
            <a:br>
              <a:rPr lang="en-US" sz="4800" b="1" dirty="0"/>
            </a:br>
            <a:r>
              <a:rPr lang="en-US" sz="3200" b="1" i="1" dirty="0"/>
              <a:t>Lecture File 10</a:t>
            </a:r>
            <a:endParaRPr lang="en-US" dirty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2514600"/>
            <a:ext cx="6400800" cy="2667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Functions Part 1</a:t>
            </a:r>
          </a:p>
          <a:p>
            <a:pPr lvl="1">
              <a:lnSpc>
                <a:spcPct val="90000"/>
              </a:lnSpc>
            </a:pPr>
            <a:r>
              <a:rPr lang="en-US"/>
              <a:t>flow of control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parameter passing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functions that return no value and functions that return one or more values</a:t>
            </a:r>
          </a:p>
        </p:txBody>
      </p: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2438400" y="6096000"/>
            <a:ext cx="525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dirty="0"/>
              <a:t>Copyright Ann Ford Tyson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D66F6F-9E29-4A96-8183-27C701C443F3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28600"/>
            <a:ext cx="7772400" cy="1143000"/>
          </a:xfrm>
        </p:spPr>
        <p:txBody>
          <a:bodyPr/>
          <a:lstStyle/>
          <a:p>
            <a:r>
              <a:rPr lang="en-US" sz="4000"/>
              <a:t>Strategy for reading a larger program in order to understand it</a:t>
            </a:r>
            <a:endParaRPr lang="en-US"/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209800"/>
            <a:ext cx="7772400" cy="3581400"/>
          </a:xfrm>
        </p:spPr>
        <p:txBody>
          <a:bodyPr/>
          <a:lstStyle/>
          <a:p>
            <a:r>
              <a:rPr lang="en-US"/>
              <a:t>read main header comment first</a:t>
            </a:r>
          </a:p>
          <a:p>
            <a:r>
              <a:rPr lang="en-US"/>
              <a:t>note any imported modules</a:t>
            </a:r>
          </a:p>
          <a:p>
            <a:r>
              <a:rPr lang="en-US"/>
              <a:t>then read main function</a:t>
            </a:r>
          </a:p>
          <a:p>
            <a:r>
              <a:rPr lang="en-US"/>
              <a:t>finally, each subprogram</a:t>
            </a:r>
          </a:p>
          <a:p>
            <a:r>
              <a:rPr lang="en-US"/>
              <a:t>study the output at any 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93941-53A8-45B4-932B-A3B28A6E588C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342900"/>
            <a:ext cx="7772400" cy="838200"/>
          </a:xfrm>
        </p:spPr>
        <p:txBody>
          <a:bodyPr/>
          <a:lstStyle/>
          <a:p>
            <a:r>
              <a:rPr lang="en-US" sz="4000"/>
              <a:t>Considering program functions 1</a:t>
            </a:r>
            <a:endParaRPr lang="en-US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371600"/>
            <a:ext cx="7772400" cy="4648200"/>
          </a:xfrm>
        </p:spPr>
        <p:txBody>
          <a:bodyPr/>
          <a:lstStyle/>
          <a:p>
            <a:r>
              <a:rPr lang="en-US"/>
              <a:t>the function call is a statement we've already used</a:t>
            </a:r>
            <a:br>
              <a:rPr lang="en-US"/>
            </a:br>
            <a:endParaRPr lang="en-US"/>
          </a:p>
          <a:p>
            <a:r>
              <a:rPr lang="en-US"/>
              <a:t>subordinate functions are typically defined after main by convention</a:t>
            </a:r>
          </a:p>
          <a:p>
            <a:endParaRPr lang="en-US"/>
          </a:p>
          <a:p>
            <a:r>
              <a:rPr lang="en-US"/>
              <a:t>main is the overall "control" in the program; we call it first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AFD9E-E486-46B0-981B-70F6F6D95430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036638" y="342900"/>
            <a:ext cx="8107362" cy="838200"/>
          </a:xfrm>
        </p:spPr>
        <p:txBody>
          <a:bodyPr/>
          <a:lstStyle/>
          <a:p>
            <a:r>
              <a:rPr lang="en-US" sz="4000"/>
              <a:t>Considering program functions 1 </a:t>
            </a:r>
            <a:r>
              <a:rPr lang="en-US" sz="4000" i="1"/>
              <a:t>p.2</a:t>
            </a:r>
            <a:endParaRPr lang="en-US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order of execution</a:t>
            </a:r>
          </a:p>
          <a:p>
            <a:pPr lvl="1"/>
            <a:r>
              <a:rPr lang="en-US"/>
              <a:t>we call main; program execution starts with 1st statement in main function</a:t>
            </a:r>
          </a:p>
          <a:p>
            <a:pPr lvl="1"/>
            <a:r>
              <a:rPr lang="en-US"/>
              <a:t>when a function call is encountered, control passes to the function called</a:t>
            </a:r>
          </a:p>
          <a:p>
            <a:pPr lvl="1"/>
            <a:r>
              <a:rPr lang="en-US"/>
              <a:t>when the called function is finished executing, control </a:t>
            </a:r>
            <a:r>
              <a:rPr lang="en-US" i="1"/>
              <a:t>returns</a:t>
            </a:r>
            <a:r>
              <a:rPr lang="en-US"/>
              <a:t> back to the caller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4BFF60-7A5E-4E38-9F5F-7C788CADF3D5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1173163" y="2514600"/>
            <a:ext cx="77724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kumimoji="1" lang="en-US" sz="3200">
                <a:latin typeface="Arial" charset="0"/>
              </a:rPr>
              <a:t>In lecture we will now switch to IDLE and examine the functions 1 program</a:t>
            </a:r>
            <a:br>
              <a:rPr kumimoji="1" lang="en-US" sz="3200">
                <a:latin typeface="Arial" charset="0"/>
              </a:rPr>
            </a:br>
            <a:endParaRPr kumimoji="1" lang="en-US" sz="320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kumimoji="1" lang="en-US" sz="3200">
                <a:latin typeface="Arial" charset="0"/>
              </a:rPr>
              <a:t>The program is available from the class web site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Now, let's look at the program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724400" y="5331767"/>
            <a:ext cx="1867819" cy="461665"/>
          </a:xfrm>
          <a:prstGeom prst="rect">
            <a:avLst/>
          </a:prstGeom>
          <a:solidFill>
            <a:srgbClr val="66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functions1.py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276EA-F7E0-45B1-B333-3B7C6C489F14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Arguments and Parameters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time of call, arguments and parameters are </a:t>
            </a:r>
            <a:r>
              <a:rPr lang="en-US" b="1" dirty="0"/>
              <a:t>paired by their order</a:t>
            </a:r>
            <a:r>
              <a:rPr lang="en-US" dirty="0"/>
              <a:t> in the lists, not by name </a:t>
            </a:r>
            <a:br>
              <a:rPr lang="en-US" dirty="0"/>
            </a:br>
            <a:r>
              <a:rPr lang="en-US" dirty="0"/>
              <a:t>(names can match, but don't have to)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usually match in data type</a:t>
            </a:r>
          </a:p>
          <a:p>
            <a:pPr lvl="1"/>
            <a:r>
              <a:rPr lang="en-US" dirty="0"/>
              <a:t>match in number (how many there are)</a:t>
            </a:r>
          </a:p>
          <a:p>
            <a:pPr lvl="1"/>
            <a:r>
              <a:rPr lang="en-US" dirty="0"/>
              <a:t>match in meaning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5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39695-CEFA-4DA9-B0EB-8FE81EF9EE64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0"/>
            <a:ext cx="7772400" cy="1143000"/>
          </a:xfrm>
        </p:spPr>
        <p:txBody>
          <a:bodyPr/>
          <a:lstStyle/>
          <a:p>
            <a:r>
              <a:rPr lang="en-US"/>
              <a:t>Arguments and Parameters p.3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371600"/>
            <a:ext cx="7772400" cy="5029200"/>
          </a:xfrm>
        </p:spPr>
        <p:txBody>
          <a:bodyPr/>
          <a:lstStyle/>
          <a:p>
            <a:r>
              <a:rPr lang="en-US" dirty="0"/>
              <a:t>in functions 1</a:t>
            </a:r>
          </a:p>
          <a:p>
            <a:pPr lvl="1"/>
            <a:r>
              <a:rPr lang="en-US" sz="2400" i="1" dirty="0"/>
              <a:t>call by value </a:t>
            </a:r>
            <a:r>
              <a:rPr lang="en-US" sz="2400" dirty="0"/>
              <a:t>parameters</a:t>
            </a:r>
          </a:p>
          <a:p>
            <a:pPr lvl="1"/>
            <a:r>
              <a:rPr lang="en-US" sz="2400" dirty="0"/>
              <a:t>values of one, two, and three are PASSED IN to the function </a:t>
            </a:r>
            <a:r>
              <a:rPr lang="en-US" sz="2400" dirty="0" err="1"/>
              <a:t>findMax</a:t>
            </a:r>
            <a:r>
              <a:rPr lang="en-US" sz="2400" dirty="0"/>
              <a:t> and cannot be changed by the function</a:t>
            </a:r>
          </a:p>
          <a:p>
            <a:pPr lvl="1"/>
            <a:r>
              <a:rPr lang="en-US" sz="2400" dirty="0"/>
              <a:t>in a sense</a:t>
            </a:r>
            <a:r>
              <a:rPr lang="en-US" sz="2400" b="1" dirty="0"/>
              <a:t>, copies of one, two, and three </a:t>
            </a:r>
            <a:r>
              <a:rPr lang="en-US" sz="2400" dirty="0"/>
              <a:t>are stored in </a:t>
            </a:r>
            <a:r>
              <a:rPr lang="en-US" sz="2400" b="1" dirty="0"/>
              <a:t>first, second, and third </a:t>
            </a:r>
            <a:r>
              <a:rPr lang="en-US" sz="2400" dirty="0"/>
              <a:t>when the call occurs; </a:t>
            </a:r>
            <a:r>
              <a:rPr lang="en-US" sz="2400" dirty="0" err="1"/>
              <a:t>findMax</a:t>
            </a:r>
            <a:r>
              <a:rPr lang="en-US" sz="2400" dirty="0"/>
              <a:t> cannot change the values of one, two, three</a:t>
            </a:r>
          </a:p>
          <a:p>
            <a:pPr lvl="1"/>
            <a:r>
              <a:rPr lang="en-US" sz="2400" dirty="0"/>
              <a:t>values are used by the function to find the maximum and print it out</a:t>
            </a:r>
          </a:p>
          <a:p>
            <a:pPr lvl="1"/>
            <a:r>
              <a:rPr lang="en-US" sz="2400" dirty="0"/>
              <a:t>only </a:t>
            </a:r>
            <a:r>
              <a:rPr lang="en-US" sz="2400" dirty="0" err="1"/>
              <a:t>findMax</a:t>
            </a:r>
            <a:r>
              <a:rPr lang="en-US" sz="2400" dirty="0"/>
              <a:t> "knows" what the max 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3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64B202-E1FB-4D29-968E-3E811997B6A5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0"/>
            <a:ext cx="7772400" cy="838200"/>
          </a:xfrm>
        </p:spPr>
        <p:txBody>
          <a:bodyPr/>
          <a:lstStyle/>
          <a:p>
            <a:r>
              <a:rPr lang="en-US"/>
              <a:t>Example: program functions 2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914400"/>
            <a:ext cx="7340600" cy="1371600"/>
          </a:xfrm>
        </p:spPr>
        <p:txBody>
          <a:bodyPr/>
          <a:lstStyle/>
          <a:p>
            <a:r>
              <a:rPr lang="en-US" sz="2800">
                <a:latin typeface="Palatino" charset="0"/>
              </a:rPr>
              <a:t>Similar to functions 1 but prints max from main function</a:t>
            </a:r>
          </a:p>
          <a:p>
            <a:r>
              <a:rPr lang="en-US" sz="2800">
                <a:latin typeface="Palatino" charset="0"/>
              </a:rPr>
              <a:t>must pass the maximum OUT or BACK</a:t>
            </a:r>
            <a:r>
              <a:rPr lang="en-US">
                <a:latin typeface="Palatino" charset="0"/>
              </a:rPr>
              <a:t/>
            </a:r>
            <a:br>
              <a:rPr lang="en-US">
                <a:latin typeface="Palatino" charset="0"/>
              </a:rPr>
            </a:br>
            <a:endParaRPr lang="en-US"/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3771900" y="2971800"/>
            <a:ext cx="1600200" cy="51911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>
                <a:cs typeface="Times New Roman" pitchFamily="18" charset="0"/>
              </a:rPr>
              <a:t>main</a:t>
            </a:r>
            <a:endParaRPr lang="en-US" altLang="en-US">
              <a:cs typeface="Times New Roman" pitchFamily="18" charset="0"/>
            </a:endParaRP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1173163" y="4357688"/>
            <a:ext cx="2095500" cy="519112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>
                <a:cs typeface="Times New Roman" pitchFamily="18" charset="0"/>
              </a:rPr>
              <a:t>print intro</a:t>
            </a:r>
            <a:endParaRPr lang="en-US" altLang="en-US">
              <a:cs typeface="Times New Roman" pitchFamily="18" charset="0"/>
            </a:endParaRPr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3562350" y="6019800"/>
            <a:ext cx="2019300" cy="519113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>
                <a:cs typeface="Times New Roman" pitchFamily="18" charset="0"/>
              </a:rPr>
              <a:t>get values</a:t>
            </a:r>
            <a:endParaRPr lang="en-US" altLang="en-US">
              <a:cs typeface="Times New Roman" pitchFamily="18" charset="0"/>
            </a:endParaRPr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6545263" y="4357688"/>
            <a:ext cx="1968500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>
                <a:cs typeface="Times New Roman" pitchFamily="18" charset="0"/>
              </a:rPr>
              <a:t>find max</a:t>
            </a:r>
            <a:endParaRPr lang="en-US" altLang="en-US">
              <a:cs typeface="Times New Roman" pitchFamily="18" charset="0"/>
            </a:endParaRPr>
          </a:p>
        </p:txBody>
      </p:sp>
      <p:sp>
        <p:nvSpPr>
          <p:cNvPr id="17417" name="Line 8"/>
          <p:cNvSpPr>
            <a:spLocks noChangeShapeType="1"/>
          </p:cNvSpPr>
          <p:nvPr/>
        </p:nvSpPr>
        <p:spPr bwMode="auto">
          <a:xfrm flipH="1">
            <a:off x="2667000" y="3490913"/>
            <a:ext cx="1905000" cy="866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Line 9"/>
          <p:cNvSpPr>
            <a:spLocks noChangeShapeType="1"/>
          </p:cNvSpPr>
          <p:nvPr/>
        </p:nvSpPr>
        <p:spPr bwMode="auto">
          <a:xfrm>
            <a:off x="4572000" y="3490913"/>
            <a:ext cx="0" cy="25288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Line 10"/>
          <p:cNvSpPr>
            <a:spLocks noChangeShapeType="1"/>
          </p:cNvSpPr>
          <p:nvPr/>
        </p:nvSpPr>
        <p:spPr bwMode="auto">
          <a:xfrm>
            <a:off x="4572000" y="3490913"/>
            <a:ext cx="2743200" cy="866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Text Box 11"/>
          <p:cNvSpPr txBox="1">
            <a:spLocks noChangeArrowheads="1"/>
          </p:cNvSpPr>
          <p:nvPr/>
        </p:nvSpPr>
        <p:spPr bwMode="auto">
          <a:xfrm>
            <a:off x="4743450" y="4860925"/>
            <a:ext cx="838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cs typeface="Times New Roman" pitchFamily="18" charset="0"/>
              </a:rPr>
              <a:t>one</a:t>
            </a:r>
            <a:br>
              <a:rPr lang="en-US" altLang="en-US" sz="2000" b="1">
                <a:cs typeface="Times New Roman" pitchFamily="18" charset="0"/>
              </a:rPr>
            </a:br>
            <a:r>
              <a:rPr lang="en-US" altLang="en-US" sz="2000" b="1">
                <a:cs typeface="Times New Roman" pitchFamily="18" charset="0"/>
              </a:rPr>
              <a:t>two</a:t>
            </a:r>
            <a:br>
              <a:rPr lang="en-US" altLang="en-US" sz="2000" b="1">
                <a:cs typeface="Times New Roman" pitchFamily="18" charset="0"/>
              </a:rPr>
            </a:br>
            <a:r>
              <a:rPr lang="en-US" altLang="en-US" sz="2000" b="1">
                <a:cs typeface="Times New Roman" pitchFamily="18" charset="0"/>
              </a:rPr>
              <a:t>three</a:t>
            </a:r>
          </a:p>
        </p:txBody>
      </p:sp>
      <p:sp>
        <p:nvSpPr>
          <p:cNvPr id="17421" name="Text Box 12"/>
          <p:cNvSpPr txBox="1">
            <a:spLocks noChangeArrowheads="1"/>
          </p:cNvSpPr>
          <p:nvPr/>
        </p:nvSpPr>
        <p:spPr bwMode="auto">
          <a:xfrm>
            <a:off x="5372100" y="3870325"/>
            <a:ext cx="838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cs typeface="Times New Roman" pitchFamily="18" charset="0"/>
              </a:rPr>
              <a:t>one</a:t>
            </a:r>
            <a:br>
              <a:rPr lang="en-US" altLang="en-US" sz="2000" b="1">
                <a:cs typeface="Times New Roman" pitchFamily="18" charset="0"/>
              </a:rPr>
            </a:br>
            <a:r>
              <a:rPr lang="en-US" altLang="en-US" sz="2000" b="1">
                <a:cs typeface="Times New Roman" pitchFamily="18" charset="0"/>
              </a:rPr>
              <a:t>two</a:t>
            </a:r>
            <a:br>
              <a:rPr lang="en-US" altLang="en-US" sz="2000" b="1">
                <a:cs typeface="Times New Roman" pitchFamily="18" charset="0"/>
              </a:rPr>
            </a:br>
            <a:r>
              <a:rPr lang="en-US" altLang="en-US" sz="2000" b="1">
                <a:cs typeface="Times New Roman" pitchFamily="18" charset="0"/>
              </a:rPr>
              <a:t>three</a:t>
            </a:r>
          </a:p>
        </p:txBody>
      </p:sp>
      <p:sp>
        <p:nvSpPr>
          <p:cNvPr id="17422" name="Line 13"/>
          <p:cNvSpPr>
            <a:spLocks noChangeShapeType="1"/>
          </p:cNvSpPr>
          <p:nvPr/>
        </p:nvSpPr>
        <p:spPr bwMode="auto">
          <a:xfrm flipH="1" flipV="1">
            <a:off x="4743450" y="3994150"/>
            <a:ext cx="209550" cy="866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Line 14"/>
          <p:cNvSpPr>
            <a:spLocks noChangeShapeType="1"/>
          </p:cNvSpPr>
          <p:nvPr/>
        </p:nvSpPr>
        <p:spPr bwMode="auto">
          <a:xfrm>
            <a:off x="5919788" y="4357688"/>
            <a:ext cx="579437" cy="3635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4" name="Text Box 15"/>
          <p:cNvSpPr txBox="1">
            <a:spLocks noChangeArrowheads="1"/>
          </p:cNvSpPr>
          <p:nvPr/>
        </p:nvSpPr>
        <p:spPr bwMode="auto">
          <a:xfrm>
            <a:off x="6896100" y="3795713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cs typeface="Times New Roman" pitchFamily="18" charset="0"/>
              </a:rPr>
              <a:t>max</a:t>
            </a:r>
          </a:p>
        </p:txBody>
      </p:sp>
      <p:sp>
        <p:nvSpPr>
          <p:cNvPr id="17425" name="Line 16"/>
          <p:cNvSpPr>
            <a:spLocks noChangeShapeType="1"/>
          </p:cNvSpPr>
          <p:nvPr/>
        </p:nvSpPr>
        <p:spPr bwMode="auto">
          <a:xfrm flipH="1" flipV="1">
            <a:off x="6210300" y="3721100"/>
            <a:ext cx="571500" cy="74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5BEECC-07B4-4C57-9D18-4E10BDDB821C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Considering program functions 2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981200"/>
            <a:ext cx="7772400" cy="4724400"/>
          </a:xfrm>
        </p:spPr>
        <p:txBody>
          <a:bodyPr/>
          <a:lstStyle/>
          <a:p>
            <a:r>
              <a:rPr lang="en-US" sz="2800" dirty="0"/>
              <a:t>what if we want a function to calculate a value and </a:t>
            </a:r>
            <a:r>
              <a:rPr lang="en-US" sz="2800" b="1" dirty="0"/>
              <a:t>return it back to the caller</a:t>
            </a:r>
            <a:r>
              <a:rPr lang="en-US" sz="2800" dirty="0"/>
              <a:t>?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for </a:t>
            </a:r>
            <a:r>
              <a:rPr lang="en-US" sz="2800" dirty="0" err="1"/>
              <a:t>findMax</a:t>
            </a:r>
            <a:r>
              <a:rPr lang="en-US" sz="2800" dirty="0"/>
              <a:t>, what if we want the function to calculate max, and then "send" it back to main?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this would let main determine what to do with the result, including passing it on to additional functions as needed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08132-8BD7-4E5A-84ED-76061BB477E5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0"/>
            <a:ext cx="7772400" cy="1143000"/>
          </a:xfrm>
        </p:spPr>
        <p:txBody>
          <a:bodyPr/>
          <a:lstStyle/>
          <a:p>
            <a:r>
              <a:rPr lang="en-US"/>
              <a:t>More about functions 2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447800"/>
            <a:ext cx="7772400" cy="4343400"/>
          </a:xfrm>
        </p:spPr>
        <p:txBody>
          <a:bodyPr/>
          <a:lstStyle/>
          <a:p>
            <a:r>
              <a:rPr lang="en-US"/>
              <a:t>one, two, three, still passed by value</a:t>
            </a:r>
          </a:p>
          <a:p>
            <a:r>
              <a:rPr lang="en-US"/>
              <a:t>findMax is a </a:t>
            </a:r>
            <a:r>
              <a:rPr lang="en-US" i="1"/>
              <a:t>value-returning</a:t>
            </a:r>
            <a:r>
              <a:rPr lang="en-US"/>
              <a:t> function</a:t>
            </a:r>
          </a:p>
          <a:p>
            <a:r>
              <a:rPr lang="en-US"/>
              <a:t>we use a local variable to store the maximum inside of findMax</a:t>
            </a:r>
          </a:p>
          <a:p>
            <a:r>
              <a:rPr lang="en-US"/>
              <a:t>value of maximum is assigned in findMax and passed back to main, so main now "knows" what the value is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23295A-9532-45FE-A6E1-8A5D5E1B6F3F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1173163" y="2362200"/>
            <a:ext cx="77724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kumimoji="1" lang="en-US" sz="3200">
                <a:latin typeface="Arial" charset="0"/>
              </a:rPr>
              <a:t>In lecture we will now switch to IDLE and examine the functions 2 program</a:t>
            </a:r>
            <a:br>
              <a:rPr kumimoji="1" lang="en-US" sz="3200">
                <a:latin typeface="Arial" charset="0"/>
              </a:rPr>
            </a:br>
            <a:endParaRPr kumimoji="1" lang="en-US" sz="320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kumimoji="1" lang="en-US" sz="3200">
                <a:latin typeface="Arial" charset="0"/>
              </a:rPr>
              <a:t>This program is available from the class web site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Now, let's look at the program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495800" y="5562600"/>
            <a:ext cx="1867819" cy="461665"/>
          </a:xfrm>
          <a:prstGeom prst="rect">
            <a:avLst/>
          </a:prstGeom>
          <a:solidFill>
            <a:srgbClr val="66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functions2.py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08E373-4980-4C80-A860-4D1882C3721F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Recap: the four major control structures in programming</a:t>
            </a:r>
            <a:br>
              <a:rPr lang="en-US"/>
            </a:br>
            <a:endParaRPr lang="en-US"/>
          </a:p>
          <a:p>
            <a:pPr lvl="1"/>
            <a:r>
              <a:rPr lang="en-US"/>
              <a:t>sequence</a:t>
            </a:r>
          </a:p>
          <a:p>
            <a:pPr lvl="1"/>
            <a:r>
              <a:rPr lang="en-US"/>
              <a:t>selection</a:t>
            </a:r>
          </a:p>
          <a:p>
            <a:pPr lvl="1"/>
            <a:r>
              <a:rPr lang="en-US"/>
              <a:t>iteration</a:t>
            </a:r>
          </a:p>
          <a:p>
            <a:pPr lvl="1"/>
            <a:r>
              <a:rPr lang="en-US"/>
              <a:t>subprogram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04D1E9-C3AE-4EFA-8866-961E0EECC446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304800"/>
            <a:ext cx="7772400" cy="1524000"/>
          </a:xfrm>
        </p:spPr>
        <p:txBody>
          <a:bodyPr/>
          <a:lstStyle/>
          <a:p>
            <a:r>
              <a:rPr lang="en-US" sz="4000"/>
              <a:t>Some other example calls</a:t>
            </a:r>
            <a:br>
              <a:rPr lang="en-US" sz="4000"/>
            </a:br>
            <a:r>
              <a:rPr lang="en-US" sz="3600" i="1"/>
              <a:t>can call findMax anywhere an integer expression would be ok</a:t>
            </a:r>
            <a:endParaRPr lang="en-US"/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2438400"/>
            <a:ext cx="7772400" cy="3810000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sz="2800" dirty="0"/>
              <a:t>f (</a:t>
            </a:r>
            <a:r>
              <a:rPr lang="en-US" sz="2800" dirty="0" err="1"/>
              <a:t>findMax</a:t>
            </a:r>
            <a:r>
              <a:rPr lang="en-US" sz="2800" dirty="0"/>
              <a:t> (one, two, three) &gt; 100):</a:t>
            </a:r>
            <a:br>
              <a:rPr lang="en-US" sz="2800" dirty="0"/>
            </a:br>
            <a:r>
              <a:rPr lang="en-US" sz="2800" dirty="0"/>
              <a:t>	print ("the max is greater than 100")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one = two * </a:t>
            </a:r>
            <a:r>
              <a:rPr lang="en-US" sz="2800" dirty="0" err="1"/>
              <a:t>findMax</a:t>
            </a:r>
            <a:r>
              <a:rPr lang="en-US" sz="2800" dirty="0"/>
              <a:t> (one, two, three) + 17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does this make sense now?</a:t>
            </a:r>
            <a:br>
              <a:rPr lang="en-US" sz="2800" dirty="0"/>
            </a:br>
            <a:r>
              <a:rPr lang="en-US" sz="2800" dirty="0" err="1"/>
              <a:t>findMax</a:t>
            </a:r>
            <a:r>
              <a:rPr lang="en-US" sz="2800" dirty="0"/>
              <a:t> (one, two, three)</a:t>
            </a:r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629400" y="5334000"/>
            <a:ext cx="2344738" cy="830263"/>
          </a:xfrm>
          <a:prstGeom prst="rect">
            <a:avLst/>
          </a:prstGeom>
          <a:solidFill>
            <a:srgbClr val="FF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semantic error!</a:t>
            </a:r>
          </a:p>
          <a:p>
            <a:r>
              <a:rPr lang="en-US"/>
              <a:t>not a syntax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1" grpId="0" build="p" autoUpdateAnimBg="0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8CA9B-BAE6-4FFD-97ED-A3CD201A17B2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Calls and Efficiency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286000"/>
            <a:ext cx="7772400" cy="3200400"/>
          </a:xfrm>
        </p:spPr>
        <p:txBody>
          <a:bodyPr/>
          <a:lstStyle/>
          <a:p>
            <a:r>
              <a:rPr lang="en-US" dirty="0"/>
              <a:t>function calls are relatively time intensive</a:t>
            </a:r>
          </a:p>
          <a:p>
            <a:pPr lvl="1"/>
            <a:r>
              <a:rPr lang="en-US" dirty="0"/>
              <a:t>passing arguments to parameters</a:t>
            </a:r>
          </a:p>
          <a:p>
            <a:pPr lvl="1"/>
            <a:r>
              <a:rPr lang="en-US" dirty="0"/>
              <a:t>store data for function temporarily</a:t>
            </a:r>
          </a:p>
          <a:p>
            <a:pPr lvl="1"/>
            <a:r>
              <a:rPr lang="en-US" dirty="0"/>
              <a:t>transfer flow of control to function and then back to caller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3562CD-CF54-462A-9F47-748449805070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Calls &amp; Efficiency p.2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very inefficient: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if (</a:t>
            </a:r>
            <a:r>
              <a:rPr lang="en-US">
                <a:solidFill>
                  <a:srgbClr val="800080"/>
                </a:solidFill>
              </a:rPr>
              <a:t>findMax (one,two,three)</a:t>
            </a:r>
            <a:r>
              <a:rPr lang="en-US"/>
              <a:t> &gt; 10):</a:t>
            </a:r>
            <a:br>
              <a:rPr lang="en-US"/>
            </a:br>
            <a:r>
              <a:rPr lang="en-US"/>
              <a:t>	&lt;stmt1&gt;</a:t>
            </a:r>
            <a:br>
              <a:rPr lang="en-US"/>
            </a:br>
            <a:r>
              <a:rPr lang="en-US"/>
              <a:t>elif (</a:t>
            </a:r>
            <a:r>
              <a:rPr lang="en-US">
                <a:solidFill>
                  <a:srgbClr val="800080"/>
                </a:solidFill>
              </a:rPr>
              <a:t>findMax (one,two,three)</a:t>
            </a:r>
            <a:r>
              <a:rPr lang="en-US"/>
              <a:t> &gt; 5):</a:t>
            </a:r>
            <a:br>
              <a:rPr lang="en-US"/>
            </a:br>
            <a:r>
              <a:rPr lang="en-US"/>
              <a:t>	&lt;stmt2&gt;</a:t>
            </a:r>
            <a:br>
              <a:rPr lang="en-US"/>
            </a:br>
            <a:r>
              <a:rPr lang="en-US"/>
              <a:t>elif (</a:t>
            </a:r>
            <a:r>
              <a:rPr lang="en-US">
                <a:solidFill>
                  <a:srgbClr val="800080"/>
                </a:solidFill>
              </a:rPr>
              <a:t>findMax (one,two,three)</a:t>
            </a:r>
            <a:r>
              <a:rPr lang="en-US"/>
              <a:t> &gt; 0):</a:t>
            </a:r>
            <a:br>
              <a:rPr lang="en-US"/>
            </a:br>
            <a:r>
              <a:rPr lang="en-US"/>
              <a:t>	&lt;stmt3&gt;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97D7B9-538E-4DC3-AA9A-9AB2A8876FC7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Calls &amp; Efficiency p.3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much better: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max = </a:t>
            </a:r>
            <a:r>
              <a:rPr lang="en-US">
                <a:solidFill>
                  <a:srgbClr val="800080"/>
                </a:solidFill>
              </a:rPr>
              <a:t>findMax (one, two, three)</a:t>
            </a:r>
            <a:r>
              <a:rPr lang="en-US"/>
              <a:t/>
            </a:r>
            <a:br>
              <a:rPr lang="en-US"/>
            </a:br>
            <a:r>
              <a:rPr lang="en-US"/>
              <a:t>if (max &gt; 10):</a:t>
            </a:r>
            <a:br>
              <a:rPr lang="en-US"/>
            </a:br>
            <a:r>
              <a:rPr lang="en-US"/>
              <a:t>	&lt;stmt1&gt;</a:t>
            </a:r>
            <a:br>
              <a:rPr lang="en-US"/>
            </a:br>
            <a:r>
              <a:rPr lang="en-US"/>
              <a:t>elif (max &gt; 5):</a:t>
            </a:r>
            <a:br>
              <a:rPr lang="en-US"/>
            </a:br>
            <a:r>
              <a:rPr lang="en-US"/>
              <a:t>	&lt;stmt2&gt;</a:t>
            </a:r>
            <a:br>
              <a:rPr lang="en-US"/>
            </a:br>
            <a:r>
              <a:rPr lang="en-US"/>
              <a:t>elif (max &gt; 0):</a:t>
            </a:r>
            <a:br>
              <a:rPr lang="en-US"/>
            </a:br>
            <a:r>
              <a:rPr lang="en-US"/>
              <a:t>	&lt;stmt3&gt;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C4BC2-D6D9-48E0-AEA4-946A28105EE7}" type="slidenum">
              <a:rPr lang="en-US" altLang="en-US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0"/>
            <a:ext cx="7772400" cy="1143000"/>
          </a:xfrm>
        </p:spPr>
        <p:txBody>
          <a:bodyPr/>
          <a:lstStyle/>
          <a:p>
            <a:r>
              <a:rPr lang="en-US" sz="3600" b="1"/>
              <a:t>Example: a value-returning function which returns a Boolean result</a:t>
            </a:r>
            <a:endParaRPr lang="en-US"/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1371600" y="2057400"/>
            <a:ext cx="6904038" cy="354012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>
                <a:latin typeface="Arial" charset="0"/>
              </a:rPr>
              <a:t>def isLeapYear (year):</a:t>
            </a:r>
            <a:br>
              <a:rPr lang="en-US" altLang="en-US" sz="2800">
                <a:latin typeface="Arial" charset="0"/>
              </a:rPr>
            </a:br>
            <a:r>
              <a:rPr lang="en-US" altLang="en-US" sz="2800">
                <a:latin typeface="Arial" charset="0"/>
              </a:rPr>
              <a:t>	leapYear = False</a:t>
            </a:r>
            <a:br>
              <a:rPr lang="en-US" altLang="en-US" sz="2800">
                <a:latin typeface="Arial" charset="0"/>
              </a:rPr>
            </a:br>
            <a:r>
              <a:rPr lang="en-US" altLang="en-US" sz="2800">
                <a:latin typeface="Arial" charset="0"/>
              </a:rPr>
              <a:t>	if (year % 4 == 0):</a:t>
            </a:r>
            <a:br>
              <a:rPr lang="en-US" altLang="en-US" sz="2800">
                <a:latin typeface="Arial" charset="0"/>
              </a:rPr>
            </a:br>
            <a:r>
              <a:rPr lang="en-US" altLang="en-US" sz="2800">
                <a:latin typeface="Arial" charset="0"/>
              </a:rPr>
              <a:t>		if (year % 100 != 0):</a:t>
            </a:r>
            <a:br>
              <a:rPr lang="en-US" altLang="en-US" sz="2800">
                <a:latin typeface="Arial" charset="0"/>
              </a:rPr>
            </a:br>
            <a:r>
              <a:rPr lang="en-US" altLang="en-US" sz="2800">
                <a:latin typeface="Arial" charset="0"/>
              </a:rPr>
              <a:t>			leapYear = True</a:t>
            </a:r>
            <a:br>
              <a:rPr lang="en-US" altLang="en-US" sz="2800">
                <a:latin typeface="Arial" charset="0"/>
              </a:rPr>
            </a:br>
            <a:r>
              <a:rPr lang="en-US" altLang="en-US" sz="2800">
                <a:latin typeface="Arial" charset="0"/>
              </a:rPr>
              <a:t>		elif (year % 400 == 0):</a:t>
            </a:r>
            <a:br>
              <a:rPr lang="en-US" altLang="en-US" sz="2800">
                <a:latin typeface="Arial" charset="0"/>
              </a:rPr>
            </a:br>
            <a:r>
              <a:rPr lang="en-US" altLang="en-US" sz="2800">
                <a:latin typeface="Arial" charset="0"/>
              </a:rPr>
              <a:t>			leapYear = True</a:t>
            </a:r>
            <a:br>
              <a:rPr lang="en-US" altLang="en-US" sz="2800">
                <a:latin typeface="Arial" charset="0"/>
              </a:rPr>
            </a:br>
            <a:r>
              <a:rPr lang="en-US" altLang="en-US" sz="2800">
                <a:latin typeface="Arial" charset="0"/>
              </a:rPr>
              <a:t>	return leapYear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1AA332-94F5-4B48-BBC0-70F9E2217D6B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28600"/>
            <a:ext cx="7772400" cy="914400"/>
          </a:xfrm>
        </p:spPr>
        <p:txBody>
          <a:bodyPr/>
          <a:lstStyle/>
          <a:p>
            <a:r>
              <a:rPr lang="en-US"/>
              <a:t>Example call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676400"/>
            <a:ext cx="7772400" cy="3657600"/>
          </a:xfrm>
        </p:spPr>
        <p:txBody>
          <a:bodyPr/>
          <a:lstStyle/>
          <a:p>
            <a:r>
              <a:rPr lang="en-US" sz="2800" dirty="0"/>
              <a:t>year = </a:t>
            </a:r>
            <a:r>
              <a:rPr lang="en-US" sz="2800" dirty="0" err="1"/>
              <a:t>int</a:t>
            </a:r>
            <a:r>
              <a:rPr lang="en-US" sz="2800" dirty="0"/>
              <a:t>(input("What year were you born?"))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if (</a:t>
            </a:r>
            <a:r>
              <a:rPr lang="en-US" sz="2800" dirty="0" err="1"/>
              <a:t>isLeapYear</a:t>
            </a:r>
            <a:r>
              <a:rPr lang="en-US" sz="2800" dirty="0"/>
              <a:t> (year)):</a:t>
            </a:r>
            <a:br>
              <a:rPr lang="en-US" sz="2800" dirty="0"/>
            </a:br>
            <a:r>
              <a:rPr lang="en-US" sz="2800" dirty="0"/>
              <a:t>	print ("Born in a leap year")</a:t>
            </a:r>
            <a:br>
              <a:rPr lang="en-US" sz="2800" dirty="0"/>
            </a:br>
            <a:r>
              <a:rPr lang="en-US" sz="2800" dirty="0"/>
              <a:t>else:</a:t>
            </a:r>
            <a:br>
              <a:rPr lang="en-US" sz="2800" dirty="0"/>
            </a:br>
            <a:r>
              <a:rPr lang="en-US" sz="2800" dirty="0"/>
              <a:t>	print ("Not born in a leap year")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review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63" y="1981200"/>
            <a:ext cx="7772400" cy="2209800"/>
          </a:xfrm>
        </p:spPr>
        <p:txBody>
          <a:bodyPr/>
          <a:lstStyle/>
          <a:p>
            <a:r>
              <a:rPr lang="en-US" dirty="0"/>
              <a:t>In class time permitting we will now consider an example program which reviews some of our recent topics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05AA9B-D13F-4D38-A3BF-D1D73C366228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267200" y="4598686"/>
            <a:ext cx="2141933" cy="461665"/>
          </a:xfrm>
          <a:prstGeom prst="rect">
            <a:avLst/>
          </a:prstGeom>
          <a:solidFill>
            <a:srgbClr val="66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dirty="0"/>
              <a:t>reviewFuncs.py</a:t>
            </a:r>
          </a:p>
        </p:txBody>
      </p:sp>
    </p:spTree>
    <p:extLst>
      <p:ext uri="{BB962C8B-B14F-4D97-AF65-F5344CB8AC3E}">
        <p14:creationId xmlns:p14="http://schemas.microsoft.com/office/powerpoint/2010/main" val="1486770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6E8FF8-F840-48EB-B534-25D37BAAC388}" type="slidenum">
              <a:rPr lang="en-US" altLang="en-US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143000" y="2209800"/>
            <a:ext cx="77724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kumimoji="1" lang="en-US" altLang="en-US" sz="3200" dirty="0">
                <a:latin typeface="Arial" charset="0"/>
              </a:rPr>
              <a:t>Next major function topics…</a:t>
            </a:r>
            <a:br>
              <a:rPr kumimoji="1" lang="en-US" altLang="en-US" sz="3200" dirty="0">
                <a:latin typeface="Arial" charset="0"/>
              </a:rPr>
            </a:br>
            <a:endParaRPr kumimoji="1" lang="en-US" altLang="en-US" sz="3200" dirty="0">
              <a:latin typeface="Arial" charset="0"/>
            </a:endParaRP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/>
              <a:t>block structure and scope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/>
              <a:t>style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/>
              <a:t>longer example program </a:t>
            </a:r>
            <a:r>
              <a:rPr lang="en-US" altLang="en-US" sz="3200" i="1" dirty="0"/>
              <a:t>grading.py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/>
              <a:t>incremental testing and debugging with functions, stubs and drivers</a:t>
            </a:r>
          </a:p>
        </p:txBody>
      </p:sp>
      <p:sp>
        <p:nvSpPr>
          <p:cNvPr id="2765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chemeClr val="tx1"/>
                </a:solidFill>
              </a:rPr>
              <a:t>We’re done with our introductory discussion of functions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23ABD-43B3-418B-8E1D-146913D40CA7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Block Structure and Scope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1173163" y="2057400"/>
            <a:ext cx="7285037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/>
              <a:t>Python is </a:t>
            </a:r>
            <a:r>
              <a:rPr lang="en-US" altLang="en-US" sz="2800" i="1"/>
              <a:t>block-structured</a:t>
            </a:r>
            <a:r>
              <a:rPr lang="en-US" altLang="en-US" sz="2800"/>
              <a:t>:</a:t>
            </a:r>
          </a:p>
          <a:p>
            <a:pPr>
              <a:spcBef>
                <a:spcPct val="50000"/>
              </a:spcBef>
            </a:pPr>
            <a:r>
              <a:rPr lang="en-US" altLang="en-US" sz="2800"/>
              <a:t>def main( ) :</a:t>
            </a:r>
          </a:p>
          <a:p>
            <a:pPr>
              <a:spcBef>
                <a:spcPct val="50000"/>
              </a:spcBef>
            </a:pPr>
            <a:r>
              <a:rPr lang="en-US" altLang="en-US" sz="2800"/>
              <a:t>    block of statements; may include variable</a:t>
            </a:r>
            <a:br>
              <a:rPr lang="en-US" altLang="en-US" sz="2800"/>
            </a:br>
            <a:r>
              <a:rPr lang="en-US" altLang="en-US" sz="2800"/>
              <a:t>    creation</a:t>
            </a:r>
            <a:br>
              <a:rPr lang="en-US" altLang="en-US" sz="2800"/>
            </a:br>
            <a:r>
              <a:rPr lang="en-US" altLang="en-US" sz="2800"/>
              <a:t/>
            </a:r>
            <a:br>
              <a:rPr lang="en-US" altLang="en-US" sz="2800"/>
            </a:br>
            <a:r>
              <a:rPr lang="en-US" altLang="en-US" sz="2800" i="1"/>
              <a:t>a function consists of a function heading and a block</a:t>
            </a:r>
          </a:p>
        </p:txBody>
      </p:sp>
    </p:spTree>
    <p:extLst>
      <p:ext uri="{BB962C8B-B14F-4D97-AF65-F5344CB8AC3E}">
        <p14:creationId xmlns:p14="http://schemas.microsoft.com/office/powerpoint/2010/main" val="61724112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8779A8-41CD-48A4-B3FB-787F30BD7F95}" type="slidenum">
              <a:rPr lang="en-US" altLang="en-US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0"/>
            <a:ext cx="7772400" cy="1143000"/>
          </a:xfrm>
        </p:spPr>
        <p:txBody>
          <a:bodyPr/>
          <a:lstStyle/>
          <a:p>
            <a:r>
              <a:rPr lang="en-US" altLang="en-US"/>
              <a:t>Data definitions may occur both inside and outside of blocks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1173163" y="1600200"/>
            <a:ext cx="7285037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/>
              <a:t>import math  	</a:t>
            </a:r>
            <a:r>
              <a:rPr lang="en-US" altLang="en-US" sz="2800">
                <a:solidFill>
                  <a:srgbClr val="0000FF"/>
                </a:solidFill>
              </a:rPr>
              <a:t># outside all blocks</a:t>
            </a:r>
            <a:br>
              <a:rPr lang="en-US" altLang="en-US" sz="2800">
                <a:solidFill>
                  <a:srgbClr val="0000FF"/>
                </a:solidFill>
              </a:rPr>
            </a:br>
            <a:r>
              <a:rPr lang="en-US" altLang="en-US" sz="2800"/>
              <a:t/>
            </a:r>
            <a:br>
              <a:rPr lang="en-US" altLang="en-US" sz="2800"/>
            </a:br>
            <a:r>
              <a:rPr lang="en-US" altLang="en-US" sz="2800"/>
              <a:t>MAX_VALUE = 1000</a:t>
            </a:r>
          </a:p>
          <a:p>
            <a:pPr>
              <a:spcBef>
                <a:spcPct val="50000"/>
              </a:spcBef>
            </a:pPr>
            <a:r>
              <a:rPr lang="en-US" altLang="en-US" sz="2800"/>
              <a:t>i = 0</a:t>
            </a:r>
          </a:p>
          <a:p>
            <a:pPr>
              <a:spcBef>
                <a:spcPct val="50000"/>
              </a:spcBef>
            </a:pPr>
            <a:r>
              <a:rPr lang="en-US" altLang="en-US" sz="2800"/>
              <a:t>def main ( ) :</a:t>
            </a:r>
          </a:p>
          <a:p>
            <a:pPr>
              <a:spcBef>
                <a:spcPct val="50000"/>
              </a:spcBef>
            </a:pPr>
            <a:r>
              <a:rPr lang="en-US" altLang="en-US" sz="2800"/>
              <a:t>	j = 10		</a:t>
            </a:r>
            <a:r>
              <a:rPr lang="en-US" altLang="en-US" sz="2800">
                <a:solidFill>
                  <a:srgbClr val="0000FF"/>
                </a:solidFill>
              </a:rPr>
              <a:t># inside main block</a:t>
            </a:r>
            <a:endParaRPr lang="en-US" altLang="en-US" sz="2800"/>
          </a:p>
          <a:p>
            <a:pPr>
              <a:spcBef>
                <a:spcPct val="50000"/>
              </a:spcBef>
            </a:pPr>
            <a:r>
              <a:rPr lang="en-US" altLang="en-US" sz="2800"/>
              <a:t>	</a:t>
            </a:r>
            <a:endParaRPr lang="en-US" altLang="en-US" sz="2800" i="1"/>
          </a:p>
        </p:txBody>
      </p:sp>
    </p:spTree>
    <p:extLst>
      <p:ext uri="{BB962C8B-B14F-4D97-AF65-F5344CB8AC3E}">
        <p14:creationId xmlns:p14="http://schemas.microsoft.com/office/powerpoint/2010/main" val="120409788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7DA1F4-595C-4432-A914-6BA5A65197F0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28600"/>
            <a:ext cx="7594600" cy="1143000"/>
          </a:xfrm>
        </p:spPr>
        <p:txBody>
          <a:bodyPr/>
          <a:lstStyle/>
          <a:p>
            <a:r>
              <a:rPr lang="en-US" sz="4000"/>
              <a:t>What are functions?  </a:t>
            </a:r>
            <a:endParaRPr lang="en-US"/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981200"/>
            <a:ext cx="7772400" cy="3657600"/>
          </a:xfrm>
        </p:spPr>
        <p:txBody>
          <a:bodyPr/>
          <a:lstStyle/>
          <a:p>
            <a:r>
              <a:rPr lang="en-US"/>
              <a:t>4th major control structure</a:t>
            </a:r>
            <a:br>
              <a:rPr lang="en-US"/>
            </a:br>
            <a:endParaRPr lang="en-US"/>
          </a:p>
          <a:p>
            <a:pPr lvl="1"/>
            <a:r>
              <a:rPr lang="en-US">
                <a:solidFill>
                  <a:srgbClr val="800080"/>
                </a:solidFill>
              </a:rPr>
              <a:t>subprogram</a:t>
            </a:r>
            <a:r>
              <a:rPr lang="en-US"/>
              <a:t> == section of a program designed to complete one task or a group of related tasks under the direction of another program unit</a:t>
            </a:r>
            <a:endParaRPr lang="en-US" i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34CB75-55E0-456A-93A5-C79F6FDB0928}" type="slidenum">
              <a:rPr lang="en-US" altLang="en-US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BLOCK SCOPE: that portion of a program in which an identifier is accessible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2971800"/>
            <a:ext cx="7772400" cy="1524000"/>
          </a:xfrm>
        </p:spPr>
        <p:txBody>
          <a:bodyPr/>
          <a:lstStyle/>
          <a:p>
            <a:r>
              <a:rPr lang="en-US" altLang="en-US" sz="2800"/>
              <a:t>The scope of an identifier is generally the block in which it is created</a:t>
            </a:r>
            <a:br>
              <a:rPr lang="en-US" altLang="en-US" sz="2800"/>
            </a:b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255728742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269536-34FB-4EB2-8A37-3130E060D70E}" type="slidenum">
              <a:rPr lang="en-US" altLang="en-US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28600"/>
            <a:ext cx="7772400" cy="1143000"/>
          </a:xfrm>
        </p:spPr>
        <p:txBody>
          <a:bodyPr/>
          <a:lstStyle/>
          <a:p>
            <a:r>
              <a:rPr lang="en-US" altLang="en-US"/>
              <a:t>Local vs Global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676400"/>
            <a:ext cx="7772400" cy="4876800"/>
          </a:xfrm>
        </p:spPr>
        <p:txBody>
          <a:bodyPr/>
          <a:lstStyle/>
          <a:p>
            <a:r>
              <a:rPr lang="en-US" altLang="en-US" sz="2800" dirty="0"/>
              <a:t>Local: an identifier created in a function block is local to that block; accessible only in that block</a:t>
            </a:r>
          </a:p>
          <a:p>
            <a:pPr lvl="1"/>
            <a:r>
              <a:rPr lang="en-US" altLang="en-US" sz="2400" dirty="0"/>
              <a:t>Both function parameters and identifiers created inside functions are local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800" dirty="0"/>
              <a:t>Global: an identifier created outside of all functions is global; accessible in entire file following its declaration</a:t>
            </a:r>
          </a:p>
          <a:p>
            <a:pPr lvl="1"/>
            <a:r>
              <a:rPr lang="en-US" altLang="en-US" sz="2400" dirty="0"/>
              <a:t>Identifiers defined in included import files are global</a:t>
            </a:r>
          </a:p>
          <a:p>
            <a:pPr lvl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274887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789383-6823-40F2-B942-2034C91D2556}" type="slidenum">
              <a:rPr lang="en-US" altLang="en-US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Scope: Generic Example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1173163" y="2514600"/>
            <a:ext cx="7742237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>
                <a:latin typeface="Arial" charset="0"/>
              </a:rPr>
              <a:t>import math			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</a:rPr>
              <a:t># </a:t>
            </a:r>
            <a:r>
              <a:rPr lang="en-US" altLang="en-US" dirty="0" err="1">
                <a:solidFill>
                  <a:srgbClr val="FF0000"/>
                </a:solidFill>
                <a:latin typeface="Arial" charset="0"/>
              </a:rPr>
              <a:t>globals</a:t>
            </a:r>
            <a:endParaRPr lang="en-US" altLang="en-US" dirty="0">
              <a:latin typeface="Arial" charset="0"/>
            </a:endParaRPr>
          </a:p>
          <a:p>
            <a:endParaRPr lang="en-US" altLang="en-US" dirty="0">
              <a:latin typeface="Arial" charset="0"/>
            </a:endParaRPr>
          </a:p>
          <a:p>
            <a:r>
              <a:rPr lang="en-US" altLang="en-US" dirty="0">
                <a:latin typeface="Arial" charset="0"/>
              </a:rPr>
              <a:t>MAX_VALUE = 1000    	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</a:rPr>
              <a:t># a global named constant</a:t>
            </a:r>
            <a:r>
              <a:rPr lang="en-US" altLang="en-US" dirty="0">
                <a:latin typeface="Arial" charset="0"/>
              </a:rPr>
              <a:t/>
            </a:r>
            <a:br>
              <a:rPr lang="en-US" altLang="en-US" dirty="0">
                <a:latin typeface="Arial" charset="0"/>
              </a:rPr>
            </a:br>
            <a:endParaRPr lang="en-US" altLang="en-US" dirty="0">
              <a:latin typeface="Arial" charset="0"/>
            </a:endParaRPr>
          </a:p>
          <a:p>
            <a:r>
              <a:rPr lang="en-US" altLang="en-US" dirty="0" err="1">
                <a:latin typeface="Arial" charset="0"/>
              </a:rPr>
              <a:t>i</a:t>
            </a:r>
            <a:r>
              <a:rPr lang="en-US" altLang="en-US" dirty="0">
                <a:latin typeface="Arial" charset="0"/>
              </a:rPr>
              <a:t> = 0    # a global variable – </a:t>
            </a:r>
            <a:r>
              <a:rPr lang="en-US" altLang="en-US" b="1" i="1" dirty="0">
                <a:latin typeface="Arial" charset="0"/>
              </a:rPr>
              <a:t>not</a:t>
            </a:r>
            <a:r>
              <a:rPr lang="en-US" altLang="en-US" dirty="0">
                <a:latin typeface="Arial" charset="0"/>
              </a:rPr>
              <a:t> good practice generally</a:t>
            </a:r>
            <a:br>
              <a:rPr lang="en-US" altLang="en-US" dirty="0">
                <a:latin typeface="Arial" charset="0"/>
              </a:rPr>
            </a:br>
            <a:r>
              <a:rPr lang="en-US" altLang="en-US" dirty="0">
                <a:latin typeface="Arial" charset="0"/>
              </a:rPr>
              <a:t>	# in Python to allow modification inside</a:t>
            </a:r>
            <a:br>
              <a:rPr lang="en-US" altLang="en-US" dirty="0">
                <a:latin typeface="Arial" charset="0"/>
              </a:rPr>
            </a:br>
            <a:r>
              <a:rPr lang="en-US" altLang="en-US" dirty="0">
                <a:latin typeface="Arial" charset="0"/>
              </a:rPr>
              <a:t>	# sub-functions, would have to use</a:t>
            </a:r>
            <a:br>
              <a:rPr lang="en-US" altLang="en-US" dirty="0">
                <a:latin typeface="Arial" charset="0"/>
              </a:rPr>
            </a:br>
            <a:r>
              <a:rPr lang="en-US" altLang="en-US" dirty="0">
                <a:latin typeface="Arial" charset="0"/>
              </a:rPr>
              <a:t>	# global keyword inside function</a:t>
            </a:r>
          </a:p>
          <a:p>
            <a:endParaRPr lang="en-US" altLang="en-US" dirty="0">
              <a:latin typeface="Arial" charset="0"/>
            </a:endParaRPr>
          </a:p>
          <a:p>
            <a:pPr algn="just"/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516107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11EB25-EBEF-41B4-95A7-9B6F4488A7CD}" type="slidenum">
              <a:rPr lang="en-US" altLang="en-US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Scope: Generic Example p.2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1173163" y="1905000"/>
            <a:ext cx="7437437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>
                <a:latin typeface="Arial" charset="0"/>
              </a:rPr>
              <a:t>def main   (  ) :</a:t>
            </a:r>
          </a:p>
          <a:p>
            <a:endParaRPr lang="en-US" altLang="en-US">
              <a:latin typeface="Arial" charset="0"/>
            </a:endParaRPr>
          </a:p>
          <a:p>
            <a:r>
              <a:rPr lang="en-US" altLang="en-US">
                <a:latin typeface="Arial" charset="0"/>
              </a:rPr>
              <a:t>	j = 0</a:t>
            </a:r>
          </a:p>
          <a:p>
            <a:endParaRPr lang="en-US" altLang="en-US">
              <a:latin typeface="Arial" charset="0"/>
            </a:endParaRPr>
          </a:p>
          <a:p>
            <a:r>
              <a:rPr lang="en-US" altLang="en-US">
                <a:latin typeface="Arial" charset="0"/>
              </a:rPr>
              <a:t>	can access:	global i (bad style if modify it), </a:t>
            </a:r>
            <a:br>
              <a:rPr lang="en-US" altLang="en-US">
                <a:latin typeface="Arial" charset="0"/>
              </a:rPr>
            </a:br>
            <a:r>
              <a:rPr lang="en-US" altLang="en-US">
                <a:latin typeface="Arial" charset="0"/>
              </a:rPr>
              <a:t>			global MAX_VALUE (ok), local j, </a:t>
            </a:r>
          </a:p>
          <a:p>
            <a:r>
              <a:rPr lang="en-US" altLang="en-US">
                <a:latin typeface="Arial" charset="0"/>
              </a:rPr>
              <a:t>			anything in math</a:t>
            </a:r>
          </a:p>
          <a:p>
            <a:endParaRPr lang="en-US" altLang="en-US">
              <a:latin typeface="Arial" charset="0"/>
            </a:endParaRPr>
          </a:p>
          <a:p>
            <a:r>
              <a:rPr lang="en-US" altLang="en-US">
                <a:latin typeface="Arial" charset="0"/>
              </a:rPr>
              <a:t>	can call: 	any function defined in file</a:t>
            </a:r>
          </a:p>
          <a:p>
            <a:endParaRPr lang="en-US" altLang="en-US">
              <a:latin typeface="Arial" charset="0"/>
            </a:endParaRPr>
          </a:p>
          <a:p>
            <a:endParaRPr lang="en-US" altLang="en-US">
              <a:latin typeface="Arial" charset="0"/>
            </a:endParaRPr>
          </a:p>
          <a:p>
            <a:r>
              <a:rPr lang="en-US" altLang="en-US">
                <a:solidFill>
                  <a:srgbClr val="0000FF"/>
                </a:solidFill>
                <a:latin typeface="Arial" charset="0"/>
              </a:rPr>
              <a:t># note: functions can call themselves ("recursion")</a:t>
            </a:r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26695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84BBB2-5F55-4C28-89C0-2ED9C526E80F}" type="slidenum">
              <a:rPr lang="en-US" altLang="en-US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Scope: Generic Example p.3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1173163" y="1905000"/>
            <a:ext cx="7437437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>
                <a:latin typeface="Arial" charset="0"/>
              </a:rPr>
              <a:t>def doStuff  ( ) :</a:t>
            </a:r>
          </a:p>
          <a:p>
            <a:endParaRPr lang="en-US" altLang="en-US">
              <a:latin typeface="Arial" charset="0"/>
            </a:endParaRPr>
          </a:p>
          <a:p>
            <a:r>
              <a:rPr lang="en-US" altLang="en-US">
                <a:latin typeface="Arial" charset="0"/>
              </a:rPr>
              <a:t>	can access:	global i  (bad style if modify), </a:t>
            </a:r>
            <a:br>
              <a:rPr lang="en-US" altLang="en-US">
                <a:latin typeface="Arial" charset="0"/>
              </a:rPr>
            </a:br>
            <a:r>
              <a:rPr lang="en-US" altLang="en-US">
                <a:latin typeface="Arial" charset="0"/>
              </a:rPr>
              <a:t>			global MAX_VALUE (ok)</a:t>
            </a:r>
          </a:p>
          <a:p>
            <a:r>
              <a:rPr lang="en-US" altLang="en-US">
                <a:latin typeface="Arial" charset="0"/>
              </a:rPr>
              <a:t>			anything in math</a:t>
            </a:r>
          </a:p>
          <a:p>
            <a:endParaRPr lang="en-US" altLang="en-US">
              <a:latin typeface="Arial" charset="0"/>
            </a:endParaRPr>
          </a:p>
          <a:p>
            <a:r>
              <a:rPr lang="en-US" altLang="en-US">
                <a:latin typeface="Arial" charset="0"/>
              </a:rPr>
              <a:t>	can call:	any function in file</a:t>
            </a:r>
          </a:p>
          <a:p>
            <a:endParaRPr lang="en-US" altLang="en-US">
              <a:latin typeface="Arial" charset="0"/>
            </a:endParaRPr>
          </a:p>
          <a:p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387812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754BE1-DDB7-404A-AAD9-0A4D4936EA25}" type="slidenum">
              <a:rPr lang="en-US" altLang="en-US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Scope: Generic Example p.4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1173163" y="1905000"/>
            <a:ext cx="7437437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>
                <a:latin typeface="Arial" charset="0"/>
              </a:rPr>
              <a:t>def doCalc  (x) :</a:t>
            </a:r>
          </a:p>
          <a:p>
            <a:endParaRPr lang="en-US" altLang="en-US">
              <a:latin typeface="Arial" charset="0"/>
            </a:endParaRPr>
          </a:p>
          <a:p>
            <a:r>
              <a:rPr lang="en-US" altLang="en-US">
                <a:latin typeface="Arial" charset="0"/>
              </a:rPr>
              <a:t>	i = 5</a:t>
            </a:r>
          </a:p>
          <a:p>
            <a:endParaRPr lang="en-US" altLang="en-US">
              <a:latin typeface="Arial" charset="0"/>
            </a:endParaRPr>
          </a:p>
          <a:p>
            <a:r>
              <a:rPr lang="en-US" altLang="en-US">
                <a:latin typeface="Arial" charset="0"/>
              </a:rPr>
              <a:t>	can access:	global MAX_VALUE (ok), </a:t>
            </a:r>
            <a:br>
              <a:rPr lang="en-US" altLang="en-US">
                <a:latin typeface="Arial" charset="0"/>
              </a:rPr>
            </a:br>
            <a:r>
              <a:rPr lang="en-US" altLang="en-US">
                <a:latin typeface="Arial" charset="0"/>
              </a:rPr>
              <a:t>			local i , parameter x, </a:t>
            </a:r>
          </a:p>
          <a:p>
            <a:r>
              <a:rPr lang="en-US" altLang="en-US">
                <a:latin typeface="Arial" charset="0"/>
              </a:rPr>
              <a:t>			anything in math</a:t>
            </a:r>
          </a:p>
          <a:p>
            <a:endParaRPr lang="en-US" altLang="en-US">
              <a:latin typeface="Arial" charset="0"/>
            </a:endParaRPr>
          </a:p>
          <a:p>
            <a:r>
              <a:rPr lang="en-US" altLang="en-US">
                <a:latin typeface="Arial" charset="0"/>
              </a:rPr>
              <a:t>	can call:	any function in file</a:t>
            </a:r>
          </a:p>
          <a:p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446735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D3A353-E409-4163-B3A1-EF4FACA275BD}" type="slidenum">
              <a:rPr lang="en-US" altLang="en-US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Program Example: what's the output?</a:t>
            </a:r>
            <a:endParaRPr lang="en-US" altLang="en-US"/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1173163" y="3211513"/>
            <a:ext cx="7437437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  <a:latin typeface="Arial" charset="0"/>
              </a:rPr>
              <a:t># if you can trace this program you have a decent</a:t>
            </a:r>
          </a:p>
          <a:p>
            <a:r>
              <a:rPr lang="en-US" altLang="en-US" dirty="0">
                <a:solidFill>
                  <a:srgbClr val="0000FF"/>
                </a:solidFill>
                <a:latin typeface="Arial" charset="0"/>
              </a:rPr>
              <a:t># understanding of the basics of block structure and </a:t>
            </a:r>
            <a:br>
              <a:rPr lang="en-US" altLang="en-US" dirty="0">
                <a:solidFill>
                  <a:srgbClr val="0000FF"/>
                </a:solidFill>
                <a:latin typeface="Arial" charset="0"/>
              </a:rPr>
            </a:br>
            <a:r>
              <a:rPr lang="en-US" altLang="en-US" dirty="0">
                <a:solidFill>
                  <a:srgbClr val="0000FF"/>
                </a:solidFill>
                <a:latin typeface="Arial" charset="0"/>
              </a:rPr>
              <a:t># scope at this introductory level with a single file</a:t>
            </a:r>
            <a:br>
              <a:rPr lang="en-US" altLang="en-US" dirty="0">
                <a:solidFill>
                  <a:srgbClr val="0000FF"/>
                </a:solidFill>
                <a:latin typeface="Arial" charset="0"/>
              </a:rPr>
            </a:br>
            <a:endParaRPr lang="en-US" altLang="en-US" dirty="0">
              <a:solidFill>
                <a:srgbClr val="0000FF"/>
              </a:solidFill>
              <a:latin typeface="Arial" charset="0"/>
            </a:endParaRPr>
          </a:p>
          <a:p>
            <a:r>
              <a:rPr lang="en-US" altLang="en-US" dirty="0">
                <a:latin typeface="Arial" charset="0"/>
              </a:rPr>
              <a:t>We will work either work through the </a:t>
            </a:r>
            <a:r>
              <a:rPr lang="en-US" altLang="en-US" dirty="0" err="1">
                <a:latin typeface="Arial" charset="0"/>
              </a:rPr>
              <a:t>zipZap</a:t>
            </a:r>
            <a:r>
              <a:rPr lang="en-US" altLang="en-US" dirty="0">
                <a:latin typeface="Arial" charset="0"/>
              </a:rPr>
              <a:t> program using IDLE, or leave it as an exercise, depending on time available</a:t>
            </a:r>
          </a:p>
        </p:txBody>
      </p:sp>
      <p:sp>
        <p:nvSpPr>
          <p:cNvPr id="12293" name="TextBox 4"/>
          <p:cNvSpPr txBox="1">
            <a:spLocks noChangeArrowheads="1"/>
          </p:cNvSpPr>
          <p:nvPr/>
        </p:nvSpPr>
        <p:spPr bwMode="auto">
          <a:xfrm>
            <a:off x="4419600" y="1674813"/>
            <a:ext cx="3624263" cy="460375"/>
          </a:xfrm>
          <a:prstGeom prst="rect">
            <a:avLst/>
          </a:prstGeom>
          <a:solidFill>
            <a:srgbClr val="66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program exercise zipZap.py</a:t>
            </a:r>
          </a:p>
        </p:txBody>
      </p:sp>
    </p:spTree>
    <p:extLst>
      <p:ext uri="{BB962C8B-B14F-4D97-AF65-F5344CB8AC3E}">
        <p14:creationId xmlns:p14="http://schemas.microsoft.com/office/powerpoint/2010/main" val="2937028372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01533B-2E60-4DF8-8532-0928A57CD0BA}" type="slidenum">
              <a:rPr lang="en-US" altLang="en-US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772400" cy="838200"/>
          </a:xfrm>
        </p:spPr>
        <p:txBody>
          <a:bodyPr/>
          <a:lstStyle/>
          <a:p>
            <a:r>
              <a:rPr lang="en-US" altLang="en-US"/>
              <a:t>Functions: Style p.1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5200" y="1524000"/>
            <a:ext cx="7950200" cy="4829175"/>
          </a:xfrm>
        </p:spPr>
        <p:txBody>
          <a:bodyPr/>
          <a:lstStyle/>
          <a:p>
            <a:r>
              <a:rPr lang="en-US" altLang="en-US">
                <a:solidFill>
                  <a:srgbClr val="3333CC"/>
                </a:solidFill>
              </a:rPr>
              <a:t>GOALS</a:t>
            </a:r>
          </a:p>
          <a:p>
            <a:pPr lvl="1"/>
            <a:r>
              <a:rPr lang="en-US" altLang="en-US"/>
              <a:t>modularity</a:t>
            </a:r>
          </a:p>
          <a:p>
            <a:pPr lvl="1"/>
            <a:r>
              <a:rPr lang="en-US" altLang="en-US"/>
              <a:t>functional cohesiveness</a:t>
            </a:r>
          </a:p>
          <a:p>
            <a:pPr lvl="1"/>
            <a:r>
              <a:rPr lang="en-US" altLang="en-US"/>
              <a:t>maximize readability</a:t>
            </a:r>
          </a:p>
          <a:p>
            <a:pPr lvl="1"/>
            <a:r>
              <a:rPr lang="en-US" altLang="en-US"/>
              <a:t>make writing, testing, debugging and modifying the program all easier</a:t>
            </a:r>
          </a:p>
          <a:p>
            <a:pPr lvl="1"/>
            <a:r>
              <a:rPr lang="en-US" altLang="en-US"/>
              <a:t>error (bug) prevention</a:t>
            </a:r>
          </a:p>
        </p:txBody>
      </p:sp>
    </p:spTree>
    <p:extLst>
      <p:ext uri="{BB962C8B-B14F-4D97-AF65-F5344CB8AC3E}">
        <p14:creationId xmlns:p14="http://schemas.microsoft.com/office/powerpoint/2010/main" val="3156225104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6A883-E60F-4ED4-B45B-98C75BF21319}" type="slidenum">
              <a:rPr lang="en-US" altLang="en-US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772400" cy="838200"/>
          </a:xfrm>
        </p:spPr>
        <p:txBody>
          <a:bodyPr/>
          <a:lstStyle/>
          <a:p>
            <a:r>
              <a:rPr lang="en-US" altLang="en-US"/>
              <a:t>Functions: Style p.2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5200" y="2057400"/>
            <a:ext cx="7797800" cy="4114800"/>
          </a:xfrm>
        </p:spPr>
        <p:txBody>
          <a:bodyPr/>
          <a:lstStyle/>
          <a:p>
            <a:r>
              <a:rPr lang="en-US" altLang="en-US" dirty="0"/>
              <a:t>What are the consequences of a bug?</a:t>
            </a:r>
          </a:p>
          <a:p>
            <a:pPr lvl="1"/>
            <a:r>
              <a:rPr lang="en-US" altLang="en-US" dirty="0"/>
              <a:t>in a program you turn in for this class</a:t>
            </a:r>
          </a:p>
          <a:p>
            <a:pPr lvl="1"/>
            <a:r>
              <a:rPr lang="en-US" altLang="en-US" dirty="0"/>
              <a:t>in the university library's card catalog and book checkout program</a:t>
            </a:r>
          </a:p>
          <a:p>
            <a:pPr lvl="1"/>
            <a:r>
              <a:rPr lang="en-US" altLang="en-US" dirty="0"/>
              <a:t>in the software that runs an MRI scanner</a:t>
            </a:r>
          </a:p>
          <a:p>
            <a:pPr lvl="1"/>
            <a:r>
              <a:rPr lang="en-US" altLang="en-US" dirty="0"/>
              <a:t>in the software that controls an airplane</a:t>
            </a:r>
          </a:p>
          <a:p>
            <a:pPr lvl="1"/>
            <a:r>
              <a:rPr lang="en-US" altLang="en-US" dirty="0"/>
              <a:t>relates to professional ethics as a programmer</a:t>
            </a:r>
          </a:p>
        </p:txBody>
      </p:sp>
    </p:spTree>
    <p:extLst>
      <p:ext uri="{BB962C8B-B14F-4D97-AF65-F5344CB8AC3E}">
        <p14:creationId xmlns:p14="http://schemas.microsoft.com/office/powerpoint/2010/main" val="2680695230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12B21-3D54-4D79-83F8-9F57C8E7477A}" type="slidenum">
              <a:rPr lang="en-US" altLang="en-US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772400" cy="838200"/>
          </a:xfrm>
        </p:spPr>
        <p:txBody>
          <a:bodyPr/>
          <a:lstStyle/>
          <a:p>
            <a:r>
              <a:rPr lang="en-US" altLang="en-US"/>
              <a:t>Functions: Style p.3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5200" y="1981200"/>
            <a:ext cx="8178800" cy="3505200"/>
          </a:xfrm>
        </p:spPr>
        <p:txBody>
          <a:bodyPr/>
          <a:lstStyle/>
          <a:p>
            <a:r>
              <a:rPr lang="en-US" altLang="en-US">
                <a:solidFill>
                  <a:srgbClr val="3333CC"/>
                </a:solidFill>
              </a:rPr>
              <a:t>commenting programs with multiple functions</a:t>
            </a:r>
            <a:r>
              <a:rPr lang="en-US" altLang="en-US"/>
              <a:t>:  see style handout for general guidelines (course web site)</a:t>
            </a:r>
            <a:br>
              <a:rPr lang="en-US" altLang="en-US"/>
            </a:br>
            <a:endParaRPr lang="en-US" altLang="en-US"/>
          </a:p>
          <a:p>
            <a:r>
              <a:rPr lang="en-US" altLang="en-US">
                <a:solidFill>
                  <a:srgbClr val="3333CC"/>
                </a:solidFill>
              </a:rPr>
              <a:t>one-entrance-one-exit principle</a:t>
            </a:r>
            <a:r>
              <a:rPr lang="en-US" altLang="en-US"/>
              <a:t>: goal is one return statement in a function</a:t>
            </a:r>
            <a:br>
              <a:rPr lang="en-US" altLang="en-US"/>
            </a:b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880375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93501-1F7A-4A84-AE69-EA5F56D1E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619" y="1447800"/>
            <a:ext cx="7772400" cy="1143000"/>
          </a:xfrm>
        </p:spPr>
        <p:txBody>
          <a:bodyPr/>
          <a:lstStyle/>
          <a:p>
            <a:r>
              <a:rPr lang="en-US" dirty="0"/>
              <a:t>E.g. Calling functions in the </a:t>
            </a:r>
            <a:br>
              <a:rPr lang="en-US" dirty="0"/>
            </a:br>
            <a:r>
              <a:rPr lang="en-US" dirty="0"/>
              <a:t>math module of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3C657-3BE8-4F4F-862D-94AA09BF9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05AA9B-D13F-4D38-A3BF-D1D73C36622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78ABB1-3798-44F4-B981-5269D4126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429000"/>
            <a:ext cx="2667000" cy="584775"/>
          </a:xfrm>
          <a:prstGeom prst="rect">
            <a:avLst/>
          </a:prstGeom>
          <a:solidFill>
            <a:srgbClr val="66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3200" dirty="0"/>
              <a:t>mathFuncs.py</a:t>
            </a:r>
          </a:p>
        </p:txBody>
      </p:sp>
    </p:spTree>
    <p:extLst>
      <p:ext uri="{BB962C8B-B14F-4D97-AF65-F5344CB8AC3E}">
        <p14:creationId xmlns:p14="http://schemas.microsoft.com/office/powerpoint/2010/main" val="12431119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3F9058-92F1-41CE-AA04-4309F6D44E7E}" type="slidenum">
              <a:rPr lang="en-US" altLang="en-US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Important Points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981200"/>
            <a:ext cx="7772400" cy="1676400"/>
          </a:xfrm>
        </p:spPr>
        <p:txBody>
          <a:bodyPr/>
          <a:lstStyle/>
          <a:p>
            <a:r>
              <a:rPr lang="en-US" altLang="en-US" b="1" i="1">
                <a:solidFill>
                  <a:srgbClr val="800080"/>
                </a:solidFill>
              </a:rPr>
              <a:t>Explicit Interface</a:t>
            </a:r>
            <a:endParaRPr lang="en-US" altLang="en-US"/>
          </a:p>
          <a:p>
            <a:pPr lvl="1"/>
            <a:r>
              <a:rPr lang="en-US" altLang="en-US"/>
              <a:t>limit communication between modules to parameter and argument lists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2133600" y="4191000"/>
            <a:ext cx="6400800" cy="457200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cs typeface="Times New Roman" pitchFamily="18" charset="0"/>
              </a:rPr>
              <a:t>caller: function call (main or other function)</a:t>
            </a:r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3048000" y="5638800"/>
            <a:ext cx="3581400" cy="457200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cs typeface="Times New Roman" pitchFamily="18" charset="0"/>
              </a:rPr>
              <a:t>callee: function heading</a:t>
            </a:r>
          </a:p>
        </p:txBody>
      </p:sp>
      <p:sp>
        <p:nvSpPr>
          <p:cNvPr id="16391" name="Line 6"/>
          <p:cNvSpPr>
            <a:spLocks noChangeShapeType="1"/>
          </p:cNvSpPr>
          <p:nvPr/>
        </p:nvSpPr>
        <p:spPr bwMode="auto">
          <a:xfrm>
            <a:off x="4495800" y="46482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Line 7"/>
          <p:cNvSpPr>
            <a:spLocks noChangeShapeType="1"/>
          </p:cNvSpPr>
          <p:nvPr/>
        </p:nvSpPr>
        <p:spPr bwMode="auto">
          <a:xfrm flipV="1">
            <a:off x="4800600" y="46482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95869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B5D1A6-C74B-4BA8-B209-B0E4E2A13EBE}" type="slidenum">
              <a:rPr lang="en-US" altLang="en-US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76200"/>
            <a:ext cx="7772400" cy="914400"/>
          </a:xfrm>
        </p:spPr>
        <p:txBody>
          <a:bodyPr/>
          <a:lstStyle/>
          <a:p>
            <a:r>
              <a:rPr lang="en-US" altLang="en-US"/>
              <a:t>Important Points p.2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828800"/>
            <a:ext cx="7772400" cy="3505200"/>
          </a:xfrm>
        </p:spPr>
        <p:txBody>
          <a:bodyPr/>
          <a:lstStyle/>
          <a:p>
            <a:r>
              <a:rPr lang="en-US" altLang="en-US" b="1" i="1" dirty="0">
                <a:solidFill>
                  <a:srgbClr val="800080"/>
                </a:solidFill>
              </a:rPr>
              <a:t>Why Python uses call by value parameters only</a:t>
            </a:r>
            <a:endParaRPr lang="en-US" altLang="en-US" dirty="0"/>
          </a:p>
          <a:p>
            <a:pPr lvl="1"/>
            <a:r>
              <a:rPr lang="en-US" altLang="en-US" dirty="0"/>
              <a:t>argument information is input-only to called function</a:t>
            </a:r>
          </a:p>
          <a:p>
            <a:pPr lvl="1"/>
            <a:r>
              <a:rPr lang="en-US" altLang="en-US" dirty="0"/>
              <a:t>arguments are therefore </a:t>
            </a:r>
            <a:r>
              <a:rPr lang="en-US" altLang="en-US" u="sng"/>
              <a:t>protected</a:t>
            </a:r>
            <a:r>
              <a:rPr lang="en-US" altLang="en-US"/>
              <a:t> from being changed by the function called</a:t>
            </a:r>
          </a:p>
        </p:txBody>
      </p:sp>
    </p:spTree>
    <p:extLst>
      <p:ext uri="{BB962C8B-B14F-4D97-AF65-F5344CB8AC3E}">
        <p14:creationId xmlns:p14="http://schemas.microsoft.com/office/powerpoint/2010/main" val="272216663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051F1A-BB28-4C1E-8D77-713A13A3FE77}" type="slidenum">
              <a:rPr lang="en-US" altLang="en-US"/>
              <a:pPr>
                <a:defRPr/>
              </a:pPr>
              <a:t>42</a:t>
            </a:fld>
            <a:endParaRPr lang="en-US" alt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76200"/>
            <a:ext cx="7772400" cy="914400"/>
          </a:xfrm>
        </p:spPr>
        <p:txBody>
          <a:bodyPr/>
          <a:lstStyle/>
          <a:p>
            <a:r>
              <a:rPr lang="en-US" altLang="en-US"/>
              <a:t>Important Points p.3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447800"/>
            <a:ext cx="7772400" cy="4953000"/>
          </a:xfrm>
        </p:spPr>
        <p:txBody>
          <a:bodyPr/>
          <a:lstStyle/>
          <a:p>
            <a:r>
              <a:rPr lang="en-US" altLang="en-US" sz="2800" b="1" i="1" dirty="0">
                <a:solidFill>
                  <a:srgbClr val="800080"/>
                </a:solidFill>
              </a:rPr>
              <a:t>Use local variables (and constants) where appropriate</a:t>
            </a:r>
            <a:endParaRPr lang="en-US" altLang="en-US" sz="2800" dirty="0"/>
          </a:p>
          <a:p>
            <a:pPr lvl="1"/>
            <a:r>
              <a:rPr lang="en-US" altLang="en-US" dirty="0"/>
              <a:t>when only the subprogram needs/uses the information</a:t>
            </a:r>
          </a:p>
          <a:p>
            <a:r>
              <a:rPr lang="en-US" altLang="en-US" sz="2800" b="1" dirty="0">
                <a:solidFill>
                  <a:srgbClr val="800080"/>
                </a:solidFill>
              </a:rPr>
              <a:t>functions only access these directly:</a:t>
            </a:r>
            <a:r>
              <a:rPr lang="en-US" altLang="en-US" sz="2800" dirty="0"/>
              <a:t> parameters, local variables and constants, global constants</a:t>
            </a:r>
            <a:br>
              <a:rPr lang="en-US" altLang="en-US" sz="2800" dirty="0"/>
            </a:br>
            <a:r>
              <a:rPr lang="en-US" altLang="en-US" sz="2800" i="1" dirty="0"/>
              <a:t>NO GLOBAL VARIABLES</a:t>
            </a:r>
          </a:p>
          <a:p>
            <a:pPr lvl="1"/>
            <a:r>
              <a:rPr lang="en-US" altLang="en-US" i="1" dirty="0"/>
              <a:t>direct access and change to global variables can cause errors which are very hard to fix</a:t>
            </a:r>
          </a:p>
        </p:txBody>
      </p:sp>
    </p:spTree>
    <p:extLst>
      <p:ext uri="{BB962C8B-B14F-4D97-AF65-F5344CB8AC3E}">
        <p14:creationId xmlns:p14="http://schemas.microsoft.com/office/powerpoint/2010/main" val="15958474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3D31D-035E-448A-B10F-A39BE50AB6A4}" type="slidenum">
              <a:rPr lang="en-US" altLang="en-US"/>
              <a:pPr>
                <a:defRPr/>
              </a:pPr>
              <a:t>43</a:t>
            </a:fld>
            <a:endParaRPr lang="en-US" alt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76200"/>
            <a:ext cx="7772400" cy="914400"/>
          </a:xfrm>
        </p:spPr>
        <p:txBody>
          <a:bodyPr/>
          <a:lstStyle/>
          <a:p>
            <a:r>
              <a:rPr lang="en-US" altLang="en-US"/>
              <a:t>Important Points p.4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447800"/>
            <a:ext cx="7285037" cy="2819400"/>
          </a:xfrm>
        </p:spPr>
        <p:txBody>
          <a:bodyPr/>
          <a:lstStyle/>
          <a:p>
            <a:r>
              <a:rPr lang="en-US" altLang="en-US" b="1" i="1">
                <a:solidFill>
                  <a:srgbClr val="800080"/>
                </a:solidFill>
              </a:rPr>
              <a:t>Isolate each module to the extent possible from what occurs in other modules</a:t>
            </a:r>
            <a:endParaRPr lang="en-US" altLang="en-US"/>
          </a:p>
          <a:p>
            <a:pPr lvl="1"/>
            <a:r>
              <a:rPr lang="en-US" altLang="en-US"/>
              <a:t>by using the techniques outlined above</a:t>
            </a:r>
            <a:endParaRPr lang="en-US" altLang="en-US" i="1"/>
          </a:p>
        </p:txBody>
      </p:sp>
    </p:spTree>
    <p:extLst>
      <p:ext uri="{BB962C8B-B14F-4D97-AF65-F5344CB8AC3E}">
        <p14:creationId xmlns:p14="http://schemas.microsoft.com/office/powerpoint/2010/main" val="220585201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D3B7-F7E0-4661-9D13-8B98647E6590}" type="slidenum">
              <a:rPr lang="en-US" altLang="en-US"/>
              <a:pPr>
                <a:defRPr/>
              </a:pPr>
              <a:t>44</a:t>
            </a:fld>
            <a:endParaRPr lang="en-US" alt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76200"/>
            <a:ext cx="7772400" cy="914400"/>
          </a:xfrm>
        </p:spPr>
        <p:txBody>
          <a:bodyPr/>
          <a:lstStyle/>
          <a:p>
            <a:r>
              <a:rPr lang="en-US" altLang="en-US"/>
              <a:t>Important Points p.5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05000"/>
            <a:ext cx="7772400" cy="3276600"/>
          </a:xfrm>
        </p:spPr>
        <p:txBody>
          <a:bodyPr/>
          <a:lstStyle/>
          <a:p>
            <a:r>
              <a:rPr lang="en-US" altLang="en-US" b="1">
                <a:solidFill>
                  <a:srgbClr val="800080"/>
                </a:solidFill>
              </a:rPr>
              <a:t>SIDE EFFECT of a function</a:t>
            </a:r>
            <a:endParaRPr lang="en-US" altLang="en-US"/>
          </a:p>
          <a:p>
            <a:pPr lvl="1"/>
            <a:r>
              <a:rPr lang="en-US" altLang="en-US"/>
              <a:t>an effect of one function on another which is not part of the explicitly defined interface between them; primary example:</a:t>
            </a:r>
            <a:endParaRPr lang="en-US" altLang="en-US" i="1"/>
          </a:p>
          <a:p>
            <a:pPr lvl="2"/>
            <a:r>
              <a:rPr lang="en-US" altLang="en-US" i="1"/>
              <a:t>a global variable access and change in its value (did not pass it as a parameter)</a:t>
            </a:r>
          </a:p>
        </p:txBody>
      </p:sp>
    </p:spTree>
    <p:extLst>
      <p:ext uri="{BB962C8B-B14F-4D97-AF65-F5344CB8AC3E}">
        <p14:creationId xmlns:p14="http://schemas.microsoft.com/office/powerpoint/2010/main" val="3255996699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4A0670-FD93-4570-92B3-2F8E2174B961}" type="slidenum">
              <a:rPr lang="en-US" altLang="en-US"/>
              <a:pPr>
                <a:defRPr/>
              </a:pPr>
              <a:t>45</a:t>
            </a:fld>
            <a:endParaRPr lang="en-US" alt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342900"/>
            <a:ext cx="7772400" cy="838200"/>
          </a:xfrm>
        </p:spPr>
        <p:txBody>
          <a:bodyPr/>
          <a:lstStyle/>
          <a:p>
            <a:r>
              <a:rPr lang="en-US" altLang="en-US"/>
              <a:t>Imagine: worst case scenario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447800"/>
            <a:ext cx="7772400" cy="5181600"/>
          </a:xfrm>
        </p:spPr>
        <p:txBody>
          <a:bodyPr/>
          <a:lstStyle/>
          <a:p>
            <a:r>
              <a:rPr lang="en-US" altLang="en-US" sz="2400" dirty="0"/>
              <a:t>programmer does not follow these guidelines; worst case: to use no parameters at all and access all data as global variables, directly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have a long program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X is a global variable, and in the program results, it is wrong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semantic error: must pinpoint location where error occurs, i.e. where X is changed and becomes wrong</a:t>
            </a:r>
          </a:p>
        </p:txBody>
      </p:sp>
    </p:spTree>
    <p:extLst>
      <p:ext uri="{BB962C8B-B14F-4D97-AF65-F5344CB8AC3E}">
        <p14:creationId xmlns:p14="http://schemas.microsoft.com/office/powerpoint/2010/main" val="2745746510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3929C2-27B0-46A0-A131-72CD754E6067}" type="slidenum">
              <a:rPr lang="en-US" altLang="en-US"/>
              <a:pPr>
                <a:defRPr/>
              </a:pPr>
              <a:t>46</a:t>
            </a:fld>
            <a:endParaRPr lang="en-US" alt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the search area?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where X is read in or calculated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the entire program, every line in which X appears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then, look for errors in variables which are used to calculate X, again, in entire program</a:t>
            </a:r>
          </a:p>
        </p:txBody>
      </p:sp>
    </p:spTree>
    <p:extLst>
      <p:ext uri="{BB962C8B-B14F-4D97-AF65-F5344CB8AC3E}">
        <p14:creationId xmlns:p14="http://schemas.microsoft.com/office/powerpoint/2010/main" val="3742860972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ECFCF7-893C-485A-B3CD-DB00A7D83975}" type="slidenum">
              <a:rPr lang="en-US" altLang="en-US"/>
              <a:pPr>
                <a:defRPr/>
              </a:pPr>
              <a:t>47</a:t>
            </a:fld>
            <a:endParaRPr lang="en-US" alt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28600"/>
            <a:ext cx="7772400" cy="1143000"/>
          </a:xfrm>
        </p:spPr>
        <p:txBody>
          <a:bodyPr/>
          <a:lstStyle/>
          <a:p>
            <a:r>
              <a:rPr lang="en-US" altLang="en-US"/>
              <a:t>Imagine instead...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371600"/>
            <a:ext cx="7772400" cy="5334000"/>
          </a:xfrm>
        </p:spPr>
        <p:txBody>
          <a:bodyPr/>
          <a:lstStyle/>
          <a:p>
            <a:r>
              <a:rPr lang="en-US" altLang="en-US" sz="2400"/>
              <a:t>programmer </a:t>
            </a:r>
            <a:r>
              <a:rPr lang="en-US" altLang="en-US" sz="2400" i="1"/>
              <a:t>does</a:t>
            </a:r>
            <a:r>
              <a:rPr lang="en-US" altLang="en-US" sz="2400"/>
              <a:t> follow style guidelines</a:t>
            </a:r>
            <a:br>
              <a:rPr lang="en-US" altLang="en-US" sz="2400"/>
            </a:br>
            <a:endParaRPr lang="en-US" altLang="en-US" sz="2400"/>
          </a:p>
          <a:p>
            <a:r>
              <a:rPr lang="en-US" altLang="en-US" sz="2400"/>
              <a:t>What is the search area?</a:t>
            </a:r>
          </a:p>
          <a:p>
            <a:pPr lvl="1"/>
            <a:r>
              <a:rPr lang="en-US" altLang="en-US" sz="2400"/>
              <a:t>the function in which X is created and in scope</a:t>
            </a:r>
          </a:p>
          <a:p>
            <a:pPr lvl="1"/>
            <a:r>
              <a:rPr lang="en-US" altLang="en-US" sz="2400"/>
              <a:t>then, related variables: where they are created</a:t>
            </a:r>
          </a:p>
          <a:p>
            <a:pPr lvl="1"/>
            <a:r>
              <a:rPr lang="en-US" altLang="en-US" sz="2400"/>
              <a:t>best programmers </a:t>
            </a:r>
            <a:r>
              <a:rPr lang="en-US" altLang="en-US" sz="2400" i="1"/>
              <a:t>carefully utilize scope mechanisms </a:t>
            </a:r>
            <a:r>
              <a:rPr lang="en-US" altLang="en-US" sz="2400"/>
              <a:t>to control where variables can be accessed and changed – or not !</a:t>
            </a:r>
          </a:p>
          <a:p>
            <a:pPr lvl="2"/>
            <a:r>
              <a:rPr lang="en-US" altLang="en-US"/>
              <a:t>you will learn a lot more about scope rules if you take more advanced courses</a:t>
            </a:r>
          </a:p>
        </p:txBody>
      </p:sp>
    </p:spTree>
    <p:extLst>
      <p:ext uri="{BB962C8B-B14F-4D97-AF65-F5344CB8AC3E}">
        <p14:creationId xmlns:p14="http://schemas.microsoft.com/office/powerpoint/2010/main" val="362576377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5CA10-93A3-4A8F-A4C0-9B1EB49DF305}" type="slidenum">
              <a:rPr lang="en-US" altLang="en-US"/>
              <a:pPr>
                <a:defRPr/>
              </a:pPr>
              <a:t>48</a:t>
            </a:fld>
            <a:endParaRPr lang="en-US" alt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These guidelines</a:t>
            </a:r>
            <a:br>
              <a:rPr lang="en-US" altLang="en-US"/>
            </a:br>
            <a:endParaRPr lang="en-US" altLang="en-US"/>
          </a:p>
          <a:p>
            <a:pPr lvl="1"/>
            <a:r>
              <a:rPr lang="en-US" altLang="en-US"/>
              <a:t>help you prevent errors in the first place</a:t>
            </a:r>
          </a:p>
          <a:p>
            <a:pPr lvl="1"/>
            <a:r>
              <a:rPr lang="en-US" altLang="en-US"/>
              <a:t>make it easier to find any that do occur</a:t>
            </a:r>
          </a:p>
          <a:p>
            <a:pPr lvl="1"/>
            <a:r>
              <a:rPr lang="en-US" altLang="en-US"/>
              <a:t>help others work with your program (modifying it, debugging it)</a:t>
            </a:r>
          </a:p>
        </p:txBody>
      </p:sp>
    </p:spTree>
    <p:extLst>
      <p:ext uri="{BB962C8B-B14F-4D97-AF65-F5344CB8AC3E}">
        <p14:creationId xmlns:p14="http://schemas.microsoft.com/office/powerpoint/2010/main" val="3061246486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772400" cy="1143000"/>
          </a:xfrm>
        </p:spPr>
        <p:txBody>
          <a:bodyPr/>
          <a:lstStyle/>
          <a:p>
            <a:r>
              <a:rPr lang="en-US"/>
              <a:t>1 minute history of programming and global variables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676400"/>
            <a:ext cx="3581400" cy="4114800"/>
          </a:xfrm>
          <a:solidFill>
            <a:srgbClr val="FFCCFF"/>
          </a:solidFill>
        </p:spPr>
        <p:txBody>
          <a:bodyPr/>
          <a:lstStyle/>
          <a:p>
            <a:r>
              <a:rPr lang="en-US"/>
              <a:t>Legacy Code</a:t>
            </a:r>
          </a:p>
          <a:p>
            <a:pPr lvl="1"/>
            <a:r>
              <a:rPr lang="en-US"/>
              <a:t>memory was expensive</a:t>
            </a:r>
          </a:p>
          <a:p>
            <a:pPr lvl="1"/>
            <a:r>
              <a:rPr lang="en-US"/>
              <a:t>memory was VERY limited</a:t>
            </a:r>
          </a:p>
          <a:p>
            <a:pPr lvl="1"/>
            <a:r>
              <a:rPr lang="en-US"/>
              <a:t>processors were SLOW</a:t>
            </a:r>
          </a:p>
          <a:p>
            <a:pPr lvl="1"/>
            <a:r>
              <a:rPr lang="en-US"/>
              <a:t>global variables saved both time and space</a:t>
            </a:r>
          </a:p>
        </p:txBody>
      </p:sp>
      <p:sp>
        <p:nvSpPr>
          <p:cNvPr id="2560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447800"/>
            <a:ext cx="3810000" cy="5257800"/>
          </a:xfrm>
          <a:solidFill>
            <a:srgbClr val="FFFF00"/>
          </a:solidFill>
        </p:spPr>
        <p:txBody>
          <a:bodyPr/>
          <a:lstStyle/>
          <a:p>
            <a:r>
              <a:rPr lang="en-US" dirty="0"/>
              <a:t>Current Situation</a:t>
            </a:r>
          </a:p>
          <a:p>
            <a:pPr lvl="1"/>
            <a:r>
              <a:rPr lang="en-US" dirty="0"/>
              <a:t>memory is cheap</a:t>
            </a:r>
          </a:p>
          <a:p>
            <a:pPr lvl="1"/>
            <a:r>
              <a:rPr lang="en-US" dirty="0"/>
              <a:t>memory is plentiful</a:t>
            </a:r>
          </a:p>
          <a:p>
            <a:pPr lvl="1"/>
            <a:r>
              <a:rPr lang="en-US" dirty="0"/>
              <a:t>processors are so fast they sit "idle" a lot of the time</a:t>
            </a:r>
          </a:p>
          <a:p>
            <a:pPr lvl="1"/>
            <a:r>
              <a:rPr lang="en-US" dirty="0"/>
              <a:t>global variables are known to cause hard to find and fix bugs, and are </a:t>
            </a:r>
            <a:r>
              <a:rPr lang="en-US" u="sng" dirty="0"/>
              <a:t>not</a:t>
            </a:r>
            <a:r>
              <a:rPr lang="en-US" dirty="0"/>
              <a:t> used except for very rare situations; </a:t>
            </a:r>
            <a:r>
              <a:rPr lang="en-US" u="sng" dirty="0"/>
              <a:t>NOT</a:t>
            </a:r>
            <a:r>
              <a:rPr lang="en-US" dirty="0"/>
              <a:t> in this course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5B044B-DB59-448B-A34F-D6EBBD73EB53}" type="slidenum">
              <a:rPr lang="en-US" altLang="en-US" smtClean="0"/>
              <a:pPr>
                <a:defRPr/>
              </a:pPr>
              <a:t>49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7135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27CC43-8D28-4BA2-8C28-FAB175650E59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772400" cy="838200"/>
          </a:xfrm>
        </p:spPr>
        <p:txBody>
          <a:bodyPr/>
          <a:lstStyle/>
          <a:p>
            <a:r>
              <a:rPr lang="en-US" sz="4000" dirty="0"/>
              <a:t>Why is writing our own functions so important?</a:t>
            </a:r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676400"/>
            <a:ext cx="7772400" cy="4648200"/>
          </a:xfrm>
        </p:spPr>
        <p:txBody>
          <a:bodyPr/>
          <a:lstStyle/>
          <a:p>
            <a:r>
              <a:rPr lang="en-US" sz="2400" dirty="0"/>
              <a:t>Allow us to implement a top-down design</a:t>
            </a:r>
          </a:p>
          <a:p>
            <a:pPr lvl="1"/>
            <a:r>
              <a:rPr lang="en-US" sz="2400" dirty="0"/>
              <a:t>make structure chart evident in program</a:t>
            </a:r>
          </a:p>
          <a:p>
            <a:pPr lvl="1"/>
            <a:r>
              <a:rPr lang="en-US" sz="2400" dirty="0"/>
              <a:t>program modularity readily visible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Maximize program readability</a:t>
            </a:r>
          </a:p>
          <a:p>
            <a:pPr lvl="1"/>
            <a:r>
              <a:rPr lang="en-US" sz="2400" dirty="0"/>
              <a:t>long program best understood if broken down into small sections</a:t>
            </a:r>
          </a:p>
          <a:p>
            <a:pPr lvl="1"/>
            <a:r>
              <a:rPr lang="en-US" sz="2400" dirty="0"/>
              <a:t>a function should not be more than one or two pages long</a:t>
            </a:r>
          </a:p>
          <a:p>
            <a:pPr lvl="1"/>
            <a:r>
              <a:rPr lang="en-US" sz="2400" dirty="0"/>
              <a:t>what would a textbook be like with no chapters, no sections, no organizational structure?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08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08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1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590AE6-E03E-4D4C-B852-6D2259CEC023}" type="slidenum">
              <a:rPr lang="en-US" altLang="en-US"/>
              <a:pPr>
                <a:defRPr/>
              </a:pPr>
              <a:t>50</a:t>
            </a:fld>
            <a:endParaRPr lang="en-US" alt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6629400" cy="1143000"/>
          </a:xfrm>
        </p:spPr>
        <p:txBody>
          <a:bodyPr/>
          <a:lstStyle/>
          <a:p>
            <a:r>
              <a:rPr lang="en-US" altLang="en-US" sz="4000" dirty="0"/>
              <a:t>Putting it all together: example program </a:t>
            </a:r>
            <a:r>
              <a:rPr lang="en-US" altLang="en-US" sz="4000" i="1" dirty="0"/>
              <a:t>grading</a:t>
            </a:r>
            <a:endParaRPr lang="en-US" altLang="en-US" dirty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524000"/>
            <a:ext cx="7772400" cy="4191000"/>
          </a:xfrm>
        </p:spPr>
        <p:txBody>
          <a:bodyPr/>
          <a:lstStyle/>
          <a:p>
            <a:r>
              <a:rPr lang="en-US" altLang="en-US"/>
              <a:t>Assume user will input student data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6-digit ID number      3 scores </a:t>
            </a:r>
            <a:br>
              <a:rPr lang="en-US" altLang="en-US"/>
            </a:br>
            <a:endParaRPr lang="en-US" altLang="en-US"/>
          </a:p>
          <a:p>
            <a:pPr lvl="1"/>
            <a:r>
              <a:rPr lang="en-US" altLang="en-US"/>
              <a:t>first digit in ID number is never 0</a:t>
            </a:r>
          </a:p>
          <a:p>
            <a:pPr lvl="1"/>
            <a:r>
              <a:rPr lang="en-US" altLang="en-US"/>
              <a:t>example data:</a:t>
            </a:r>
            <a:br>
              <a:rPr lang="en-US" altLang="en-US"/>
            </a:br>
            <a:r>
              <a:rPr lang="en-US" altLang="en-US"/>
              <a:t>123456  99  88  100</a:t>
            </a:r>
          </a:p>
        </p:txBody>
      </p:sp>
    </p:spTree>
    <p:extLst>
      <p:ext uri="{BB962C8B-B14F-4D97-AF65-F5344CB8AC3E}">
        <p14:creationId xmlns:p14="http://schemas.microsoft.com/office/powerpoint/2010/main" val="34606016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56FCAC-570D-47A7-83F9-3FE51046A271}" type="slidenum">
              <a:rPr lang="en-US" altLang="en-US"/>
              <a:pPr>
                <a:defRPr/>
              </a:pPr>
              <a:t>51</a:t>
            </a:fld>
            <a:endParaRPr lang="en-US" alt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772400" cy="1143000"/>
          </a:xfrm>
        </p:spPr>
        <p:txBody>
          <a:bodyPr/>
          <a:lstStyle/>
          <a:p>
            <a:r>
              <a:rPr lang="en-US" altLang="en-US" sz="4000"/>
              <a:t>example program </a:t>
            </a:r>
            <a:r>
              <a:rPr lang="en-US" altLang="en-US" sz="4000" i="1"/>
              <a:t>grading </a:t>
            </a:r>
            <a:r>
              <a:rPr lang="en-US" altLang="en-US" sz="4000"/>
              <a:t>p.2</a:t>
            </a:r>
            <a:endParaRPr lang="en-US" altLang="en-US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524000"/>
            <a:ext cx="7772400" cy="4800600"/>
          </a:xfrm>
        </p:spPr>
        <p:txBody>
          <a:bodyPr/>
          <a:lstStyle/>
          <a:p>
            <a:r>
              <a:rPr lang="en-US" altLang="en-US" dirty="0"/>
              <a:t>residency is coded into ID number as follows:</a:t>
            </a:r>
          </a:p>
          <a:p>
            <a:pPr lvl="1"/>
            <a:r>
              <a:rPr lang="en-US" altLang="en-US" dirty="0"/>
              <a:t>sum of digits even </a:t>
            </a:r>
            <a:r>
              <a:rPr lang="en-US" altLang="en-US" dirty="0">
                <a:sym typeface="Symbol" pitchFamily="18" charset="2"/>
              </a:rPr>
              <a:t></a:t>
            </a:r>
            <a:r>
              <a:rPr lang="en-US" altLang="en-US" dirty="0"/>
              <a:t> state resident</a:t>
            </a:r>
          </a:p>
          <a:p>
            <a:pPr lvl="1"/>
            <a:r>
              <a:rPr lang="en-US" altLang="en-US" dirty="0"/>
              <a:t>sum of digits odd </a:t>
            </a:r>
            <a:r>
              <a:rPr lang="en-US" altLang="en-US" dirty="0">
                <a:sym typeface="Symbol" pitchFamily="18" charset="2"/>
              </a:rPr>
              <a:t> </a:t>
            </a:r>
            <a:r>
              <a:rPr lang="en-US" altLang="en-US" dirty="0"/>
              <a:t> not a state resident</a:t>
            </a:r>
          </a:p>
          <a:p>
            <a:pPr lvl="1"/>
            <a:r>
              <a:rPr lang="en-US" altLang="en-US" dirty="0"/>
              <a:t>example: sum of 123456 digits is 21</a:t>
            </a:r>
          </a:p>
          <a:p>
            <a:r>
              <a:rPr lang="en-US" altLang="en-US" dirty="0"/>
              <a:t>Goals</a:t>
            </a:r>
          </a:p>
          <a:p>
            <a:pPr lvl="1"/>
            <a:r>
              <a:rPr lang="en-US" altLang="en-US" dirty="0"/>
              <a:t>read in data from user</a:t>
            </a:r>
          </a:p>
          <a:p>
            <a:pPr lvl="1"/>
            <a:r>
              <a:rPr lang="en-US" altLang="en-US" dirty="0"/>
              <a:t>calculate the average score and letter grade</a:t>
            </a:r>
          </a:p>
        </p:txBody>
      </p:sp>
    </p:spTree>
    <p:extLst>
      <p:ext uri="{BB962C8B-B14F-4D97-AF65-F5344CB8AC3E}">
        <p14:creationId xmlns:p14="http://schemas.microsoft.com/office/powerpoint/2010/main" val="14816649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A8C06-DFE4-474E-8166-0A6BD4A2C48A}" type="slidenum">
              <a:rPr lang="en-US" altLang="en-US"/>
              <a:pPr>
                <a:defRPr/>
              </a:pPr>
              <a:t>52</a:t>
            </a:fld>
            <a:endParaRPr lang="en-US" alt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772400" cy="1143000"/>
          </a:xfrm>
        </p:spPr>
        <p:txBody>
          <a:bodyPr/>
          <a:lstStyle/>
          <a:p>
            <a:r>
              <a:rPr lang="en-US" altLang="en-US" sz="4000"/>
              <a:t>example program </a:t>
            </a:r>
            <a:r>
              <a:rPr lang="en-US" altLang="en-US" sz="4000" i="1"/>
              <a:t>grading </a:t>
            </a:r>
            <a:r>
              <a:rPr lang="en-US" altLang="en-US" sz="4000"/>
              <a:t>p.3</a:t>
            </a:r>
            <a:endParaRPr lang="en-US" altLang="en-US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828800" y="2895600"/>
            <a:ext cx="5791200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cs typeface="Times New Roman" pitchFamily="18" charset="0"/>
              </a:rPr>
              <a:t>basing letter grades on “straight scale”:</a:t>
            </a:r>
          </a:p>
          <a:p>
            <a:pPr>
              <a:spcBef>
                <a:spcPct val="50000"/>
              </a:spcBef>
            </a:pPr>
            <a:r>
              <a:rPr lang="en-US" altLang="en-US">
                <a:cs typeface="Times New Roman" pitchFamily="18" charset="0"/>
              </a:rPr>
              <a:t>90-100		A</a:t>
            </a:r>
          </a:p>
          <a:p>
            <a:pPr>
              <a:spcBef>
                <a:spcPct val="50000"/>
              </a:spcBef>
            </a:pPr>
            <a:r>
              <a:rPr lang="en-US" altLang="en-US">
                <a:cs typeface="Times New Roman" pitchFamily="18" charset="0"/>
              </a:rPr>
              <a:t>80-89		B</a:t>
            </a:r>
          </a:p>
          <a:p>
            <a:pPr>
              <a:spcBef>
                <a:spcPct val="50000"/>
              </a:spcBef>
            </a:pPr>
            <a:r>
              <a:rPr lang="en-US" altLang="en-US">
                <a:cs typeface="Times New Roman" pitchFamily="18" charset="0"/>
              </a:rPr>
              <a:t>70-79		C</a:t>
            </a:r>
          </a:p>
          <a:p>
            <a:pPr>
              <a:spcBef>
                <a:spcPct val="50000"/>
              </a:spcBef>
            </a:pPr>
            <a:r>
              <a:rPr lang="en-US" altLang="en-US">
                <a:cs typeface="Times New Roman" pitchFamily="18" charset="0"/>
              </a:rPr>
              <a:t>60-69		D</a:t>
            </a:r>
          </a:p>
          <a:p>
            <a:pPr>
              <a:spcBef>
                <a:spcPct val="50000"/>
              </a:spcBef>
            </a:pPr>
            <a:r>
              <a:rPr lang="en-US" altLang="en-US">
                <a:cs typeface="Times New Roman" pitchFamily="18" charset="0"/>
              </a:rPr>
              <a:t>0-59		F</a:t>
            </a:r>
          </a:p>
        </p:txBody>
      </p:sp>
      <p:sp>
        <p:nvSpPr>
          <p:cNvPr id="2867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Example Results </a:t>
            </a:r>
          </a:p>
        </p:txBody>
      </p:sp>
    </p:spTree>
    <p:extLst>
      <p:ext uri="{BB962C8B-B14F-4D97-AF65-F5344CB8AC3E}">
        <p14:creationId xmlns:p14="http://schemas.microsoft.com/office/powerpoint/2010/main" val="27163104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7F2FA3-74E1-4BE6-96EA-670DBC314921}" type="slidenum">
              <a:rPr lang="en-US" altLang="en-US"/>
              <a:pPr>
                <a:defRPr/>
              </a:pPr>
              <a:t>53</a:t>
            </a:fld>
            <a:endParaRPr lang="en-US" altLang="en-US"/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3962400" y="457200"/>
            <a:ext cx="1371600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>
                <a:latin typeface="Arial" charset="0"/>
              </a:rPr>
              <a:t>main</a:t>
            </a:r>
            <a:endParaRPr lang="en-US" altLang="en-US">
              <a:latin typeface="Times" pitchFamily="18" charset="0"/>
            </a:endParaRP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1219200" y="1449388"/>
            <a:ext cx="1828800" cy="946150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>
                <a:latin typeface="Arial" charset="0"/>
              </a:rPr>
              <a:t>Print</a:t>
            </a:r>
            <a:br>
              <a:rPr lang="en-US" altLang="en-US" sz="2800">
                <a:latin typeface="Arial" charset="0"/>
              </a:rPr>
            </a:br>
            <a:r>
              <a:rPr lang="en-US" altLang="en-US" sz="2800">
                <a:latin typeface="Arial" charset="0"/>
              </a:rPr>
              <a:t>Headings</a:t>
            </a:r>
            <a:endParaRPr lang="en-US" altLang="en-US">
              <a:latin typeface="Times" pitchFamily="18" charset="0"/>
            </a:endParaRP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2514600" y="3671888"/>
            <a:ext cx="1905000" cy="519112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>
                <a:latin typeface="Arial" charset="0"/>
              </a:rPr>
              <a:t>ProcessID</a:t>
            </a:r>
            <a:endParaRPr lang="en-US" altLang="en-US">
              <a:latin typeface="Times" pitchFamily="18" charset="0"/>
            </a:endParaRPr>
          </a:p>
        </p:txBody>
      </p:sp>
      <p:sp>
        <p:nvSpPr>
          <p:cNvPr id="29702" name="Text Box 5"/>
          <p:cNvSpPr txBox="1">
            <a:spLocks noChangeArrowheads="1"/>
          </p:cNvSpPr>
          <p:nvPr/>
        </p:nvSpPr>
        <p:spPr bwMode="auto">
          <a:xfrm>
            <a:off x="2133600" y="5867400"/>
            <a:ext cx="2971800" cy="519113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>
                <a:latin typeface="Arial" charset="0"/>
              </a:rPr>
              <a:t>IsSumDigEven</a:t>
            </a:r>
            <a:endParaRPr lang="en-US" altLang="en-US">
              <a:latin typeface="Times" pitchFamily="18" charset="0"/>
            </a:endParaRPr>
          </a:p>
        </p:txBody>
      </p:sp>
      <p:sp>
        <p:nvSpPr>
          <p:cNvPr id="29703" name="Text Box 6"/>
          <p:cNvSpPr txBox="1">
            <a:spLocks noChangeArrowheads="1"/>
          </p:cNvSpPr>
          <p:nvPr/>
        </p:nvSpPr>
        <p:spPr bwMode="auto">
          <a:xfrm>
            <a:off x="5334000" y="3155950"/>
            <a:ext cx="1752600" cy="946150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>
                <a:latin typeface="Arial" charset="0"/>
              </a:rPr>
              <a:t>Get</a:t>
            </a:r>
            <a:br>
              <a:rPr lang="en-US" altLang="en-US" sz="2800">
                <a:latin typeface="Arial" charset="0"/>
              </a:rPr>
            </a:br>
            <a:r>
              <a:rPr lang="en-US" altLang="en-US" sz="2800">
                <a:latin typeface="Arial" charset="0"/>
              </a:rPr>
              <a:t>Average</a:t>
            </a:r>
            <a:endParaRPr lang="en-US" altLang="en-US">
              <a:latin typeface="Times" pitchFamily="18" charset="0"/>
            </a:endParaRPr>
          </a:p>
        </p:txBody>
      </p:sp>
      <p:sp>
        <p:nvSpPr>
          <p:cNvPr id="29704" name="Text Box 7"/>
          <p:cNvSpPr txBox="1">
            <a:spLocks noChangeArrowheads="1"/>
          </p:cNvSpPr>
          <p:nvPr/>
        </p:nvSpPr>
        <p:spPr bwMode="auto">
          <a:xfrm>
            <a:off x="6629400" y="1676400"/>
            <a:ext cx="1828800" cy="946150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>
                <a:latin typeface="Arial" charset="0"/>
              </a:rPr>
              <a:t>GetLetter</a:t>
            </a:r>
            <a:br>
              <a:rPr lang="en-US" altLang="en-US" sz="2800">
                <a:latin typeface="Arial" charset="0"/>
              </a:rPr>
            </a:br>
            <a:r>
              <a:rPr lang="en-US" altLang="en-US" sz="2800">
                <a:latin typeface="Arial" charset="0"/>
              </a:rPr>
              <a:t>Grade</a:t>
            </a:r>
            <a:endParaRPr lang="en-US" altLang="en-US">
              <a:latin typeface="Times" pitchFamily="18" charset="0"/>
            </a:endParaRPr>
          </a:p>
        </p:txBody>
      </p:sp>
      <p:sp>
        <p:nvSpPr>
          <p:cNvPr id="29705" name="Line 8"/>
          <p:cNvSpPr>
            <a:spLocks noChangeShapeType="1"/>
          </p:cNvSpPr>
          <p:nvPr/>
        </p:nvSpPr>
        <p:spPr bwMode="auto">
          <a:xfrm flipH="1">
            <a:off x="3048000" y="976313"/>
            <a:ext cx="1371600" cy="473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Line 9"/>
          <p:cNvSpPr>
            <a:spLocks noChangeShapeType="1"/>
          </p:cNvSpPr>
          <p:nvPr/>
        </p:nvSpPr>
        <p:spPr bwMode="auto">
          <a:xfrm flipH="1">
            <a:off x="3657600" y="976313"/>
            <a:ext cx="762000" cy="2695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Line 10"/>
          <p:cNvSpPr>
            <a:spLocks noChangeShapeType="1"/>
          </p:cNvSpPr>
          <p:nvPr/>
        </p:nvSpPr>
        <p:spPr bwMode="auto">
          <a:xfrm>
            <a:off x="4419600" y="976313"/>
            <a:ext cx="1828800" cy="21796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Line 11"/>
          <p:cNvSpPr>
            <a:spLocks noChangeShapeType="1"/>
          </p:cNvSpPr>
          <p:nvPr/>
        </p:nvSpPr>
        <p:spPr bwMode="auto">
          <a:xfrm>
            <a:off x="4419600" y="976313"/>
            <a:ext cx="3124200" cy="700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Line 12"/>
          <p:cNvSpPr>
            <a:spLocks noChangeShapeType="1"/>
          </p:cNvSpPr>
          <p:nvPr/>
        </p:nvSpPr>
        <p:spPr bwMode="auto">
          <a:xfrm>
            <a:off x="3429000" y="4191000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Text Box 16"/>
          <p:cNvSpPr txBox="1">
            <a:spLocks noChangeArrowheads="1"/>
          </p:cNvSpPr>
          <p:nvPr/>
        </p:nvSpPr>
        <p:spPr bwMode="auto">
          <a:xfrm>
            <a:off x="1924050" y="4724400"/>
            <a:ext cx="1181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cs typeface="Times New Roman" pitchFamily="18" charset="0"/>
              </a:rPr>
              <a:t>IDnum</a:t>
            </a:r>
          </a:p>
        </p:txBody>
      </p:sp>
      <p:sp>
        <p:nvSpPr>
          <p:cNvPr id="29711" name="Line 17"/>
          <p:cNvSpPr>
            <a:spLocks noChangeShapeType="1"/>
          </p:cNvSpPr>
          <p:nvPr/>
        </p:nvSpPr>
        <p:spPr bwMode="auto">
          <a:xfrm>
            <a:off x="2514600" y="51816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Line 18"/>
          <p:cNvSpPr>
            <a:spLocks noChangeShapeType="1"/>
          </p:cNvSpPr>
          <p:nvPr/>
        </p:nvSpPr>
        <p:spPr bwMode="auto">
          <a:xfrm>
            <a:off x="5105400" y="60960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Line 19"/>
          <p:cNvSpPr>
            <a:spLocks noChangeShapeType="1"/>
          </p:cNvSpPr>
          <p:nvPr/>
        </p:nvSpPr>
        <p:spPr bwMode="auto">
          <a:xfrm flipV="1">
            <a:off x="5791200" y="51816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Line 20"/>
          <p:cNvSpPr>
            <a:spLocks noChangeShapeType="1"/>
          </p:cNvSpPr>
          <p:nvPr/>
        </p:nvSpPr>
        <p:spPr bwMode="auto">
          <a:xfrm>
            <a:off x="8458200" y="2209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Line 21"/>
          <p:cNvSpPr>
            <a:spLocks noChangeShapeType="1"/>
          </p:cNvSpPr>
          <p:nvPr/>
        </p:nvSpPr>
        <p:spPr bwMode="auto">
          <a:xfrm flipV="1">
            <a:off x="8915400" y="1449388"/>
            <a:ext cx="0" cy="760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6" name="Text Box 27"/>
          <p:cNvSpPr txBox="1">
            <a:spLocks noChangeArrowheads="1"/>
          </p:cNvSpPr>
          <p:nvPr/>
        </p:nvSpPr>
        <p:spPr bwMode="auto">
          <a:xfrm>
            <a:off x="5791200" y="747713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cs typeface="Times New Roman" pitchFamily="18" charset="0"/>
              </a:rPr>
              <a:t>average</a:t>
            </a:r>
          </a:p>
        </p:txBody>
      </p:sp>
      <p:sp>
        <p:nvSpPr>
          <p:cNvPr id="29717" name="Line 28"/>
          <p:cNvSpPr>
            <a:spLocks noChangeShapeType="1"/>
          </p:cNvSpPr>
          <p:nvPr/>
        </p:nvSpPr>
        <p:spPr bwMode="auto">
          <a:xfrm>
            <a:off x="6629400" y="1219200"/>
            <a:ext cx="647700" cy="230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8" name="Line 18"/>
          <p:cNvSpPr>
            <a:spLocks noChangeShapeType="1"/>
          </p:cNvSpPr>
          <p:nvPr/>
        </p:nvSpPr>
        <p:spPr bwMode="auto">
          <a:xfrm>
            <a:off x="7086600" y="3671888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9" name="Line 21"/>
          <p:cNvSpPr>
            <a:spLocks noChangeShapeType="1"/>
          </p:cNvSpPr>
          <p:nvPr/>
        </p:nvSpPr>
        <p:spPr bwMode="auto">
          <a:xfrm flipV="1">
            <a:off x="7772400" y="2911475"/>
            <a:ext cx="0" cy="760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034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0675DD-0839-45B0-A9CC-CC9A940D4945}" type="slidenum">
              <a:rPr lang="en-US" altLang="en-US"/>
              <a:pPr>
                <a:defRPr/>
              </a:pPr>
              <a:t>54</a:t>
            </a:fld>
            <a:endParaRPr lang="en-US" altLang="en-US"/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1173163" y="2438400"/>
            <a:ext cx="7772400" cy="2971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kumimoji="1" lang="en-US" altLang="en-US" sz="3200">
                <a:latin typeface="Arial" charset="0"/>
              </a:rPr>
              <a:t>In lecture we will now switch to IDLE and examine the grading.py program</a:t>
            </a:r>
            <a:br>
              <a:rPr kumimoji="1" lang="en-US" altLang="en-US" sz="3200">
                <a:latin typeface="Arial" charset="0"/>
              </a:rPr>
            </a:br>
            <a:endParaRPr kumimoji="1" lang="en-US" altLang="en-US" sz="320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kumimoji="1" lang="en-US" altLang="en-US" sz="3200">
                <a:latin typeface="Arial" charset="0"/>
              </a:rPr>
              <a:t>This program can be printed from the class web site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Now, let's look at the program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456670" y="5943600"/>
            <a:ext cx="1508746" cy="461665"/>
          </a:xfrm>
          <a:prstGeom prst="rect">
            <a:avLst/>
          </a:prstGeom>
          <a:solidFill>
            <a:srgbClr val="66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grading.py</a:t>
            </a:r>
          </a:p>
        </p:txBody>
      </p:sp>
    </p:spTree>
    <p:extLst>
      <p:ext uri="{BB962C8B-B14F-4D97-AF65-F5344CB8AC3E}">
        <p14:creationId xmlns:p14="http://schemas.microsoft.com/office/powerpoint/2010/main" val="1355587127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3F1782-2122-4E47-99DA-67D688BBE2ED}" type="slidenum">
              <a:rPr lang="en-US" altLang="en-US"/>
              <a:pPr>
                <a:defRPr/>
              </a:pPr>
              <a:t>55</a:t>
            </a:fld>
            <a:endParaRPr lang="en-US" altLang="en-US"/>
          </a:p>
        </p:txBody>
      </p:sp>
      <p:sp>
        <p:nvSpPr>
          <p:cNvPr id="632834" name="Rectangle 2"/>
          <p:cNvSpPr>
            <a:spLocks noChangeArrowheads="1"/>
          </p:cNvSpPr>
          <p:nvPr/>
        </p:nvSpPr>
        <p:spPr bwMode="auto">
          <a:xfrm>
            <a:off x="965200" y="1441450"/>
            <a:ext cx="8178800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kumimoji="1" lang="en-US" altLang="en-US" dirty="0">
                <a:latin typeface="Arial" charset="0"/>
              </a:rPr>
              <a:t>add </a:t>
            </a:r>
            <a:r>
              <a:rPr kumimoji="1" lang="en-US" altLang="en-US" dirty="0">
                <a:solidFill>
                  <a:srgbClr val="0000FF"/>
                </a:solidFill>
                <a:latin typeface="Arial" charset="0"/>
              </a:rPr>
              <a:t>extra print</a:t>
            </a:r>
            <a:r>
              <a:rPr kumimoji="1" lang="en-US" altLang="en-US" dirty="0">
                <a:latin typeface="Arial" charset="0"/>
              </a:rPr>
              <a:t> statements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kumimoji="1" lang="en-US" altLang="en-US" dirty="0">
                <a:solidFill>
                  <a:srgbClr val="0000FF"/>
                </a:solidFill>
                <a:latin typeface="Arial" charset="0"/>
              </a:rPr>
              <a:t>comment out</a:t>
            </a:r>
            <a:r>
              <a:rPr kumimoji="1" lang="en-US" altLang="en-US" dirty="0">
                <a:latin typeface="Arial" charset="0"/>
              </a:rPr>
              <a:t> code which is not working (temporarily) so you can test other code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kumimoji="1" lang="en-US" altLang="en-US" dirty="0">
                <a:latin typeface="Arial" charset="0"/>
              </a:rPr>
              <a:t>utilize </a:t>
            </a:r>
            <a:r>
              <a:rPr kumimoji="1" lang="en-US" altLang="en-US" dirty="0">
                <a:solidFill>
                  <a:srgbClr val="0000FF"/>
                </a:solidFill>
                <a:latin typeface="Arial" charset="0"/>
              </a:rPr>
              <a:t>interactive debugger</a:t>
            </a:r>
            <a:endParaRPr kumimoji="1" lang="en-US" altLang="en-US" dirty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kumimoji="1" lang="en-US" altLang="en-US" dirty="0">
                <a:latin typeface="Arial" charset="0"/>
              </a:rPr>
              <a:t>examine </a:t>
            </a:r>
            <a:r>
              <a:rPr kumimoji="1" lang="en-US" altLang="en-US" dirty="0">
                <a:solidFill>
                  <a:srgbClr val="0000FF"/>
                </a:solidFill>
                <a:latin typeface="Arial" charset="0"/>
              </a:rPr>
              <a:t>flow of control</a:t>
            </a:r>
            <a:endParaRPr kumimoji="1" lang="en-US" altLang="en-US" dirty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kumimoji="1" lang="en-US" altLang="en-US" dirty="0">
                <a:solidFill>
                  <a:srgbClr val="0000FF"/>
                </a:solidFill>
                <a:latin typeface="Arial" charset="0"/>
              </a:rPr>
              <a:t>examine values</a:t>
            </a:r>
            <a:r>
              <a:rPr kumimoji="1" lang="en-US" altLang="en-US" dirty="0">
                <a:latin typeface="Arial" charset="0"/>
              </a:rPr>
              <a:t> of variables at critical points (when they are input or may change)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kumimoji="1" lang="en-US" altLang="en-US" dirty="0">
                <a:latin typeface="Arial" charset="0"/>
              </a:rPr>
              <a:t>set </a:t>
            </a:r>
            <a:r>
              <a:rPr kumimoji="1" lang="en-US" altLang="en-US" dirty="0">
                <a:solidFill>
                  <a:srgbClr val="0000FF"/>
                </a:solidFill>
                <a:latin typeface="Arial" charset="0"/>
              </a:rPr>
              <a:t>breakpoints</a:t>
            </a:r>
            <a:endParaRPr kumimoji="1" lang="en-US" altLang="en-US" dirty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kumimoji="1" lang="en-US" altLang="en-US" dirty="0">
                <a:solidFill>
                  <a:srgbClr val="0000FF"/>
                </a:solidFill>
                <a:latin typeface="Arial" charset="0"/>
              </a:rPr>
              <a:t>step through</a:t>
            </a:r>
            <a:r>
              <a:rPr kumimoji="1" lang="en-US" altLang="en-US" dirty="0">
                <a:latin typeface="Arial" charset="0"/>
              </a:rPr>
              <a:t> code one line at a time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kumimoji="1" lang="en-US" altLang="en-US" dirty="0">
                <a:latin typeface="Arial" charset="0"/>
              </a:rPr>
              <a:t>make use of </a:t>
            </a:r>
            <a:r>
              <a:rPr kumimoji="1" lang="en-US" altLang="en-US" dirty="0">
                <a:solidFill>
                  <a:srgbClr val="0000FF"/>
                </a:solidFill>
                <a:latin typeface="Arial" charset="0"/>
              </a:rPr>
              <a:t>stubs and drivers</a:t>
            </a:r>
            <a:r>
              <a:rPr kumimoji="1" lang="en-US" altLang="en-US" dirty="0">
                <a:latin typeface="Arial" charset="0"/>
              </a:rPr>
              <a:t> to test functions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title"/>
          </p:nvPr>
        </p:nvSpPr>
        <p:spPr>
          <a:xfrm>
            <a:off x="1173163" y="76200"/>
            <a:ext cx="7772400" cy="762000"/>
          </a:xfrm>
        </p:spPr>
        <p:txBody>
          <a:bodyPr/>
          <a:lstStyle/>
          <a:p>
            <a:r>
              <a:rPr lang="en-US" altLang="en-US"/>
              <a:t>Testing &amp; Debugging: Tools</a:t>
            </a:r>
          </a:p>
        </p:txBody>
      </p:sp>
    </p:spTree>
    <p:extLst>
      <p:ext uri="{BB962C8B-B14F-4D97-AF65-F5344CB8AC3E}">
        <p14:creationId xmlns:p14="http://schemas.microsoft.com/office/powerpoint/2010/main" val="4266297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2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2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2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2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2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28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28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28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34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293D7-F889-4113-B69A-8514C6FEF0F5}" type="slidenum">
              <a:rPr lang="en-US" altLang="en-US"/>
              <a:pPr>
                <a:defRPr/>
              </a:pPr>
              <a:t>56</a:t>
            </a:fld>
            <a:endParaRPr lang="en-US" alt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457200"/>
            <a:ext cx="7772400" cy="762000"/>
          </a:xfrm>
        </p:spPr>
        <p:txBody>
          <a:bodyPr/>
          <a:lstStyle/>
          <a:p>
            <a:r>
              <a:rPr lang="en-US" altLang="en-US" sz="4000" i="1"/>
              <a:t>Incremental</a:t>
            </a:r>
            <a:r>
              <a:rPr lang="en-US" altLang="en-US" sz="4000"/>
              <a:t> Testing &amp; Debugging</a:t>
            </a:r>
            <a:endParaRPr lang="en-US" altLang="en-US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write functions one at a time</a:t>
            </a:r>
          </a:p>
          <a:p>
            <a:r>
              <a:rPr lang="en-US" altLang="en-US"/>
              <a:t>test individually</a:t>
            </a:r>
          </a:p>
          <a:p>
            <a:r>
              <a:rPr lang="en-US" altLang="en-US" i="1"/>
              <a:t>easier!  </a:t>
            </a:r>
            <a:r>
              <a:rPr lang="en-US" altLang="en-US"/>
              <a:t>focus on one function at a time</a:t>
            </a:r>
          </a:p>
          <a:p>
            <a:r>
              <a:rPr lang="en-US" altLang="en-US"/>
              <a:t>confidence builds as each function is made to work properly</a:t>
            </a:r>
          </a:p>
          <a:p>
            <a:r>
              <a:rPr lang="en-US" altLang="en-US"/>
              <a:t>build on each success until the entire program works</a:t>
            </a:r>
          </a:p>
        </p:txBody>
      </p:sp>
    </p:spTree>
    <p:extLst>
      <p:ext uri="{BB962C8B-B14F-4D97-AF65-F5344CB8AC3E}">
        <p14:creationId xmlns:p14="http://schemas.microsoft.com/office/powerpoint/2010/main" val="3549866687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AD2C7F-31E9-4E84-9B89-20181903C18C}" type="slidenum">
              <a:rPr lang="en-US" altLang="en-US"/>
              <a:pPr>
                <a:defRPr/>
              </a:pPr>
              <a:t>57</a:t>
            </a:fld>
            <a:endParaRPr lang="en-US" alt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76200"/>
            <a:ext cx="7772400" cy="762000"/>
          </a:xfrm>
        </p:spPr>
        <p:txBody>
          <a:bodyPr/>
          <a:lstStyle/>
          <a:p>
            <a:r>
              <a:rPr lang="en-US" altLang="en-US" sz="4000"/>
              <a:t>Stubs and Drivers</a:t>
            </a:r>
            <a:endParaRPr lang="en-US" altLang="en-US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7772400" cy="5410200"/>
          </a:xfrm>
        </p:spPr>
        <p:txBody>
          <a:bodyPr/>
          <a:lstStyle/>
          <a:p>
            <a:r>
              <a:rPr lang="en-US" altLang="en-US" dirty="0">
                <a:solidFill>
                  <a:srgbClr val="800080"/>
                </a:solidFill>
              </a:rPr>
              <a:t>STUB</a:t>
            </a:r>
            <a:endParaRPr lang="en-US" altLang="en-US" dirty="0"/>
          </a:p>
          <a:p>
            <a:pPr lvl="1"/>
            <a:r>
              <a:rPr lang="en-US" altLang="en-US" dirty="0"/>
              <a:t>a dummy function which has the same interface as the real version of the function (to be written later)</a:t>
            </a:r>
          </a:p>
          <a:p>
            <a:pPr lvl="1"/>
            <a:r>
              <a:rPr lang="en-US" altLang="en-US" dirty="0"/>
              <a:t>may return a value that other functions can use</a:t>
            </a:r>
          </a:p>
          <a:p>
            <a:pPr lvl="1"/>
            <a:r>
              <a:rPr lang="en-US" altLang="en-US" dirty="0"/>
              <a:t>you can call the stub to test functions which use the results of the stub's call</a:t>
            </a:r>
          </a:p>
          <a:p>
            <a:r>
              <a:rPr lang="en-US" altLang="en-US" dirty="0">
                <a:solidFill>
                  <a:srgbClr val="800080"/>
                </a:solidFill>
              </a:rPr>
              <a:t>DRIVER</a:t>
            </a:r>
            <a:endParaRPr lang="en-US" altLang="en-US" dirty="0"/>
          </a:p>
          <a:p>
            <a:pPr lvl="1"/>
            <a:r>
              <a:rPr lang="en-US" altLang="en-US" dirty="0"/>
              <a:t>a function used to call a function being tested</a:t>
            </a:r>
          </a:p>
        </p:txBody>
      </p:sp>
    </p:spTree>
    <p:extLst>
      <p:ext uri="{BB962C8B-B14F-4D97-AF65-F5344CB8AC3E}">
        <p14:creationId xmlns:p14="http://schemas.microsoft.com/office/powerpoint/2010/main" val="19127317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B63A77-C806-47D8-A5E5-8C82CF8C100A}" type="slidenum">
              <a:rPr lang="en-US" altLang="en-US"/>
              <a:pPr>
                <a:defRPr/>
              </a:pPr>
              <a:t>58</a:t>
            </a:fld>
            <a:endParaRPr lang="en-US" alt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342900"/>
            <a:ext cx="7772400" cy="838200"/>
          </a:xfrm>
        </p:spPr>
        <p:txBody>
          <a:bodyPr/>
          <a:lstStyle/>
          <a:p>
            <a:r>
              <a:rPr lang="en-US" altLang="en-US" sz="4000"/>
              <a:t>Example: with program grading</a:t>
            </a:r>
            <a:endParaRPr lang="en-US" altLang="en-US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draw structure chart, then write main function as a driver</a:t>
            </a:r>
          </a:p>
          <a:p>
            <a:pPr lvl="1"/>
            <a:r>
              <a:rPr lang="en-US" altLang="en-US" dirty="0"/>
              <a:t>include main's local variables and main's function calls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then write 2nd level functions as stubs, for example:</a:t>
            </a:r>
          </a:p>
        </p:txBody>
      </p:sp>
    </p:spTree>
    <p:extLst>
      <p:ext uri="{BB962C8B-B14F-4D97-AF65-F5344CB8AC3E}">
        <p14:creationId xmlns:p14="http://schemas.microsoft.com/office/powerpoint/2010/main" val="218807703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8F003F-275B-4351-809A-75D93993E6EA}" type="slidenum">
              <a:rPr lang="en-US" altLang="en-US"/>
              <a:pPr>
                <a:defRPr/>
              </a:pPr>
              <a:t>59</a:t>
            </a:fld>
            <a:endParaRPr lang="en-US" alt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342900"/>
            <a:ext cx="7772400" cy="838200"/>
          </a:xfrm>
        </p:spPr>
        <p:txBody>
          <a:bodyPr/>
          <a:lstStyle/>
          <a:p>
            <a:r>
              <a:rPr lang="en-US" altLang="en-US" sz="4000"/>
              <a:t>Example: with program grading p.2</a:t>
            </a:r>
            <a:endParaRPr lang="en-US" alt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err="1"/>
              <a:t>def</a:t>
            </a:r>
            <a:r>
              <a:rPr lang="en-US" altLang="en-US" dirty="0"/>
              <a:t> </a:t>
            </a:r>
            <a:r>
              <a:rPr lang="en-US" altLang="en-US" dirty="0" err="1"/>
              <a:t>getAverage</a:t>
            </a:r>
            <a:r>
              <a:rPr lang="en-US" altLang="en-US" dirty="0"/>
              <a:t> ( ):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	print  ("</a:t>
            </a:r>
            <a:r>
              <a:rPr lang="en-US" altLang="en-US" dirty="0" err="1"/>
              <a:t>getAverage</a:t>
            </a:r>
            <a:r>
              <a:rPr lang="en-US" altLang="en-US" dirty="0"/>
              <a:t> has been called")</a:t>
            </a:r>
            <a:br>
              <a:rPr lang="en-US" altLang="en-US" dirty="0"/>
            </a:br>
            <a:r>
              <a:rPr lang="en-US" altLang="en-US" dirty="0"/>
              <a:t>	average = 85</a:t>
            </a:r>
            <a:br>
              <a:rPr lang="en-US" altLang="en-US" dirty="0"/>
            </a:br>
            <a:r>
              <a:rPr lang="en-US" altLang="en-US" dirty="0"/>
              <a:t>	return average</a:t>
            </a:r>
            <a:br>
              <a:rPr lang="en-US" alt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676492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728C45-6076-4B9B-8BA5-BADE1A1FFE15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28600"/>
            <a:ext cx="7772400" cy="762000"/>
          </a:xfrm>
        </p:spPr>
        <p:txBody>
          <a:bodyPr/>
          <a:lstStyle/>
          <a:p>
            <a:r>
              <a:rPr lang="en-US" sz="4000"/>
              <a:t>Why are functions so important? p.2</a:t>
            </a:r>
            <a:endParaRPr lang="en-US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990600"/>
            <a:ext cx="7772400" cy="5257800"/>
          </a:xfrm>
        </p:spPr>
        <p:txBody>
          <a:bodyPr/>
          <a:lstStyle/>
          <a:p>
            <a:r>
              <a:rPr lang="en-US"/>
              <a:t>Make programs easier to write, test, debug, and modify</a:t>
            </a:r>
          </a:p>
          <a:p>
            <a:pPr lvl="1"/>
            <a:r>
              <a:rPr lang="en-US"/>
              <a:t>can work on subprograms individually to a large extent</a:t>
            </a:r>
          </a:p>
          <a:p>
            <a:pPr lvl="1"/>
            <a:endParaRPr lang="en-US"/>
          </a:p>
          <a:p>
            <a:r>
              <a:rPr lang="en-US"/>
              <a:t>Allow us to execute same task with different I/O at different times</a:t>
            </a:r>
          </a:p>
          <a:p>
            <a:endParaRPr lang="en-US"/>
          </a:p>
          <a:p>
            <a:r>
              <a:rPr lang="en-US"/>
              <a:t>Allow us to build libraries/modules of useful tasks, e.g. math and random routines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9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9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9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9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9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9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9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9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55" grpId="0" build="p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D23128-F18A-4C40-938C-02571A7C995B}" type="slidenum">
              <a:rPr lang="en-US" altLang="en-US"/>
              <a:pPr>
                <a:defRPr/>
              </a:pPr>
              <a:t>60</a:t>
            </a:fld>
            <a:endParaRPr lang="en-US" alt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342900"/>
            <a:ext cx="7772400" cy="838200"/>
          </a:xfrm>
        </p:spPr>
        <p:txBody>
          <a:bodyPr/>
          <a:lstStyle/>
          <a:p>
            <a:r>
              <a:rPr lang="en-US" altLang="en-US" sz="4000"/>
              <a:t>Example: with program grading p.3</a:t>
            </a:r>
            <a:endParaRPr lang="en-US" altLang="en-US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600200"/>
            <a:ext cx="7772400" cy="4953000"/>
          </a:xfrm>
        </p:spPr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 err="1"/>
              <a:t>getAverage</a:t>
            </a:r>
            <a:r>
              <a:rPr lang="en-US" altLang="en-US" dirty="0"/>
              <a:t> stub allows you to</a:t>
            </a:r>
          </a:p>
          <a:p>
            <a:pPr lvl="1"/>
            <a:r>
              <a:rPr lang="en-US" altLang="en-US" dirty="0"/>
              <a:t>test the interface between main and </a:t>
            </a:r>
            <a:r>
              <a:rPr lang="en-US" altLang="en-US" dirty="0" err="1"/>
              <a:t>getAverage</a:t>
            </a:r>
            <a:r>
              <a:rPr lang="en-US" altLang="en-US" dirty="0"/>
              <a:t>; are the arguments, return values and parameters syntactically correct in the call and heading?</a:t>
            </a:r>
          </a:p>
          <a:p>
            <a:pPr lvl="1"/>
            <a:r>
              <a:rPr lang="en-US" altLang="en-US" dirty="0"/>
              <a:t>write </a:t>
            </a:r>
            <a:r>
              <a:rPr lang="en-US" altLang="en-US" dirty="0" err="1"/>
              <a:t>getLetGrade</a:t>
            </a:r>
            <a:r>
              <a:rPr lang="en-US" altLang="en-US" dirty="0"/>
              <a:t> next and test it with the average 85, even though </a:t>
            </a:r>
            <a:r>
              <a:rPr lang="en-US" altLang="en-US" dirty="0" err="1"/>
              <a:t>getAverage</a:t>
            </a:r>
            <a:r>
              <a:rPr lang="en-US" altLang="en-US" dirty="0"/>
              <a:t> isn't really written yet; can change this value</a:t>
            </a:r>
          </a:p>
          <a:p>
            <a:pPr lvl="1"/>
            <a:r>
              <a:rPr lang="en-US" altLang="en-US" dirty="0"/>
              <a:t>set up part of the fundamental structure of your program</a:t>
            </a:r>
          </a:p>
        </p:txBody>
      </p:sp>
    </p:spTree>
    <p:extLst>
      <p:ext uri="{BB962C8B-B14F-4D97-AF65-F5344CB8AC3E}">
        <p14:creationId xmlns:p14="http://schemas.microsoft.com/office/powerpoint/2010/main" val="378489548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94EB0-F1F5-4276-AA62-3CF21736CE55}" type="slidenum">
              <a:rPr lang="en-US" altLang="en-US"/>
              <a:pPr>
                <a:defRPr/>
              </a:pPr>
              <a:t>61</a:t>
            </a:fld>
            <a:endParaRPr lang="en-US" alt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342900"/>
            <a:ext cx="7772400" cy="838200"/>
          </a:xfrm>
        </p:spPr>
        <p:txBody>
          <a:bodyPr/>
          <a:lstStyle/>
          <a:p>
            <a:r>
              <a:rPr lang="en-US" altLang="en-US" sz="4000"/>
              <a:t>another example</a:t>
            </a:r>
            <a:endParaRPr lang="en-US" altLang="en-US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600200"/>
            <a:ext cx="7772400" cy="4953000"/>
          </a:xfrm>
        </p:spPr>
        <p:txBody>
          <a:bodyPr/>
          <a:lstStyle/>
          <a:p>
            <a:r>
              <a:rPr lang="en-US" altLang="en-US"/>
              <a:t>say that you know how to read and write the ID, but are stumped as far as how to write the isSumDigEven function; write processID with a call to isSumDigEven, where isSumDigEven is a stub: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def isSumDigEven (num) :</a:t>
            </a:r>
            <a:br>
              <a:rPr lang="en-US" altLang="en-US"/>
            </a:br>
            <a:r>
              <a:rPr lang="en-US" altLang="en-US"/>
              <a:t>	return True</a:t>
            </a:r>
            <a:br>
              <a:rPr lang="en-US" altLang="en-US"/>
            </a:b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8622249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96650-2F61-4621-8180-BFA2750EF8A3}" type="slidenum">
              <a:rPr lang="en-US" altLang="en-US"/>
              <a:pPr>
                <a:defRPr/>
              </a:pPr>
              <a:t>62</a:t>
            </a:fld>
            <a:endParaRPr lang="en-US" alt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342900"/>
            <a:ext cx="7772400" cy="838200"/>
          </a:xfrm>
        </p:spPr>
        <p:txBody>
          <a:bodyPr/>
          <a:lstStyle/>
          <a:p>
            <a:r>
              <a:rPr lang="en-US" altLang="en-US" sz="4000"/>
              <a:t>another example p.2</a:t>
            </a:r>
            <a:endParaRPr lang="en-US" altLang="en-US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600200"/>
            <a:ext cx="7772400" cy="4953000"/>
          </a:xfrm>
        </p:spPr>
        <p:txBody>
          <a:bodyPr/>
          <a:lstStyle/>
          <a:p>
            <a:r>
              <a:rPr lang="en-US" altLang="en-US"/>
              <a:t>this would allow you to</a:t>
            </a:r>
          </a:p>
          <a:p>
            <a:pPr lvl="1"/>
            <a:r>
              <a:rPr lang="en-US" altLang="en-US"/>
              <a:t>fully test processID without having written isSumDigEven, called as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stateResident = isSumDigEven (IDnum)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use the True result to test, then set to False to test that option</a:t>
            </a:r>
          </a:p>
          <a:p>
            <a:pPr lvl="1"/>
            <a:r>
              <a:rPr lang="en-US" altLang="en-US"/>
              <a:t>avoid getting stuck trying to figure out isSumDigEven while making no progress on anything else</a:t>
            </a:r>
          </a:p>
        </p:txBody>
      </p:sp>
    </p:spTree>
    <p:extLst>
      <p:ext uri="{BB962C8B-B14F-4D97-AF65-F5344CB8AC3E}">
        <p14:creationId xmlns:p14="http://schemas.microsoft.com/office/powerpoint/2010/main" val="2325287760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D3B3FD-C698-4A4A-9756-5EE6E7BE9768}" type="slidenum">
              <a:rPr lang="en-US" altLang="en-US"/>
              <a:pPr>
                <a:defRPr/>
              </a:pPr>
              <a:t>63</a:t>
            </a:fld>
            <a:endParaRPr lang="en-US" alt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1143000"/>
          </a:xfrm>
        </p:spPr>
        <p:txBody>
          <a:bodyPr/>
          <a:lstStyle/>
          <a:p>
            <a:r>
              <a:rPr lang="en-US"/>
              <a:t>Example driver function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1066800" y="1752600"/>
            <a:ext cx="75438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 err="1">
                <a:latin typeface="Courier New" pitchFamily="49" charset="0"/>
              </a:rPr>
              <a:t>def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testGetLetGrade</a:t>
            </a:r>
            <a:r>
              <a:rPr lang="en-US" sz="2000" b="1" dirty="0">
                <a:latin typeface="Courier New" pitchFamily="49" charset="0"/>
              </a:rPr>
              <a:t> ():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Courier New" pitchFamily="49" charset="0"/>
              </a:rPr>
              <a:t>	# plan: call </a:t>
            </a:r>
            <a:r>
              <a:rPr lang="en-US" sz="2000" b="1" dirty="0" err="1">
                <a:latin typeface="Courier New" pitchFamily="49" charset="0"/>
              </a:rPr>
              <a:t>getLetGrade</a:t>
            </a:r>
            <a:r>
              <a:rPr lang="en-US" sz="2000" b="1" dirty="0">
                <a:latin typeface="Courier New" pitchFamily="49" charset="0"/>
              </a:rPr>
              <a:t> repeatedly to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	# test if it produces correct grades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</a:rPr>
              <a:t>letgrade</a:t>
            </a:r>
            <a:r>
              <a:rPr lang="en-US" sz="2000" b="1" dirty="0">
                <a:latin typeface="Courier New" pitchFamily="49" charset="0"/>
              </a:rPr>
              <a:t> = ''  # a char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	count = 0      # an </a:t>
            </a:r>
            <a:r>
              <a:rPr lang="en-US" sz="2000" b="1" dirty="0" err="1">
                <a:latin typeface="Courier New" pitchFamily="49" charset="0"/>
              </a:rPr>
              <a:t>int</a:t>
            </a:r>
            <a:endParaRPr lang="en-US" sz="2000" b="1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Courier New" pitchFamily="49" charset="0"/>
              </a:rPr>
              <a:t>	for count in </a:t>
            </a:r>
            <a:r>
              <a:rPr lang="en-US" sz="2000" b="1">
                <a:latin typeface="Courier New" pitchFamily="49" charset="0"/>
              </a:rPr>
              <a:t>range </a:t>
            </a:r>
            <a:r>
              <a:rPr lang="en-US" sz="2000" b="1" smtClean="0">
                <a:latin typeface="Courier New" pitchFamily="49" charset="0"/>
              </a:rPr>
              <a:t>(0, </a:t>
            </a:r>
            <a:r>
              <a:rPr lang="en-US" sz="2000" b="1" dirty="0">
                <a:latin typeface="Courier New" pitchFamily="49" charset="0"/>
              </a:rPr>
              <a:t>101):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Courier New" pitchFamily="49" charset="0"/>
              </a:rPr>
              <a:t>	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</a:rPr>
              <a:t>letgrade</a:t>
            </a:r>
            <a:r>
              <a:rPr lang="en-US" sz="2000" b="1" dirty="0">
                <a:latin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</a:rPr>
              <a:t>getLetGrade</a:t>
            </a:r>
            <a:r>
              <a:rPr lang="en-US" sz="2000" b="1" dirty="0">
                <a:latin typeface="Courier New" pitchFamily="49" charset="0"/>
              </a:rPr>
              <a:t> (count)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		print (count, </a:t>
            </a:r>
            <a:r>
              <a:rPr lang="en-US" sz="2000" b="1" dirty="0" err="1">
                <a:latin typeface="Courier New" pitchFamily="49" charset="0"/>
              </a:rPr>
              <a:t>letgrade</a:t>
            </a:r>
            <a:r>
              <a:rPr lang="en-US" sz="2000" b="1" dirty="0">
                <a:latin typeface="Courier New" pitchFamily="49" charset="0"/>
              </a:rPr>
              <a:t>)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9244541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A0B2A7-2063-41CA-A0F9-F0A8DF1523A7}" type="slidenum">
              <a:rPr lang="en-US" altLang="en-US"/>
              <a:pPr>
                <a:defRPr/>
              </a:pPr>
              <a:t>64</a:t>
            </a:fld>
            <a:endParaRPr lang="en-US" alt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76200"/>
            <a:ext cx="7772400" cy="762000"/>
          </a:xfrm>
        </p:spPr>
        <p:txBody>
          <a:bodyPr/>
          <a:lstStyle/>
          <a:p>
            <a:r>
              <a:rPr lang="en-US" altLang="en-US"/>
              <a:t>variations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219200"/>
            <a:ext cx="7772400" cy="5334000"/>
          </a:xfrm>
        </p:spPr>
        <p:txBody>
          <a:bodyPr/>
          <a:lstStyle/>
          <a:p>
            <a:r>
              <a:rPr lang="en-US" altLang="en-US" dirty="0"/>
              <a:t>you can write stubs and drivers in any combination</a:t>
            </a:r>
          </a:p>
          <a:p>
            <a:r>
              <a:rPr lang="en-US" altLang="en-US" dirty="0"/>
              <a:t>you can write full versions of functions one at a time, and test them</a:t>
            </a:r>
          </a:p>
          <a:p>
            <a:r>
              <a:rPr lang="en-US" altLang="en-US" dirty="0"/>
              <a:t>example: write all of main and </a:t>
            </a:r>
            <a:r>
              <a:rPr lang="en-US" altLang="en-US" dirty="0" err="1"/>
              <a:t>printHeading</a:t>
            </a:r>
            <a:r>
              <a:rPr lang="en-US" altLang="en-US" dirty="0"/>
              <a:t> first, nothing else, and only get those two to work</a:t>
            </a:r>
          </a:p>
          <a:p>
            <a:pPr lvl="1"/>
            <a:r>
              <a:rPr lang="en-US" altLang="en-US" dirty="0"/>
              <a:t>then write </a:t>
            </a:r>
            <a:r>
              <a:rPr lang="en-US" altLang="en-US" dirty="0" err="1"/>
              <a:t>processID</a:t>
            </a:r>
            <a:r>
              <a:rPr lang="en-US" altLang="en-US" dirty="0"/>
              <a:t>, get it to work</a:t>
            </a:r>
          </a:p>
          <a:p>
            <a:pPr lvl="1"/>
            <a:r>
              <a:rPr lang="en-US" altLang="en-US" dirty="0"/>
              <a:t>then write </a:t>
            </a:r>
            <a:r>
              <a:rPr lang="en-US" altLang="en-US" dirty="0" err="1"/>
              <a:t>getAverage</a:t>
            </a:r>
            <a:r>
              <a:rPr lang="en-US" altLang="en-US" dirty="0"/>
              <a:t>, get it to work</a:t>
            </a:r>
          </a:p>
          <a:p>
            <a:pPr lvl="1"/>
            <a:r>
              <a:rPr lang="en-US" alt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0514120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6C49E4-14B7-44E7-AF8E-82CCADFF9BAC}" type="slidenum">
              <a:rPr lang="en-US" altLang="en-US"/>
              <a:pPr>
                <a:defRPr/>
              </a:pPr>
              <a:t>65</a:t>
            </a:fld>
            <a:endParaRPr lang="en-US" alt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76200"/>
            <a:ext cx="7772400" cy="762000"/>
          </a:xfrm>
        </p:spPr>
        <p:txBody>
          <a:bodyPr/>
          <a:lstStyle/>
          <a:p>
            <a:r>
              <a:rPr lang="en-US" altLang="en-US" sz="4000"/>
              <a:t>incremental approach: summary</a:t>
            </a:r>
            <a:endParaRPr lang="en-US" altLang="en-US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219200"/>
            <a:ext cx="7772400" cy="5105400"/>
          </a:xfrm>
        </p:spPr>
        <p:txBody>
          <a:bodyPr/>
          <a:lstStyle/>
          <a:p>
            <a:r>
              <a:rPr lang="en-US" altLang="en-US" sz="2800" dirty="0"/>
              <a:t>programmers do not write long programs all at once, too difficult, overwhelming and </a:t>
            </a:r>
            <a:r>
              <a:rPr lang="en-US" altLang="en-US" sz="2800" i="1" dirty="0"/>
              <a:t>conducive to errors</a:t>
            </a:r>
            <a:r>
              <a:rPr lang="en-US" altLang="en-US" sz="2800" dirty="0"/>
              <a:t/>
            </a:r>
            <a:br>
              <a:rPr lang="en-US" altLang="en-US" sz="2800" dirty="0"/>
            </a:br>
            <a:endParaRPr lang="en-US" altLang="en-US" sz="2800" dirty="0"/>
          </a:p>
          <a:p>
            <a:r>
              <a:rPr lang="en-US" altLang="en-US" sz="2800" dirty="0"/>
              <a:t>avoid getting stuck in details of one function and getting nowhere with any of the others</a:t>
            </a:r>
            <a:br>
              <a:rPr lang="en-US" altLang="en-US" sz="2800" dirty="0"/>
            </a:br>
            <a:endParaRPr lang="en-US" altLang="en-US" sz="2800" dirty="0"/>
          </a:p>
          <a:p>
            <a:r>
              <a:rPr lang="en-US" altLang="en-US" sz="2800" dirty="0"/>
              <a:t>focus on one small task at a time, get that to work, then move on to next small task</a:t>
            </a:r>
            <a:br>
              <a:rPr lang="en-US" altLang="en-US" sz="2800" dirty="0"/>
            </a:br>
            <a:endParaRPr lang="en-US" altLang="en-US" sz="2800" dirty="0"/>
          </a:p>
          <a:p>
            <a:r>
              <a:rPr lang="en-US" altLang="en-US" sz="2800" dirty="0"/>
              <a:t>make progress in small, independent steps</a:t>
            </a:r>
          </a:p>
        </p:txBody>
      </p:sp>
    </p:spTree>
    <p:extLst>
      <p:ext uri="{BB962C8B-B14F-4D97-AF65-F5344CB8AC3E}">
        <p14:creationId xmlns:p14="http://schemas.microsoft.com/office/powerpoint/2010/main" val="2171699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09EFF0-8627-4526-803B-7925B45E1072}" type="slidenum">
              <a:rPr lang="en-US" altLang="en-US"/>
              <a:pPr>
                <a:defRPr/>
              </a:pPr>
              <a:t>66</a:t>
            </a:fld>
            <a:endParaRPr lang="en-US" alt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1177282" y="2286000"/>
            <a:ext cx="7772400" cy="1752600"/>
          </a:xfrm>
        </p:spPr>
        <p:txBody>
          <a:bodyPr/>
          <a:lstStyle/>
          <a:p>
            <a:r>
              <a:rPr lang="en-US" sz="4000" dirty="0"/>
              <a:t>We have completed our discussion of functions and major related topics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038600" y="6238875"/>
            <a:ext cx="1066800" cy="466725"/>
          </a:xfrm>
          <a:prstGeom prst="rect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Times" pitchFamily="18" charset="0"/>
                <a:sym typeface="Wingdings" pitchFamily="2" charset="2"/>
              </a:rPr>
              <a:t></a:t>
            </a:r>
            <a:endParaRPr lang="en-US" altLang="en-US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854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DA702D-5AD5-40B2-9486-6EBF85B1EEEF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965200" y="0"/>
            <a:ext cx="6159500" cy="762000"/>
          </a:xfrm>
        </p:spPr>
        <p:txBody>
          <a:bodyPr/>
          <a:lstStyle/>
          <a:p>
            <a:r>
              <a:rPr lang="en-US" sz="4000"/>
              <a:t>Terms and Concepts</a:t>
            </a:r>
            <a:endParaRPr lang="en-US"/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5200" y="914400"/>
            <a:ext cx="8178800" cy="5715000"/>
          </a:xfrm>
        </p:spPr>
        <p:txBody>
          <a:bodyPr/>
          <a:lstStyle/>
          <a:p>
            <a:r>
              <a:rPr lang="en-US" sz="2800" dirty="0">
                <a:solidFill>
                  <a:srgbClr val="0000FF"/>
                </a:solidFill>
              </a:rPr>
              <a:t>CALL</a:t>
            </a:r>
            <a:r>
              <a:rPr lang="en-US" sz="2800" dirty="0"/>
              <a:t> a function</a:t>
            </a:r>
          </a:p>
          <a:p>
            <a:pPr lvl="1"/>
            <a:r>
              <a:rPr lang="en-US" dirty="0"/>
              <a:t>transfer control to it; function becomes </a:t>
            </a:r>
            <a:r>
              <a:rPr lang="en-US" i="1" dirty="0"/>
              <a:t>active</a:t>
            </a:r>
            <a:r>
              <a:rPr lang="en-US" dirty="0"/>
              <a:t> (executes)</a:t>
            </a:r>
          </a:p>
          <a:p>
            <a:r>
              <a:rPr lang="en-US" sz="2800" dirty="0">
                <a:solidFill>
                  <a:srgbClr val="0000FF"/>
                </a:solidFill>
              </a:rPr>
              <a:t>ARGUMENTS</a:t>
            </a:r>
            <a:endParaRPr lang="en-US" sz="2800" dirty="0"/>
          </a:p>
          <a:p>
            <a:pPr lvl="1"/>
            <a:r>
              <a:rPr lang="en-US" dirty="0"/>
              <a:t>program elements used to transfer information into and out of functions;</a:t>
            </a:r>
            <a:br>
              <a:rPr lang="en-US" dirty="0"/>
            </a:br>
            <a:r>
              <a:rPr lang="en-US" dirty="0"/>
              <a:t>"pass IN" or "pass OUT (BACK)"</a:t>
            </a:r>
          </a:p>
          <a:p>
            <a:pPr lvl="1"/>
            <a:r>
              <a:rPr lang="en-US" b="1" dirty="0"/>
              <a:t>created in caller</a:t>
            </a:r>
          </a:p>
          <a:p>
            <a:r>
              <a:rPr lang="en-US" sz="2800" dirty="0">
                <a:solidFill>
                  <a:srgbClr val="0000FF"/>
                </a:solidFill>
              </a:rPr>
              <a:t>PARAMETERS</a:t>
            </a:r>
            <a:endParaRPr lang="en-US" sz="2800" dirty="0"/>
          </a:p>
          <a:p>
            <a:pPr lvl="1"/>
            <a:r>
              <a:rPr lang="en-US" dirty="0"/>
              <a:t>correspond to arguments</a:t>
            </a:r>
          </a:p>
          <a:p>
            <a:pPr lvl="1"/>
            <a:r>
              <a:rPr lang="en-US" b="1" dirty="0"/>
              <a:t>created in </a:t>
            </a:r>
            <a:r>
              <a:rPr lang="en-US" b="1" i="1" dirty="0"/>
              <a:t>function heading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8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8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17E3FF-5937-4B60-8F4D-7F3BBDC9946C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Definition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1111250" y="2168525"/>
            <a:ext cx="944563" cy="461963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cs typeface="Times New Roman" pitchFamily="18" charset="0"/>
              </a:rPr>
              <a:t>def</a:t>
            </a:r>
            <a:endParaRPr lang="en-US" altLang="en-US">
              <a:cs typeface="Times New Roman" pitchFamily="18" charset="0"/>
            </a:endParaRP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2895600" y="1981200"/>
            <a:ext cx="1828800" cy="830263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cs typeface="Times New Roman" pitchFamily="18" charset="0"/>
              </a:rPr>
              <a:t>&lt;function name&gt;</a:t>
            </a:r>
            <a:endParaRPr lang="en-US" altLang="en-US">
              <a:cs typeface="Times New Roman" pitchFamily="18" charset="0"/>
            </a:endParaRPr>
          </a:p>
        </p:txBody>
      </p:sp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5257800" y="2286000"/>
            <a:ext cx="2743200" cy="461963"/>
          </a:xfrm>
          <a:prstGeom prst="rect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cs typeface="Times New Roman" pitchFamily="18" charset="0"/>
              </a:rPr>
              <a:t>&lt;parameter list&gt;</a:t>
            </a:r>
            <a:endParaRPr lang="en-US" altLang="en-US">
              <a:cs typeface="Times New Roman" pitchFamily="18" charset="0"/>
            </a:endParaRPr>
          </a:p>
        </p:txBody>
      </p:sp>
      <p:sp>
        <p:nvSpPr>
          <p:cNvPr id="312326" name="Text Box 6"/>
          <p:cNvSpPr txBox="1">
            <a:spLocks noChangeArrowheads="1"/>
          </p:cNvSpPr>
          <p:nvPr/>
        </p:nvSpPr>
        <p:spPr bwMode="auto">
          <a:xfrm>
            <a:off x="1173163" y="3429000"/>
            <a:ext cx="5456237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2800" b="1"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800" b="1">
                <a:cs typeface="Times New Roman" pitchFamily="18" charset="0"/>
              </a:rPr>
              <a:t>	&lt;may create variables&gt; 	</a:t>
            </a:r>
            <a:br>
              <a:rPr lang="en-US" altLang="en-US" sz="2800" b="1">
                <a:cs typeface="Times New Roman" pitchFamily="18" charset="0"/>
              </a:rPr>
            </a:br>
            <a:r>
              <a:rPr lang="en-US" altLang="en-US" sz="2800" b="1">
                <a:cs typeface="Times New Roman" pitchFamily="18" charset="0"/>
              </a:rPr>
              <a:t>	&lt;executable code&gt;</a:t>
            </a:r>
          </a:p>
          <a:p>
            <a:pPr>
              <a:spcBef>
                <a:spcPct val="50000"/>
              </a:spcBef>
            </a:pPr>
            <a:endParaRPr lang="en-US" altLang="en-US" sz="3200" b="1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9224" name="Text Box 7"/>
          <p:cNvSpPr txBox="1">
            <a:spLocks noChangeArrowheads="1"/>
          </p:cNvSpPr>
          <p:nvPr/>
        </p:nvSpPr>
        <p:spPr bwMode="auto">
          <a:xfrm>
            <a:off x="4953000" y="2168525"/>
            <a:ext cx="30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1">
                <a:solidFill>
                  <a:srgbClr val="FF0000"/>
                </a:solidFill>
                <a:cs typeface="Times New Roman" pitchFamily="18" charset="0"/>
              </a:rPr>
              <a:t>(</a:t>
            </a:r>
            <a:endParaRPr lang="en-US" altLang="en-US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9225" name="Text Box 8"/>
          <p:cNvSpPr txBox="1">
            <a:spLocks noChangeArrowheads="1"/>
          </p:cNvSpPr>
          <p:nvPr/>
        </p:nvSpPr>
        <p:spPr bwMode="auto">
          <a:xfrm>
            <a:off x="8001000" y="2209800"/>
            <a:ext cx="838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1">
                <a:solidFill>
                  <a:srgbClr val="FF0000"/>
                </a:solidFill>
                <a:cs typeface="Times New Roman" pitchFamily="18" charset="0"/>
              </a:rPr>
              <a:t>) :</a:t>
            </a:r>
            <a:endParaRPr lang="en-US" altLang="en-US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312329" name="Text Box 9"/>
          <p:cNvSpPr txBox="1">
            <a:spLocks noChangeArrowheads="1"/>
          </p:cNvSpPr>
          <p:nvPr/>
        </p:nvSpPr>
        <p:spPr bwMode="auto">
          <a:xfrm>
            <a:off x="7315200" y="3200400"/>
            <a:ext cx="1524000" cy="8302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cs typeface="Times New Roman" pitchFamily="18" charset="0"/>
              </a:rPr>
              <a:t>function heading</a:t>
            </a:r>
            <a:endParaRPr lang="en-US" altLang="en-US">
              <a:cs typeface="Times New Roman" pitchFamily="18" charset="0"/>
            </a:endParaRPr>
          </a:p>
        </p:txBody>
      </p:sp>
      <p:sp>
        <p:nvSpPr>
          <p:cNvPr id="312330" name="Line 10"/>
          <p:cNvSpPr>
            <a:spLocks noChangeShapeType="1"/>
          </p:cNvSpPr>
          <p:nvPr/>
        </p:nvSpPr>
        <p:spPr bwMode="auto">
          <a:xfrm flipH="1" flipV="1">
            <a:off x="5562600" y="3162300"/>
            <a:ext cx="1600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1" name="Text Box 11"/>
          <p:cNvSpPr txBox="1">
            <a:spLocks noChangeArrowheads="1"/>
          </p:cNvSpPr>
          <p:nvPr/>
        </p:nvSpPr>
        <p:spPr bwMode="auto">
          <a:xfrm>
            <a:off x="5486400" y="5341937"/>
            <a:ext cx="2743200" cy="8302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 dirty="0">
                <a:cs typeface="Times New Roman" pitchFamily="18" charset="0"/>
              </a:rPr>
              <a:t>block; </a:t>
            </a:r>
            <a:r>
              <a:rPr lang="en-US" altLang="en-US" b="1" i="1" dirty="0">
                <a:cs typeface="Times New Roman" pitchFamily="18" charset="0"/>
              </a:rPr>
              <a:t>body</a:t>
            </a:r>
            <a:r>
              <a:rPr lang="en-US" altLang="en-US" b="1" dirty="0">
                <a:cs typeface="Times New Roman" pitchFamily="18" charset="0"/>
              </a:rPr>
              <a:t> of the function</a:t>
            </a:r>
            <a:endParaRPr lang="en-US" altLang="en-US" dirty="0">
              <a:cs typeface="Times New Roman" pitchFamily="18" charset="0"/>
            </a:endParaRPr>
          </a:p>
        </p:txBody>
      </p:sp>
      <p:sp>
        <p:nvSpPr>
          <p:cNvPr id="312332" name="Line 12"/>
          <p:cNvSpPr>
            <a:spLocks noChangeShapeType="1"/>
          </p:cNvSpPr>
          <p:nvPr/>
        </p:nvSpPr>
        <p:spPr bwMode="auto">
          <a:xfrm flipH="1" flipV="1">
            <a:off x="3960813" y="5237163"/>
            <a:ext cx="1527175" cy="5302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6" grpId="0" autoUpdateAnimBg="0"/>
      <p:bldP spid="312329" grpId="0" animBg="1" autoUpdateAnimBg="0"/>
      <p:bldP spid="312330" grpId="0" animBg="1"/>
      <p:bldP spid="312331" grpId="0" animBg="1" autoUpdateAnimBg="0"/>
      <p:bldP spid="3123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3F0479-696B-45B8-BEE2-B377AC2268B2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342900"/>
            <a:ext cx="7772400" cy="838200"/>
          </a:xfrm>
        </p:spPr>
        <p:txBody>
          <a:bodyPr/>
          <a:lstStyle/>
          <a:p>
            <a:r>
              <a:rPr lang="en-US"/>
              <a:t>Example: program functions 1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600200"/>
            <a:ext cx="7340600" cy="1066800"/>
          </a:xfrm>
        </p:spPr>
        <p:txBody>
          <a:bodyPr/>
          <a:lstStyle/>
          <a:p>
            <a:r>
              <a:rPr lang="en-US" sz="2800">
                <a:latin typeface="Palatino" charset="0"/>
              </a:rPr>
              <a:t>let user enter three integers</a:t>
            </a:r>
          </a:p>
          <a:p>
            <a:r>
              <a:rPr lang="en-US" sz="2800">
                <a:latin typeface="Palatino" charset="0"/>
              </a:rPr>
              <a:t>find the max of the three and output</a:t>
            </a:r>
            <a:r>
              <a:rPr lang="en-US">
                <a:latin typeface="Palatino" charset="0"/>
              </a:rPr>
              <a:t/>
            </a:r>
            <a:br>
              <a:rPr lang="en-US">
                <a:latin typeface="Palatino" charset="0"/>
              </a:rPr>
            </a:br>
            <a:endParaRPr lang="en-US"/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3771900" y="2971800"/>
            <a:ext cx="1600200" cy="51911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>
                <a:cs typeface="Times New Roman" pitchFamily="18" charset="0"/>
              </a:rPr>
              <a:t>main</a:t>
            </a:r>
            <a:endParaRPr lang="en-US">
              <a:cs typeface="Times New Roman" pitchFamily="18" charset="0"/>
            </a:endParaRPr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1173163" y="4357688"/>
            <a:ext cx="2095500" cy="519112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>
                <a:cs typeface="Times New Roman" pitchFamily="18" charset="0"/>
              </a:rPr>
              <a:t>print intro</a:t>
            </a:r>
            <a:endParaRPr lang="en-US">
              <a:cs typeface="Times New Roman" pitchFamily="18" charset="0"/>
            </a:endParaRPr>
          </a:p>
        </p:txBody>
      </p: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3562350" y="6019800"/>
            <a:ext cx="2019300" cy="519113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>
                <a:cs typeface="Times New Roman" pitchFamily="18" charset="0"/>
              </a:rPr>
              <a:t>get values</a:t>
            </a:r>
            <a:endParaRPr lang="en-US">
              <a:cs typeface="Times New Roman" pitchFamily="18" charset="0"/>
            </a:endParaRPr>
          </a:p>
        </p:txBody>
      </p:sp>
      <p:sp>
        <p:nvSpPr>
          <p:cNvPr id="10248" name="Text Box 7"/>
          <p:cNvSpPr txBox="1">
            <a:spLocks noChangeArrowheads="1"/>
          </p:cNvSpPr>
          <p:nvPr/>
        </p:nvSpPr>
        <p:spPr bwMode="auto">
          <a:xfrm>
            <a:off x="6545263" y="4357688"/>
            <a:ext cx="1968500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>
                <a:cs typeface="Times New Roman" pitchFamily="18" charset="0"/>
              </a:rPr>
              <a:t>find max</a:t>
            </a:r>
            <a:endParaRPr lang="en-US">
              <a:cs typeface="Times New Roman" pitchFamily="18" charset="0"/>
            </a:endParaRPr>
          </a:p>
        </p:txBody>
      </p:sp>
      <p:sp>
        <p:nvSpPr>
          <p:cNvPr id="10249" name="Line 8"/>
          <p:cNvSpPr>
            <a:spLocks noChangeShapeType="1"/>
          </p:cNvSpPr>
          <p:nvPr/>
        </p:nvSpPr>
        <p:spPr bwMode="auto">
          <a:xfrm flipH="1">
            <a:off x="2667000" y="3490913"/>
            <a:ext cx="1905000" cy="866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Line 9"/>
          <p:cNvSpPr>
            <a:spLocks noChangeShapeType="1"/>
          </p:cNvSpPr>
          <p:nvPr/>
        </p:nvSpPr>
        <p:spPr bwMode="auto">
          <a:xfrm>
            <a:off x="4572000" y="3490913"/>
            <a:ext cx="0" cy="25288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Line 10"/>
          <p:cNvSpPr>
            <a:spLocks noChangeShapeType="1"/>
          </p:cNvSpPr>
          <p:nvPr/>
        </p:nvSpPr>
        <p:spPr bwMode="auto">
          <a:xfrm>
            <a:off x="4572000" y="3490913"/>
            <a:ext cx="2743200" cy="866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Text Box 11"/>
          <p:cNvSpPr txBox="1">
            <a:spLocks noChangeArrowheads="1"/>
          </p:cNvSpPr>
          <p:nvPr/>
        </p:nvSpPr>
        <p:spPr bwMode="auto">
          <a:xfrm>
            <a:off x="4743450" y="4860925"/>
            <a:ext cx="838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cs typeface="Times New Roman" pitchFamily="18" charset="0"/>
              </a:rPr>
              <a:t>one</a:t>
            </a:r>
            <a:br>
              <a:rPr lang="en-US" sz="2000" b="1">
                <a:cs typeface="Times New Roman" pitchFamily="18" charset="0"/>
              </a:rPr>
            </a:br>
            <a:r>
              <a:rPr lang="en-US" sz="2000" b="1">
                <a:cs typeface="Times New Roman" pitchFamily="18" charset="0"/>
              </a:rPr>
              <a:t>two</a:t>
            </a:r>
            <a:br>
              <a:rPr lang="en-US" sz="2000" b="1">
                <a:cs typeface="Times New Roman" pitchFamily="18" charset="0"/>
              </a:rPr>
            </a:br>
            <a:r>
              <a:rPr lang="en-US" sz="2000" b="1">
                <a:cs typeface="Times New Roman" pitchFamily="18" charset="0"/>
              </a:rPr>
              <a:t>three</a:t>
            </a:r>
          </a:p>
        </p:txBody>
      </p:sp>
      <p:sp>
        <p:nvSpPr>
          <p:cNvPr id="10253" name="Text Box 12"/>
          <p:cNvSpPr txBox="1">
            <a:spLocks noChangeArrowheads="1"/>
          </p:cNvSpPr>
          <p:nvPr/>
        </p:nvSpPr>
        <p:spPr bwMode="auto">
          <a:xfrm>
            <a:off x="6126163" y="2987675"/>
            <a:ext cx="838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cs typeface="Times New Roman" pitchFamily="18" charset="0"/>
              </a:rPr>
              <a:t>one</a:t>
            </a:r>
            <a:br>
              <a:rPr lang="en-US" sz="2000" b="1">
                <a:cs typeface="Times New Roman" pitchFamily="18" charset="0"/>
              </a:rPr>
            </a:br>
            <a:r>
              <a:rPr lang="en-US" sz="2000" b="1">
                <a:cs typeface="Times New Roman" pitchFamily="18" charset="0"/>
              </a:rPr>
              <a:t>two</a:t>
            </a:r>
            <a:br>
              <a:rPr lang="en-US" sz="2000" b="1">
                <a:cs typeface="Times New Roman" pitchFamily="18" charset="0"/>
              </a:rPr>
            </a:br>
            <a:r>
              <a:rPr lang="en-US" sz="2000" b="1">
                <a:cs typeface="Times New Roman" pitchFamily="18" charset="0"/>
              </a:rPr>
              <a:t>three</a:t>
            </a:r>
          </a:p>
        </p:txBody>
      </p:sp>
      <p:sp>
        <p:nvSpPr>
          <p:cNvPr id="10254" name="Line 13"/>
          <p:cNvSpPr>
            <a:spLocks noChangeShapeType="1"/>
          </p:cNvSpPr>
          <p:nvPr/>
        </p:nvSpPr>
        <p:spPr bwMode="auto">
          <a:xfrm flipH="1" flipV="1">
            <a:off x="4743450" y="3994150"/>
            <a:ext cx="209550" cy="866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Line 14"/>
          <p:cNvSpPr>
            <a:spLocks noChangeShapeType="1"/>
          </p:cNvSpPr>
          <p:nvPr/>
        </p:nvSpPr>
        <p:spPr bwMode="auto">
          <a:xfrm>
            <a:off x="6964363" y="3811588"/>
            <a:ext cx="579437" cy="3635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d's Tie">
  <a:themeElements>
    <a:clrScheme name="Dad's Tie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Dad's Ti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d's Tie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's Tie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's Ti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's Tie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's Tie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's Tie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arfordG3:Microsoft Office 98:Templates:Presentation Designs:Dad's Tie</Template>
  <TotalTime>1674</TotalTime>
  <Words>2743</Words>
  <Application>Microsoft Office PowerPoint</Application>
  <PresentationFormat>On-screen Show (4:3)</PresentationFormat>
  <Paragraphs>699</Paragraphs>
  <Slides>66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5" baseType="lpstr">
      <vt:lpstr>Arial</vt:lpstr>
      <vt:lpstr>Courier New</vt:lpstr>
      <vt:lpstr>Monotype Sorts</vt:lpstr>
      <vt:lpstr>Palatino</vt:lpstr>
      <vt:lpstr>Symbol</vt:lpstr>
      <vt:lpstr>Times</vt:lpstr>
      <vt:lpstr>Times New Roman</vt:lpstr>
      <vt:lpstr>Wingdings</vt:lpstr>
      <vt:lpstr>Dad's Tie</vt:lpstr>
      <vt:lpstr>COP 3035 Lecture File 10</vt:lpstr>
      <vt:lpstr>FUNCTIONS</vt:lpstr>
      <vt:lpstr>What are functions?  </vt:lpstr>
      <vt:lpstr>E.g. Calling functions in the  math module of Python</vt:lpstr>
      <vt:lpstr>Why is writing our own functions so important?</vt:lpstr>
      <vt:lpstr>Why are functions so important? p.2</vt:lpstr>
      <vt:lpstr>Terms and Concepts</vt:lpstr>
      <vt:lpstr>Function Definition</vt:lpstr>
      <vt:lpstr>Example: program functions 1</vt:lpstr>
      <vt:lpstr>Strategy for reading a larger program in order to understand it</vt:lpstr>
      <vt:lpstr>Considering program functions 1</vt:lpstr>
      <vt:lpstr>Considering program functions 1 p.2</vt:lpstr>
      <vt:lpstr>Now, let's look at the program</vt:lpstr>
      <vt:lpstr>Arguments and Parameters</vt:lpstr>
      <vt:lpstr>Arguments and Parameters p.3</vt:lpstr>
      <vt:lpstr>Example: program functions 2</vt:lpstr>
      <vt:lpstr>Considering program functions 2</vt:lpstr>
      <vt:lpstr>More about functions 2</vt:lpstr>
      <vt:lpstr>Now, let's look at the program</vt:lpstr>
      <vt:lpstr>Some other example calls can call findMax anywhere an integer expression would be ok</vt:lpstr>
      <vt:lpstr>Function Calls and Efficiency</vt:lpstr>
      <vt:lpstr>Function Calls &amp; Efficiency p.2</vt:lpstr>
      <vt:lpstr>Function Calls &amp; Efficiency p.3</vt:lpstr>
      <vt:lpstr>Example: a value-returning function which returns a Boolean result</vt:lpstr>
      <vt:lpstr>Example call</vt:lpstr>
      <vt:lpstr>A review exercise</vt:lpstr>
      <vt:lpstr>We’re done with our introductory discussion of functions</vt:lpstr>
      <vt:lpstr>Block Structure and Scope</vt:lpstr>
      <vt:lpstr>Data definitions may occur both inside and outside of blocks</vt:lpstr>
      <vt:lpstr>BLOCK SCOPE: that portion of a program in which an identifier is accessible</vt:lpstr>
      <vt:lpstr>Local vs Global</vt:lpstr>
      <vt:lpstr>Scope: Generic Example</vt:lpstr>
      <vt:lpstr>Scope: Generic Example p.2</vt:lpstr>
      <vt:lpstr>Scope: Generic Example p.3</vt:lpstr>
      <vt:lpstr>Scope: Generic Example p.4</vt:lpstr>
      <vt:lpstr>Program Example: what's the output?</vt:lpstr>
      <vt:lpstr>Functions: Style p.1</vt:lpstr>
      <vt:lpstr>Functions: Style p.2</vt:lpstr>
      <vt:lpstr>Functions: Style p.3</vt:lpstr>
      <vt:lpstr>Important Points</vt:lpstr>
      <vt:lpstr>Important Points p.2</vt:lpstr>
      <vt:lpstr>Important Points p.3</vt:lpstr>
      <vt:lpstr>Important Points p.4</vt:lpstr>
      <vt:lpstr>Important Points p.5</vt:lpstr>
      <vt:lpstr>Imagine: worst case scenario</vt:lpstr>
      <vt:lpstr>What is the search area?</vt:lpstr>
      <vt:lpstr>Imagine instead...</vt:lpstr>
      <vt:lpstr>Summary</vt:lpstr>
      <vt:lpstr>1 minute history of programming and global variables</vt:lpstr>
      <vt:lpstr>Putting it all together: example program grading</vt:lpstr>
      <vt:lpstr>example program grading p.2</vt:lpstr>
      <vt:lpstr>example program grading p.3</vt:lpstr>
      <vt:lpstr>PowerPoint Presentation</vt:lpstr>
      <vt:lpstr>Now, let's look at the program</vt:lpstr>
      <vt:lpstr>Testing &amp; Debugging: Tools</vt:lpstr>
      <vt:lpstr>Incremental Testing &amp; Debugging</vt:lpstr>
      <vt:lpstr>Stubs and Drivers</vt:lpstr>
      <vt:lpstr>Example: with program grading</vt:lpstr>
      <vt:lpstr>Example: with program grading p.2</vt:lpstr>
      <vt:lpstr>Example: with program grading p.3</vt:lpstr>
      <vt:lpstr>another example</vt:lpstr>
      <vt:lpstr>another example p.2</vt:lpstr>
      <vt:lpstr>Example driver function</vt:lpstr>
      <vt:lpstr>variations</vt:lpstr>
      <vt:lpstr>incremental approach: summary</vt:lpstr>
      <vt:lpstr>We have completed our discussion of functions and major related topics</vt:lpstr>
    </vt:vector>
  </TitlesOfParts>
  <Company>FSU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 3035</dc:title>
  <dc:creator>Ann Ford Tyson</dc:creator>
  <cp:lastModifiedBy>Nawaraj Paudel</cp:lastModifiedBy>
  <cp:revision>438</cp:revision>
  <dcterms:created xsi:type="dcterms:W3CDTF">1999-10-07T19:30:10Z</dcterms:created>
  <dcterms:modified xsi:type="dcterms:W3CDTF">2019-10-14T18:58:40Z</dcterms:modified>
</cp:coreProperties>
</file>