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433" r:id="rId3"/>
    <p:sldId id="465" r:id="rId4"/>
    <p:sldId id="371" r:id="rId5"/>
    <p:sldId id="438" r:id="rId6"/>
    <p:sldId id="456" r:id="rId7"/>
    <p:sldId id="434" r:id="rId8"/>
    <p:sldId id="436" r:id="rId9"/>
    <p:sldId id="435" r:id="rId10"/>
    <p:sldId id="437" r:id="rId11"/>
    <p:sldId id="450" r:id="rId12"/>
    <p:sldId id="398" r:id="rId13"/>
    <p:sldId id="405" r:id="rId14"/>
    <p:sldId id="406" r:id="rId15"/>
    <p:sldId id="443" r:id="rId16"/>
    <p:sldId id="447" r:id="rId17"/>
    <p:sldId id="464" r:id="rId18"/>
    <p:sldId id="442" r:id="rId19"/>
    <p:sldId id="448" r:id="rId20"/>
    <p:sldId id="444" r:id="rId21"/>
    <p:sldId id="457" r:id="rId22"/>
    <p:sldId id="458" r:id="rId23"/>
    <p:sldId id="459" r:id="rId24"/>
    <p:sldId id="462" r:id="rId25"/>
    <p:sldId id="4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48966-D0F5-4859-A734-976027B425C5}"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2EEE0-DB0F-4363-812C-29AFD333CA7F}" type="slidenum">
              <a:rPr lang="en-US" smtClean="0"/>
              <a:t>‹#›</a:t>
            </a:fld>
            <a:endParaRPr lang="en-US"/>
          </a:p>
        </p:txBody>
      </p:sp>
    </p:spTree>
    <p:extLst>
      <p:ext uri="{BB962C8B-B14F-4D97-AF65-F5344CB8AC3E}">
        <p14:creationId xmlns:p14="http://schemas.microsoft.com/office/powerpoint/2010/main" val="8248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28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73062896-D5CB-47CC-A81F-253CD0F34208}" type="datetime4">
              <a:rPr lang="en-US" sz="1300" smtClean="0"/>
              <a:pPr/>
              <a:t>October 9, 2019</a:t>
            </a:fld>
            <a:endParaRPr lang="en-US" sz="1300"/>
          </a:p>
        </p:txBody>
      </p:sp>
      <p:sp>
        <p:nvSpPr>
          <p:cNvPr id="28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28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44269126-DB28-4F45-BB9D-285E8094C8D6}" type="slidenum">
              <a:rPr lang="en-US" sz="1300" smtClean="0"/>
              <a:pPr/>
              <a:t>2</a:t>
            </a:fld>
            <a:endParaRPr lang="en-US" sz="1300"/>
          </a:p>
        </p:txBody>
      </p:sp>
      <p:sp>
        <p:nvSpPr>
          <p:cNvPr id="28678" name="Rectangle 2"/>
          <p:cNvSpPr>
            <a:spLocks noGrp="1" noRot="1" noChangeAspect="1" noChangeArrowheads="1" noTextEdit="1"/>
          </p:cNvSpPr>
          <p:nvPr>
            <p:ph type="sldImg"/>
          </p:nvPr>
        </p:nvSpPr>
        <p:spPr>
          <a:ln/>
        </p:spPr>
      </p:sp>
      <p:sp>
        <p:nvSpPr>
          <p:cNvPr id="28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1E9030F9-8D29-4689-893B-0A9C0859E394}" type="datetime4">
              <a:rPr lang="en-US" sz="1300" smtClean="0"/>
              <a:pPr/>
              <a:t>October 9, 2019</a:t>
            </a:fld>
            <a:endParaRPr lang="en-US" sz="1300"/>
          </a:p>
        </p:txBody>
      </p:sp>
      <p:sp>
        <p:nvSpPr>
          <p:cNvPr id="37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7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8CCEF632-BFF7-4530-B247-91DB60B96BDE}" type="slidenum">
              <a:rPr lang="en-US" sz="1300" smtClean="0"/>
              <a:pPr/>
              <a:t>11</a:t>
            </a:fld>
            <a:endParaRPr lang="en-US" sz="1300"/>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EBC75425-91E9-4471-A202-AC707C4DC02D}" type="datetime4">
              <a:rPr lang="en-US" sz="1300" smtClean="0"/>
              <a:pPr/>
              <a:t>October 9, 2019</a:t>
            </a:fld>
            <a:endParaRPr lang="en-US" sz="1300"/>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C3416FA-4330-4A99-8B0E-C29A28323249}" type="slidenum">
              <a:rPr lang="en-US" sz="1300" smtClean="0"/>
              <a:pPr/>
              <a:t>12</a:t>
            </a:fld>
            <a:endParaRPr lang="en-US" sz="1300"/>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B2043F2F-0C29-4B57-9E5C-03A1C32928C6}" type="datetime4">
              <a:rPr lang="en-US" sz="1300" smtClean="0"/>
              <a:pPr/>
              <a:t>October 9, 2019</a:t>
            </a:fld>
            <a:endParaRPr lang="en-US" sz="1300"/>
          </a:p>
        </p:txBody>
      </p:sp>
      <p:sp>
        <p:nvSpPr>
          <p:cNvPr id="39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9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52BCD5DD-D8CA-4A02-911A-21806265745E}" type="slidenum">
              <a:rPr lang="en-US" sz="1300" smtClean="0"/>
              <a:pPr/>
              <a:t>13</a:t>
            </a:fld>
            <a:endParaRPr lang="en-US" sz="1300"/>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7F217563-8DB8-4F69-AAD3-71458CD95081}" type="datetime4">
              <a:rPr lang="en-US" sz="1300" smtClean="0"/>
              <a:pPr/>
              <a:t>October 9, 2019</a:t>
            </a:fld>
            <a:endParaRPr lang="en-US" sz="1300"/>
          </a:p>
        </p:txBody>
      </p:sp>
      <p:sp>
        <p:nvSpPr>
          <p:cNvPr id="40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0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3D6132D-BAEF-4360-9D3A-DAE351275990}" type="slidenum">
              <a:rPr lang="en-US" sz="1300" smtClean="0"/>
              <a:pPr/>
              <a:t>14</a:t>
            </a:fld>
            <a:endParaRPr lang="en-US" sz="1300"/>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35A37D30-FD94-4154-A39C-B254DCD504B2}" type="datetime4">
              <a:rPr lang="en-US" sz="1300" smtClean="0"/>
              <a:pPr/>
              <a:t>October 9, 2019</a:t>
            </a:fld>
            <a:endParaRPr lang="en-US" sz="1300"/>
          </a:p>
        </p:txBody>
      </p:sp>
      <p:sp>
        <p:nvSpPr>
          <p:cNvPr id="41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1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CCF13B94-62CF-4C39-8816-279EC2017CE6}" type="slidenum">
              <a:rPr lang="en-US" sz="1300" smtClean="0"/>
              <a:pPr/>
              <a:t>15</a:t>
            </a:fld>
            <a:endParaRPr lang="en-US" sz="1300"/>
          </a:p>
        </p:txBody>
      </p:sp>
      <p:sp>
        <p:nvSpPr>
          <p:cNvPr id="41990" name="Rectangle 2"/>
          <p:cNvSpPr>
            <a:spLocks noGrp="1" noRot="1" noChangeAspect="1" noChangeArrowheads="1" noTextEdit="1"/>
          </p:cNvSpPr>
          <p:nvPr>
            <p:ph type="sldImg"/>
          </p:nvPr>
        </p:nvSpPr>
        <p:spPr>
          <a:ln/>
        </p:spPr>
      </p:sp>
      <p:sp>
        <p:nvSpPr>
          <p:cNvPr id="41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6C3AE998-11FC-4335-8CC9-91715D74FA61}" type="datetime4">
              <a:rPr lang="en-US" sz="1300" smtClean="0"/>
              <a:pPr/>
              <a:t>October 9, 2019</a:t>
            </a:fld>
            <a:endParaRPr lang="en-US" sz="1300"/>
          </a:p>
        </p:txBody>
      </p:sp>
      <p:sp>
        <p:nvSpPr>
          <p:cNvPr id="43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3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BE1ED332-0D3D-4D72-BA5B-F4193A49BBA9}" type="slidenum">
              <a:rPr lang="en-US" sz="1300" smtClean="0"/>
              <a:pPr/>
              <a:t>16</a:t>
            </a:fld>
            <a:endParaRPr lang="en-US" sz="1300"/>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F537067E-FF71-41E4-A7C6-B9E4CC819269}" type="datetime4">
              <a:rPr lang="en-US" sz="1300" smtClean="0"/>
              <a:pPr/>
              <a:t>October 9, 2019</a:t>
            </a:fld>
            <a:endParaRPr lang="en-US" sz="1300"/>
          </a:p>
        </p:txBody>
      </p:sp>
      <p:sp>
        <p:nvSpPr>
          <p:cNvPr id="440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40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3CF0FFC0-E48E-4B94-BFD9-77EE73CC4212}" type="slidenum">
              <a:rPr lang="en-US" sz="1300" smtClean="0"/>
              <a:pPr/>
              <a:t>17</a:t>
            </a:fld>
            <a:endParaRPr lang="en-US" sz="1300"/>
          </a:p>
        </p:txBody>
      </p:sp>
      <p:sp>
        <p:nvSpPr>
          <p:cNvPr id="44038" name="Rectangle 2"/>
          <p:cNvSpPr>
            <a:spLocks noGrp="1" noRot="1" noChangeAspect="1" noChangeArrowheads="1" noTextEdit="1"/>
          </p:cNvSpPr>
          <p:nvPr>
            <p:ph type="sldImg"/>
          </p:nvPr>
        </p:nvSpPr>
        <p:spPr>
          <a:xfrm>
            <a:off x="457200" y="720725"/>
            <a:ext cx="6400800" cy="3600450"/>
          </a:xfrm>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7034120F-F0FC-4EDC-8991-30E0D622E419}" type="datetime4">
              <a:rPr lang="en-US" sz="1300" smtClean="0"/>
              <a:pPr/>
              <a:t>October 9, 2019</a:t>
            </a:fld>
            <a:endParaRPr lang="en-US" sz="1300"/>
          </a:p>
        </p:txBody>
      </p:sp>
      <p:sp>
        <p:nvSpPr>
          <p:cNvPr id="45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5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88E121A9-3EA4-43AF-B53B-C4F2E018BCA6}" type="slidenum">
              <a:rPr lang="en-US" sz="1300" smtClean="0"/>
              <a:pPr/>
              <a:t>18</a:t>
            </a:fld>
            <a:endParaRPr lang="en-US" sz="1300"/>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CE8C7F77-8782-4148-8414-2A0E3B448952}" type="datetime4">
              <a:rPr lang="en-US" sz="1300" smtClean="0"/>
              <a:pPr/>
              <a:t>October 9, 2019</a:t>
            </a:fld>
            <a:endParaRPr lang="en-US" sz="1300"/>
          </a:p>
        </p:txBody>
      </p:sp>
      <p:sp>
        <p:nvSpPr>
          <p:cNvPr id="46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6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881FBEBC-BE73-4FF1-A705-BD211A016051}" type="slidenum">
              <a:rPr lang="en-US" sz="1300" smtClean="0"/>
              <a:pPr/>
              <a:t>19</a:t>
            </a:fld>
            <a:endParaRPr lang="en-US" sz="1300"/>
          </a:p>
        </p:txBody>
      </p:sp>
      <p:sp>
        <p:nvSpPr>
          <p:cNvPr id="46086" name="Rectangle 2"/>
          <p:cNvSpPr>
            <a:spLocks noGrp="1" noRot="1" noChangeAspect="1" noChangeArrowheads="1" noTextEdit="1"/>
          </p:cNvSpPr>
          <p:nvPr>
            <p:ph type="sldImg"/>
          </p:nvPr>
        </p:nvSpPr>
        <p:spPr>
          <a:ln/>
        </p:spPr>
      </p:sp>
      <p:sp>
        <p:nvSpPr>
          <p:cNvPr id="46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90EE4EC4-1B9A-4E36-82C5-B8DC369851BD}" type="datetime4">
              <a:rPr lang="en-US" sz="1300" smtClean="0"/>
              <a:pPr/>
              <a:t>October 9, 2019</a:t>
            </a:fld>
            <a:endParaRPr lang="en-US" sz="1300"/>
          </a:p>
        </p:txBody>
      </p:sp>
      <p:sp>
        <p:nvSpPr>
          <p:cNvPr id="47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7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A6F79FFB-2BCD-42F5-A70C-FC7E5DA51801}" type="slidenum">
              <a:rPr lang="en-US" sz="1300" smtClean="0"/>
              <a:pPr/>
              <a:t>20</a:t>
            </a:fld>
            <a:endParaRPr lang="en-US" sz="1300"/>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2970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C72076B-A290-499F-A0F5-B54E2E9CCA8F}" type="datetime4">
              <a:rPr lang="en-US" sz="1300" smtClean="0"/>
              <a:pPr/>
              <a:t>October 9, 2019</a:t>
            </a:fld>
            <a:endParaRPr lang="en-US" sz="1300"/>
          </a:p>
        </p:txBody>
      </p:sp>
      <p:sp>
        <p:nvSpPr>
          <p:cNvPr id="2970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297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1B482323-7E6D-4DC4-8705-B989791DAB36}" type="slidenum">
              <a:rPr lang="en-US" sz="1300" smtClean="0"/>
              <a:pPr/>
              <a:t>3</a:t>
            </a:fld>
            <a:endParaRPr 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81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26B348C8-8DDF-45D5-A296-87E1531033DA}" type="datetime4">
              <a:rPr lang="en-US" sz="1300" smtClean="0"/>
              <a:pPr/>
              <a:t>October 9, 2019</a:t>
            </a:fld>
            <a:endParaRPr lang="en-US" sz="1300"/>
          </a:p>
        </p:txBody>
      </p:sp>
      <p:sp>
        <p:nvSpPr>
          <p:cNvPr id="4813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81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1EEA16E4-B822-402F-8215-C635131DB9EB}" type="slidenum">
              <a:rPr lang="en-US" sz="1300" smtClean="0"/>
              <a:pPr/>
              <a:t>21</a:t>
            </a:fld>
            <a:endParaRPr 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491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1709D645-EA66-4B88-B8DD-1770AE4422E7}" type="datetime4">
              <a:rPr lang="en-US" sz="1300" smtClean="0"/>
              <a:pPr/>
              <a:t>October 9, 2019</a:t>
            </a:fld>
            <a:endParaRPr lang="en-US" sz="1300"/>
          </a:p>
        </p:txBody>
      </p:sp>
      <p:sp>
        <p:nvSpPr>
          <p:cNvPr id="4915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491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84677EFD-6807-44FB-8CCE-3A3FDD1D0444}" type="slidenum">
              <a:rPr lang="en-US" sz="1300" smtClean="0"/>
              <a:pPr/>
              <a:t>22</a:t>
            </a:fld>
            <a:endParaRPr 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5018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629DCA85-D002-45F3-A494-86161A510371}" type="datetime4">
              <a:rPr lang="en-US" sz="1300" smtClean="0"/>
              <a:pPr/>
              <a:t>October 9, 2019</a:t>
            </a:fld>
            <a:endParaRPr lang="en-US" sz="1300"/>
          </a:p>
        </p:txBody>
      </p:sp>
      <p:sp>
        <p:nvSpPr>
          <p:cNvPr id="5018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501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782F509C-1BAB-4953-9627-E6555AE4D060}" type="slidenum">
              <a:rPr lang="en-US" sz="1300" smtClean="0"/>
              <a:pPr/>
              <a:t>23</a:t>
            </a:fld>
            <a:endParaRPr 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7A184AEA-142D-40EA-8548-713FFCC7CE60}" type="datetime4">
              <a:rPr lang="en-US" sz="1300" smtClean="0"/>
              <a:pPr/>
              <a:t>October 9, 2019</a:t>
            </a:fld>
            <a:endParaRPr lang="en-US" sz="1300"/>
          </a:p>
        </p:txBody>
      </p:sp>
      <p:sp>
        <p:nvSpPr>
          <p:cNvPr id="51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51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33A54B16-8D60-4DDE-BC03-036533F1B160}" type="slidenum">
              <a:rPr lang="en-US" sz="1300" smtClean="0"/>
              <a:pPr/>
              <a:t>24</a:t>
            </a:fld>
            <a:endParaRPr lang="en-US" sz="1300"/>
          </a:p>
        </p:txBody>
      </p:sp>
      <p:sp>
        <p:nvSpPr>
          <p:cNvPr id="51206" name="Rectangle 2"/>
          <p:cNvSpPr>
            <a:spLocks noGrp="1" noRot="1" noChangeAspect="1" noChangeArrowheads="1" noTextEdit="1"/>
          </p:cNvSpPr>
          <p:nvPr>
            <p:ph type="sldImg"/>
          </p:nvPr>
        </p:nvSpPr>
        <p:spPr>
          <a:solidFill>
            <a:srgbClr val="FFFFFF"/>
          </a:solidFill>
          <a:ln/>
        </p:spPr>
      </p:sp>
      <p:sp>
        <p:nvSpPr>
          <p:cNvPr id="51207" name="Rectangle 3"/>
          <p:cNvSpPr>
            <a:spLocks noGrp="1" noChangeArrowheads="1"/>
          </p:cNvSpPr>
          <p:nvPr>
            <p:ph type="body" idx="1"/>
          </p:nvPr>
        </p:nvSpPr>
        <p:spPr>
          <a:solidFill>
            <a:srgbClr val="FFFFFF"/>
          </a:solidFill>
          <a:ln>
            <a:solidFill>
              <a:srgbClr val="000000"/>
            </a:solidFill>
          </a:ln>
        </p:spPr>
        <p:txBody>
          <a:bodyPr/>
          <a:lstStyle/>
          <a:p>
            <a:r>
              <a:rPr lang="en-US"/>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5433A5F3-E917-4C0D-A645-92FBC6BB819B}" type="datetime4">
              <a:rPr lang="en-US" sz="1300" smtClean="0"/>
              <a:pPr/>
              <a:t>October 9, 2019</a:t>
            </a:fld>
            <a:endParaRPr lang="en-US" sz="1300"/>
          </a:p>
        </p:txBody>
      </p:sp>
      <p:sp>
        <p:nvSpPr>
          <p:cNvPr id="522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522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EDBA4171-797A-4191-9FBA-C453406FCC68}" type="slidenum">
              <a:rPr lang="en-US" sz="1300" smtClean="0"/>
              <a:pPr/>
              <a:t>25</a:t>
            </a:fld>
            <a:endParaRPr lang="en-US" sz="1300"/>
          </a:p>
        </p:txBody>
      </p:sp>
      <p:sp>
        <p:nvSpPr>
          <p:cNvPr id="52230" name="Rectangle 2"/>
          <p:cNvSpPr>
            <a:spLocks noGrp="1" noRot="1" noChangeAspect="1" noChangeArrowheads="1" noTextEdit="1"/>
          </p:cNvSpPr>
          <p:nvPr>
            <p:ph type="sldImg"/>
          </p:nvPr>
        </p:nvSpPr>
        <p:spPr>
          <a:solidFill>
            <a:srgbClr val="FFFFFF"/>
          </a:solidFill>
          <a:ln/>
        </p:spPr>
      </p:sp>
      <p:sp>
        <p:nvSpPr>
          <p:cNvPr id="52231" name="Rectangle 3"/>
          <p:cNvSpPr>
            <a:spLocks noGrp="1" noChangeArrowheads="1"/>
          </p:cNvSpPr>
          <p:nvPr>
            <p:ph type="body" idx="1"/>
          </p:nvPr>
        </p:nvSpPr>
        <p:spPr>
          <a:solidFill>
            <a:srgbClr val="FFFFFF"/>
          </a:solidFill>
          <a:ln>
            <a:solidFill>
              <a:srgbClr val="000000"/>
            </a:solidFill>
          </a:ln>
        </p:spPr>
        <p:txBody>
          <a:bodyPr/>
          <a:lstStyle/>
          <a:p>
            <a:r>
              <a:rPr lang="en-US"/>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9CD18257-1B1D-4AB0-B574-E80DD8E0E8EE}" type="datetime4">
              <a:rPr lang="en-US" sz="1300" smtClean="0"/>
              <a:pPr/>
              <a:t>October 9, 2019</a:t>
            </a:fld>
            <a:endParaRPr lang="en-US" sz="130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0339066-BD50-4EB6-A9A6-92EA515F2996}" type="slidenum">
              <a:rPr lang="en-US" sz="1300" smtClean="0"/>
              <a:pPr/>
              <a:t>4</a:t>
            </a:fld>
            <a:endParaRPr lang="en-US" sz="130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C646A44D-D7D4-45F2-AA70-10B8F29CA5AE}" type="datetime4">
              <a:rPr lang="en-US" sz="1300" smtClean="0"/>
              <a:pPr/>
              <a:t>October 9, 2019</a:t>
            </a:fld>
            <a:endParaRPr lang="en-US" sz="1300"/>
          </a:p>
        </p:txBody>
      </p:sp>
      <p:sp>
        <p:nvSpPr>
          <p:cNvPr id="31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1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BEDB45A0-6397-4775-8B81-DDFAB051D2C6}" type="slidenum">
              <a:rPr lang="en-US" sz="1300" smtClean="0"/>
              <a:pPr/>
              <a:t>5</a:t>
            </a:fld>
            <a:endParaRPr lang="en-US" sz="1300"/>
          </a:p>
        </p:txBody>
      </p:sp>
      <p:sp>
        <p:nvSpPr>
          <p:cNvPr id="31750" name="Rectangle 2"/>
          <p:cNvSpPr>
            <a:spLocks noGrp="1" noRot="1" noChangeAspect="1" noChangeArrowheads="1" noTextEdit="1"/>
          </p:cNvSpPr>
          <p:nvPr>
            <p:ph type="sldImg"/>
          </p:nvPr>
        </p:nvSpPr>
        <p:spPr>
          <a:ln/>
        </p:spPr>
      </p:sp>
      <p:sp>
        <p:nvSpPr>
          <p:cNvPr id="31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A0319FDD-5350-4FF4-B251-802B646EFB19}" type="datetime4">
              <a:rPr lang="en-US" sz="1300" smtClean="0"/>
              <a:pPr/>
              <a:t>October 9, 2019</a:t>
            </a:fld>
            <a:endParaRPr lang="en-US" sz="1300"/>
          </a:p>
        </p:txBody>
      </p:sp>
      <p:sp>
        <p:nvSpPr>
          <p:cNvPr id="32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2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56F2C3C9-6760-4084-A465-56785B08A082}" type="slidenum">
              <a:rPr lang="en-US" sz="1300" smtClean="0"/>
              <a:pPr/>
              <a:t>6</a:t>
            </a:fld>
            <a:endParaRPr lang="en-US" sz="1300"/>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C9906CBD-19DA-4F11-902C-6227660FF072}" type="datetime4">
              <a:rPr lang="en-US" sz="1300" smtClean="0"/>
              <a:pPr/>
              <a:t>October 9, 2019</a:t>
            </a:fld>
            <a:endParaRPr lang="en-US" sz="1300"/>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12BF23C7-78DD-415A-AC9F-6E51F16CF114}" type="slidenum">
              <a:rPr lang="en-US" sz="1300" smtClean="0"/>
              <a:pPr/>
              <a:t>7</a:t>
            </a:fld>
            <a:endParaRPr lang="en-US" sz="1300"/>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42A768AE-C031-40C6-BAFB-7A078D39B593}" type="datetime4">
              <a:rPr lang="en-US" sz="1300" smtClean="0"/>
              <a:pPr/>
              <a:t>October 9, 2019</a:t>
            </a:fld>
            <a:endParaRPr lang="en-US" sz="1300"/>
          </a:p>
        </p:txBody>
      </p:sp>
      <p:sp>
        <p:nvSpPr>
          <p:cNvPr id="34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4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B34FD18-2A84-465E-8830-F3E50C37BCDF}" type="slidenum">
              <a:rPr lang="en-US" sz="1300" smtClean="0"/>
              <a:pPr/>
              <a:t>8</a:t>
            </a:fld>
            <a:endParaRPr lang="en-US" sz="1300"/>
          </a:p>
        </p:txBody>
      </p:sp>
      <p:sp>
        <p:nvSpPr>
          <p:cNvPr id="34822" name="Rectangle 2"/>
          <p:cNvSpPr>
            <a:spLocks noGrp="1" noRot="1" noChangeAspect="1" noChangeArrowheads="1" noTextEdit="1"/>
          </p:cNvSpPr>
          <p:nvPr>
            <p:ph type="sldImg"/>
          </p:nvPr>
        </p:nvSpPr>
        <p:spPr>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0706B39A-E81B-40D8-AC5C-2D95FF4EBCAA}" type="datetime4">
              <a:rPr lang="en-US" sz="1300" smtClean="0"/>
              <a:pPr/>
              <a:t>October 9, 2019</a:t>
            </a:fld>
            <a:endParaRPr lang="en-US" sz="1300"/>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4E44B908-8142-4922-BB5F-3E9E48E9EDA8}" type="slidenum">
              <a:rPr lang="en-US" sz="1300" smtClean="0"/>
              <a:pPr/>
              <a:t>9</a:t>
            </a:fld>
            <a:endParaRPr lang="en-US" sz="1300"/>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Lecture File 14 COP 3014</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A3D8B71C-CAC3-4776-9D7E-544B6EE1D261}" type="datetime4">
              <a:rPr lang="en-US" sz="1300" smtClean="0"/>
              <a:pPr/>
              <a:t>October 9, 2019</a:t>
            </a:fld>
            <a:endParaRPr lang="en-US" sz="1300"/>
          </a:p>
        </p:txBody>
      </p:sp>
      <p:sp>
        <p:nvSpPr>
          <p:cNvPr id="36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r>
              <a:rPr lang="en-US" sz="1300"/>
              <a:t>A. Ford Tyson</a:t>
            </a:r>
          </a:p>
        </p:txBody>
      </p:sp>
      <p:sp>
        <p:nvSpPr>
          <p:cNvPr id="36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itchFamily="18" charset="0"/>
              </a:defRPr>
            </a:lvl1pPr>
            <a:lvl2pPr marL="742950" indent="-285750" defTabSz="966788">
              <a:defRPr sz="2400">
                <a:solidFill>
                  <a:schemeClr val="tx1"/>
                </a:solidFill>
                <a:latin typeface="Times" pitchFamily="18" charset="0"/>
              </a:defRPr>
            </a:lvl2pPr>
            <a:lvl3pPr marL="1143000" indent="-228600" defTabSz="966788">
              <a:defRPr sz="2400">
                <a:solidFill>
                  <a:schemeClr val="tx1"/>
                </a:solidFill>
                <a:latin typeface="Times" pitchFamily="18" charset="0"/>
              </a:defRPr>
            </a:lvl3pPr>
            <a:lvl4pPr marL="1600200" indent="-228600" defTabSz="966788">
              <a:defRPr sz="2400">
                <a:solidFill>
                  <a:schemeClr val="tx1"/>
                </a:solidFill>
                <a:latin typeface="Times" pitchFamily="18" charset="0"/>
              </a:defRPr>
            </a:lvl4pPr>
            <a:lvl5pPr marL="2057400" indent="-228600" defTabSz="966788">
              <a:defRPr sz="2400">
                <a:solidFill>
                  <a:schemeClr val="tx1"/>
                </a:solidFill>
                <a:latin typeface="Times" pitchFamily="18" charset="0"/>
              </a:defRPr>
            </a:lvl5pPr>
            <a:lvl6pPr marL="2514600" indent="-228600" algn="ctr" defTabSz="966788" eaLnBrk="0" fontAlgn="base" hangingPunct="0">
              <a:spcBef>
                <a:spcPct val="0"/>
              </a:spcBef>
              <a:spcAft>
                <a:spcPct val="0"/>
              </a:spcAft>
              <a:defRPr sz="2400">
                <a:solidFill>
                  <a:schemeClr val="tx1"/>
                </a:solidFill>
                <a:latin typeface="Times" pitchFamily="18" charset="0"/>
              </a:defRPr>
            </a:lvl6pPr>
            <a:lvl7pPr marL="2971800" indent="-228600" algn="ctr" defTabSz="966788" eaLnBrk="0" fontAlgn="base" hangingPunct="0">
              <a:spcBef>
                <a:spcPct val="0"/>
              </a:spcBef>
              <a:spcAft>
                <a:spcPct val="0"/>
              </a:spcAft>
              <a:defRPr sz="2400">
                <a:solidFill>
                  <a:schemeClr val="tx1"/>
                </a:solidFill>
                <a:latin typeface="Times" pitchFamily="18" charset="0"/>
              </a:defRPr>
            </a:lvl7pPr>
            <a:lvl8pPr marL="3429000" indent="-228600" algn="ctr" defTabSz="966788" eaLnBrk="0" fontAlgn="base" hangingPunct="0">
              <a:spcBef>
                <a:spcPct val="0"/>
              </a:spcBef>
              <a:spcAft>
                <a:spcPct val="0"/>
              </a:spcAft>
              <a:defRPr sz="2400">
                <a:solidFill>
                  <a:schemeClr val="tx1"/>
                </a:solidFill>
                <a:latin typeface="Times" pitchFamily="18" charset="0"/>
              </a:defRPr>
            </a:lvl8pPr>
            <a:lvl9pPr marL="3886200" indent="-228600" algn="ctr" defTabSz="966788" eaLnBrk="0" fontAlgn="base" hangingPunct="0">
              <a:spcBef>
                <a:spcPct val="0"/>
              </a:spcBef>
              <a:spcAft>
                <a:spcPct val="0"/>
              </a:spcAft>
              <a:defRPr sz="2400">
                <a:solidFill>
                  <a:schemeClr val="tx1"/>
                </a:solidFill>
                <a:latin typeface="Times" pitchFamily="18" charset="0"/>
              </a:defRPr>
            </a:lvl9pPr>
          </a:lstStyle>
          <a:p>
            <a:fld id="{205D04B6-8AF1-4488-BA72-667082C67A50}" type="slidenum">
              <a:rPr lang="en-US" sz="1300" smtClean="0"/>
              <a:pPr/>
              <a:t>10</a:t>
            </a:fld>
            <a:endParaRPr lang="en-US" sz="1300"/>
          </a:p>
        </p:txBody>
      </p:sp>
      <p:sp>
        <p:nvSpPr>
          <p:cNvPr id="36870" name="Rectangle 2"/>
          <p:cNvSpPr>
            <a:spLocks noGrp="1" noRot="1" noChangeAspect="1" noChangeArrowheads="1" noTextEdit="1"/>
          </p:cNvSpPr>
          <p:nvPr>
            <p:ph type="sldImg"/>
          </p:nvPr>
        </p:nvSpPr>
        <p:spPr>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169571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144554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9390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158315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038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353887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2645090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290401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371562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EB1BB-6C6A-4E67-88A9-298E340518C0}"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225648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EB1BB-6C6A-4E67-88A9-298E340518C0}"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243813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EB1BB-6C6A-4E67-88A9-298E340518C0}"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84664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EB1BB-6C6A-4E67-88A9-298E340518C0}"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429297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EB1BB-6C6A-4E67-88A9-298E340518C0}"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127054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EB1BB-6C6A-4E67-88A9-298E340518C0}"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81301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4EB1BB-6C6A-4E67-88A9-298E340518C0}"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75287-EC4D-4555-9730-5756D5D821C8}" type="slidenum">
              <a:rPr lang="en-US" smtClean="0"/>
              <a:t>‹#›</a:t>
            </a:fld>
            <a:endParaRPr lang="en-US"/>
          </a:p>
        </p:txBody>
      </p:sp>
    </p:spTree>
    <p:extLst>
      <p:ext uri="{BB962C8B-B14F-4D97-AF65-F5344CB8AC3E}">
        <p14:creationId xmlns:p14="http://schemas.microsoft.com/office/powerpoint/2010/main" val="313947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4EB1BB-6C6A-4E67-88A9-298E340518C0}" type="datetimeFigureOut">
              <a:rPr lang="en-US" smtClean="0"/>
              <a:t>10/9/2019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6675287-EC4D-4555-9730-5756D5D821C8}" type="slidenum">
              <a:rPr lang="en-US" smtClean="0"/>
              <a:t>‹#›</a:t>
            </a:fld>
            <a:endParaRPr lang="en-US"/>
          </a:p>
        </p:txBody>
      </p:sp>
    </p:spTree>
    <p:extLst>
      <p:ext uri="{BB962C8B-B14F-4D97-AF65-F5344CB8AC3E}">
        <p14:creationId xmlns:p14="http://schemas.microsoft.com/office/powerpoint/2010/main" val="3890494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0A4C-3499-4415-AA0F-E35C283BBC35}"/>
              </a:ext>
            </a:extLst>
          </p:cNvPr>
          <p:cNvSpPr>
            <a:spLocks noGrp="1"/>
          </p:cNvSpPr>
          <p:nvPr>
            <p:ph type="ctrTitle"/>
          </p:nvPr>
        </p:nvSpPr>
        <p:spPr/>
        <p:txBody>
          <a:bodyPr/>
          <a:lstStyle/>
          <a:p>
            <a:r>
              <a:rPr lang="en-US" dirty="0"/>
              <a:t>COP 3035</a:t>
            </a:r>
            <a:br>
              <a:rPr lang="en-US" dirty="0"/>
            </a:br>
            <a:r>
              <a:rPr lang="en-US" sz="4400" dirty="0"/>
              <a:t>Intro to Programming in Python</a:t>
            </a:r>
            <a:br>
              <a:rPr lang="en-US" sz="4400" dirty="0"/>
            </a:br>
            <a:r>
              <a:rPr lang="en-US" sz="4400" dirty="0"/>
              <a:t>Exam 1 Information</a:t>
            </a:r>
          </a:p>
        </p:txBody>
      </p:sp>
      <p:sp>
        <p:nvSpPr>
          <p:cNvPr id="3" name="Subtitle 2">
            <a:extLst>
              <a:ext uri="{FF2B5EF4-FFF2-40B4-BE49-F238E27FC236}">
                <a16:creationId xmlns:a16="http://schemas.microsoft.com/office/drawing/2014/main" id="{F43B2939-8583-407C-B53B-469E8AE2B93B}"/>
              </a:ext>
            </a:extLst>
          </p:cNvPr>
          <p:cNvSpPr>
            <a:spLocks noGrp="1"/>
          </p:cNvSpPr>
          <p:nvPr>
            <p:ph type="subTitle" idx="1"/>
          </p:nvPr>
        </p:nvSpPr>
        <p:spPr/>
        <p:txBody>
          <a:bodyPr/>
          <a:lstStyle/>
          <a:p>
            <a:r>
              <a:rPr lang="en-US" dirty="0"/>
              <a:t>Instructor Ann Ford Tyson</a:t>
            </a:r>
          </a:p>
        </p:txBody>
      </p:sp>
    </p:spTree>
    <p:extLst>
      <p:ext uri="{BB962C8B-B14F-4D97-AF65-F5344CB8AC3E}">
        <p14:creationId xmlns:p14="http://schemas.microsoft.com/office/powerpoint/2010/main" val="113724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597150" y="239713"/>
            <a:ext cx="7772400" cy="1143000"/>
          </a:xfrm>
        </p:spPr>
        <p:txBody>
          <a:bodyPr/>
          <a:lstStyle/>
          <a:p>
            <a:r>
              <a:rPr lang="en-US"/>
              <a:t>Strategy for Exam Study</a:t>
            </a:r>
          </a:p>
        </p:txBody>
      </p:sp>
      <p:sp>
        <p:nvSpPr>
          <p:cNvPr id="11268" name="Rectangle 3"/>
          <p:cNvSpPr>
            <a:spLocks noGrp="1" noChangeArrowheads="1"/>
          </p:cNvSpPr>
          <p:nvPr>
            <p:ph idx="1"/>
          </p:nvPr>
        </p:nvSpPr>
        <p:spPr>
          <a:xfrm>
            <a:off x="1196533" y="2307821"/>
            <a:ext cx="7772400" cy="2157854"/>
          </a:xfrm>
        </p:spPr>
        <p:txBody>
          <a:bodyPr/>
          <a:lstStyle/>
          <a:p>
            <a:pPr>
              <a:lnSpc>
                <a:spcPct val="90000"/>
              </a:lnSpc>
            </a:pPr>
            <a:r>
              <a:rPr lang="en-US" dirty="0"/>
              <a:t>work through as many book exercises as you possibly can (best technique is to do this all semester, on a continuous basis)</a:t>
            </a:r>
          </a:p>
          <a:p>
            <a:pPr>
              <a:lnSpc>
                <a:spcPct val="90000"/>
              </a:lnSpc>
            </a:pPr>
            <a:r>
              <a:rPr lang="en-US" dirty="0"/>
              <a:t>review all lecture notes, readings, assignments, example programs</a:t>
            </a:r>
          </a:p>
          <a:p>
            <a:pPr>
              <a:lnSpc>
                <a:spcPct val="90000"/>
              </a:lnSpc>
            </a:pPr>
            <a:r>
              <a:rPr lang="en-US" dirty="0"/>
              <a:t>bring questions to office hours and/or recitations</a:t>
            </a:r>
          </a:p>
        </p:txBody>
      </p:sp>
      <p:sp>
        <p:nvSpPr>
          <p:cNvPr id="4" name="Slide Number Placeholder 5"/>
          <p:cNvSpPr>
            <a:spLocks noGrp="1"/>
          </p:cNvSpPr>
          <p:nvPr>
            <p:ph type="sldNum" sz="quarter" idx="12"/>
          </p:nvPr>
        </p:nvSpPr>
        <p:spPr/>
        <p:txBody>
          <a:bodyPr/>
          <a:lstStyle/>
          <a:p>
            <a:pPr>
              <a:defRPr/>
            </a:pPr>
            <a:fld id="{C06BFD94-B8A3-409F-9A79-469A1A303AB6}"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530475" y="0"/>
            <a:ext cx="7772400" cy="1143000"/>
          </a:xfrm>
        </p:spPr>
        <p:txBody>
          <a:bodyPr/>
          <a:lstStyle/>
          <a:p>
            <a:r>
              <a:rPr lang="en-US"/>
              <a:t>Major Topic Areas</a:t>
            </a:r>
          </a:p>
        </p:txBody>
      </p:sp>
      <p:sp>
        <p:nvSpPr>
          <p:cNvPr id="12292" name="Rectangle 3"/>
          <p:cNvSpPr>
            <a:spLocks noGrp="1" noChangeArrowheads="1"/>
          </p:cNvSpPr>
          <p:nvPr>
            <p:ph idx="1"/>
          </p:nvPr>
        </p:nvSpPr>
        <p:spPr>
          <a:xfrm>
            <a:off x="1811781" y="1969645"/>
            <a:ext cx="7772400" cy="2235532"/>
          </a:xfrm>
        </p:spPr>
        <p:txBody>
          <a:bodyPr>
            <a:normAutofit fontScale="92500" lnSpcReduction="20000"/>
          </a:bodyPr>
          <a:lstStyle/>
          <a:p>
            <a:r>
              <a:rPr lang="en-US" dirty="0"/>
              <a:t>The following is intended to list many of the major topic areas we have covered so far, but it should not be regarded as listing all possible topics for the exam</a:t>
            </a:r>
            <a:br>
              <a:rPr lang="en-US" dirty="0"/>
            </a:br>
            <a:endParaRPr lang="en-US" dirty="0"/>
          </a:p>
          <a:p>
            <a:r>
              <a:rPr lang="en-US" dirty="0"/>
              <a:t>Topics may include material which was only covered in assigned readings even though not covered in lecture, and vice versa</a:t>
            </a:r>
          </a:p>
          <a:p>
            <a:endParaRPr lang="en-US" dirty="0"/>
          </a:p>
          <a:p>
            <a:r>
              <a:rPr lang="en-US" dirty="0"/>
              <a:t>Topics may include material which was only covered live in class</a:t>
            </a:r>
          </a:p>
        </p:txBody>
      </p:sp>
      <p:sp>
        <p:nvSpPr>
          <p:cNvPr id="4" name="Slide Number Placeholder 5"/>
          <p:cNvSpPr>
            <a:spLocks noGrp="1"/>
          </p:cNvSpPr>
          <p:nvPr>
            <p:ph type="sldNum" sz="quarter" idx="12"/>
          </p:nvPr>
        </p:nvSpPr>
        <p:spPr/>
        <p:txBody>
          <a:bodyPr/>
          <a:lstStyle/>
          <a:p>
            <a:pPr>
              <a:defRPr/>
            </a:pPr>
            <a:fld id="{08D5469C-6737-4CF0-A888-92B5646F2206}"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609850" y="0"/>
            <a:ext cx="7772400" cy="768350"/>
          </a:xfrm>
        </p:spPr>
        <p:txBody>
          <a:bodyPr/>
          <a:lstStyle/>
          <a:p>
            <a:r>
              <a:rPr lang="en-US"/>
              <a:t>Major Topics</a:t>
            </a:r>
          </a:p>
        </p:txBody>
      </p:sp>
      <p:sp>
        <p:nvSpPr>
          <p:cNvPr id="231427" name="Rectangle 3"/>
          <p:cNvSpPr>
            <a:spLocks noGrp="1" noChangeArrowheads="1"/>
          </p:cNvSpPr>
          <p:nvPr>
            <p:ph idx="1"/>
          </p:nvPr>
        </p:nvSpPr>
        <p:spPr>
          <a:xfrm>
            <a:off x="1501602" y="950803"/>
            <a:ext cx="7772400" cy="5278437"/>
          </a:xfrm>
        </p:spPr>
        <p:txBody>
          <a:bodyPr/>
          <a:lstStyle/>
          <a:p>
            <a:r>
              <a:rPr lang="en-US" sz="2800" dirty="0"/>
              <a:t>Fundamental hardware concepts (CPU, CU, ALU, CPU Registers, RAM, memory, input and output devices)</a:t>
            </a:r>
          </a:p>
          <a:p>
            <a:r>
              <a:rPr lang="en-US" sz="2800" dirty="0"/>
              <a:t>Other fundamental computing concepts (network, server, compiler, interpreter, operating system)</a:t>
            </a:r>
          </a:p>
          <a:p>
            <a:r>
              <a:rPr lang="en-US" sz="2800" dirty="0"/>
              <a:t>Relationships between high-level programming languages, natural languages and machine language</a:t>
            </a:r>
          </a:p>
          <a:p>
            <a:r>
              <a:rPr lang="en-US" sz="2800" dirty="0"/>
              <a:t>Translation/Execution of Python programs: interpreting</a:t>
            </a:r>
          </a:p>
        </p:txBody>
      </p:sp>
      <p:sp>
        <p:nvSpPr>
          <p:cNvPr id="4" name="Slide Number Placeholder 5"/>
          <p:cNvSpPr>
            <a:spLocks noGrp="1"/>
          </p:cNvSpPr>
          <p:nvPr>
            <p:ph type="sldNum" sz="quarter" idx="12"/>
          </p:nvPr>
        </p:nvSpPr>
        <p:spPr/>
        <p:txBody>
          <a:bodyPr/>
          <a:lstStyle/>
          <a:p>
            <a:pPr>
              <a:defRPr/>
            </a:pPr>
            <a:fld id="{8D68F154-2A16-483F-8A4D-FE91D5C9C297}" type="slidenum">
              <a:rPr lang="en-US"/>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1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895600" y="239713"/>
            <a:ext cx="7772400" cy="1143000"/>
          </a:xfrm>
        </p:spPr>
        <p:txBody>
          <a:bodyPr/>
          <a:lstStyle/>
          <a:p>
            <a:r>
              <a:rPr lang="en-US"/>
              <a:t>Python basics</a:t>
            </a:r>
          </a:p>
        </p:txBody>
      </p:sp>
      <p:sp>
        <p:nvSpPr>
          <p:cNvPr id="238595" name="Rectangle 3"/>
          <p:cNvSpPr>
            <a:spLocks noGrp="1" noChangeArrowheads="1"/>
          </p:cNvSpPr>
          <p:nvPr>
            <p:ph idx="1"/>
          </p:nvPr>
        </p:nvSpPr>
        <p:spPr>
          <a:xfrm>
            <a:off x="2895600" y="2120900"/>
            <a:ext cx="7772400" cy="3263900"/>
          </a:xfrm>
        </p:spPr>
        <p:txBody>
          <a:bodyPr/>
          <a:lstStyle/>
          <a:p>
            <a:pPr>
              <a:lnSpc>
                <a:spcPct val="80000"/>
              </a:lnSpc>
            </a:pPr>
            <a:r>
              <a:rPr lang="en-US" sz="2800" dirty="0"/>
              <a:t>identifiers: reserved words (keywords), </a:t>
            </a:r>
            <a:br>
              <a:rPr lang="en-US" sz="2800" dirty="0"/>
            </a:br>
            <a:r>
              <a:rPr lang="en-US" sz="2800" dirty="0"/>
              <a:t>user-defined</a:t>
            </a:r>
            <a:br>
              <a:rPr lang="en-US" sz="2800" dirty="0"/>
            </a:br>
            <a:endParaRPr lang="en-US" sz="2800" dirty="0"/>
          </a:p>
          <a:p>
            <a:pPr>
              <a:lnSpc>
                <a:spcPct val="80000"/>
              </a:lnSpc>
            </a:pPr>
            <a:r>
              <a:rPr lang="en-US" sz="2800" dirty="0"/>
              <a:t>data types: </a:t>
            </a:r>
          </a:p>
          <a:p>
            <a:pPr lvl="1">
              <a:lnSpc>
                <a:spcPct val="80000"/>
              </a:lnSpc>
            </a:pPr>
            <a:r>
              <a:rPr lang="en-US" sz="2400" dirty="0" err="1"/>
              <a:t>int</a:t>
            </a:r>
            <a:r>
              <a:rPr lang="en-US" sz="2400" dirty="0"/>
              <a:t>, float, </a:t>
            </a:r>
            <a:r>
              <a:rPr lang="en-US" sz="2400" dirty="0" err="1"/>
              <a:t>bool</a:t>
            </a:r>
            <a:r>
              <a:rPr lang="en-US" sz="2400" dirty="0"/>
              <a:t>, </a:t>
            </a:r>
            <a:r>
              <a:rPr lang="en-US" sz="2400" dirty="0" err="1"/>
              <a:t>str</a:t>
            </a:r>
            <a:br>
              <a:rPr lang="en-US" sz="2400" dirty="0"/>
            </a:br>
            <a:endParaRPr lang="en-US" sz="2400" dirty="0"/>
          </a:p>
          <a:p>
            <a:pPr>
              <a:lnSpc>
                <a:spcPct val="80000"/>
              </a:lnSpc>
            </a:pPr>
            <a:r>
              <a:rPr lang="en-US" sz="2800" dirty="0"/>
              <a:t>Named (symbolic) constants</a:t>
            </a:r>
          </a:p>
          <a:p>
            <a:pPr lvl="1">
              <a:lnSpc>
                <a:spcPct val="80000"/>
              </a:lnSpc>
            </a:pPr>
            <a:r>
              <a:rPr lang="en-US" sz="2400" dirty="0"/>
              <a:t>MAX_VALUE = 321</a:t>
            </a:r>
          </a:p>
        </p:txBody>
      </p:sp>
      <p:sp>
        <p:nvSpPr>
          <p:cNvPr id="4" name="Slide Number Placeholder 5"/>
          <p:cNvSpPr>
            <a:spLocks noGrp="1"/>
          </p:cNvSpPr>
          <p:nvPr>
            <p:ph type="sldNum" sz="quarter" idx="12"/>
          </p:nvPr>
        </p:nvSpPr>
        <p:spPr/>
        <p:txBody>
          <a:bodyPr/>
          <a:lstStyle/>
          <a:p>
            <a:pPr>
              <a:defRPr/>
            </a:pPr>
            <a:fld id="{375DA1D6-9378-4EB5-ACDB-5BAEF44F8945}" type="slidenum">
              <a:rPr lang="en-US"/>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85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8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609850" y="242889"/>
            <a:ext cx="7772400" cy="568325"/>
          </a:xfrm>
        </p:spPr>
        <p:txBody>
          <a:bodyPr>
            <a:normAutofit fontScale="90000"/>
          </a:bodyPr>
          <a:lstStyle/>
          <a:p>
            <a:r>
              <a:rPr lang="en-US"/>
              <a:t>Python basics (p. 2)</a:t>
            </a:r>
          </a:p>
        </p:txBody>
      </p:sp>
      <p:sp>
        <p:nvSpPr>
          <p:cNvPr id="239619" name="Rectangle 3"/>
          <p:cNvSpPr>
            <a:spLocks noGrp="1" noChangeArrowheads="1"/>
          </p:cNvSpPr>
          <p:nvPr>
            <p:ph idx="1"/>
          </p:nvPr>
        </p:nvSpPr>
        <p:spPr>
          <a:xfrm>
            <a:off x="2671763" y="1701801"/>
            <a:ext cx="7772400" cy="3616325"/>
          </a:xfrm>
        </p:spPr>
        <p:txBody>
          <a:bodyPr/>
          <a:lstStyle/>
          <a:p>
            <a:r>
              <a:rPr lang="en-US" dirty="0"/>
              <a:t>creating variables</a:t>
            </a:r>
          </a:p>
          <a:p>
            <a:pPr lvl="1"/>
            <a:r>
              <a:rPr lang="en-US" dirty="0"/>
              <a:t>&lt;name&gt; = &lt;literal  value&gt;</a:t>
            </a:r>
            <a:br>
              <a:rPr lang="en-US" dirty="0"/>
            </a:br>
            <a:endParaRPr lang="en-US" dirty="0"/>
          </a:p>
          <a:p>
            <a:r>
              <a:rPr lang="en-US" dirty="0"/>
              <a:t>block concept</a:t>
            </a:r>
            <a:br>
              <a:rPr lang="en-US" dirty="0"/>
            </a:br>
            <a:r>
              <a:rPr lang="en-US" dirty="0"/>
              <a:t>  # indented</a:t>
            </a:r>
            <a:br>
              <a:rPr lang="en-US" dirty="0"/>
            </a:br>
            <a:r>
              <a:rPr lang="en-US" dirty="0"/>
              <a:t>	&lt;statement&gt;</a:t>
            </a:r>
            <a:br>
              <a:rPr lang="en-US" dirty="0"/>
            </a:br>
            <a:r>
              <a:rPr lang="en-US" dirty="0"/>
              <a:t>	&lt;statement&gt;</a:t>
            </a:r>
            <a:br>
              <a:rPr lang="en-US" dirty="0"/>
            </a:br>
            <a:endParaRPr lang="en-US" dirty="0"/>
          </a:p>
        </p:txBody>
      </p:sp>
      <p:sp>
        <p:nvSpPr>
          <p:cNvPr id="4" name="Slide Number Placeholder 5"/>
          <p:cNvSpPr>
            <a:spLocks noGrp="1"/>
          </p:cNvSpPr>
          <p:nvPr>
            <p:ph type="sldNum" sz="quarter" idx="12"/>
          </p:nvPr>
        </p:nvSpPr>
        <p:spPr/>
        <p:txBody>
          <a:bodyPr/>
          <a:lstStyle/>
          <a:p>
            <a:pPr>
              <a:defRPr/>
            </a:pPr>
            <a:fld id="{94F8AC53-2B98-41F2-B18D-8F8E844AA500}" type="slidenum">
              <a:rPr lang="en-US"/>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47950" y="0"/>
            <a:ext cx="7772400" cy="825500"/>
          </a:xfrm>
        </p:spPr>
        <p:txBody>
          <a:bodyPr/>
          <a:lstStyle/>
          <a:p>
            <a:r>
              <a:rPr lang="en-US"/>
              <a:t>Operators and Expressions</a:t>
            </a:r>
          </a:p>
        </p:txBody>
      </p:sp>
      <p:sp>
        <p:nvSpPr>
          <p:cNvPr id="290819" name="Rectangle 3"/>
          <p:cNvSpPr>
            <a:spLocks noGrp="1" noChangeArrowheads="1"/>
          </p:cNvSpPr>
          <p:nvPr>
            <p:ph idx="1"/>
          </p:nvPr>
        </p:nvSpPr>
        <p:spPr>
          <a:xfrm>
            <a:off x="1096446" y="1186196"/>
            <a:ext cx="7772400" cy="4060972"/>
          </a:xfrm>
        </p:spPr>
        <p:txBody>
          <a:bodyPr/>
          <a:lstStyle/>
          <a:p>
            <a:r>
              <a:rPr lang="en-US" dirty="0">
                <a:solidFill>
                  <a:srgbClr val="800080"/>
                </a:solidFill>
              </a:rPr>
              <a:t>arithmetic</a:t>
            </a:r>
            <a:r>
              <a:rPr lang="en-US" dirty="0"/>
              <a:t>  (+, -, *, /, //, %, **)</a:t>
            </a:r>
            <a:br>
              <a:rPr lang="en-US" dirty="0"/>
            </a:br>
            <a:endParaRPr lang="en-US" dirty="0"/>
          </a:p>
          <a:p>
            <a:r>
              <a:rPr lang="en-US" dirty="0">
                <a:solidFill>
                  <a:srgbClr val="800080"/>
                </a:solidFill>
              </a:rPr>
              <a:t>relational</a:t>
            </a:r>
            <a:r>
              <a:rPr lang="en-US" dirty="0"/>
              <a:t>  (&lt;, &lt;=, &gt;, &gt;=, ==, !=)</a:t>
            </a:r>
            <a:br>
              <a:rPr lang="en-US" dirty="0"/>
            </a:br>
            <a:endParaRPr lang="en-US" dirty="0"/>
          </a:p>
          <a:p>
            <a:r>
              <a:rPr lang="en-US" dirty="0">
                <a:solidFill>
                  <a:srgbClr val="800080"/>
                </a:solidFill>
              </a:rPr>
              <a:t>logical</a:t>
            </a:r>
            <a:r>
              <a:rPr lang="en-US" dirty="0"/>
              <a:t>  (and, or, not)</a:t>
            </a:r>
          </a:p>
          <a:p>
            <a:pPr lvl="1"/>
            <a:r>
              <a:rPr lang="en-US" dirty="0"/>
              <a:t>logical complements, </a:t>
            </a:r>
            <a:r>
              <a:rPr lang="en-US" dirty="0" err="1"/>
              <a:t>DeMorgan's</a:t>
            </a:r>
            <a:r>
              <a:rPr lang="en-US" dirty="0"/>
              <a:t> Law (we used this in class to complement longer expressions which include and, or and not)</a:t>
            </a:r>
            <a:br>
              <a:rPr lang="en-US" dirty="0"/>
            </a:br>
            <a:endParaRPr lang="en-US" dirty="0"/>
          </a:p>
          <a:p>
            <a:r>
              <a:rPr lang="en-US" dirty="0">
                <a:solidFill>
                  <a:srgbClr val="800080"/>
                </a:solidFill>
              </a:rPr>
              <a:t>other</a:t>
            </a:r>
            <a:br>
              <a:rPr lang="en-US" dirty="0"/>
            </a:br>
            <a:r>
              <a:rPr lang="en-US" dirty="0"/>
              <a:t>( =, parentheses, type conversions using </a:t>
            </a:r>
            <a:r>
              <a:rPr lang="en-US" dirty="0" err="1"/>
              <a:t>int</a:t>
            </a:r>
            <a:r>
              <a:rPr lang="en-US" dirty="0"/>
              <a:t> and float, += etc.)</a:t>
            </a:r>
            <a:br>
              <a:rPr lang="en-US" dirty="0"/>
            </a:br>
            <a:endParaRPr lang="en-US" dirty="0"/>
          </a:p>
        </p:txBody>
      </p:sp>
      <p:sp>
        <p:nvSpPr>
          <p:cNvPr id="4" name="Slide Number Placeholder 5"/>
          <p:cNvSpPr>
            <a:spLocks noGrp="1"/>
          </p:cNvSpPr>
          <p:nvPr>
            <p:ph type="sldNum" sz="quarter" idx="12"/>
          </p:nvPr>
        </p:nvSpPr>
        <p:spPr/>
        <p:txBody>
          <a:bodyPr/>
          <a:lstStyle/>
          <a:p>
            <a:pPr>
              <a:defRPr/>
            </a:pPr>
            <a:fld id="{6582AA2B-3821-463B-975A-E98AE1BE8F49}"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908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47950" y="0"/>
            <a:ext cx="7772400" cy="825500"/>
          </a:xfrm>
        </p:spPr>
        <p:txBody>
          <a:bodyPr/>
          <a:lstStyle/>
          <a:p>
            <a:r>
              <a:rPr lang="en-US"/>
              <a:t>Operators and Expressions p.2</a:t>
            </a:r>
          </a:p>
        </p:txBody>
      </p:sp>
      <p:sp>
        <p:nvSpPr>
          <p:cNvPr id="295939" name="Rectangle 3"/>
          <p:cNvSpPr>
            <a:spLocks noGrp="1" noChangeArrowheads="1"/>
          </p:cNvSpPr>
          <p:nvPr>
            <p:ph idx="1"/>
          </p:nvPr>
        </p:nvSpPr>
        <p:spPr>
          <a:xfrm>
            <a:off x="2625725" y="1701801"/>
            <a:ext cx="7772400" cy="3952875"/>
          </a:xfrm>
        </p:spPr>
        <p:txBody>
          <a:bodyPr/>
          <a:lstStyle/>
          <a:p>
            <a:r>
              <a:rPr lang="en-US"/>
              <a:t>precedence table - how to use </a:t>
            </a:r>
            <a:br>
              <a:rPr lang="en-US"/>
            </a:br>
            <a:r>
              <a:rPr lang="en-US"/>
              <a:t>(high to low, associativity)</a:t>
            </a:r>
            <a:br>
              <a:rPr lang="en-US"/>
            </a:br>
            <a:br>
              <a:rPr lang="en-US"/>
            </a:br>
            <a:endParaRPr lang="en-US"/>
          </a:p>
          <a:p>
            <a:r>
              <a:rPr lang="en-US"/>
              <a:t>standard modules and standard functions; how to use (math.sqrt, random.randint, etc.)</a:t>
            </a:r>
          </a:p>
        </p:txBody>
      </p:sp>
      <p:sp>
        <p:nvSpPr>
          <p:cNvPr id="4" name="Slide Number Placeholder 5"/>
          <p:cNvSpPr>
            <a:spLocks noGrp="1"/>
          </p:cNvSpPr>
          <p:nvPr>
            <p:ph type="sldNum" sz="quarter" idx="12"/>
          </p:nvPr>
        </p:nvSpPr>
        <p:spPr/>
        <p:txBody>
          <a:bodyPr/>
          <a:lstStyle/>
          <a:p>
            <a:pPr>
              <a:defRPr/>
            </a:pPr>
            <a:fld id="{E8D8A369-8E1F-46EF-8C3A-E1A45DA43414}" type="slidenum">
              <a:rPr lang="en-US"/>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725739" y="217488"/>
            <a:ext cx="6853237" cy="1179512"/>
          </a:xfrm>
        </p:spPr>
        <p:txBody>
          <a:bodyPr>
            <a:normAutofit fontScale="90000"/>
          </a:bodyPr>
          <a:lstStyle/>
          <a:p>
            <a:r>
              <a:rPr lang="en-US" sz="4000" dirty="0"/>
              <a:t>Interactive Input </a:t>
            </a:r>
            <a:r>
              <a:rPr lang="en-US" sz="4000"/>
              <a:t>and </a:t>
            </a:r>
            <a:br>
              <a:rPr lang="en-US" sz="4000"/>
            </a:br>
            <a:r>
              <a:rPr lang="en-US" sz="4000"/>
              <a:t>Output </a:t>
            </a:r>
            <a:r>
              <a:rPr lang="en-US" sz="4000" dirty="0"/>
              <a:t>Operations</a:t>
            </a:r>
            <a:endParaRPr lang="en-US" dirty="0"/>
          </a:p>
        </p:txBody>
      </p:sp>
      <p:sp>
        <p:nvSpPr>
          <p:cNvPr id="18436" name="Rectangle 3"/>
          <p:cNvSpPr>
            <a:spLocks noGrp="1" noChangeArrowheads="1"/>
          </p:cNvSpPr>
          <p:nvPr>
            <p:ph idx="1"/>
          </p:nvPr>
        </p:nvSpPr>
        <p:spPr>
          <a:xfrm>
            <a:off x="4573588" y="2744788"/>
            <a:ext cx="4075112" cy="1822450"/>
          </a:xfrm>
        </p:spPr>
        <p:txBody>
          <a:bodyPr/>
          <a:lstStyle/>
          <a:p>
            <a:r>
              <a:rPr lang="en-US" sz="2800" dirty="0"/>
              <a:t>input</a:t>
            </a:r>
          </a:p>
          <a:p>
            <a:pPr marL="0" indent="0">
              <a:buNone/>
            </a:pPr>
            <a:endParaRPr lang="en-US" sz="2800" dirty="0"/>
          </a:p>
          <a:p>
            <a:r>
              <a:rPr lang="en-US" sz="2800" dirty="0"/>
              <a:t>print</a:t>
            </a:r>
            <a:endParaRPr lang="en-US" dirty="0"/>
          </a:p>
        </p:txBody>
      </p:sp>
      <p:sp>
        <p:nvSpPr>
          <p:cNvPr id="4" name="Slide Number Placeholder 5"/>
          <p:cNvSpPr>
            <a:spLocks noGrp="1"/>
          </p:cNvSpPr>
          <p:nvPr>
            <p:ph type="sldNum" sz="quarter" idx="12"/>
          </p:nvPr>
        </p:nvSpPr>
        <p:spPr/>
        <p:txBody>
          <a:bodyPr/>
          <a:lstStyle/>
          <a:p>
            <a:pPr>
              <a:defRPr/>
            </a:pPr>
            <a:fld id="{8AB239E4-E4DC-46BF-A109-F58D29B969DC}"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581275" y="0"/>
            <a:ext cx="7772400" cy="1143000"/>
          </a:xfrm>
        </p:spPr>
        <p:txBody>
          <a:bodyPr/>
          <a:lstStyle/>
          <a:p>
            <a:r>
              <a:rPr lang="en-US"/>
              <a:t>Debugging and Testing</a:t>
            </a:r>
          </a:p>
        </p:txBody>
      </p:sp>
      <p:sp>
        <p:nvSpPr>
          <p:cNvPr id="19460" name="Rectangle 3"/>
          <p:cNvSpPr>
            <a:spLocks noGrp="1" noChangeArrowheads="1"/>
          </p:cNvSpPr>
          <p:nvPr>
            <p:ph idx="1"/>
          </p:nvPr>
        </p:nvSpPr>
        <p:spPr>
          <a:xfrm>
            <a:off x="1912088" y="1378099"/>
            <a:ext cx="7772400" cy="5135563"/>
          </a:xfrm>
        </p:spPr>
        <p:txBody>
          <a:bodyPr/>
          <a:lstStyle/>
          <a:p>
            <a:pPr>
              <a:lnSpc>
                <a:spcPct val="90000"/>
              </a:lnSpc>
            </a:pPr>
            <a:r>
              <a:rPr lang="en-US" dirty="0"/>
              <a:t>Major Types of Errors</a:t>
            </a:r>
          </a:p>
          <a:p>
            <a:pPr lvl="1">
              <a:lnSpc>
                <a:spcPct val="90000"/>
              </a:lnSpc>
            </a:pPr>
            <a:r>
              <a:rPr lang="en-US" dirty="0"/>
              <a:t>syntax</a:t>
            </a:r>
          </a:p>
          <a:p>
            <a:pPr lvl="1">
              <a:lnSpc>
                <a:spcPct val="90000"/>
              </a:lnSpc>
            </a:pPr>
            <a:r>
              <a:rPr lang="en-US" dirty="0"/>
              <a:t>semantic ( logical ): e.g. infinite loop, </a:t>
            </a:r>
            <a:br>
              <a:rPr lang="en-US" dirty="0"/>
            </a:br>
            <a:r>
              <a:rPr lang="en-US" dirty="0"/>
              <a:t>off-by-one</a:t>
            </a:r>
          </a:p>
          <a:p>
            <a:pPr lvl="1">
              <a:lnSpc>
                <a:spcPct val="90000"/>
              </a:lnSpc>
            </a:pPr>
            <a:r>
              <a:rPr lang="en-US" dirty="0"/>
              <a:t>Runtime</a:t>
            </a:r>
            <a:br>
              <a:rPr lang="en-US" dirty="0"/>
            </a:br>
            <a:endParaRPr lang="en-US" dirty="0"/>
          </a:p>
          <a:p>
            <a:pPr>
              <a:lnSpc>
                <a:spcPct val="90000"/>
              </a:lnSpc>
            </a:pPr>
            <a:r>
              <a:rPr lang="en-US" dirty="0"/>
              <a:t>Major Tools</a:t>
            </a:r>
          </a:p>
          <a:p>
            <a:pPr lvl="1">
              <a:lnSpc>
                <a:spcPct val="90000"/>
              </a:lnSpc>
            </a:pPr>
            <a:r>
              <a:rPr lang="en-US" dirty="0"/>
              <a:t>tracing with extra print statements</a:t>
            </a:r>
          </a:p>
          <a:p>
            <a:pPr lvl="1">
              <a:lnSpc>
                <a:spcPct val="90000"/>
              </a:lnSpc>
            </a:pPr>
            <a:r>
              <a:rPr lang="en-US" dirty="0"/>
              <a:t>interactive debugger</a:t>
            </a:r>
          </a:p>
          <a:p>
            <a:pPr lvl="1">
              <a:lnSpc>
                <a:spcPct val="90000"/>
              </a:lnSpc>
            </a:pPr>
            <a:r>
              <a:rPr lang="en-US" dirty="0"/>
              <a:t>concepts: critical points, critical variables</a:t>
            </a:r>
          </a:p>
          <a:p>
            <a:pPr lvl="1">
              <a:lnSpc>
                <a:spcPct val="90000"/>
              </a:lnSpc>
            </a:pPr>
            <a:r>
              <a:rPr lang="en-US" dirty="0"/>
              <a:t>Test data, test cases, test plans, etc.</a:t>
            </a:r>
          </a:p>
        </p:txBody>
      </p:sp>
      <p:sp>
        <p:nvSpPr>
          <p:cNvPr id="4" name="Slide Number Placeholder 5"/>
          <p:cNvSpPr>
            <a:spLocks noGrp="1"/>
          </p:cNvSpPr>
          <p:nvPr>
            <p:ph type="sldNum" sz="quarter" idx="12"/>
          </p:nvPr>
        </p:nvSpPr>
        <p:spPr/>
        <p:txBody>
          <a:bodyPr/>
          <a:lstStyle/>
          <a:p>
            <a:pPr>
              <a:defRPr/>
            </a:pPr>
            <a:fld id="{D0B92C8F-D5BC-4820-AEA2-AEA3976CDBEF}" type="slidenum">
              <a:rPr lang="en-US"/>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anim calcmode="lin" valueType="num">
                                      <p:cBhvr additive="base">
                                        <p:cTn id="11"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6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anim calcmode="lin" valueType="num">
                                      <p:cBhvr additive="base">
                                        <p:cTn id="15" dur="500" fill="hold"/>
                                        <p:tgtEl>
                                          <p:spTgt spid="1946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6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anim calcmode="lin" valueType="num">
                                      <p:cBhvr additive="base">
                                        <p:cTn id="19" dur="500" fill="hold"/>
                                        <p:tgtEl>
                                          <p:spTgt spid="1946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0">
                                            <p:txEl>
                                              <p:pRg st="4" end="4"/>
                                            </p:txEl>
                                          </p:spTgt>
                                        </p:tgtEl>
                                        <p:attrNameLst>
                                          <p:attrName>style.visibility</p:attrName>
                                        </p:attrNameLst>
                                      </p:cBhvr>
                                      <p:to>
                                        <p:strVal val="visible"/>
                                      </p:to>
                                    </p:set>
                                    <p:anim calcmode="lin" valueType="num">
                                      <p:cBhvr additive="base">
                                        <p:cTn id="25" dur="500" fill="hold"/>
                                        <p:tgtEl>
                                          <p:spTgt spid="1946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60">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460">
                                            <p:txEl>
                                              <p:pRg st="5" end="5"/>
                                            </p:txEl>
                                          </p:spTgt>
                                        </p:tgtEl>
                                        <p:attrNameLst>
                                          <p:attrName>style.visibility</p:attrName>
                                        </p:attrNameLst>
                                      </p:cBhvr>
                                      <p:to>
                                        <p:strVal val="visible"/>
                                      </p:to>
                                    </p:set>
                                    <p:anim calcmode="lin" valueType="num">
                                      <p:cBhvr additive="base">
                                        <p:cTn id="29" dur="500" fill="hold"/>
                                        <p:tgtEl>
                                          <p:spTgt spid="19460">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460">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460">
                                            <p:txEl>
                                              <p:pRg st="6" end="6"/>
                                            </p:txEl>
                                          </p:spTgt>
                                        </p:tgtEl>
                                        <p:attrNameLst>
                                          <p:attrName>style.visibility</p:attrName>
                                        </p:attrNameLst>
                                      </p:cBhvr>
                                      <p:to>
                                        <p:strVal val="visible"/>
                                      </p:to>
                                    </p:set>
                                    <p:anim calcmode="lin" valueType="num">
                                      <p:cBhvr additive="base">
                                        <p:cTn id="33" dur="500" fill="hold"/>
                                        <p:tgtEl>
                                          <p:spTgt spid="19460">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9460">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9460">
                                            <p:txEl>
                                              <p:pRg st="7" end="7"/>
                                            </p:txEl>
                                          </p:spTgt>
                                        </p:tgtEl>
                                        <p:attrNameLst>
                                          <p:attrName>style.visibility</p:attrName>
                                        </p:attrNameLst>
                                      </p:cBhvr>
                                      <p:to>
                                        <p:strVal val="visible"/>
                                      </p:to>
                                    </p:set>
                                    <p:anim calcmode="lin" valueType="num">
                                      <p:cBhvr additive="base">
                                        <p:cTn id="37" dur="500" fill="hold"/>
                                        <p:tgtEl>
                                          <p:spTgt spid="1946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60">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460">
                                            <p:txEl>
                                              <p:pRg st="8" end="8"/>
                                            </p:txEl>
                                          </p:spTgt>
                                        </p:tgtEl>
                                        <p:attrNameLst>
                                          <p:attrName>style.visibility</p:attrName>
                                        </p:attrNameLst>
                                      </p:cBhvr>
                                      <p:to>
                                        <p:strVal val="visible"/>
                                      </p:to>
                                    </p:set>
                                    <p:anim calcmode="lin" valueType="num">
                                      <p:cBhvr additive="base">
                                        <p:cTn id="41" dur="500" fill="hold"/>
                                        <p:tgtEl>
                                          <p:spTgt spid="19460">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946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630488" y="0"/>
            <a:ext cx="7772400" cy="876300"/>
          </a:xfrm>
        </p:spPr>
        <p:txBody>
          <a:bodyPr/>
          <a:lstStyle/>
          <a:p>
            <a:r>
              <a:rPr lang="en-US"/>
              <a:t>Design, Style, Efficiency</a:t>
            </a:r>
          </a:p>
        </p:txBody>
      </p:sp>
      <p:sp>
        <p:nvSpPr>
          <p:cNvPr id="20484" name="Rectangle 3"/>
          <p:cNvSpPr>
            <a:spLocks noGrp="1" noChangeArrowheads="1"/>
          </p:cNvSpPr>
          <p:nvPr>
            <p:ph idx="1"/>
          </p:nvPr>
        </p:nvSpPr>
        <p:spPr>
          <a:xfrm>
            <a:off x="1650779" y="1758839"/>
            <a:ext cx="7772400" cy="5022850"/>
          </a:xfrm>
        </p:spPr>
        <p:txBody>
          <a:bodyPr/>
          <a:lstStyle/>
          <a:p>
            <a:r>
              <a:rPr lang="en-US" dirty="0"/>
              <a:t>Top-Down Design</a:t>
            </a:r>
          </a:p>
          <a:p>
            <a:pPr lvl="1"/>
            <a:r>
              <a:rPr lang="en-US" dirty="0"/>
              <a:t>structured programming, one-entrance  one-exit, stepwise refinement, modularity, functional cohesion </a:t>
            </a:r>
          </a:p>
          <a:p>
            <a:r>
              <a:rPr lang="en-US" dirty="0"/>
              <a:t>Style</a:t>
            </a:r>
          </a:p>
          <a:p>
            <a:pPr lvl="1"/>
            <a:r>
              <a:rPr lang="en-US" dirty="0"/>
              <a:t>identifiers, use of named constants, selection and iteration, etc.</a:t>
            </a:r>
          </a:p>
          <a:p>
            <a:r>
              <a:rPr lang="en-US" dirty="0"/>
              <a:t>Efficiency</a:t>
            </a:r>
          </a:p>
          <a:p>
            <a:pPr lvl="1"/>
            <a:r>
              <a:rPr lang="en-US" dirty="0"/>
              <a:t>in all control structures we have covered</a:t>
            </a:r>
          </a:p>
        </p:txBody>
      </p:sp>
      <p:sp>
        <p:nvSpPr>
          <p:cNvPr id="4" name="Slide Number Placeholder 5"/>
          <p:cNvSpPr>
            <a:spLocks noGrp="1"/>
          </p:cNvSpPr>
          <p:nvPr>
            <p:ph type="sldNum" sz="quarter" idx="12"/>
          </p:nvPr>
        </p:nvSpPr>
        <p:spPr/>
        <p:txBody>
          <a:bodyPr/>
          <a:lstStyle/>
          <a:p>
            <a:pPr>
              <a:defRPr/>
            </a:pPr>
            <a:fld id="{9E8C72BD-4445-4E69-9A15-FEE850C25246}" type="slidenum">
              <a:rPr lang="en-US"/>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anim calcmode="lin" valueType="num">
                                      <p:cBhvr additive="base">
                                        <p:cTn id="11" dur="500" fill="hold"/>
                                        <p:tgtEl>
                                          <p:spTgt spid="2048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4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 calcmode="lin" valueType="num">
                                      <p:cBhvr additive="base">
                                        <p:cTn id="17" dur="500" fill="hold"/>
                                        <p:tgtEl>
                                          <p:spTgt spid="2048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0484">
                                            <p:txEl>
                                              <p:pRg st="3" end="3"/>
                                            </p:txEl>
                                          </p:spTgt>
                                        </p:tgtEl>
                                        <p:attrNameLst>
                                          <p:attrName>style.visibility</p:attrName>
                                        </p:attrNameLst>
                                      </p:cBhvr>
                                      <p:to>
                                        <p:strVal val="visible"/>
                                      </p:to>
                                    </p:set>
                                    <p:anim calcmode="lin" valueType="num">
                                      <p:cBhvr additive="base">
                                        <p:cTn id="21" dur="500" fill="hold"/>
                                        <p:tgtEl>
                                          <p:spTgt spid="2048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484">
                                            <p:txEl>
                                              <p:pRg st="4" end="4"/>
                                            </p:txEl>
                                          </p:spTgt>
                                        </p:tgtEl>
                                        <p:attrNameLst>
                                          <p:attrName>style.visibility</p:attrName>
                                        </p:attrNameLst>
                                      </p:cBhvr>
                                      <p:to>
                                        <p:strVal val="visible"/>
                                      </p:to>
                                    </p:set>
                                    <p:anim calcmode="lin" valueType="num">
                                      <p:cBhvr additive="base">
                                        <p:cTn id="27" dur="500" fill="hold"/>
                                        <p:tgtEl>
                                          <p:spTgt spid="2048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484">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0484">
                                            <p:txEl>
                                              <p:pRg st="5" end="5"/>
                                            </p:txEl>
                                          </p:spTgt>
                                        </p:tgtEl>
                                        <p:attrNameLst>
                                          <p:attrName>style.visibility</p:attrName>
                                        </p:attrNameLst>
                                      </p:cBhvr>
                                      <p:to>
                                        <p:strVal val="visible"/>
                                      </p:to>
                                    </p:set>
                                    <p:anim calcmode="lin" valueType="num">
                                      <p:cBhvr additive="base">
                                        <p:cTn id="31" dur="500" fill="hold"/>
                                        <p:tgtEl>
                                          <p:spTgt spid="2048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697163" y="457200"/>
            <a:ext cx="7772400" cy="1447800"/>
          </a:xfrm>
        </p:spPr>
        <p:txBody>
          <a:bodyPr>
            <a:normAutofit fontScale="90000"/>
          </a:bodyPr>
          <a:lstStyle/>
          <a:p>
            <a:r>
              <a:rPr lang="en-US" dirty="0"/>
              <a:t>COP 3035</a:t>
            </a:r>
            <a:br>
              <a:rPr lang="en-US" sz="2800" dirty="0"/>
            </a:br>
            <a:r>
              <a:rPr lang="en-US" sz="2800" dirty="0"/>
              <a:t>Introduction to Programming in Python</a:t>
            </a:r>
            <a:br>
              <a:rPr lang="en-US" sz="3200" i="1" dirty="0"/>
            </a:br>
            <a:endParaRPr lang="en-US" sz="3200" i="1" dirty="0"/>
          </a:p>
        </p:txBody>
      </p:sp>
      <p:sp>
        <p:nvSpPr>
          <p:cNvPr id="3076" name="Rectangle 3"/>
          <p:cNvSpPr>
            <a:spLocks noGrp="1" noChangeArrowheads="1"/>
          </p:cNvSpPr>
          <p:nvPr>
            <p:ph idx="1"/>
          </p:nvPr>
        </p:nvSpPr>
        <p:spPr>
          <a:xfrm>
            <a:off x="1813146" y="2358657"/>
            <a:ext cx="6732588" cy="3560763"/>
          </a:xfrm>
        </p:spPr>
        <p:txBody>
          <a:bodyPr>
            <a:normAutofit/>
          </a:bodyPr>
          <a:lstStyle/>
          <a:p>
            <a:r>
              <a:rPr lang="en-US" sz="2000" dirty="0"/>
              <a:t>Exam 1 </a:t>
            </a:r>
            <a:br>
              <a:rPr lang="en-US" sz="2000" dirty="0"/>
            </a:br>
            <a:endParaRPr lang="en-US" sz="2000" dirty="0"/>
          </a:p>
          <a:p>
            <a:pPr lvl="1"/>
            <a:r>
              <a:rPr lang="en-US" sz="2000" dirty="0"/>
              <a:t>Administration</a:t>
            </a:r>
          </a:p>
          <a:p>
            <a:pPr lvl="1"/>
            <a:r>
              <a:rPr lang="en-US" sz="2000" dirty="0"/>
              <a:t>Study Strategies</a:t>
            </a:r>
          </a:p>
          <a:p>
            <a:pPr lvl="1"/>
            <a:r>
              <a:rPr lang="en-US" sz="2000" dirty="0"/>
              <a:t>Coverage</a:t>
            </a:r>
          </a:p>
          <a:p>
            <a:pPr lvl="1"/>
            <a:r>
              <a:rPr lang="en-US" sz="2000" dirty="0"/>
              <a:t>Topics</a:t>
            </a:r>
          </a:p>
        </p:txBody>
      </p:sp>
      <p:sp>
        <p:nvSpPr>
          <p:cNvPr id="6" name="Slide Number Placeholder 5"/>
          <p:cNvSpPr>
            <a:spLocks noGrp="1"/>
          </p:cNvSpPr>
          <p:nvPr>
            <p:ph type="sldNum" sz="quarter" idx="12"/>
          </p:nvPr>
        </p:nvSpPr>
        <p:spPr/>
        <p:txBody>
          <a:bodyPr/>
          <a:lstStyle/>
          <a:p>
            <a:pPr>
              <a:defRPr/>
            </a:pPr>
            <a:fld id="{56B92102-A334-4BFB-A1AC-0AA4F6E6D98F}" type="slidenum">
              <a:rPr lang="en-US"/>
              <a:pPr>
                <a:defRPr/>
              </a:pPr>
              <a:t>2</a:t>
            </a:fld>
            <a:endParaRPr lang="en-US"/>
          </a:p>
        </p:txBody>
      </p:sp>
      <p:sp>
        <p:nvSpPr>
          <p:cNvPr id="3077" name="Rectangle 4"/>
          <p:cNvSpPr>
            <a:spLocks noChangeArrowheads="1"/>
          </p:cNvSpPr>
          <p:nvPr/>
        </p:nvSpPr>
        <p:spPr bwMode="auto">
          <a:xfrm>
            <a:off x="2189164" y="317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a:t>The Four Control Structures</a:t>
            </a:r>
          </a:p>
        </p:txBody>
      </p:sp>
      <p:sp>
        <p:nvSpPr>
          <p:cNvPr id="4" name="Slide Number Placeholder 4"/>
          <p:cNvSpPr>
            <a:spLocks noGrp="1"/>
          </p:cNvSpPr>
          <p:nvPr>
            <p:ph type="sldNum" sz="quarter" idx="12"/>
          </p:nvPr>
        </p:nvSpPr>
        <p:spPr/>
        <p:txBody>
          <a:bodyPr/>
          <a:lstStyle/>
          <a:p>
            <a:pPr>
              <a:defRPr/>
            </a:pPr>
            <a:fld id="{FB81D66E-68E0-48BB-BC94-B602B8248E29}" type="slidenum">
              <a:rPr lang="en-US"/>
              <a:pPr>
                <a:defRPr/>
              </a:pPr>
              <a:t>20</a:t>
            </a:fld>
            <a:endParaRPr lang="en-US"/>
          </a:p>
        </p:txBody>
      </p:sp>
      <p:sp>
        <p:nvSpPr>
          <p:cNvPr id="21507" name="Rectangle 3"/>
          <p:cNvSpPr>
            <a:spLocks noChangeArrowheads="1"/>
          </p:cNvSpPr>
          <p:nvPr/>
        </p:nvSpPr>
        <p:spPr bwMode="auto">
          <a:xfrm>
            <a:off x="2590800" y="1981201"/>
            <a:ext cx="7772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kumimoji="1" lang="en-US" i="1">
                <a:latin typeface="Palatino" pitchFamily="18" charset="0"/>
              </a:rPr>
              <a:t>FLOW OF CONTROL</a:t>
            </a:r>
            <a:endParaRPr kumimoji="1" lang="en-US">
              <a:latin typeface="Palatino" pitchFamily="18" charset="0"/>
            </a:endParaRPr>
          </a:p>
          <a:p>
            <a:pPr marL="742950" lvl="1" indent="-285750">
              <a:spcBef>
                <a:spcPct val="20000"/>
              </a:spcBef>
              <a:buFontTx/>
              <a:buChar char="–"/>
            </a:pPr>
            <a:r>
              <a:rPr kumimoji="1" lang="en-US">
                <a:solidFill>
                  <a:srgbClr val="990099"/>
                </a:solidFill>
                <a:latin typeface="Palatino" pitchFamily="18" charset="0"/>
              </a:rPr>
              <a:t>Sequential</a:t>
            </a:r>
            <a:br>
              <a:rPr kumimoji="1" lang="en-US">
                <a:latin typeface="Palatino" pitchFamily="18" charset="0"/>
              </a:rPr>
            </a:br>
            <a:r>
              <a:rPr kumimoji="1" lang="en-US">
                <a:latin typeface="Palatino" pitchFamily="18" charset="0"/>
              </a:rPr>
              <a:t>one after another, in order</a:t>
            </a:r>
          </a:p>
          <a:p>
            <a:pPr marL="742950" lvl="1" indent="-285750">
              <a:spcBef>
                <a:spcPct val="20000"/>
              </a:spcBef>
              <a:buFontTx/>
              <a:buChar char="–"/>
            </a:pPr>
            <a:r>
              <a:rPr kumimoji="1" lang="en-US">
                <a:solidFill>
                  <a:srgbClr val="990099"/>
                </a:solidFill>
                <a:latin typeface="Palatino" pitchFamily="18" charset="0"/>
              </a:rPr>
              <a:t>Selection/Branching</a:t>
            </a:r>
            <a:r>
              <a:rPr kumimoji="1" lang="en-US">
                <a:latin typeface="Palatino" pitchFamily="18" charset="0"/>
              </a:rPr>
              <a:t> (if, if-else, if-elif)</a:t>
            </a:r>
            <a:br>
              <a:rPr kumimoji="1" lang="en-US">
                <a:latin typeface="Palatino" pitchFamily="18" charset="0"/>
              </a:rPr>
            </a:br>
            <a:r>
              <a:rPr kumimoji="1" lang="en-US">
                <a:latin typeface="Palatino" pitchFamily="18" charset="0"/>
              </a:rPr>
              <a:t>can choose between different statements</a:t>
            </a:r>
          </a:p>
          <a:p>
            <a:pPr marL="742950" lvl="1" indent="-285750">
              <a:spcBef>
                <a:spcPct val="20000"/>
              </a:spcBef>
              <a:buFontTx/>
              <a:buChar char="–"/>
            </a:pPr>
            <a:r>
              <a:rPr kumimoji="1" lang="en-US">
                <a:solidFill>
                  <a:srgbClr val="990099"/>
                </a:solidFill>
                <a:latin typeface="Palatino" pitchFamily="18" charset="0"/>
              </a:rPr>
              <a:t>Iteration or Looping</a:t>
            </a:r>
            <a:r>
              <a:rPr kumimoji="1" lang="en-US">
                <a:latin typeface="Palatino" pitchFamily="18" charset="0"/>
              </a:rPr>
              <a:t> (while, for)</a:t>
            </a:r>
            <a:br>
              <a:rPr kumimoji="1" lang="en-US">
                <a:latin typeface="Palatino" pitchFamily="18" charset="0"/>
              </a:rPr>
            </a:br>
            <a:r>
              <a:rPr kumimoji="1" lang="en-US">
                <a:latin typeface="Palatino" pitchFamily="18" charset="0"/>
              </a:rPr>
              <a:t>repeat instructions over and over</a:t>
            </a:r>
          </a:p>
          <a:p>
            <a:pPr marL="742950" lvl="1" indent="-285750">
              <a:spcBef>
                <a:spcPct val="20000"/>
              </a:spcBef>
              <a:buFontTx/>
              <a:buChar char="–"/>
            </a:pPr>
            <a:r>
              <a:rPr kumimoji="1" lang="en-US">
                <a:solidFill>
                  <a:srgbClr val="990099"/>
                </a:solidFill>
                <a:latin typeface="Palatino" pitchFamily="18" charset="0"/>
              </a:rPr>
              <a:t>Subprogram</a:t>
            </a:r>
            <a:r>
              <a:rPr kumimoji="1" lang="en-US">
                <a:latin typeface="Palatino" pitchFamily="18" charset="0"/>
              </a:rPr>
              <a:t> (function)</a:t>
            </a:r>
            <a:br>
              <a:rPr kumimoji="1" lang="en-US">
                <a:latin typeface="Palatino" pitchFamily="18" charset="0"/>
              </a:rPr>
            </a:br>
            <a:r>
              <a:rPr kumimoji="1" lang="en-US">
                <a:latin typeface="Palatino" pitchFamily="18" charset="0"/>
              </a:rPr>
              <a:t>perform a task when called</a:t>
            </a:r>
            <a:endParaRPr kumimoji="1" lang="en-US" i="1">
              <a:latin typeface="Palatino"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a:t>Selection Structures</a:t>
            </a:r>
          </a:p>
        </p:txBody>
      </p:sp>
      <p:sp>
        <p:nvSpPr>
          <p:cNvPr id="4" name="Slide Number Placeholder 4"/>
          <p:cNvSpPr>
            <a:spLocks noGrp="1"/>
          </p:cNvSpPr>
          <p:nvPr>
            <p:ph type="sldNum" sz="quarter" idx="12"/>
          </p:nvPr>
        </p:nvSpPr>
        <p:spPr/>
        <p:txBody>
          <a:bodyPr/>
          <a:lstStyle/>
          <a:p>
            <a:pPr>
              <a:defRPr/>
            </a:pPr>
            <a:fld id="{96FA6A8F-AF9E-4771-B1C5-9D845D6D6711}" type="slidenum">
              <a:rPr lang="en-US"/>
              <a:pPr>
                <a:defRPr/>
              </a:pPr>
              <a:t>21</a:t>
            </a:fld>
            <a:endParaRPr lang="en-US"/>
          </a:p>
        </p:txBody>
      </p:sp>
      <p:sp>
        <p:nvSpPr>
          <p:cNvPr id="22531" name="Rectangle 3"/>
          <p:cNvSpPr>
            <a:spLocks noChangeArrowheads="1"/>
          </p:cNvSpPr>
          <p:nvPr/>
        </p:nvSpPr>
        <p:spPr bwMode="auto">
          <a:xfrm>
            <a:off x="1607326" y="210912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kumimoji="1" lang="en-US" sz="3200" dirty="0">
                <a:latin typeface="Arial" charset="0"/>
              </a:rPr>
              <a:t>if, if-else, if-</a:t>
            </a:r>
            <a:r>
              <a:rPr kumimoji="1" lang="en-US" sz="3200" dirty="0" err="1">
                <a:latin typeface="Arial" charset="0"/>
              </a:rPr>
              <a:t>elif</a:t>
            </a:r>
            <a:endParaRPr kumimoji="1" lang="en-US" sz="3200" dirty="0">
              <a:latin typeface="Arial" charset="0"/>
            </a:endParaRPr>
          </a:p>
          <a:p>
            <a:pPr marL="342900" indent="-342900">
              <a:spcBef>
                <a:spcPct val="20000"/>
              </a:spcBef>
              <a:buClr>
                <a:schemeClr val="accent1"/>
              </a:buClr>
              <a:buSzPct val="70000"/>
              <a:buFont typeface="Monotype Sorts" pitchFamily="2" charset="2"/>
              <a:buChar char="n"/>
            </a:pPr>
            <a:r>
              <a:rPr kumimoji="1" lang="en-US" sz="3200" dirty="0">
                <a:latin typeface="Arial" charset="0"/>
              </a:rPr>
              <a:t>syntax and semantics</a:t>
            </a:r>
          </a:p>
          <a:p>
            <a:pPr marL="342900" indent="-342900">
              <a:spcBef>
                <a:spcPct val="20000"/>
              </a:spcBef>
              <a:buClr>
                <a:schemeClr val="accent1"/>
              </a:buClr>
              <a:buSzPct val="70000"/>
              <a:buFont typeface="Monotype Sorts" pitchFamily="2" charset="2"/>
              <a:buChar char="n"/>
            </a:pPr>
            <a:r>
              <a:rPr kumimoji="1" lang="en-US" sz="3200" dirty="0">
                <a:latin typeface="Arial" charset="0"/>
              </a:rPr>
              <a:t>efficiency and style issues (unnecessary comparisons, logical complements, etc.)</a:t>
            </a:r>
          </a:p>
          <a:p>
            <a:pPr marL="342900" indent="-342900">
              <a:spcBef>
                <a:spcPct val="20000"/>
              </a:spcBef>
              <a:buClr>
                <a:schemeClr val="accent1"/>
              </a:buClr>
              <a:buSzPct val="70000"/>
              <a:buFont typeface="Monotype Sorts" pitchFamily="2" charset="2"/>
              <a:buChar char="n"/>
            </a:pPr>
            <a:r>
              <a:rPr kumimoji="1" lang="en-US" sz="3200" dirty="0">
                <a:latin typeface="Arial" charset="0"/>
              </a:rPr>
              <a:t>usage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2497138" y="273050"/>
            <a:ext cx="7772400" cy="1143000"/>
          </a:xfrm>
        </p:spPr>
        <p:txBody>
          <a:bodyPr/>
          <a:lstStyle/>
          <a:p>
            <a:r>
              <a:rPr lang="en-US"/>
              <a:t>Looping Structures p.1</a:t>
            </a:r>
          </a:p>
        </p:txBody>
      </p:sp>
      <p:sp>
        <p:nvSpPr>
          <p:cNvPr id="4" name="Slide Number Placeholder 4"/>
          <p:cNvSpPr>
            <a:spLocks noGrp="1"/>
          </p:cNvSpPr>
          <p:nvPr>
            <p:ph type="sldNum" sz="quarter" idx="12"/>
          </p:nvPr>
        </p:nvSpPr>
        <p:spPr/>
        <p:txBody>
          <a:bodyPr/>
          <a:lstStyle/>
          <a:p>
            <a:pPr>
              <a:defRPr/>
            </a:pPr>
            <a:fld id="{AA3BF041-2617-4795-8848-1CD7E7BD284A}" type="slidenum">
              <a:rPr lang="en-US"/>
              <a:pPr>
                <a:defRPr/>
              </a:pPr>
              <a:t>22</a:t>
            </a:fld>
            <a:endParaRPr lang="en-US"/>
          </a:p>
        </p:txBody>
      </p:sp>
      <p:sp>
        <p:nvSpPr>
          <p:cNvPr id="23555" name="Rectangle 3"/>
          <p:cNvSpPr>
            <a:spLocks noChangeArrowheads="1"/>
          </p:cNvSpPr>
          <p:nvPr/>
        </p:nvSpPr>
        <p:spPr bwMode="auto">
          <a:xfrm>
            <a:off x="1549843" y="1552982"/>
            <a:ext cx="77724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kumimoji="1" lang="en-US" sz="3200" dirty="0">
                <a:latin typeface="Arial" charset="0"/>
              </a:rPr>
              <a:t>while and for</a:t>
            </a:r>
          </a:p>
          <a:p>
            <a:pPr marL="342900" indent="-342900">
              <a:spcBef>
                <a:spcPct val="20000"/>
              </a:spcBef>
              <a:buClr>
                <a:schemeClr val="accent1"/>
              </a:buClr>
              <a:buSzPct val="70000"/>
              <a:buFont typeface="Monotype Sorts" pitchFamily="2" charset="2"/>
              <a:buChar char="n"/>
            </a:pPr>
            <a:r>
              <a:rPr kumimoji="1" lang="en-US" sz="3200" dirty="0">
                <a:latin typeface="Arial" charset="0"/>
              </a:rPr>
              <a:t>syntax and semantics</a:t>
            </a:r>
          </a:p>
          <a:p>
            <a:pPr marL="342900" indent="-342900">
              <a:spcBef>
                <a:spcPct val="20000"/>
              </a:spcBef>
              <a:buClr>
                <a:schemeClr val="accent1"/>
              </a:buClr>
              <a:buSzPct val="70000"/>
              <a:buFont typeface="Monotype Sorts" pitchFamily="2" charset="2"/>
              <a:buChar char="n"/>
            </a:pPr>
            <a:r>
              <a:rPr kumimoji="1" lang="en-US" sz="3200" dirty="0">
                <a:latin typeface="Arial" charset="0"/>
              </a:rPr>
              <a:t>efficiency and style issues (e.g. repeating unnecessary code, choosing a particular loop for a task)</a:t>
            </a:r>
          </a:p>
          <a:p>
            <a:pPr marL="342900" indent="-342900">
              <a:spcBef>
                <a:spcPct val="20000"/>
              </a:spcBef>
              <a:buClr>
                <a:schemeClr val="accent1"/>
              </a:buClr>
              <a:buSzPct val="70000"/>
              <a:buFont typeface="Monotype Sorts" pitchFamily="2" charset="2"/>
              <a:buChar char="n"/>
            </a:pPr>
            <a:r>
              <a:rPr kumimoji="1" lang="en-US" sz="3200" dirty="0">
                <a:latin typeface="Arial" charset="0"/>
              </a:rPr>
              <a:t>flow of control in single and nested loops</a:t>
            </a:r>
          </a:p>
          <a:p>
            <a:pPr marL="342900" indent="-342900">
              <a:spcBef>
                <a:spcPct val="20000"/>
              </a:spcBef>
              <a:buClr>
                <a:schemeClr val="accent1"/>
              </a:buClr>
              <a:buSzPct val="70000"/>
              <a:buFont typeface="Monotype Sorts" pitchFamily="2" charset="2"/>
              <a:buChar char="n"/>
            </a:pPr>
            <a:r>
              <a:rPr kumimoji="1" lang="en-US" sz="3200" dirty="0">
                <a:latin typeface="Arial" charset="0"/>
              </a:rPr>
              <a:t>usage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563813" y="223839"/>
            <a:ext cx="7772400" cy="909637"/>
          </a:xfrm>
        </p:spPr>
        <p:txBody>
          <a:bodyPr/>
          <a:lstStyle/>
          <a:p>
            <a:r>
              <a:rPr lang="en-US"/>
              <a:t>Looping Structures p.2</a:t>
            </a:r>
          </a:p>
        </p:txBody>
      </p:sp>
      <p:sp>
        <p:nvSpPr>
          <p:cNvPr id="4" name="Slide Number Placeholder 4"/>
          <p:cNvSpPr>
            <a:spLocks noGrp="1"/>
          </p:cNvSpPr>
          <p:nvPr>
            <p:ph type="sldNum" sz="quarter" idx="12"/>
          </p:nvPr>
        </p:nvSpPr>
        <p:spPr/>
        <p:txBody>
          <a:bodyPr/>
          <a:lstStyle/>
          <a:p>
            <a:pPr>
              <a:defRPr/>
            </a:pPr>
            <a:fld id="{5E9C790A-B344-46EE-92EC-BAB046B1C537}" type="slidenum">
              <a:rPr lang="en-US"/>
              <a:pPr>
                <a:defRPr/>
              </a:pPr>
              <a:t>23</a:t>
            </a:fld>
            <a:endParaRPr lang="en-US"/>
          </a:p>
        </p:txBody>
      </p:sp>
      <p:sp>
        <p:nvSpPr>
          <p:cNvPr id="24579" name="Rectangle 3"/>
          <p:cNvSpPr>
            <a:spLocks noChangeArrowheads="1"/>
          </p:cNvSpPr>
          <p:nvPr/>
        </p:nvSpPr>
        <p:spPr bwMode="auto">
          <a:xfrm>
            <a:off x="999793" y="1907771"/>
            <a:ext cx="77724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kumimoji="1" lang="en-US" sz="3200" dirty="0">
                <a:latin typeface="Arial" charset="0"/>
              </a:rPr>
              <a:t>various types of loops and looping tasks we have covered</a:t>
            </a:r>
          </a:p>
          <a:p>
            <a:pPr marL="342900" indent="-342900">
              <a:spcBef>
                <a:spcPct val="20000"/>
              </a:spcBef>
              <a:buClr>
                <a:schemeClr val="accent1"/>
              </a:buClr>
              <a:buSzPct val="70000"/>
              <a:buFont typeface="Monotype Sorts" pitchFamily="2" charset="2"/>
              <a:buChar char="n"/>
            </a:pPr>
            <a:endParaRPr kumimoji="1" lang="en-US" sz="3200" dirty="0">
              <a:latin typeface="Arial" charset="0"/>
            </a:endParaRPr>
          </a:p>
          <a:p>
            <a:pPr marL="342900" indent="-342900">
              <a:spcBef>
                <a:spcPct val="20000"/>
              </a:spcBef>
              <a:buClr>
                <a:schemeClr val="accent1"/>
              </a:buClr>
              <a:buSzPct val="70000"/>
              <a:buFont typeface="Monotype Sorts" pitchFamily="2" charset="2"/>
              <a:buChar char="n"/>
            </a:pPr>
            <a:r>
              <a:rPr kumimoji="1" lang="en-US" sz="3200" dirty="0">
                <a:latin typeface="Arial" charset="0"/>
              </a:rPr>
              <a:t>pseudo-random number generation and simulation; major concepts and tasks, using functions we discussed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563813" y="207963"/>
            <a:ext cx="7772400" cy="774700"/>
          </a:xfrm>
        </p:spPr>
        <p:txBody>
          <a:bodyPr/>
          <a:lstStyle/>
          <a:p>
            <a:r>
              <a:rPr lang="en-US"/>
              <a:t>Functions p.1</a:t>
            </a:r>
          </a:p>
        </p:txBody>
      </p:sp>
      <p:sp>
        <p:nvSpPr>
          <p:cNvPr id="375811" name="Rectangle 3"/>
          <p:cNvSpPr>
            <a:spLocks noGrp="1" noChangeArrowheads="1"/>
          </p:cNvSpPr>
          <p:nvPr>
            <p:ph idx="1"/>
          </p:nvPr>
        </p:nvSpPr>
        <p:spPr>
          <a:xfrm>
            <a:off x="1328479" y="1783428"/>
            <a:ext cx="7772400" cy="4016497"/>
          </a:xfrm>
        </p:spPr>
        <p:txBody>
          <a:bodyPr>
            <a:normAutofit fontScale="92500" lnSpcReduction="20000"/>
          </a:bodyPr>
          <a:lstStyle/>
          <a:p>
            <a:r>
              <a:rPr lang="en-US" sz="2800" dirty="0"/>
              <a:t>flow of control when functions are called</a:t>
            </a:r>
          </a:p>
          <a:p>
            <a:endParaRPr lang="en-US" sz="2800" dirty="0"/>
          </a:p>
          <a:p>
            <a:r>
              <a:rPr lang="en-US" sz="2800" dirty="0"/>
              <a:t>Using functions in math and random modules</a:t>
            </a:r>
            <a:br>
              <a:rPr lang="en-US" sz="2800" dirty="0"/>
            </a:br>
            <a:endParaRPr lang="en-US" sz="2800" dirty="0"/>
          </a:p>
          <a:p>
            <a:r>
              <a:rPr lang="en-US" sz="2800" dirty="0"/>
              <a:t>function arguments and call by value parameter passing </a:t>
            </a:r>
            <a:br>
              <a:rPr lang="en-US" sz="2800" dirty="0"/>
            </a:br>
            <a:endParaRPr lang="en-US" sz="2800" dirty="0"/>
          </a:p>
          <a:p>
            <a:r>
              <a:rPr lang="en-US" sz="2800" dirty="0"/>
              <a:t>functions that do not return a value and functions that are value-returning (at this point in the course, returning one value)</a:t>
            </a:r>
          </a:p>
          <a:p>
            <a:endParaRPr lang="en-US" sz="2800" dirty="0"/>
          </a:p>
        </p:txBody>
      </p:sp>
      <p:sp>
        <p:nvSpPr>
          <p:cNvPr id="4" name="Slide Number Placeholder 5"/>
          <p:cNvSpPr>
            <a:spLocks noGrp="1"/>
          </p:cNvSpPr>
          <p:nvPr>
            <p:ph type="sldNum" sz="quarter" idx="12"/>
          </p:nvPr>
        </p:nvSpPr>
        <p:spPr/>
        <p:txBody>
          <a:bodyPr/>
          <a:lstStyle/>
          <a:p>
            <a:pPr>
              <a:defRPr/>
            </a:pPr>
            <a:fld id="{956A01AF-2BC9-4626-BAFF-84149BE5734F}" type="slidenum">
              <a:rPr lang="en-US"/>
              <a:pPr>
                <a:defRPr/>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58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58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5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563813" y="207963"/>
            <a:ext cx="7772400" cy="774700"/>
          </a:xfrm>
        </p:spPr>
        <p:txBody>
          <a:bodyPr/>
          <a:lstStyle/>
          <a:p>
            <a:r>
              <a:rPr lang="en-US"/>
              <a:t>Functions p.2</a:t>
            </a:r>
          </a:p>
        </p:txBody>
      </p:sp>
      <p:sp>
        <p:nvSpPr>
          <p:cNvPr id="343043" name="Rectangle 3"/>
          <p:cNvSpPr>
            <a:spLocks noGrp="1" noChangeArrowheads="1"/>
          </p:cNvSpPr>
          <p:nvPr>
            <p:ph idx="1"/>
          </p:nvPr>
        </p:nvSpPr>
        <p:spPr>
          <a:xfrm>
            <a:off x="1723545" y="1817356"/>
            <a:ext cx="7772400" cy="3389312"/>
          </a:xfrm>
        </p:spPr>
        <p:txBody>
          <a:bodyPr/>
          <a:lstStyle/>
          <a:p>
            <a:r>
              <a:rPr lang="en-US" sz="2800" dirty="0"/>
              <a:t>be able to trace through a program which contains function calls at difficulty level discussed in lectures and textbook</a:t>
            </a:r>
            <a:br>
              <a:rPr lang="en-US" sz="2800" dirty="0"/>
            </a:br>
            <a:endParaRPr lang="en-US" sz="2800" dirty="0"/>
          </a:p>
          <a:p>
            <a:r>
              <a:rPr lang="en-US" sz="2800" dirty="0"/>
              <a:t>scope rules, style guidelines, efficiency issues and all other topics from lectures and textbook</a:t>
            </a:r>
          </a:p>
        </p:txBody>
      </p:sp>
      <p:sp>
        <p:nvSpPr>
          <p:cNvPr id="5" name="Slide Number Placeholder 5"/>
          <p:cNvSpPr>
            <a:spLocks noGrp="1"/>
          </p:cNvSpPr>
          <p:nvPr>
            <p:ph type="sldNum" sz="quarter" idx="12"/>
          </p:nvPr>
        </p:nvSpPr>
        <p:spPr/>
        <p:txBody>
          <a:bodyPr/>
          <a:lstStyle/>
          <a:p>
            <a:pPr>
              <a:defRPr/>
            </a:pPr>
            <a:fld id="{34120F40-86E3-4B9E-BE10-B431B130A586}" type="slidenum">
              <a:rPr lang="en-US"/>
              <a:pPr>
                <a:defRPr/>
              </a:pPr>
              <a:t>25</a:t>
            </a:fld>
            <a:endParaRPr lang="en-US"/>
          </a:p>
        </p:txBody>
      </p:sp>
      <p:sp>
        <p:nvSpPr>
          <p:cNvPr id="26629" name="Text Box 4"/>
          <p:cNvSpPr txBox="1">
            <a:spLocks noChangeArrowheads="1"/>
          </p:cNvSpPr>
          <p:nvPr/>
        </p:nvSpPr>
        <p:spPr bwMode="auto">
          <a:xfrm>
            <a:off x="5467350" y="6149976"/>
            <a:ext cx="1066800" cy="466725"/>
          </a:xfrm>
          <a:prstGeom prst="rect">
            <a:avLst/>
          </a:prstGeom>
          <a:solidFill>
            <a:srgbClr val="00FF00"/>
          </a:solidFill>
          <a:ln w="9525">
            <a:solidFill>
              <a:srgbClr val="000000"/>
            </a:solidFill>
            <a:miter lim="800000"/>
            <a:headEnd/>
            <a:tailEnd/>
          </a:ln>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lgn="ctr">
              <a:spcBef>
                <a:spcPct val="50000"/>
              </a:spcBef>
            </a:pPr>
            <a:r>
              <a:rPr lang="en-US" dirty="0">
                <a:sym typeface="Wingdings" pitchFamily="2" charset="2"/>
              </a:rPr>
              <a:t></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41129" y="955159"/>
            <a:ext cx="7772400" cy="990600"/>
          </a:xfrm>
          <a:solidFill>
            <a:srgbClr val="FFFF00"/>
          </a:solidFill>
        </p:spPr>
        <p:txBody>
          <a:bodyPr>
            <a:normAutofit fontScale="90000"/>
          </a:bodyPr>
          <a:lstStyle/>
          <a:p>
            <a:r>
              <a:rPr lang="en-US" dirty="0"/>
              <a:t>You must bring your FSU ID card to exam </a:t>
            </a:r>
          </a:p>
        </p:txBody>
      </p:sp>
      <p:sp>
        <p:nvSpPr>
          <p:cNvPr id="4099" name="Content Placeholder 2"/>
          <p:cNvSpPr>
            <a:spLocks noGrp="1"/>
          </p:cNvSpPr>
          <p:nvPr>
            <p:ph idx="1"/>
          </p:nvPr>
        </p:nvSpPr>
        <p:spPr>
          <a:xfrm>
            <a:off x="1587795" y="2899009"/>
            <a:ext cx="7772400" cy="1846385"/>
          </a:xfrm>
        </p:spPr>
        <p:txBody>
          <a:bodyPr/>
          <a:lstStyle/>
          <a:p>
            <a:r>
              <a:rPr lang="en-US" sz="2800" dirty="0"/>
              <a:t>You must have your FSU ID card with you to take the exam.  If you do not have it with you, you will not be allowed to take the exam.</a:t>
            </a:r>
          </a:p>
        </p:txBody>
      </p:sp>
      <p:sp>
        <p:nvSpPr>
          <p:cNvPr id="4" name="Slide Number Placeholder 3"/>
          <p:cNvSpPr>
            <a:spLocks noGrp="1"/>
          </p:cNvSpPr>
          <p:nvPr>
            <p:ph type="sldNum" sz="quarter" idx="12"/>
          </p:nvPr>
        </p:nvSpPr>
        <p:spPr/>
        <p:txBody>
          <a:bodyPr/>
          <a:lstStyle/>
          <a:p>
            <a:pPr>
              <a:defRPr/>
            </a:pPr>
            <a:fld id="{AC1E9415-A1C5-48C8-96E8-54DF2F14E4F9}"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92388" y="200026"/>
            <a:ext cx="7772400" cy="601663"/>
          </a:xfrm>
        </p:spPr>
        <p:txBody>
          <a:bodyPr>
            <a:normAutofit fontScale="90000"/>
          </a:bodyPr>
          <a:lstStyle/>
          <a:p>
            <a:r>
              <a:rPr lang="en-US" dirty="0"/>
              <a:t>Exam 1 Administration</a:t>
            </a:r>
          </a:p>
        </p:txBody>
      </p:sp>
      <p:sp>
        <p:nvSpPr>
          <p:cNvPr id="155651" name="Rectangle 3"/>
          <p:cNvSpPr>
            <a:spLocks noGrp="1" noChangeArrowheads="1"/>
          </p:cNvSpPr>
          <p:nvPr>
            <p:ph idx="1"/>
          </p:nvPr>
        </p:nvSpPr>
        <p:spPr>
          <a:xfrm>
            <a:off x="2622550" y="993776"/>
            <a:ext cx="7772400" cy="5864225"/>
          </a:xfrm>
        </p:spPr>
        <p:txBody>
          <a:bodyPr>
            <a:normAutofit/>
          </a:bodyPr>
          <a:lstStyle/>
          <a:p>
            <a:pPr>
              <a:lnSpc>
                <a:spcPct val="90000"/>
              </a:lnSpc>
            </a:pPr>
            <a:r>
              <a:rPr lang="en-US" sz="2000" dirty="0"/>
              <a:t>DATE: Wednesday October 23, 2019</a:t>
            </a:r>
            <a:br>
              <a:rPr lang="en-US" sz="2000" dirty="0"/>
            </a:br>
            <a:r>
              <a:rPr lang="en-US" sz="2000" dirty="0"/>
              <a:t>in the lecture classroom, at the lecture time</a:t>
            </a:r>
            <a:endParaRPr lang="en-US" sz="4400" dirty="0"/>
          </a:p>
          <a:p>
            <a:pPr lvl="1">
              <a:lnSpc>
                <a:spcPct val="90000"/>
              </a:lnSpc>
            </a:pPr>
            <a:r>
              <a:rPr lang="en-US" sz="2000" dirty="0"/>
              <a:t>sit every other seat, as possible</a:t>
            </a:r>
          </a:p>
          <a:p>
            <a:pPr lvl="1">
              <a:lnSpc>
                <a:spcPct val="90000"/>
              </a:lnSpc>
            </a:pPr>
            <a:r>
              <a:rPr lang="en-US" sz="2000" b="1" dirty="0">
                <a:solidFill>
                  <a:srgbClr val="0070C0"/>
                </a:solidFill>
              </a:rPr>
              <a:t>BRING </a:t>
            </a:r>
          </a:p>
          <a:p>
            <a:pPr lvl="2">
              <a:lnSpc>
                <a:spcPct val="90000"/>
              </a:lnSpc>
            </a:pPr>
            <a:r>
              <a:rPr lang="en-US" sz="1800" b="1" dirty="0">
                <a:solidFill>
                  <a:srgbClr val="0070C0"/>
                </a:solidFill>
              </a:rPr>
              <a:t>a #2 PENCIL</a:t>
            </a:r>
          </a:p>
          <a:p>
            <a:pPr lvl="2">
              <a:lnSpc>
                <a:spcPct val="90000"/>
              </a:lnSpc>
            </a:pPr>
            <a:r>
              <a:rPr lang="en-US" sz="1800" b="1" dirty="0">
                <a:solidFill>
                  <a:srgbClr val="0070C0"/>
                </a:solidFill>
              </a:rPr>
              <a:t>YOUR FSU ID card: staff will check FSU cards when you turn in your exam; if you do not have your FSU card with you, your exam will not be graded</a:t>
            </a:r>
          </a:p>
          <a:p>
            <a:pPr lvl="2">
              <a:lnSpc>
                <a:spcPct val="90000"/>
              </a:lnSpc>
            </a:pPr>
            <a:r>
              <a:rPr lang="en-US" sz="1800" b="1" dirty="0">
                <a:solidFill>
                  <a:srgbClr val="0070C0"/>
                </a:solidFill>
              </a:rPr>
              <a:t>A good eraser</a:t>
            </a:r>
          </a:p>
          <a:p>
            <a:pPr lvl="2">
              <a:lnSpc>
                <a:spcPct val="90000"/>
              </a:lnSpc>
            </a:pPr>
            <a:r>
              <a:rPr lang="en-US" sz="1800" b="1" dirty="0">
                <a:solidFill>
                  <a:srgbClr val="0070C0"/>
                </a:solidFill>
              </a:rPr>
              <a:t>A ruler or other straight-edge</a:t>
            </a:r>
            <a:br>
              <a:rPr lang="en-US" sz="1800" b="1" dirty="0">
                <a:solidFill>
                  <a:srgbClr val="FF3300"/>
                </a:solidFill>
              </a:rPr>
            </a:br>
            <a:endParaRPr lang="en-US" sz="1600" dirty="0">
              <a:solidFill>
                <a:srgbClr val="FF3300"/>
              </a:solidFill>
            </a:endParaRPr>
          </a:p>
          <a:p>
            <a:pPr>
              <a:lnSpc>
                <a:spcPct val="90000"/>
              </a:lnSpc>
            </a:pPr>
            <a:r>
              <a:rPr lang="en-US" sz="2000" dirty="0"/>
              <a:t>Question/Answer/Review</a:t>
            </a:r>
          </a:p>
          <a:p>
            <a:pPr lvl="1">
              <a:lnSpc>
                <a:spcPct val="90000"/>
              </a:lnSpc>
            </a:pPr>
            <a:r>
              <a:rPr lang="en-US" sz="2000" dirty="0"/>
              <a:t>Office hours will be held normally prior to the exam unless otherwise announced via email</a:t>
            </a:r>
          </a:p>
          <a:p>
            <a:pPr lvl="1">
              <a:lnSpc>
                <a:spcPct val="90000"/>
              </a:lnSpc>
            </a:pPr>
            <a:r>
              <a:rPr lang="en-US" sz="2000" dirty="0"/>
              <a:t>During recitations prior to exam time</a:t>
            </a:r>
          </a:p>
        </p:txBody>
      </p:sp>
      <p:sp>
        <p:nvSpPr>
          <p:cNvPr id="4" name="Slide Number Placeholder 5"/>
          <p:cNvSpPr>
            <a:spLocks noGrp="1"/>
          </p:cNvSpPr>
          <p:nvPr>
            <p:ph type="sldNum" sz="quarter" idx="12"/>
          </p:nvPr>
        </p:nvSpPr>
        <p:spPr/>
        <p:txBody>
          <a:bodyPr/>
          <a:lstStyle/>
          <a:p>
            <a:pPr>
              <a:defRPr/>
            </a:pPr>
            <a:fld id="{B1A1239A-ACE2-4D77-A881-569359056197}" type="slidenum">
              <a:rPr lang="en-US"/>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5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5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5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5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56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56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56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5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3"/>
          <p:cNvSpPr>
            <a:spLocks noGrp="1" noChangeArrowheads="1"/>
          </p:cNvSpPr>
          <p:nvPr>
            <p:ph type="title"/>
          </p:nvPr>
        </p:nvSpPr>
        <p:spPr>
          <a:xfrm>
            <a:off x="2592388" y="200026"/>
            <a:ext cx="7772400" cy="601663"/>
          </a:xfrm>
        </p:spPr>
        <p:txBody>
          <a:bodyPr>
            <a:normAutofit fontScale="90000"/>
          </a:bodyPr>
          <a:lstStyle/>
          <a:p>
            <a:r>
              <a:rPr lang="en-US" sz="4000"/>
              <a:t>Exam 1 Administration p.2</a:t>
            </a:r>
            <a:endParaRPr lang="en-US"/>
          </a:p>
        </p:txBody>
      </p:sp>
      <p:sp>
        <p:nvSpPr>
          <p:cNvPr id="285698" name="Rectangle 2"/>
          <p:cNvSpPr>
            <a:spLocks noGrp="1" noChangeArrowheads="1"/>
          </p:cNvSpPr>
          <p:nvPr>
            <p:ph idx="1"/>
          </p:nvPr>
        </p:nvSpPr>
        <p:spPr>
          <a:xfrm>
            <a:off x="1817502" y="1081125"/>
            <a:ext cx="7772400" cy="5259388"/>
          </a:xfrm>
        </p:spPr>
        <p:txBody>
          <a:bodyPr>
            <a:normAutofit fontScale="92500" lnSpcReduction="20000"/>
          </a:bodyPr>
          <a:lstStyle/>
          <a:p>
            <a:pPr>
              <a:lnSpc>
                <a:spcPct val="90000"/>
              </a:lnSpc>
            </a:pPr>
            <a:r>
              <a:rPr lang="en-US" sz="2000" dirty="0"/>
              <a:t>Closed book, closed notes, calculators, mp3 players, </a:t>
            </a:r>
            <a:r>
              <a:rPr lang="en-US" sz="2000" dirty="0" err="1"/>
              <a:t>ipods</a:t>
            </a:r>
            <a:r>
              <a:rPr lang="en-US" sz="2000" dirty="0"/>
              <a:t>, </a:t>
            </a:r>
            <a:r>
              <a:rPr lang="en-US" sz="2000" dirty="0" err="1"/>
              <a:t>apads</a:t>
            </a:r>
            <a:r>
              <a:rPr lang="en-US" sz="2000" dirty="0"/>
              <a:t>, cell phones, PDAs (personal digital assistants, etc.); that is, NO </a:t>
            </a:r>
            <a:r>
              <a:rPr lang="en-US" sz="2000" i="1" dirty="0"/>
              <a:t>devices</a:t>
            </a:r>
            <a:r>
              <a:rPr lang="en-US" sz="2000" dirty="0"/>
              <a:t> of any kind are allowed</a:t>
            </a:r>
            <a:br>
              <a:rPr lang="en-US" sz="2000" dirty="0"/>
            </a:br>
            <a:endParaRPr lang="en-US" sz="2000" dirty="0"/>
          </a:p>
          <a:p>
            <a:pPr>
              <a:lnSpc>
                <a:spcPct val="90000"/>
              </a:lnSpc>
            </a:pPr>
            <a:r>
              <a:rPr lang="en-US" sz="2000" dirty="0"/>
              <a:t>If you are seen using any kind of device in the exam room, you will be required to leave the exam and you will receive a zero grade on it</a:t>
            </a:r>
          </a:p>
          <a:p>
            <a:pPr>
              <a:lnSpc>
                <a:spcPct val="90000"/>
              </a:lnSpc>
            </a:pPr>
            <a:endParaRPr lang="en-US" sz="2000" dirty="0"/>
          </a:p>
          <a:p>
            <a:pPr>
              <a:lnSpc>
                <a:spcPct val="90000"/>
              </a:lnSpc>
            </a:pPr>
            <a:r>
              <a:rPr lang="en-US" sz="2000" dirty="0"/>
              <a:t>FSU Honor Code applies: if anyone is observed violating Honor Code, they will be asked to either move seats or leave the exam room without finishing the exam</a:t>
            </a:r>
            <a:br>
              <a:rPr lang="en-US" sz="2000" dirty="0"/>
            </a:br>
            <a:endParaRPr lang="en-US" sz="2000" dirty="0"/>
          </a:p>
          <a:p>
            <a:pPr>
              <a:lnSpc>
                <a:spcPct val="90000"/>
              </a:lnSpc>
            </a:pPr>
            <a:r>
              <a:rPr lang="en-US" sz="2000" dirty="0"/>
              <a:t>Answers are to be written on scantron sheets, which the instructors will provide at the exam</a:t>
            </a:r>
            <a:br>
              <a:rPr lang="en-US" sz="2000" dirty="0"/>
            </a:br>
            <a:endParaRPr lang="en-US" sz="2000" dirty="0"/>
          </a:p>
          <a:p>
            <a:pPr>
              <a:lnSpc>
                <a:spcPct val="90000"/>
              </a:lnSpc>
            </a:pPr>
            <a:r>
              <a:rPr lang="en-US" sz="2000" dirty="0">
                <a:solidFill>
                  <a:srgbClr val="009900"/>
                </a:solidFill>
              </a:rPr>
              <a:t>One "crib sheet" is allowed, i.e. one 8 ½" by 11" sized piece of paper on which you may write, draw or print any notes you want (both sides ok)</a:t>
            </a:r>
          </a:p>
          <a:p>
            <a:pPr lvl="1">
              <a:lnSpc>
                <a:spcPct val="90000"/>
              </a:lnSpc>
            </a:pPr>
            <a:r>
              <a:rPr lang="en-US" sz="2000" dirty="0">
                <a:solidFill>
                  <a:srgbClr val="009900"/>
                </a:solidFill>
              </a:rPr>
              <a:t>NOTE: </a:t>
            </a:r>
            <a:r>
              <a:rPr lang="en-US" sz="2000" u="sng" dirty="0">
                <a:solidFill>
                  <a:srgbClr val="009900"/>
                </a:solidFill>
              </a:rPr>
              <a:t>ONE</a:t>
            </a:r>
            <a:r>
              <a:rPr lang="en-US" sz="2000" dirty="0">
                <a:solidFill>
                  <a:srgbClr val="009900"/>
                </a:solidFill>
              </a:rPr>
              <a:t> crib sheet is allowed; you may not bring more than one and then choose which one to use after you arrive in the exam room</a:t>
            </a:r>
            <a:endParaRPr lang="en-US" sz="2000" dirty="0"/>
          </a:p>
          <a:p>
            <a:pPr lvl="1">
              <a:lnSpc>
                <a:spcPct val="90000"/>
              </a:lnSpc>
            </a:pPr>
            <a:endParaRPr lang="en-US" sz="2000" dirty="0">
              <a:solidFill>
                <a:srgbClr val="009900"/>
              </a:solidFill>
            </a:endParaRPr>
          </a:p>
        </p:txBody>
      </p:sp>
      <p:sp>
        <p:nvSpPr>
          <p:cNvPr id="4" name="Slide Number Placeholder 5"/>
          <p:cNvSpPr>
            <a:spLocks noGrp="1"/>
          </p:cNvSpPr>
          <p:nvPr>
            <p:ph type="sldNum" sz="quarter" idx="12"/>
          </p:nvPr>
        </p:nvSpPr>
        <p:spPr/>
        <p:txBody>
          <a:bodyPr/>
          <a:lstStyle/>
          <a:p>
            <a:pPr>
              <a:defRPr/>
            </a:pPr>
            <a:fld id="{6AD44868-B517-47C7-A078-1FE0C0F996F0}" type="slidenum">
              <a:rPr lang="en-US"/>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56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569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569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856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a:xfrm>
            <a:off x="2592388" y="200026"/>
            <a:ext cx="7772400" cy="601663"/>
          </a:xfrm>
        </p:spPr>
        <p:txBody>
          <a:bodyPr>
            <a:normAutofit fontScale="90000"/>
          </a:bodyPr>
          <a:lstStyle/>
          <a:p>
            <a:r>
              <a:rPr lang="en-US"/>
              <a:t>Exam 1 Coverage p.1</a:t>
            </a:r>
          </a:p>
        </p:txBody>
      </p:sp>
      <p:sp>
        <p:nvSpPr>
          <p:cNvPr id="330754" name="Rectangle 2"/>
          <p:cNvSpPr>
            <a:spLocks noGrp="1" noChangeArrowheads="1"/>
          </p:cNvSpPr>
          <p:nvPr>
            <p:ph idx="1"/>
          </p:nvPr>
        </p:nvSpPr>
        <p:spPr>
          <a:xfrm>
            <a:off x="1423212" y="1417601"/>
            <a:ext cx="7772400" cy="4662488"/>
          </a:xfrm>
        </p:spPr>
        <p:txBody>
          <a:bodyPr/>
          <a:lstStyle/>
          <a:p>
            <a:r>
              <a:rPr lang="en-US" sz="2800" dirty="0"/>
              <a:t>Basics of Coverage: </a:t>
            </a:r>
            <a:br>
              <a:rPr lang="en-US" sz="2800" dirty="0"/>
            </a:br>
            <a:endParaRPr lang="en-US" sz="2800" dirty="0"/>
          </a:p>
          <a:p>
            <a:pPr lvl="1"/>
            <a:r>
              <a:rPr lang="en-US" dirty="0"/>
              <a:t>Lectures through Lecture File 05 (through functions)</a:t>
            </a:r>
            <a:br>
              <a:rPr lang="en-US" dirty="0"/>
            </a:br>
            <a:endParaRPr lang="en-US" dirty="0"/>
          </a:p>
          <a:p>
            <a:pPr lvl="1"/>
            <a:r>
              <a:rPr lang="en-US" dirty="0"/>
              <a:t>Gaddis textbook through Chapter 5 (through functions)</a:t>
            </a:r>
            <a:br>
              <a:rPr lang="en-US" dirty="0"/>
            </a:br>
            <a:endParaRPr lang="en-US" dirty="0"/>
          </a:p>
          <a:p>
            <a:pPr lvl="1"/>
            <a:r>
              <a:rPr lang="en-US" dirty="0"/>
              <a:t>All corresponding readings</a:t>
            </a:r>
          </a:p>
          <a:p>
            <a:pPr lvl="2"/>
            <a:r>
              <a:rPr lang="en-US" dirty="0"/>
              <a:t>See the list of handouts and textbook readings from the textbook in the </a:t>
            </a:r>
            <a:r>
              <a:rPr lang="en-US" u="sng" dirty="0"/>
              <a:t>Syllabus </a:t>
            </a:r>
            <a:r>
              <a:rPr lang="en-US" dirty="0"/>
              <a:t>on the class web site</a:t>
            </a:r>
            <a:endParaRPr lang="en-US" sz="2000" dirty="0"/>
          </a:p>
        </p:txBody>
      </p:sp>
      <p:sp>
        <p:nvSpPr>
          <p:cNvPr id="4" name="Slide Number Placeholder 5"/>
          <p:cNvSpPr>
            <a:spLocks noGrp="1"/>
          </p:cNvSpPr>
          <p:nvPr>
            <p:ph type="sldNum" sz="quarter" idx="12"/>
          </p:nvPr>
        </p:nvSpPr>
        <p:spPr/>
        <p:txBody>
          <a:bodyPr/>
          <a:lstStyle/>
          <a:p>
            <a:pPr>
              <a:defRPr/>
            </a:pPr>
            <a:fld id="{B12B1C94-A4D9-470A-ACA9-5816CABE7193}" type="slidenum">
              <a:rPr lang="en-US"/>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07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07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07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307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2592388" y="200026"/>
            <a:ext cx="7772400" cy="601663"/>
          </a:xfrm>
        </p:spPr>
        <p:txBody>
          <a:bodyPr>
            <a:normAutofit fontScale="90000"/>
          </a:bodyPr>
          <a:lstStyle/>
          <a:p>
            <a:r>
              <a:rPr lang="en-US"/>
              <a:t>Exam 1 Coverage p.2</a:t>
            </a:r>
          </a:p>
        </p:txBody>
      </p:sp>
      <p:sp>
        <p:nvSpPr>
          <p:cNvPr id="281602" name="Rectangle 2"/>
          <p:cNvSpPr>
            <a:spLocks noGrp="1" noChangeArrowheads="1"/>
          </p:cNvSpPr>
          <p:nvPr>
            <p:ph idx="1"/>
          </p:nvPr>
        </p:nvSpPr>
        <p:spPr>
          <a:xfrm>
            <a:off x="2620963" y="1817689"/>
            <a:ext cx="7772400" cy="3729037"/>
          </a:xfrm>
        </p:spPr>
        <p:txBody>
          <a:bodyPr>
            <a:normAutofit lnSpcReduction="10000"/>
          </a:bodyPr>
          <a:lstStyle/>
          <a:p>
            <a:pPr>
              <a:lnSpc>
                <a:spcPct val="90000"/>
              </a:lnSpc>
            </a:pPr>
            <a:r>
              <a:rPr lang="en-US" sz="2800" dirty="0"/>
              <a:t>Lectures override textbook if there is any difference</a:t>
            </a:r>
          </a:p>
          <a:p>
            <a:pPr lvl="1">
              <a:lnSpc>
                <a:spcPct val="90000"/>
              </a:lnSpc>
            </a:pPr>
            <a:r>
              <a:rPr lang="en-US" sz="2400" dirty="0"/>
              <a:t>Notify instructor if you think you have found a difference (none have been reported)</a:t>
            </a:r>
            <a:br>
              <a:rPr lang="en-US" sz="2400" dirty="0"/>
            </a:br>
            <a:br>
              <a:rPr lang="en-US" sz="2400" dirty="0"/>
            </a:br>
            <a:endParaRPr lang="en-US" sz="2400" dirty="0"/>
          </a:p>
          <a:p>
            <a:pPr>
              <a:lnSpc>
                <a:spcPct val="90000"/>
              </a:lnSpc>
            </a:pPr>
            <a:r>
              <a:rPr lang="en-US" sz="2800" dirty="0"/>
              <a:t>Everyone is responsible for knowing </a:t>
            </a:r>
            <a:r>
              <a:rPr lang="en-US" sz="2800" b="1" i="1" dirty="0"/>
              <a:t>Python language version 3 </a:t>
            </a:r>
            <a:r>
              <a:rPr lang="en-US" sz="2800" dirty="0"/>
              <a:t>as presented and utilized </a:t>
            </a:r>
            <a:r>
              <a:rPr lang="en-US" sz="2800" u="sng" dirty="0"/>
              <a:t>in this class</a:t>
            </a:r>
            <a:br>
              <a:rPr lang="en-US" sz="2800" u="sng" dirty="0"/>
            </a:br>
            <a:endParaRPr lang="en-US" sz="2800" dirty="0"/>
          </a:p>
        </p:txBody>
      </p:sp>
      <p:sp>
        <p:nvSpPr>
          <p:cNvPr id="4" name="Slide Number Placeholder 5"/>
          <p:cNvSpPr>
            <a:spLocks noGrp="1"/>
          </p:cNvSpPr>
          <p:nvPr>
            <p:ph type="sldNum" sz="quarter" idx="12"/>
          </p:nvPr>
        </p:nvSpPr>
        <p:spPr/>
        <p:txBody>
          <a:bodyPr/>
          <a:lstStyle/>
          <a:p>
            <a:pPr>
              <a:defRPr/>
            </a:pPr>
            <a:fld id="{B2437A34-AD55-4C0C-9C0C-0A34EF79224D}" type="slidenum">
              <a:rPr lang="en-US"/>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0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t>Class Web Site Resources</a:t>
            </a:r>
          </a:p>
        </p:txBody>
      </p:sp>
      <p:sp>
        <p:nvSpPr>
          <p:cNvPr id="9220" name="Rectangle 3"/>
          <p:cNvSpPr>
            <a:spLocks noGrp="1" noChangeArrowheads="1"/>
          </p:cNvSpPr>
          <p:nvPr>
            <p:ph idx="1"/>
          </p:nvPr>
        </p:nvSpPr>
        <p:spPr>
          <a:xfrm>
            <a:off x="1272400" y="1930400"/>
            <a:ext cx="7772400" cy="4559300"/>
          </a:xfrm>
        </p:spPr>
        <p:txBody>
          <a:bodyPr/>
          <a:lstStyle/>
          <a:p>
            <a:r>
              <a:rPr lang="en-US" dirty="0"/>
              <a:t>lecture notes ( </a:t>
            </a:r>
            <a:r>
              <a:rPr lang="en-US" dirty="0" err="1"/>
              <a:t>powerpoint</a:t>
            </a:r>
            <a:r>
              <a:rPr lang="en-US" dirty="0"/>
              <a:t> slides )</a:t>
            </a:r>
          </a:p>
          <a:p>
            <a:r>
              <a:rPr lang="en-US" dirty="0"/>
              <a:t>handouts; includes example programs shown in lecture written by instructor</a:t>
            </a:r>
          </a:p>
          <a:p>
            <a:r>
              <a:rPr lang="en-US" dirty="0"/>
              <a:t>Note that example programs which are copyright to the Gaddis book are provided via the book materials when you have purchased the book</a:t>
            </a:r>
          </a:p>
          <a:p>
            <a:r>
              <a:rPr lang="en-US" dirty="0"/>
              <a:t>syllabus, which includes lecture topics and corresponding reading assignments</a:t>
            </a:r>
          </a:p>
        </p:txBody>
      </p:sp>
      <p:sp>
        <p:nvSpPr>
          <p:cNvPr id="4" name="Slide Number Placeholder 5"/>
          <p:cNvSpPr>
            <a:spLocks noGrp="1"/>
          </p:cNvSpPr>
          <p:nvPr>
            <p:ph type="sldNum" sz="quarter" idx="12"/>
          </p:nvPr>
        </p:nvSpPr>
        <p:spPr/>
        <p:txBody>
          <a:bodyPr/>
          <a:lstStyle/>
          <a:p>
            <a:pPr>
              <a:defRPr/>
            </a:pPr>
            <a:fld id="{33191056-C992-4BF3-BD4C-F3333929D900}"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630488" y="290513"/>
            <a:ext cx="7772400" cy="1143000"/>
          </a:xfrm>
        </p:spPr>
        <p:txBody>
          <a:bodyPr/>
          <a:lstStyle/>
          <a:p>
            <a:r>
              <a:rPr lang="en-US"/>
              <a:t>Types of Questions</a:t>
            </a:r>
          </a:p>
        </p:txBody>
      </p:sp>
      <p:sp>
        <p:nvSpPr>
          <p:cNvPr id="10244" name="Rectangle 3"/>
          <p:cNvSpPr>
            <a:spLocks noGrp="1" noChangeArrowheads="1"/>
          </p:cNvSpPr>
          <p:nvPr>
            <p:ph idx="1"/>
          </p:nvPr>
        </p:nvSpPr>
        <p:spPr>
          <a:xfrm>
            <a:off x="1218721" y="1325342"/>
            <a:ext cx="7772400" cy="4949825"/>
          </a:xfrm>
        </p:spPr>
        <p:txBody>
          <a:bodyPr/>
          <a:lstStyle/>
          <a:p>
            <a:r>
              <a:rPr lang="en-US" dirty="0"/>
              <a:t>some combination of one or more of</a:t>
            </a:r>
          </a:p>
          <a:p>
            <a:pPr lvl="1"/>
            <a:r>
              <a:rPr lang="en-US" dirty="0"/>
              <a:t>true/false</a:t>
            </a:r>
          </a:p>
          <a:p>
            <a:pPr lvl="1"/>
            <a:r>
              <a:rPr lang="en-US" dirty="0"/>
              <a:t>multiple choice</a:t>
            </a:r>
          </a:p>
          <a:p>
            <a:pPr lvl="1"/>
            <a:r>
              <a:rPr lang="en-US" dirty="0"/>
              <a:t>matching</a:t>
            </a:r>
          </a:p>
          <a:p>
            <a:pPr lvl="1"/>
            <a:r>
              <a:rPr lang="en-US" dirty="0"/>
              <a:t>short answer</a:t>
            </a:r>
          </a:p>
          <a:p>
            <a:pPr lvl="1"/>
            <a:r>
              <a:rPr lang="en-US" dirty="0"/>
              <a:t>tracing/analyzing Python code which you are given</a:t>
            </a:r>
          </a:p>
          <a:p>
            <a:pPr lvl="1"/>
            <a:r>
              <a:rPr lang="en-US" dirty="0"/>
              <a:t>all questions will be answered with A, B, C, D, or E, to be bubbled in </a:t>
            </a:r>
            <a:r>
              <a:rPr lang="en-US"/>
              <a:t>using scantron </a:t>
            </a:r>
            <a:r>
              <a:rPr lang="en-US" dirty="0"/>
              <a:t>sheets</a:t>
            </a:r>
          </a:p>
        </p:txBody>
      </p:sp>
      <p:sp>
        <p:nvSpPr>
          <p:cNvPr id="4" name="Slide Number Placeholder 5"/>
          <p:cNvSpPr>
            <a:spLocks noGrp="1"/>
          </p:cNvSpPr>
          <p:nvPr>
            <p:ph type="sldNum" sz="quarter" idx="12"/>
          </p:nvPr>
        </p:nvSpPr>
        <p:spPr/>
        <p:txBody>
          <a:bodyPr/>
          <a:lstStyle/>
          <a:p>
            <a:pPr>
              <a:defRPr/>
            </a:pPr>
            <a:fld id="{E33A04F1-90FA-4C34-A879-36F1AF5D93F3}" type="slidenum">
              <a:rPr lang="en-US"/>
              <a:pPr>
                <a:defRPr/>
              </a:pPr>
              <a:t>9</a:t>
            </a:fld>
            <a:endParaRPr lang="en-US"/>
          </a:p>
        </p:txBody>
      </p:sp>
    </p:spTree>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TotalTime>
  <Words>946</Words>
  <Application>Microsoft Office PowerPoint</Application>
  <PresentationFormat>Widescreen</PresentationFormat>
  <Paragraphs>263</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Monotype Sorts</vt:lpstr>
      <vt:lpstr>Palatino</vt:lpstr>
      <vt:lpstr>Times</vt:lpstr>
      <vt:lpstr>Trebuchet MS</vt:lpstr>
      <vt:lpstr>Wingdings 3</vt:lpstr>
      <vt:lpstr>Facet</vt:lpstr>
      <vt:lpstr>COP 3035 Intro to Programming in Python Exam 1 Information</vt:lpstr>
      <vt:lpstr>COP 3035 Introduction to Programming in Python </vt:lpstr>
      <vt:lpstr>You must bring your FSU ID card to exam </vt:lpstr>
      <vt:lpstr>Exam 1 Administration</vt:lpstr>
      <vt:lpstr>Exam 1 Administration p.2</vt:lpstr>
      <vt:lpstr>Exam 1 Coverage p.1</vt:lpstr>
      <vt:lpstr>Exam 1 Coverage p.2</vt:lpstr>
      <vt:lpstr>Class Web Site Resources</vt:lpstr>
      <vt:lpstr>Types of Questions</vt:lpstr>
      <vt:lpstr>Strategy for Exam Study</vt:lpstr>
      <vt:lpstr>Major Topic Areas</vt:lpstr>
      <vt:lpstr>Major Topics</vt:lpstr>
      <vt:lpstr>Python basics</vt:lpstr>
      <vt:lpstr>Python basics (p. 2)</vt:lpstr>
      <vt:lpstr>Operators and Expressions</vt:lpstr>
      <vt:lpstr>Operators and Expressions p.2</vt:lpstr>
      <vt:lpstr>Interactive Input and  Output Operations</vt:lpstr>
      <vt:lpstr>Debugging and Testing</vt:lpstr>
      <vt:lpstr>Design, Style, Efficiency</vt:lpstr>
      <vt:lpstr>The Four Control Structures</vt:lpstr>
      <vt:lpstr>Selection Structures</vt:lpstr>
      <vt:lpstr>Looping Structures p.1</vt:lpstr>
      <vt:lpstr>Looping Structures p.2</vt:lpstr>
      <vt:lpstr>Functions p.1</vt:lpstr>
      <vt:lpstr>Functions p.2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3250 Ethics in Computer Science Exam 1 Information</dc:title>
  <dc:creator>Ann Tyson</dc:creator>
  <cp:lastModifiedBy>Nawaraj Paudel</cp:lastModifiedBy>
  <cp:revision>10</cp:revision>
  <dcterms:created xsi:type="dcterms:W3CDTF">2019-10-03T14:04:48Z</dcterms:created>
  <dcterms:modified xsi:type="dcterms:W3CDTF">2019-10-09T18:44:49Z</dcterms:modified>
</cp:coreProperties>
</file>