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15"/>
  </p:notesMasterIdLst>
  <p:sldIdLst>
    <p:sldId id="256" r:id="rId2"/>
    <p:sldId id="269" r:id="rId3"/>
    <p:sldId id="257" r:id="rId4"/>
    <p:sldId id="261" r:id="rId5"/>
    <p:sldId id="262" r:id="rId6"/>
    <p:sldId id="259" r:id="rId7"/>
    <p:sldId id="26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05"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9C71-FAE5-4DCB-AC51-889A2AB62423}"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95CD2-F66A-4AA8-88A9-624A045C26A0}" type="slidenum">
              <a:rPr lang="en-US" smtClean="0"/>
              <a:t>‹#›</a:t>
            </a:fld>
            <a:endParaRPr lang="en-US"/>
          </a:p>
        </p:txBody>
      </p:sp>
    </p:spTree>
    <p:extLst>
      <p:ext uri="{BB962C8B-B14F-4D97-AF65-F5344CB8AC3E}">
        <p14:creationId xmlns:p14="http://schemas.microsoft.com/office/powerpoint/2010/main" val="210707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pitchFamily="18" charset="0"/>
              </a:rPr>
              <a:t>---</a:t>
            </a:r>
          </a:p>
        </p:txBody>
      </p:sp>
      <p:sp>
        <p:nvSpPr>
          <p:cNvPr id="348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pitchFamily="18" charset="0"/>
              </a:defRPr>
            </a:lvl1pPr>
            <a:lvl2pPr marL="742950" indent="-285750">
              <a:defRPr sz="3200">
                <a:solidFill>
                  <a:schemeClr val="tx1"/>
                </a:solidFill>
                <a:latin typeface="Times" pitchFamily="18" charset="0"/>
              </a:defRPr>
            </a:lvl2pPr>
            <a:lvl3pPr marL="1143000" indent="-228600">
              <a:defRPr sz="3200">
                <a:solidFill>
                  <a:schemeClr val="tx1"/>
                </a:solidFill>
                <a:latin typeface="Times" pitchFamily="18" charset="0"/>
              </a:defRPr>
            </a:lvl3pPr>
            <a:lvl4pPr marL="1600200" indent="-228600">
              <a:defRPr sz="3200">
                <a:solidFill>
                  <a:schemeClr val="tx1"/>
                </a:solidFill>
                <a:latin typeface="Times" pitchFamily="18" charset="0"/>
              </a:defRPr>
            </a:lvl4pPr>
            <a:lvl5pPr marL="2057400" indent="-228600">
              <a:defRPr sz="3200">
                <a:solidFill>
                  <a:schemeClr val="tx1"/>
                </a:solidFill>
                <a:latin typeface="Times" pitchFamily="18" charset="0"/>
              </a:defRPr>
            </a:lvl5pPr>
            <a:lvl6pPr marL="2514600" indent="-228600" eaLnBrk="0" fontAlgn="base" hangingPunct="0">
              <a:spcBef>
                <a:spcPct val="0"/>
              </a:spcBef>
              <a:spcAft>
                <a:spcPct val="0"/>
              </a:spcAft>
              <a:defRPr sz="3200">
                <a:solidFill>
                  <a:schemeClr val="tx1"/>
                </a:solidFill>
                <a:latin typeface="Times" pitchFamily="18" charset="0"/>
              </a:defRPr>
            </a:lvl6pPr>
            <a:lvl7pPr marL="2971800" indent="-228600" eaLnBrk="0" fontAlgn="base" hangingPunct="0">
              <a:spcBef>
                <a:spcPct val="0"/>
              </a:spcBef>
              <a:spcAft>
                <a:spcPct val="0"/>
              </a:spcAft>
              <a:defRPr sz="3200">
                <a:solidFill>
                  <a:schemeClr val="tx1"/>
                </a:solidFill>
                <a:latin typeface="Times" pitchFamily="18" charset="0"/>
              </a:defRPr>
            </a:lvl7pPr>
            <a:lvl8pPr marL="3429000" indent="-228600" eaLnBrk="0" fontAlgn="base" hangingPunct="0">
              <a:spcBef>
                <a:spcPct val="0"/>
              </a:spcBef>
              <a:spcAft>
                <a:spcPct val="0"/>
              </a:spcAft>
              <a:defRPr sz="3200">
                <a:solidFill>
                  <a:schemeClr val="tx1"/>
                </a:solidFill>
                <a:latin typeface="Times" pitchFamily="18" charset="0"/>
              </a:defRPr>
            </a:lvl8pPr>
            <a:lvl9pPr marL="3886200" indent="-228600" eaLnBrk="0" fontAlgn="base" hangingPunct="0">
              <a:spcBef>
                <a:spcPct val="0"/>
              </a:spcBef>
              <a:spcAft>
                <a:spcPct val="0"/>
              </a:spcAft>
              <a:defRPr sz="3200">
                <a:solidFill>
                  <a:schemeClr val="tx1"/>
                </a:solidFill>
                <a:latin typeface="Times" pitchFamily="18" charset="0"/>
              </a:defRPr>
            </a:lvl9pPr>
          </a:lstStyle>
          <a:p>
            <a:r>
              <a:rPr lang="en-US" sz="1200"/>
              <a:t>Lecture File 11 COP 3014</a:t>
            </a:r>
          </a:p>
        </p:txBody>
      </p:sp>
      <p:sp>
        <p:nvSpPr>
          <p:cNvPr id="3482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pitchFamily="18" charset="0"/>
              </a:defRPr>
            </a:lvl1pPr>
            <a:lvl2pPr marL="742950" indent="-285750">
              <a:defRPr sz="3200">
                <a:solidFill>
                  <a:schemeClr val="tx1"/>
                </a:solidFill>
                <a:latin typeface="Times" pitchFamily="18" charset="0"/>
              </a:defRPr>
            </a:lvl2pPr>
            <a:lvl3pPr marL="1143000" indent="-228600">
              <a:defRPr sz="3200">
                <a:solidFill>
                  <a:schemeClr val="tx1"/>
                </a:solidFill>
                <a:latin typeface="Times" pitchFamily="18" charset="0"/>
              </a:defRPr>
            </a:lvl3pPr>
            <a:lvl4pPr marL="1600200" indent="-228600">
              <a:defRPr sz="3200">
                <a:solidFill>
                  <a:schemeClr val="tx1"/>
                </a:solidFill>
                <a:latin typeface="Times" pitchFamily="18" charset="0"/>
              </a:defRPr>
            </a:lvl4pPr>
            <a:lvl5pPr marL="2057400" indent="-228600">
              <a:defRPr sz="3200">
                <a:solidFill>
                  <a:schemeClr val="tx1"/>
                </a:solidFill>
                <a:latin typeface="Times" pitchFamily="18" charset="0"/>
              </a:defRPr>
            </a:lvl5pPr>
            <a:lvl6pPr marL="2514600" indent="-228600" eaLnBrk="0" fontAlgn="base" hangingPunct="0">
              <a:spcBef>
                <a:spcPct val="0"/>
              </a:spcBef>
              <a:spcAft>
                <a:spcPct val="0"/>
              </a:spcAft>
              <a:defRPr sz="3200">
                <a:solidFill>
                  <a:schemeClr val="tx1"/>
                </a:solidFill>
                <a:latin typeface="Times" pitchFamily="18" charset="0"/>
              </a:defRPr>
            </a:lvl6pPr>
            <a:lvl7pPr marL="2971800" indent="-228600" eaLnBrk="0" fontAlgn="base" hangingPunct="0">
              <a:spcBef>
                <a:spcPct val="0"/>
              </a:spcBef>
              <a:spcAft>
                <a:spcPct val="0"/>
              </a:spcAft>
              <a:defRPr sz="3200">
                <a:solidFill>
                  <a:schemeClr val="tx1"/>
                </a:solidFill>
                <a:latin typeface="Times" pitchFamily="18" charset="0"/>
              </a:defRPr>
            </a:lvl7pPr>
            <a:lvl8pPr marL="3429000" indent="-228600" eaLnBrk="0" fontAlgn="base" hangingPunct="0">
              <a:spcBef>
                <a:spcPct val="0"/>
              </a:spcBef>
              <a:spcAft>
                <a:spcPct val="0"/>
              </a:spcAft>
              <a:defRPr sz="3200">
                <a:solidFill>
                  <a:schemeClr val="tx1"/>
                </a:solidFill>
                <a:latin typeface="Times" pitchFamily="18" charset="0"/>
              </a:defRPr>
            </a:lvl8pPr>
            <a:lvl9pPr marL="3886200" indent="-228600" eaLnBrk="0" fontAlgn="base" hangingPunct="0">
              <a:spcBef>
                <a:spcPct val="0"/>
              </a:spcBef>
              <a:spcAft>
                <a:spcPct val="0"/>
              </a:spcAft>
              <a:defRPr sz="3200">
                <a:solidFill>
                  <a:schemeClr val="tx1"/>
                </a:solidFill>
                <a:latin typeface="Times" pitchFamily="18" charset="0"/>
              </a:defRPr>
            </a:lvl9pPr>
          </a:lstStyle>
          <a:p>
            <a:fld id="{EC169A02-685D-4E2D-8C6F-A0C2EABD23E9}" type="datetime4">
              <a:rPr lang="en-US" sz="1200" smtClean="0"/>
              <a:pPr/>
              <a:t>October 24, 2019</a:t>
            </a:fld>
            <a:endParaRPr lang="en-US" sz="1200"/>
          </a:p>
        </p:txBody>
      </p:sp>
      <p:sp>
        <p:nvSpPr>
          <p:cNvPr id="3482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pitchFamily="18" charset="0"/>
              </a:defRPr>
            </a:lvl1pPr>
            <a:lvl2pPr marL="742950" indent="-285750">
              <a:defRPr sz="3200">
                <a:solidFill>
                  <a:schemeClr val="tx1"/>
                </a:solidFill>
                <a:latin typeface="Times" pitchFamily="18" charset="0"/>
              </a:defRPr>
            </a:lvl2pPr>
            <a:lvl3pPr marL="1143000" indent="-228600">
              <a:defRPr sz="3200">
                <a:solidFill>
                  <a:schemeClr val="tx1"/>
                </a:solidFill>
                <a:latin typeface="Times" pitchFamily="18" charset="0"/>
              </a:defRPr>
            </a:lvl3pPr>
            <a:lvl4pPr marL="1600200" indent="-228600">
              <a:defRPr sz="3200">
                <a:solidFill>
                  <a:schemeClr val="tx1"/>
                </a:solidFill>
                <a:latin typeface="Times" pitchFamily="18" charset="0"/>
              </a:defRPr>
            </a:lvl4pPr>
            <a:lvl5pPr marL="2057400" indent="-228600">
              <a:defRPr sz="3200">
                <a:solidFill>
                  <a:schemeClr val="tx1"/>
                </a:solidFill>
                <a:latin typeface="Times" pitchFamily="18" charset="0"/>
              </a:defRPr>
            </a:lvl5pPr>
            <a:lvl6pPr marL="2514600" indent="-228600" eaLnBrk="0" fontAlgn="base" hangingPunct="0">
              <a:spcBef>
                <a:spcPct val="0"/>
              </a:spcBef>
              <a:spcAft>
                <a:spcPct val="0"/>
              </a:spcAft>
              <a:defRPr sz="3200">
                <a:solidFill>
                  <a:schemeClr val="tx1"/>
                </a:solidFill>
                <a:latin typeface="Times" pitchFamily="18" charset="0"/>
              </a:defRPr>
            </a:lvl6pPr>
            <a:lvl7pPr marL="2971800" indent="-228600" eaLnBrk="0" fontAlgn="base" hangingPunct="0">
              <a:spcBef>
                <a:spcPct val="0"/>
              </a:spcBef>
              <a:spcAft>
                <a:spcPct val="0"/>
              </a:spcAft>
              <a:defRPr sz="3200">
                <a:solidFill>
                  <a:schemeClr val="tx1"/>
                </a:solidFill>
                <a:latin typeface="Times" pitchFamily="18" charset="0"/>
              </a:defRPr>
            </a:lvl7pPr>
            <a:lvl8pPr marL="3429000" indent="-228600" eaLnBrk="0" fontAlgn="base" hangingPunct="0">
              <a:spcBef>
                <a:spcPct val="0"/>
              </a:spcBef>
              <a:spcAft>
                <a:spcPct val="0"/>
              </a:spcAft>
              <a:defRPr sz="3200">
                <a:solidFill>
                  <a:schemeClr val="tx1"/>
                </a:solidFill>
                <a:latin typeface="Times" pitchFamily="18" charset="0"/>
              </a:defRPr>
            </a:lvl8pPr>
            <a:lvl9pPr marL="3886200" indent="-228600" eaLnBrk="0" fontAlgn="base" hangingPunct="0">
              <a:spcBef>
                <a:spcPct val="0"/>
              </a:spcBef>
              <a:spcAft>
                <a:spcPct val="0"/>
              </a:spcAft>
              <a:defRPr sz="3200">
                <a:solidFill>
                  <a:schemeClr val="tx1"/>
                </a:solidFill>
                <a:latin typeface="Times" pitchFamily="18" charset="0"/>
              </a:defRPr>
            </a:lvl9pPr>
          </a:lstStyle>
          <a:p>
            <a:r>
              <a:rPr lang="en-US" sz="1200"/>
              <a:t>A. Ford Tyson</a:t>
            </a:r>
          </a:p>
        </p:txBody>
      </p:sp>
      <p:sp>
        <p:nvSpPr>
          <p:cNvPr id="348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pitchFamily="18" charset="0"/>
              </a:defRPr>
            </a:lvl1pPr>
            <a:lvl2pPr marL="742950" indent="-285750">
              <a:defRPr sz="3200">
                <a:solidFill>
                  <a:schemeClr val="tx1"/>
                </a:solidFill>
                <a:latin typeface="Times" pitchFamily="18" charset="0"/>
              </a:defRPr>
            </a:lvl2pPr>
            <a:lvl3pPr marL="1143000" indent="-228600">
              <a:defRPr sz="3200">
                <a:solidFill>
                  <a:schemeClr val="tx1"/>
                </a:solidFill>
                <a:latin typeface="Times" pitchFamily="18" charset="0"/>
              </a:defRPr>
            </a:lvl3pPr>
            <a:lvl4pPr marL="1600200" indent="-228600">
              <a:defRPr sz="3200">
                <a:solidFill>
                  <a:schemeClr val="tx1"/>
                </a:solidFill>
                <a:latin typeface="Times" pitchFamily="18" charset="0"/>
              </a:defRPr>
            </a:lvl4pPr>
            <a:lvl5pPr marL="2057400" indent="-228600">
              <a:defRPr sz="3200">
                <a:solidFill>
                  <a:schemeClr val="tx1"/>
                </a:solidFill>
                <a:latin typeface="Times" pitchFamily="18" charset="0"/>
              </a:defRPr>
            </a:lvl5pPr>
            <a:lvl6pPr marL="2514600" indent="-228600" eaLnBrk="0" fontAlgn="base" hangingPunct="0">
              <a:spcBef>
                <a:spcPct val="0"/>
              </a:spcBef>
              <a:spcAft>
                <a:spcPct val="0"/>
              </a:spcAft>
              <a:defRPr sz="3200">
                <a:solidFill>
                  <a:schemeClr val="tx1"/>
                </a:solidFill>
                <a:latin typeface="Times" pitchFamily="18" charset="0"/>
              </a:defRPr>
            </a:lvl6pPr>
            <a:lvl7pPr marL="2971800" indent="-228600" eaLnBrk="0" fontAlgn="base" hangingPunct="0">
              <a:spcBef>
                <a:spcPct val="0"/>
              </a:spcBef>
              <a:spcAft>
                <a:spcPct val="0"/>
              </a:spcAft>
              <a:defRPr sz="3200">
                <a:solidFill>
                  <a:schemeClr val="tx1"/>
                </a:solidFill>
                <a:latin typeface="Times" pitchFamily="18" charset="0"/>
              </a:defRPr>
            </a:lvl7pPr>
            <a:lvl8pPr marL="3429000" indent="-228600" eaLnBrk="0" fontAlgn="base" hangingPunct="0">
              <a:spcBef>
                <a:spcPct val="0"/>
              </a:spcBef>
              <a:spcAft>
                <a:spcPct val="0"/>
              </a:spcAft>
              <a:defRPr sz="3200">
                <a:solidFill>
                  <a:schemeClr val="tx1"/>
                </a:solidFill>
                <a:latin typeface="Times" pitchFamily="18" charset="0"/>
              </a:defRPr>
            </a:lvl8pPr>
            <a:lvl9pPr marL="3886200" indent="-228600" eaLnBrk="0" fontAlgn="base" hangingPunct="0">
              <a:spcBef>
                <a:spcPct val="0"/>
              </a:spcBef>
              <a:spcAft>
                <a:spcPct val="0"/>
              </a:spcAft>
              <a:defRPr sz="3200">
                <a:solidFill>
                  <a:schemeClr val="tx1"/>
                </a:solidFill>
                <a:latin typeface="Times" pitchFamily="18" charset="0"/>
              </a:defRPr>
            </a:lvl9pPr>
          </a:lstStyle>
          <a:p>
            <a:fld id="{37EC5D16-06B7-4B4E-8D15-D215A0CA3F94}" type="slidenum">
              <a:rPr lang="en-US" sz="1200" smtClean="0"/>
              <a:pPr/>
              <a:t>2</a:t>
            </a:fld>
            <a:endParaRPr lang="en-US" sz="1200"/>
          </a:p>
        </p:txBody>
      </p:sp>
    </p:spTree>
    <p:extLst>
      <p:ext uri="{BB962C8B-B14F-4D97-AF65-F5344CB8AC3E}">
        <p14:creationId xmlns:p14="http://schemas.microsoft.com/office/powerpoint/2010/main" val="426790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6B0C3E-DD9E-4A98-B473-E69D078CF840}"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19389998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5F0BE-2C3A-4E8F-9F87-8AC92A5A3FF3}"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8709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3AC930-DBA0-4670-84BD-79A86E72BC5F}"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3FE93-2F5C-49BA-8FEC-30C6E09235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241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4981AB0-68B9-4305-A5CD-F6D348F9ED0D}"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990227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0BAF65-1982-4A64-910F-7D175670F94F}"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3FE93-2F5C-49BA-8FEC-30C6E09235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6142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A3664A1-936F-48D3-99DF-2FD0B4DFE62C}"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263875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EF6F9-CDA2-4ECA-B6CE-71838D7783CD}"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97042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B671D-C0EA-42A7-9677-F8136B4E3D49}"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23096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DCDBD-17F5-4265-8A7F-4EDCE03E478C}"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7749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1FE7B9-4D0F-46AD-ACB1-6DEE1B394EDF}"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143530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87B193-5B02-4B4E-81CD-50D74E94B1A4}"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157956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4ED19-8000-437A-A48A-507782CB78EF}" type="datetime1">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42672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33843-F89E-4133-B921-EB49F3136731}" type="datetime1">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89461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28BB7-2F04-404A-932F-115C1980FE1C}" type="datetime1">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35519437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D71009-09F4-4CF4-B0E7-4B69BEE8BD16}"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26234579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AF584E-88DC-46D1-A0C1-95B7B7ADEAC3}"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73FE93-2F5C-49BA-8FEC-30C6E092358A}" type="slidenum">
              <a:rPr lang="en-US" smtClean="0"/>
              <a:t>‹#›</a:t>
            </a:fld>
            <a:endParaRPr lang="en-US"/>
          </a:p>
        </p:txBody>
      </p:sp>
    </p:spTree>
    <p:extLst>
      <p:ext uri="{BB962C8B-B14F-4D97-AF65-F5344CB8AC3E}">
        <p14:creationId xmlns:p14="http://schemas.microsoft.com/office/powerpoint/2010/main" val="353366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B7E279-41BC-4766-A800-DADDF8959A5F}" type="datetime1">
              <a:rPr lang="en-US" smtClean="0"/>
              <a:t>10/24/2019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73FE93-2F5C-49BA-8FEC-30C6E092358A}" type="slidenum">
              <a:rPr lang="en-US" smtClean="0"/>
              <a:t>‹#›</a:t>
            </a:fld>
            <a:endParaRPr lang="en-US"/>
          </a:p>
        </p:txBody>
      </p:sp>
    </p:spTree>
    <p:extLst>
      <p:ext uri="{BB962C8B-B14F-4D97-AF65-F5344CB8AC3E}">
        <p14:creationId xmlns:p14="http://schemas.microsoft.com/office/powerpoint/2010/main" val="3429130264"/>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493" y="383458"/>
            <a:ext cx="9474414" cy="2991945"/>
          </a:xfrm>
        </p:spPr>
        <p:txBody>
          <a:bodyPr/>
          <a:lstStyle/>
          <a:p>
            <a:r>
              <a:rPr lang="en-US" dirty="0"/>
              <a:t>COP 3035</a:t>
            </a:r>
            <a:br>
              <a:rPr lang="en-US" dirty="0"/>
            </a:br>
            <a:r>
              <a:rPr lang="en-US" dirty="0"/>
              <a:t>Intro to Python </a:t>
            </a:r>
            <a:br>
              <a:rPr lang="en-US" dirty="0"/>
            </a:br>
            <a:r>
              <a:rPr lang="en-US" sz="4400" i="1" dirty="0"/>
              <a:t>IDLE Interactive Debugger</a:t>
            </a:r>
          </a:p>
        </p:txBody>
      </p:sp>
      <p:sp>
        <p:nvSpPr>
          <p:cNvPr id="3" name="Subtitle 2"/>
          <p:cNvSpPr>
            <a:spLocks noGrp="1"/>
          </p:cNvSpPr>
          <p:nvPr>
            <p:ph type="subTitle" idx="1"/>
          </p:nvPr>
        </p:nvSpPr>
        <p:spPr>
          <a:xfrm>
            <a:off x="5241209" y="4427722"/>
            <a:ext cx="6831673" cy="1086237"/>
          </a:xfrm>
        </p:spPr>
        <p:txBody>
          <a:bodyPr/>
          <a:lstStyle/>
          <a:p>
            <a:r>
              <a:rPr lang="en-US" b="1" dirty="0"/>
              <a:t>Slide Author: </a:t>
            </a:r>
            <a:br>
              <a:rPr lang="en-US" b="1" dirty="0"/>
            </a:br>
            <a:r>
              <a:rPr lang="en-US" b="1" dirty="0"/>
              <a:t>	Course Instructor Ann Ford Tyson</a:t>
            </a:r>
          </a:p>
        </p:txBody>
      </p:sp>
      <p:sp>
        <p:nvSpPr>
          <p:cNvPr id="4" name="Slide Number Placeholder 3"/>
          <p:cNvSpPr>
            <a:spLocks noGrp="1"/>
          </p:cNvSpPr>
          <p:nvPr>
            <p:ph type="sldNum" sz="quarter" idx="12"/>
          </p:nvPr>
        </p:nvSpPr>
        <p:spPr/>
        <p:txBody>
          <a:bodyPr/>
          <a:lstStyle/>
          <a:p>
            <a:fld id="{8C73FE93-2F5C-49BA-8FEC-30C6E092358A}" type="slidenum">
              <a:rPr lang="en-US" smtClean="0"/>
              <a:t>1</a:t>
            </a:fld>
            <a:endParaRPr lang="en-US"/>
          </a:p>
        </p:txBody>
      </p:sp>
    </p:spTree>
    <p:extLst>
      <p:ext uri="{BB962C8B-B14F-4D97-AF65-F5344CB8AC3E}">
        <p14:creationId xmlns:p14="http://schemas.microsoft.com/office/powerpoint/2010/main" val="296968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Run Control Commands</a:t>
            </a:r>
          </a:p>
        </p:txBody>
      </p:sp>
      <p:sp>
        <p:nvSpPr>
          <p:cNvPr id="3" name="Content Placeholder 2"/>
          <p:cNvSpPr>
            <a:spLocks noGrp="1"/>
          </p:cNvSpPr>
          <p:nvPr>
            <p:ph idx="1"/>
          </p:nvPr>
        </p:nvSpPr>
        <p:spPr>
          <a:xfrm>
            <a:off x="2196489" y="1688123"/>
            <a:ext cx="8915400" cy="3777622"/>
          </a:xfrm>
        </p:spPr>
        <p:txBody>
          <a:bodyPr>
            <a:normAutofit lnSpcReduction="10000"/>
          </a:bodyPr>
          <a:lstStyle/>
          <a:p>
            <a:r>
              <a:rPr lang="en-US" b="1" dirty="0"/>
              <a:t>Go: run the program starting at current line until either program is finished, an exception is thrown, or a breakpoint is encountered</a:t>
            </a:r>
            <a:br>
              <a:rPr lang="en-US" b="1" dirty="0"/>
            </a:br>
            <a:endParaRPr lang="en-US" b="1" dirty="0"/>
          </a:p>
          <a:p>
            <a:r>
              <a:rPr lang="en-US" b="1" dirty="0"/>
              <a:t>Step: execute one line, and if the line is a function call, enter it (note that interpreter and system level functions may be entered at times)</a:t>
            </a:r>
            <a:br>
              <a:rPr lang="en-US" b="1" dirty="0"/>
            </a:br>
            <a:endParaRPr lang="en-US" b="1" dirty="0"/>
          </a:p>
          <a:p>
            <a:r>
              <a:rPr lang="en-US" b="1" dirty="0"/>
              <a:t>Over: execute one line, but if the line is a function call, do not enter the function</a:t>
            </a:r>
            <a:br>
              <a:rPr lang="en-US" b="1" dirty="0"/>
            </a:br>
            <a:endParaRPr lang="en-US" b="1" dirty="0"/>
          </a:p>
          <a:p>
            <a:r>
              <a:rPr lang="en-US" b="1" dirty="0"/>
              <a:t>Out: when in a function, finish executing it, but step out and return to caller</a:t>
            </a:r>
            <a:br>
              <a:rPr lang="en-US" b="1" dirty="0"/>
            </a:br>
            <a:endParaRPr lang="en-US" b="1" dirty="0"/>
          </a:p>
          <a:p>
            <a:r>
              <a:rPr lang="en-US" b="1" dirty="0"/>
              <a:t>Quit: quit running the program</a:t>
            </a:r>
          </a:p>
        </p:txBody>
      </p:sp>
      <p:sp>
        <p:nvSpPr>
          <p:cNvPr id="4" name="Slide Number Placeholder 3"/>
          <p:cNvSpPr>
            <a:spLocks noGrp="1"/>
          </p:cNvSpPr>
          <p:nvPr>
            <p:ph type="sldNum" sz="quarter" idx="12"/>
          </p:nvPr>
        </p:nvSpPr>
        <p:spPr/>
        <p:txBody>
          <a:bodyPr/>
          <a:lstStyle/>
          <a:p>
            <a:fld id="{8C73FE93-2F5C-49BA-8FEC-30C6E092358A}" type="slidenum">
              <a:rPr lang="en-US" smtClean="0"/>
              <a:t>10</a:t>
            </a:fld>
            <a:endParaRPr lang="en-US"/>
          </a:p>
        </p:txBody>
      </p:sp>
    </p:spTree>
    <p:extLst>
      <p:ext uri="{BB962C8B-B14F-4D97-AF65-F5344CB8AC3E}">
        <p14:creationId xmlns:p14="http://schemas.microsoft.com/office/powerpoint/2010/main" val="100292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635" y="329899"/>
            <a:ext cx="9323772" cy="1280890"/>
          </a:xfrm>
        </p:spPr>
        <p:txBody>
          <a:bodyPr>
            <a:normAutofit fontScale="90000"/>
          </a:bodyPr>
          <a:lstStyle/>
          <a:p>
            <a:r>
              <a:rPr lang="en-US" dirty="0"/>
              <a:t>Window after a few steps in main() function (just after one, two, three created)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980" y="1882824"/>
            <a:ext cx="5710302" cy="4589465"/>
          </a:xfrm>
        </p:spPr>
      </p:pic>
      <p:sp>
        <p:nvSpPr>
          <p:cNvPr id="4" name="Slide Number Placeholder 3"/>
          <p:cNvSpPr>
            <a:spLocks noGrp="1"/>
          </p:cNvSpPr>
          <p:nvPr>
            <p:ph type="sldNum" sz="quarter" idx="12"/>
          </p:nvPr>
        </p:nvSpPr>
        <p:spPr/>
        <p:txBody>
          <a:bodyPr/>
          <a:lstStyle/>
          <a:p>
            <a:fld id="{8C73FE93-2F5C-49BA-8FEC-30C6E092358A}" type="slidenum">
              <a:rPr lang="en-US" smtClean="0"/>
              <a:t>11</a:t>
            </a:fld>
            <a:endParaRPr lang="en-US"/>
          </a:p>
        </p:txBody>
      </p:sp>
    </p:spTree>
    <p:extLst>
      <p:ext uri="{BB962C8B-B14F-4D97-AF65-F5344CB8AC3E}">
        <p14:creationId xmlns:p14="http://schemas.microsoft.com/office/powerpoint/2010/main" val="257758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a:xfrm>
            <a:off x="1756874" y="1540189"/>
            <a:ext cx="8915400" cy="4743380"/>
          </a:xfrm>
        </p:spPr>
        <p:txBody>
          <a:bodyPr>
            <a:noAutofit/>
          </a:bodyPr>
          <a:lstStyle/>
          <a:p>
            <a:r>
              <a:rPr lang="en-US" sz="2400" b="1" dirty="0"/>
              <a:t>Step into </a:t>
            </a:r>
            <a:r>
              <a:rPr lang="en-US" sz="2400" b="1" dirty="0" err="1"/>
              <a:t>printIntro</a:t>
            </a:r>
            <a:r>
              <a:rPr lang="en-US" sz="2400" b="1" dirty="0"/>
              <a:t>()</a:t>
            </a:r>
            <a:br>
              <a:rPr lang="en-US" sz="2400" b="1" dirty="0"/>
            </a:br>
            <a:endParaRPr lang="en-US" sz="2400" b="1" dirty="0"/>
          </a:p>
          <a:p>
            <a:pPr lvl="1"/>
            <a:r>
              <a:rPr lang="en-US" sz="2400" b="1" dirty="0"/>
              <a:t>Use both step and over to see what displays</a:t>
            </a:r>
            <a:br>
              <a:rPr lang="en-US" sz="2400" b="1" dirty="0"/>
            </a:br>
            <a:endParaRPr lang="en-US" sz="2400" b="1" dirty="0"/>
          </a:p>
          <a:p>
            <a:pPr lvl="1"/>
            <a:r>
              <a:rPr lang="en-US" sz="2400" b="1" dirty="0"/>
              <a:t>Can use out to leave an active function</a:t>
            </a:r>
            <a:br>
              <a:rPr lang="en-US" sz="2400" b="1" dirty="0"/>
            </a:br>
            <a:endParaRPr lang="en-US" sz="2400" b="1" dirty="0"/>
          </a:p>
          <a:p>
            <a:pPr lvl="1"/>
            <a:r>
              <a:rPr lang="en-US" sz="2400" b="1" dirty="0"/>
              <a:t>Can check both program source window and output window in addition to debugger display window</a:t>
            </a:r>
            <a:br>
              <a:rPr lang="en-US" sz="2400" b="1" dirty="0"/>
            </a:br>
            <a:endParaRPr lang="en-US" sz="2400" b="1" dirty="0"/>
          </a:p>
          <a:p>
            <a:pPr lvl="1"/>
            <a:r>
              <a:rPr lang="en-US" sz="2400" b="1" dirty="0"/>
              <a:t>Try all commands as time permits</a:t>
            </a:r>
          </a:p>
        </p:txBody>
      </p:sp>
      <p:sp>
        <p:nvSpPr>
          <p:cNvPr id="4" name="Slide Number Placeholder 3"/>
          <p:cNvSpPr>
            <a:spLocks noGrp="1"/>
          </p:cNvSpPr>
          <p:nvPr>
            <p:ph type="sldNum" sz="quarter" idx="12"/>
          </p:nvPr>
        </p:nvSpPr>
        <p:spPr/>
        <p:txBody>
          <a:bodyPr/>
          <a:lstStyle/>
          <a:p>
            <a:fld id="{8C73FE93-2F5C-49BA-8FEC-30C6E092358A}" type="slidenum">
              <a:rPr lang="en-US" smtClean="0"/>
              <a:t>12</a:t>
            </a:fld>
            <a:endParaRPr lang="en-US"/>
          </a:p>
        </p:txBody>
      </p:sp>
    </p:spTree>
    <p:extLst>
      <p:ext uri="{BB962C8B-B14F-4D97-AF65-F5344CB8AC3E}">
        <p14:creationId xmlns:p14="http://schemas.microsoft.com/office/powerpoint/2010/main" val="281130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54" y="512462"/>
            <a:ext cx="8911687" cy="1280890"/>
          </a:xfrm>
        </p:spPr>
        <p:txBody>
          <a:bodyPr/>
          <a:lstStyle/>
          <a:p>
            <a:r>
              <a:rPr lang="en-US" b="1" dirty="0"/>
              <a:t>Setting and Clearing Breakpoints</a:t>
            </a:r>
          </a:p>
        </p:txBody>
      </p:sp>
      <p:sp>
        <p:nvSpPr>
          <p:cNvPr id="3" name="Content Placeholder 2"/>
          <p:cNvSpPr>
            <a:spLocks noGrp="1"/>
          </p:cNvSpPr>
          <p:nvPr>
            <p:ph idx="1"/>
          </p:nvPr>
        </p:nvSpPr>
        <p:spPr>
          <a:xfrm>
            <a:off x="1901710" y="1693513"/>
            <a:ext cx="8915400" cy="4399395"/>
          </a:xfrm>
        </p:spPr>
        <p:txBody>
          <a:bodyPr>
            <a:noAutofit/>
          </a:bodyPr>
          <a:lstStyle/>
          <a:p>
            <a:r>
              <a:rPr lang="en-US" sz="2000" b="1" dirty="0"/>
              <a:t>Go to the program source code window</a:t>
            </a:r>
          </a:p>
          <a:p>
            <a:r>
              <a:rPr lang="en-US" sz="2000" b="1" dirty="0"/>
              <a:t>Right click on the line on which you want to set a breakpoint</a:t>
            </a:r>
          </a:p>
          <a:p>
            <a:pPr lvl="1"/>
            <a:r>
              <a:rPr lang="en-US" sz="2000" b="1" dirty="0"/>
              <a:t>Then select set breakpoint to set</a:t>
            </a:r>
          </a:p>
          <a:p>
            <a:pPr lvl="1"/>
            <a:r>
              <a:rPr lang="en-US" sz="2000" b="1" dirty="0"/>
              <a:t>Can choose clear breakpoint to remove it later as needed</a:t>
            </a:r>
          </a:p>
          <a:p>
            <a:r>
              <a:rPr lang="en-US" sz="2000" b="1" dirty="0"/>
              <a:t>Then try: re-run the program under the debugger.  Set a breakpoint at a place of your choosing.  Try the Go command to run to that point, and then examine variable values etc.</a:t>
            </a:r>
          </a:p>
          <a:p>
            <a:r>
              <a:rPr lang="en-US" sz="2000" b="1" dirty="0"/>
              <a:t>Try other commands that we have mentioned in this lecture, as you explore options!</a:t>
            </a:r>
          </a:p>
        </p:txBody>
      </p:sp>
      <p:sp>
        <p:nvSpPr>
          <p:cNvPr id="4" name="Slide Number Placeholder 3"/>
          <p:cNvSpPr>
            <a:spLocks noGrp="1"/>
          </p:cNvSpPr>
          <p:nvPr>
            <p:ph type="sldNum" sz="quarter" idx="12"/>
          </p:nvPr>
        </p:nvSpPr>
        <p:spPr/>
        <p:txBody>
          <a:bodyPr/>
          <a:lstStyle/>
          <a:p>
            <a:fld id="{8C73FE93-2F5C-49BA-8FEC-30C6E092358A}" type="slidenum">
              <a:rPr lang="en-US" b="1" smtClean="0"/>
              <a:t>13</a:t>
            </a:fld>
            <a:endParaRPr lang="en-US" b="1"/>
          </a:p>
        </p:txBody>
      </p:sp>
      <p:sp>
        <p:nvSpPr>
          <p:cNvPr id="5" name="Text Box 4"/>
          <p:cNvSpPr txBox="1">
            <a:spLocks noChangeArrowheads="1"/>
          </p:cNvSpPr>
          <p:nvPr/>
        </p:nvSpPr>
        <p:spPr bwMode="auto">
          <a:xfrm>
            <a:off x="5483942" y="5993068"/>
            <a:ext cx="1066800" cy="466725"/>
          </a:xfrm>
          <a:prstGeom prst="rect">
            <a:avLst/>
          </a:prstGeom>
          <a:solidFill>
            <a:srgbClr val="00FF00"/>
          </a:solidFill>
          <a:ln w="9525">
            <a:solidFill>
              <a:srgbClr val="000000"/>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b="1" dirty="0">
                <a:latin typeface="Times" pitchFamily="18" charset="0"/>
                <a:sym typeface="Wingdings" pitchFamily="2" charset="2"/>
              </a:rPr>
              <a:t></a:t>
            </a:r>
            <a:endParaRPr lang="en-US" altLang="en-US" b="1" dirty="0">
              <a:latin typeface="Times" pitchFamily="18" charset="0"/>
            </a:endParaRPr>
          </a:p>
        </p:txBody>
      </p:sp>
    </p:spTree>
    <p:extLst>
      <p:ext uri="{BB962C8B-B14F-4D97-AF65-F5344CB8AC3E}">
        <p14:creationId xmlns:p14="http://schemas.microsoft.com/office/powerpoint/2010/main" val="264026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B68ECCE-3CE9-4BD1-8E91-42C47F8E0409}" type="slidenum">
              <a:rPr lang="en-US"/>
              <a:pPr>
                <a:defRPr/>
              </a:pPr>
              <a:t>2</a:t>
            </a:fld>
            <a:endParaRPr lang="en-US"/>
          </a:p>
        </p:txBody>
      </p:sp>
      <p:sp>
        <p:nvSpPr>
          <p:cNvPr id="7171" name="Rectangle 2"/>
          <p:cNvSpPr>
            <a:spLocks noGrp="1" noChangeArrowheads="1"/>
          </p:cNvSpPr>
          <p:nvPr>
            <p:ph type="title"/>
          </p:nvPr>
        </p:nvSpPr>
        <p:spPr>
          <a:xfrm>
            <a:off x="1971368" y="216282"/>
            <a:ext cx="9139084" cy="1143000"/>
          </a:xfrm>
        </p:spPr>
        <p:txBody>
          <a:bodyPr>
            <a:normAutofit fontScale="90000"/>
          </a:bodyPr>
          <a:lstStyle/>
          <a:p>
            <a:r>
              <a:rPr lang="en-US" dirty="0"/>
              <a:t>Recap: Overview of Basic Debugging Tools</a:t>
            </a:r>
          </a:p>
        </p:txBody>
      </p:sp>
      <p:sp>
        <p:nvSpPr>
          <p:cNvPr id="7172" name="Rectangle 3"/>
          <p:cNvSpPr>
            <a:spLocks noGrp="1" noChangeArrowheads="1"/>
          </p:cNvSpPr>
          <p:nvPr>
            <p:ph type="body" idx="1"/>
          </p:nvPr>
        </p:nvSpPr>
        <p:spPr>
          <a:xfrm>
            <a:off x="2715217" y="1359282"/>
            <a:ext cx="7772400" cy="5334000"/>
          </a:xfrm>
        </p:spPr>
        <p:txBody>
          <a:bodyPr>
            <a:normAutofit/>
          </a:bodyPr>
          <a:lstStyle/>
          <a:p>
            <a:pPr>
              <a:lnSpc>
                <a:spcPct val="80000"/>
              </a:lnSpc>
            </a:pPr>
            <a:r>
              <a:rPr lang="en-US" sz="2800" dirty="0"/>
              <a:t>Use extra print (tracing) statements</a:t>
            </a:r>
          </a:p>
          <a:p>
            <a:pPr lvl="1">
              <a:lnSpc>
                <a:spcPct val="80000"/>
              </a:lnSpc>
            </a:pPr>
            <a:r>
              <a:rPr lang="en-US" sz="2400" dirty="0"/>
              <a:t>Print out the values of </a:t>
            </a:r>
            <a:r>
              <a:rPr lang="en-US" sz="2400" i="1" dirty="0"/>
              <a:t>critical variables</a:t>
            </a:r>
            <a:r>
              <a:rPr lang="en-US" sz="2400" dirty="0"/>
              <a:t> at </a:t>
            </a:r>
            <a:r>
              <a:rPr lang="en-US" sz="2400" i="1" dirty="0"/>
              <a:t>critical points</a:t>
            </a:r>
            <a:r>
              <a:rPr lang="en-US" sz="2400" dirty="0"/>
              <a:t> in the program</a:t>
            </a:r>
          </a:p>
          <a:p>
            <a:pPr lvl="1">
              <a:lnSpc>
                <a:spcPct val="80000"/>
              </a:lnSpc>
            </a:pPr>
            <a:r>
              <a:rPr lang="en-US" sz="2400" dirty="0"/>
              <a:t>Often use flags to control whether debugging information prints or not</a:t>
            </a:r>
            <a:br>
              <a:rPr lang="en-US" sz="2400" dirty="0"/>
            </a:br>
            <a:endParaRPr lang="en-US" sz="2400" dirty="0"/>
          </a:p>
          <a:p>
            <a:pPr>
              <a:lnSpc>
                <a:spcPct val="80000"/>
              </a:lnSpc>
            </a:pPr>
            <a:r>
              <a:rPr lang="en-US" sz="2800" dirty="0"/>
              <a:t>Use an interactive debugger</a:t>
            </a:r>
          </a:p>
          <a:p>
            <a:pPr lvl="1">
              <a:lnSpc>
                <a:spcPct val="80000"/>
              </a:lnSpc>
            </a:pPr>
            <a:r>
              <a:rPr lang="en-US" sz="2400" dirty="0"/>
              <a:t>Check critical variables at critical points</a:t>
            </a:r>
          </a:p>
          <a:p>
            <a:pPr lvl="1">
              <a:lnSpc>
                <a:spcPct val="80000"/>
              </a:lnSpc>
            </a:pPr>
            <a:r>
              <a:rPr lang="en-US" sz="2400" dirty="0"/>
              <a:t>Examine the </a:t>
            </a:r>
            <a:r>
              <a:rPr lang="en-US" sz="2400" i="1" dirty="0"/>
              <a:t>flow of control</a:t>
            </a:r>
          </a:p>
          <a:p>
            <a:pPr lvl="1">
              <a:lnSpc>
                <a:spcPct val="80000"/>
              </a:lnSpc>
            </a:pPr>
            <a:r>
              <a:rPr lang="en-US" sz="2400" dirty="0"/>
              <a:t>Set </a:t>
            </a:r>
            <a:r>
              <a:rPr lang="en-US" sz="2400" i="1" dirty="0"/>
              <a:t>breakpoints </a:t>
            </a:r>
            <a:r>
              <a:rPr lang="en-US" sz="2400" dirty="0"/>
              <a:t>and use </a:t>
            </a:r>
            <a:r>
              <a:rPr lang="en-US" sz="2400" i="1" dirty="0"/>
              <a:t>step </a:t>
            </a:r>
            <a:r>
              <a:rPr lang="en-US" sz="2400" dirty="0"/>
              <a:t>and other commands to examine code and behavior</a:t>
            </a:r>
            <a:br>
              <a:rPr lang="en-US" sz="2400" dirty="0"/>
            </a:br>
            <a:endParaRPr lang="en-US" sz="2400" dirty="0"/>
          </a:p>
          <a:p>
            <a:pPr>
              <a:lnSpc>
                <a:spcPct val="80000"/>
              </a:lnSpc>
            </a:pPr>
            <a:r>
              <a:rPr lang="en-US" sz="2800" dirty="0"/>
              <a:t>Use stubs and drivers</a:t>
            </a:r>
          </a:p>
        </p:txBody>
      </p:sp>
    </p:spTree>
    <p:extLst>
      <p:ext uri="{BB962C8B-B14F-4D97-AF65-F5344CB8AC3E}">
        <p14:creationId xmlns:p14="http://schemas.microsoft.com/office/powerpoint/2010/main" val="11405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172">
                                            <p:txEl>
                                              <p:pRg st="3" end="3"/>
                                            </p:txEl>
                                          </p:spTgt>
                                        </p:tgtEl>
                                        <p:attrNameLst>
                                          <p:attrName>style.visibility</p:attrName>
                                        </p:attrNameLst>
                                      </p:cBhvr>
                                      <p:to>
                                        <p:strVal val="visible"/>
                                      </p:to>
                                    </p:set>
                                    <p:anim calcmode="lin" valueType="num">
                                      <p:cBhvr additive="base">
                                        <p:cTn id="21" dur="500" fill="hold"/>
                                        <p:tgtEl>
                                          <p:spTgt spid="717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7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72">
                                            <p:txEl>
                                              <p:pRg st="5" end="5"/>
                                            </p:txEl>
                                          </p:spTgt>
                                        </p:tgtEl>
                                        <p:attrNameLst>
                                          <p:attrName>style.visibility</p:attrName>
                                        </p:attrNameLst>
                                      </p:cBhvr>
                                      <p:to>
                                        <p:strVal val="visible"/>
                                      </p:to>
                                    </p:set>
                                    <p:anim calcmode="lin" valueType="num">
                                      <p:cBhvr additive="base">
                                        <p:cTn id="29" dur="500" fill="hold"/>
                                        <p:tgtEl>
                                          <p:spTgt spid="717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72">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172">
                                            <p:txEl>
                                              <p:pRg st="6" end="6"/>
                                            </p:txEl>
                                          </p:spTgt>
                                        </p:tgtEl>
                                        <p:attrNameLst>
                                          <p:attrName>style.visibility</p:attrName>
                                        </p:attrNameLst>
                                      </p:cBhvr>
                                      <p:to>
                                        <p:strVal val="visible"/>
                                      </p:to>
                                    </p:set>
                                    <p:anim calcmode="lin" valueType="num">
                                      <p:cBhvr additive="base">
                                        <p:cTn id="33" dur="500" fill="hold"/>
                                        <p:tgtEl>
                                          <p:spTgt spid="717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1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172">
                                            <p:txEl>
                                              <p:pRg st="7" end="7"/>
                                            </p:txEl>
                                          </p:spTgt>
                                        </p:tgtEl>
                                        <p:attrNameLst>
                                          <p:attrName>style.visibility</p:attrName>
                                        </p:attrNameLst>
                                      </p:cBhvr>
                                      <p:to>
                                        <p:strVal val="visible"/>
                                      </p:to>
                                    </p:set>
                                    <p:anim calcmode="lin" valueType="num">
                                      <p:cBhvr additive="base">
                                        <p:cTn id="39" dur="500" fill="hold"/>
                                        <p:tgtEl>
                                          <p:spTgt spid="7172">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17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Debugger Tools</a:t>
            </a:r>
          </a:p>
        </p:txBody>
      </p:sp>
      <p:sp>
        <p:nvSpPr>
          <p:cNvPr id="3" name="Content Placeholder 2"/>
          <p:cNvSpPr>
            <a:spLocks noGrp="1"/>
          </p:cNvSpPr>
          <p:nvPr>
            <p:ph idx="1"/>
          </p:nvPr>
        </p:nvSpPr>
        <p:spPr>
          <a:xfrm>
            <a:off x="2348889" y="1905000"/>
            <a:ext cx="8915400" cy="3777622"/>
          </a:xfrm>
        </p:spPr>
        <p:txBody>
          <a:bodyPr>
            <a:normAutofit/>
          </a:bodyPr>
          <a:lstStyle/>
          <a:p>
            <a:r>
              <a:rPr lang="en-US" sz="2000" b="1" dirty="0"/>
              <a:t>Look at values of critical variables at critical points</a:t>
            </a:r>
          </a:p>
          <a:p>
            <a:pPr lvl="1"/>
            <a:r>
              <a:rPr lang="en-US" sz="2000" b="1" dirty="0"/>
              <a:t>Utilize debugger’s variable display window and may use stepping and/or breakpoints</a:t>
            </a:r>
          </a:p>
          <a:p>
            <a:pPr lvl="1"/>
            <a:r>
              <a:rPr lang="en-US" sz="2000" b="1" dirty="0"/>
              <a:t>Breakpoint: a line in your program at which you choose to suspend execution so you can look at the current state of the program’s variables</a:t>
            </a:r>
            <a:br>
              <a:rPr lang="en-US" sz="2000" b="1" dirty="0"/>
            </a:br>
            <a:endParaRPr lang="en-US" sz="2000" b="1" dirty="0"/>
          </a:p>
          <a:p>
            <a:r>
              <a:rPr lang="en-US" sz="2000" b="1" dirty="0"/>
              <a:t>Look at flow of control</a:t>
            </a:r>
          </a:p>
          <a:p>
            <a:pPr lvl="1"/>
            <a:r>
              <a:rPr lang="en-US" sz="2000" b="1" dirty="0"/>
              <a:t>Use interactive debugger to observe execution flow</a:t>
            </a:r>
          </a:p>
          <a:p>
            <a:pPr lvl="2"/>
            <a:r>
              <a:rPr lang="en-US" sz="2000" b="1" dirty="0"/>
              <a:t>IDLE Commands Go, Step, Over, Out, Quit</a:t>
            </a:r>
          </a:p>
          <a:p>
            <a:endParaRPr lang="en-US" sz="2000" b="1" dirty="0"/>
          </a:p>
        </p:txBody>
      </p:sp>
      <p:sp>
        <p:nvSpPr>
          <p:cNvPr id="4" name="Slide Number Placeholder 3"/>
          <p:cNvSpPr>
            <a:spLocks noGrp="1"/>
          </p:cNvSpPr>
          <p:nvPr>
            <p:ph type="sldNum" sz="quarter" idx="12"/>
          </p:nvPr>
        </p:nvSpPr>
        <p:spPr/>
        <p:txBody>
          <a:bodyPr/>
          <a:lstStyle/>
          <a:p>
            <a:fld id="{8C73FE93-2F5C-49BA-8FEC-30C6E092358A}" type="slidenum">
              <a:rPr lang="en-US" smtClean="0"/>
              <a:t>3</a:t>
            </a:fld>
            <a:endParaRPr lang="en-US"/>
          </a:p>
        </p:txBody>
      </p:sp>
    </p:spTree>
    <p:extLst>
      <p:ext uri="{BB962C8B-B14F-4D97-AF65-F5344CB8AC3E}">
        <p14:creationId xmlns:p14="http://schemas.microsoft.com/office/powerpoint/2010/main" val="80082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728" y="787782"/>
            <a:ext cx="10328787" cy="1485900"/>
          </a:xfrm>
        </p:spPr>
        <p:txBody>
          <a:bodyPr/>
          <a:lstStyle/>
          <a:p>
            <a:r>
              <a:rPr lang="en-US" dirty="0"/>
              <a:t>IDLE Run Menu (Editor window only) p. 1</a:t>
            </a:r>
            <a:br>
              <a:rPr lang="en-US" dirty="0"/>
            </a:br>
            <a:r>
              <a:rPr lang="en-US" sz="2000" dirty="0"/>
              <a:t>These command descriptions from IDLE docs</a:t>
            </a:r>
          </a:p>
        </p:txBody>
      </p:sp>
      <p:sp>
        <p:nvSpPr>
          <p:cNvPr id="3" name="Content Placeholder 2"/>
          <p:cNvSpPr>
            <a:spLocks noGrp="1"/>
          </p:cNvSpPr>
          <p:nvPr>
            <p:ph idx="1"/>
          </p:nvPr>
        </p:nvSpPr>
        <p:spPr>
          <a:xfrm>
            <a:off x="2190628" y="1922585"/>
            <a:ext cx="8915400" cy="3777622"/>
          </a:xfrm>
        </p:spPr>
        <p:txBody>
          <a:bodyPr>
            <a:noAutofit/>
          </a:bodyPr>
          <a:lstStyle/>
          <a:p>
            <a:r>
              <a:rPr lang="en-US" sz="2400" b="1" dirty="0"/>
              <a:t>Python Shell</a:t>
            </a:r>
          </a:p>
          <a:p>
            <a:pPr lvl="1"/>
            <a:r>
              <a:rPr lang="en-US" sz="2400" b="1" dirty="0"/>
              <a:t>Open or wake up the Python Shell window.   </a:t>
            </a:r>
          </a:p>
          <a:p>
            <a:endParaRPr lang="en-US" sz="2400" b="1" dirty="0"/>
          </a:p>
          <a:p>
            <a:r>
              <a:rPr lang="en-US" sz="2400" b="1" dirty="0"/>
              <a:t>Check Module</a:t>
            </a:r>
          </a:p>
          <a:p>
            <a:pPr lvl="1"/>
            <a:r>
              <a:rPr lang="en-US" sz="2400" b="1" dirty="0"/>
              <a:t>Check the syntax of the module currently open in the Editor window. If the module has not been saved IDLE will either prompt the user to save or </a:t>
            </a:r>
            <a:r>
              <a:rPr lang="en-US" sz="2400" b="1" dirty="0" err="1"/>
              <a:t>autosave</a:t>
            </a:r>
            <a:r>
              <a:rPr lang="en-US" sz="2400" b="1" dirty="0"/>
              <a:t>, as selected in the General tab of the Idle Settings dialog.  If there is a syntax error, the approximate location is indicated in the Editor window. </a:t>
            </a:r>
          </a:p>
        </p:txBody>
      </p:sp>
      <p:sp>
        <p:nvSpPr>
          <p:cNvPr id="4" name="Slide Number Placeholder 3"/>
          <p:cNvSpPr>
            <a:spLocks noGrp="1"/>
          </p:cNvSpPr>
          <p:nvPr>
            <p:ph type="sldNum" sz="quarter" idx="12"/>
          </p:nvPr>
        </p:nvSpPr>
        <p:spPr/>
        <p:txBody>
          <a:bodyPr/>
          <a:lstStyle/>
          <a:p>
            <a:fld id="{8C73FE93-2F5C-49BA-8FEC-30C6E092358A}" type="slidenum">
              <a:rPr lang="en-US" smtClean="0"/>
              <a:t>4</a:t>
            </a:fld>
            <a:endParaRPr lang="en-US"/>
          </a:p>
        </p:txBody>
      </p:sp>
    </p:spTree>
    <p:extLst>
      <p:ext uri="{BB962C8B-B14F-4D97-AF65-F5344CB8AC3E}">
        <p14:creationId xmlns:p14="http://schemas.microsoft.com/office/powerpoint/2010/main" val="175558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728" y="308487"/>
            <a:ext cx="10328787" cy="1485900"/>
          </a:xfrm>
        </p:spPr>
        <p:txBody>
          <a:bodyPr/>
          <a:lstStyle/>
          <a:p>
            <a:r>
              <a:rPr lang="en-US" dirty="0"/>
              <a:t>IDLE Run Menu (Editor window only) p. 2</a:t>
            </a:r>
            <a:br>
              <a:rPr lang="en-US" dirty="0"/>
            </a:br>
            <a:r>
              <a:rPr lang="en-US" sz="1800" dirty="0"/>
              <a:t>These command descriptions from IDLE docs</a:t>
            </a:r>
          </a:p>
        </p:txBody>
      </p:sp>
      <p:sp>
        <p:nvSpPr>
          <p:cNvPr id="3" name="Content Placeholder 2"/>
          <p:cNvSpPr>
            <a:spLocks noGrp="1"/>
          </p:cNvSpPr>
          <p:nvPr>
            <p:ph idx="1"/>
          </p:nvPr>
        </p:nvSpPr>
        <p:spPr>
          <a:xfrm>
            <a:off x="1460090" y="1794387"/>
            <a:ext cx="9601200" cy="4626078"/>
          </a:xfrm>
        </p:spPr>
        <p:txBody>
          <a:bodyPr>
            <a:normAutofit/>
          </a:bodyPr>
          <a:lstStyle/>
          <a:p>
            <a:r>
              <a:rPr lang="en-US" sz="2000" b="1" dirty="0"/>
              <a:t>Run Module</a:t>
            </a:r>
          </a:p>
          <a:p>
            <a:pPr lvl="1"/>
            <a:r>
              <a:rPr lang="en-US" sz="2000" b="1" dirty="0"/>
              <a:t>Do Check Module.  If no error, restart the shell to clean the environment, then execute the module.  Output is displayed in the Shell window.  Note that output requires use of print or write. When execution is complete, the Shell retains focus and displays a prompt. At this point, one may interactively explore the result of execution. This is similar to executing a file with python -</a:t>
            </a:r>
            <a:r>
              <a:rPr lang="en-US" sz="2000" b="1" dirty="0" err="1"/>
              <a:t>i</a:t>
            </a:r>
            <a:r>
              <a:rPr lang="en-US" sz="2000" b="1" dirty="0"/>
              <a:t> file at a command line.   </a:t>
            </a:r>
          </a:p>
          <a:p>
            <a:endParaRPr lang="en-US" sz="2000" b="1" dirty="0"/>
          </a:p>
          <a:p>
            <a:r>
              <a:rPr lang="en-US" sz="2000" b="1" dirty="0"/>
              <a:t>Run… Customized (for your reference)</a:t>
            </a:r>
          </a:p>
          <a:p>
            <a:pPr lvl="1"/>
            <a:r>
              <a:rPr lang="en-US" sz="2000" b="1" dirty="0"/>
              <a:t>Same as Run Module, but run the module with customized settings.  Command Line Arguments extend </a:t>
            </a:r>
            <a:r>
              <a:rPr lang="en-US" sz="2000" b="1" dirty="0" err="1"/>
              <a:t>sys.argv</a:t>
            </a:r>
            <a:r>
              <a:rPr lang="en-US" sz="2000" b="1" dirty="0"/>
              <a:t> as if passed on a command line. The module can be run in the Shell without restarting. </a:t>
            </a:r>
          </a:p>
        </p:txBody>
      </p:sp>
      <p:sp>
        <p:nvSpPr>
          <p:cNvPr id="4" name="Slide Number Placeholder 3"/>
          <p:cNvSpPr>
            <a:spLocks noGrp="1"/>
          </p:cNvSpPr>
          <p:nvPr>
            <p:ph type="sldNum" sz="quarter" idx="12"/>
          </p:nvPr>
        </p:nvSpPr>
        <p:spPr/>
        <p:txBody>
          <a:bodyPr/>
          <a:lstStyle/>
          <a:p>
            <a:fld id="{8C73FE93-2F5C-49BA-8FEC-30C6E092358A}" type="slidenum">
              <a:rPr lang="en-US" smtClean="0"/>
              <a:t>5</a:t>
            </a:fld>
            <a:endParaRPr lang="en-US"/>
          </a:p>
        </p:txBody>
      </p:sp>
    </p:spTree>
    <p:extLst>
      <p:ext uri="{BB962C8B-B14F-4D97-AF65-F5344CB8AC3E}">
        <p14:creationId xmlns:p14="http://schemas.microsoft.com/office/powerpoint/2010/main" val="317376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407" y="607793"/>
            <a:ext cx="10436942" cy="1485900"/>
          </a:xfrm>
        </p:spPr>
        <p:txBody>
          <a:bodyPr/>
          <a:lstStyle/>
          <a:p>
            <a:r>
              <a:rPr lang="en-US" dirty="0"/>
              <a:t>IDLE Debug Menu (Shell window only) p. 1</a:t>
            </a:r>
            <a:br>
              <a:rPr lang="en-US" dirty="0"/>
            </a:br>
            <a:r>
              <a:rPr lang="en-US" sz="1800" dirty="0"/>
              <a:t>These command descriptions from IDLE docs</a:t>
            </a:r>
          </a:p>
        </p:txBody>
      </p:sp>
      <p:sp>
        <p:nvSpPr>
          <p:cNvPr id="3" name="Content Placeholder 2"/>
          <p:cNvSpPr>
            <a:spLocks noGrp="1"/>
          </p:cNvSpPr>
          <p:nvPr>
            <p:ph idx="1"/>
          </p:nvPr>
        </p:nvSpPr>
        <p:spPr>
          <a:xfrm>
            <a:off x="1292941" y="1548579"/>
            <a:ext cx="9601200" cy="4370439"/>
          </a:xfrm>
        </p:spPr>
        <p:txBody>
          <a:bodyPr>
            <a:noAutofit/>
          </a:bodyPr>
          <a:lstStyle/>
          <a:p>
            <a:pPr marL="0" indent="0">
              <a:buNone/>
            </a:pPr>
            <a:endParaRPr lang="en-US" sz="2000" b="1" dirty="0"/>
          </a:p>
          <a:p>
            <a:r>
              <a:rPr lang="en-US" sz="2000" b="1" dirty="0"/>
              <a:t>Go to File/Line </a:t>
            </a:r>
          </a:p>
          <a:p>
            <a:pPr lvl="1"/>
            <a:r>
              <a:rPr lang="en-US" sz="2000" b="1" dirty="0"/>
              <a:t>Look on the current line. with the cursor, and the line above for a filename and line number.  If found, open the file if not already open, and show the line.  Use this to view source lines referenced in an exception </a:t>
            </a:r>
            <a:r>
              <a:rPr lang="en-US" sz="2000" b="1" dirty="0" err="1"/>
              <a:t>traceback</a:t>
            </a:r>
            <a:r>
              <a:rPr lang="en-US" sz="2000" b="1" dirty="0"/>
              <a:t> and lines found by Find in Files. Also available in the context menu of the Shell window and Output windows.   </a:t>
            </a:r>
          </a:p>
          <a:p>
            <a:endParaRPr lang="en-US" sz="2000" b="1" dirty="0"/>
          </a:p>
          <a:p>
            <a:r>
              <a:rPr lang="en-US" sz="2000" b="1" dirty="0"/>
              <a:t>Debugger (toggle) </a:t>
            </a:r>
          </a:p>
          <a:p>
            <a:pPr lvl="1"/>
            <a:r>
              <a:rPr lang="en-US" sz="2000" b="1" dirty="0"/>
              <a:t>When activated, code entered in the Shell or run from an Editor will run under the debugger.  In the Editor, breakpoints can be set with the context menu.  This feature is still incomplete and somewhat experimental. </a:t>
            </a:r>
          </a:p>
        </p:txBody>
      </p:sp>
      <p:sp>
        <p:nvSpPr>
          <p:cNvPr id="4" name="Slide Number Placeholder 3"/>
          <p:cNvSpPr>
            <a:spLocks noGrp="1"/>
          </p:cNvSpPr>
          <p:nvPr>
            <p:ph type="sldNum" sz="quarter" idx="12"/>
          </p:nvPr>
        </p:nvSpPr>
        <p:spPr/>
        <p:txBody>
          <a:bodyPr/>
          <a:lstStyle/>
          <a:p>
            <a:fld id="{8C73FE93-2F5C-49BA-8FEC-30C6E092358A}" type="slidenum">
              <a:rPr lang="en-US" smtClean="0"/>
              <a:t>6</a:t>
            </a:fld>
            <a:endParaRPr lang="en-US"/>
          </a:p>
        </p:txBody>
      </p:sp>
    </p:spTree>
    <p:extLst>
      <p:ext uri="{BB962C8B-B14F-4D97-AF65-F5344CB8AC3E}">
        <p14:creationId xmlns:p14="http://schemas.microsoft.com/office/powerpoint/2010/main" val="185977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045" y="534628"/>
            <a:ext cx="10436942" cy="1485900"/>
          </a:xfrm>
        </p:spPr>
        <p:txBody>
          <a:bodyPr/>
          <a:lstStyle/>
          <a:p>
            <a:r>
              <a:rPr lang="en-US" dirty="0"/>
              <a:t>IDLE Debug Menu (Shell window only) p. 2</a:t>
            </a:r>
            <a:br>
              <a:rPr lang="en-US" dirty="0"/>
            </a:br>
            <a:r>
              <a:rPr lang="en-US" sz="1800" dirty="0"/>
              <a:t>These command descriptions from IDLE docs</a:t>
            </a:r>
          </a:p>
        </p:txBody>
      </p:sp>
      <p:sp>
        <p:nvSpPr>
          <p:cNvPr id="3" name="Content Placeholder 2"/>
          <p:cNvSpPr>
            <a:spLocks noGrp="1"/>
          </p:cNvSpPr>
          <p:nvPr>
            <p:ph idx="1"/>
          </p:nvPr>
        </p:nvSpPr>
        <p:spPr>
          <a:xfrm>
            <a:off x="1551039" y="1347017"/>
            <a:ext cx="9601200" cy="5159290"/>
          </a:xfrm>
        </p:spPr>
        <p:txBody>
          <a:bodyPr>
            <a:noAutofit/>
          </a:bodyPr>
          <a:lstStyle/>
          <a:p>
            <a:pPr marL="0" indent="0">
              <a:buNone/>
            </a:pPr>
            <a:endParaRPr lang="en-US" b="1" dirty="0"/>
          </a:p>
          <a:p>
            <a:r>
              <a:rPr lang="en-US" b="1" dirty="0"/>
              <a:t>Stack Viewer </a:t>
            </a:r>
          </a:p>
          <a:p>
            <a:pPr lvl="1"/>
            <a:r>
              <a:rPr lang="en-US" sz="1800" b="1" dirty="0"/>
              <a:t>Show the stack </a:t>
            </a:r>
            <a:r>
              <a:rPr lang="en-US" sz="1800" b="1" dirty="0" err="1"/>
              <a:t>traceback</a:t>
            </a:r>
            <a:r>
              <a:rPr lang="en-US" sz="1800" b="1" dirty="0"/>
              <a:t> of the last exception in a tree widget, with access to locals and </a:t>
            </a:r>
            <a:r>
              <a:rPr lang="en-US" sz="1800" b="1" dirty="0" err="1"/>
              <a:t>globals</a:t>
            </a:r>
            <a:r>
              <a:rPr lang="en-US" sz="1800" b="1" dirty="0"/>
              <a:t>. </a:t>
            </a:r>
          </a:p>
          <a:p>
            <a:endParaRPr lang="en-US" b="1" dirty="0"/>
          </a:p>
          <a:p>
            <a:r>
              <a:rPr lang="en-US" b="1" dirty="0"/>
              <a:t>Auto-open Stack Viewer </a:t>
            </a:r>
          </a:p>
          <a:p>
            <a:pPr lvl="1"/>
            <a:r>
              <a:rPr lang="en-US" sz="1800" b="1" dirty="0"/>
              <a:t>Toggle automatically opening the stack viewer on an unhandled exception. </a:t>
            </a:r>
          </a:p>
          <a:p>
            <a:pPr lvl="1"/>
            <a:endParaRPr lang="en-US" sz="1800" b="1" dirty="0"/>
          </a:p>
          <a:p>
            <a:r>
              <a:rPr lang="en-US" b="1" i="1" u="sng" dirty="0"/>
              <a:t>Recap: the runtime stack</a:t>
            </a:r>
          </a:p>
          <a:p>
            <a:pPr lvl="1"/>
            <a:r>
              <a:rPr lang="en-US" sz="1800" b="1" dirty="0"/>
              <a:t>basically the chain of current function calls, showing the order in which they were called, and which function is currently active</a:t>
            </a:r>
          </a:p>
          <a:p>
            <a:pPr lvl="1"/>
            <a:r>
              <a:rPr lang="en-US" sz="1800" b="1" dirty="0"/>
              <a:t>Each function may be represented as a block (as we have drawn it on the board in class before) which contains the values of its local variables (includes parameters)</a:t>
            </a:r>
          </a:p>
        </p:txBody>
      </p:sp>
      <p:sp>
        <p:nvSpPr>
          <p:cNvPr id="4" name="Slide Number Placeholder 3"/>
          <p:cNvSpPr>
            <a:spLocks noGrp="1"/>
          </p:cNvSpPr>
          <p:nvPr>
            <p:ph type="sldNum" sz="quarter" idx="12"/>
          </p:nvPr>
        </p:nvSpPr>
        <p:spPr/>
        <p:txBody>
          <a:bodyPr/>
          <a:lstStyle/>
          <a:p>
            <a:fld id="{8C73FE93-2F5C-49BA-8FEC-30C6E092358A}" type="slidenum">
              <a:rPr lang="en-US" smtClean="0"/>
              <a:t>7</a:t>
            </a:fld>
            <a:endParaRPr lang="en-US"/>
          </a:p>
        </p:txBody>
      </p:sp>
    </p:spTree>
    <p:extLst>
      <p:ext uri="{BB962C8B-B14F-4D97-AF65-F5344CB8AC3E}">
        <p14:creationId xmlns:p14="http://schemas.microsoft.com/office/powerpoint/2010/main" val="226436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2215586" y="1905000"/>
            <a:ext cx="8915400" cy="3195485"/>
          </a:xfrm>
        </p:spPr>
        <p:txBody>
          <a:bodyPr>
            <a:noAutofit/>
          </a:bodyPr>
          <a:lstStyle/>
          <a:p>
            <a:r>
              <a:rPr lang="en-US" sz="2000" b="1" dirty="0"/>
              <a:t>Start the Python Shell, and then using the menus:</a:t>
            </a:r>
          </a:p>
          <a:p>
            <a:pPr lvl="1"/>
            <a:r>
              <a:rPr lang="en-US" sz="2000" b="1" dirty="0"/>
              <a:t>Select Debug/Debugger</a:t>
            </a:r>
          </a:p>
          <a:p>
            <a:pPr lvl="1"/>
            <a:r>
              <a:rPr lang="en-US" sz="2000" b="1" dirty="0"/>
              <a:t>Select File/Open and open the .</a:t>
            </a:r>
            <a:r>
              <a:rPr lang="en-US" sz="2000" b="1" dirty="0" err="1"/>
              <a:t>py</a:t>
            </a:r>
            <a:r>
              <a:rPr lang="en-US" sz="2000" b="1" dirty="0"/>
              <a:t> file you want to debug</a:t>
            </a:r>
          </a:p>
          <a:p>
            <a:pPr lvl="1"/>
            <a:r>
              <a:rPr lang="en-US" sz="2000" b="1" dirty="0"/>
              <a:t>Select Run/Run Module</a:t>
            </a:r>
          </a:p>
          <a:p>
            <a:pPr lvl="1"/>
            <a:endParaRPr lang="en-US" sz="2000" b="1" dirty="0"/>
          </a:p>
          <a:p>
            <a:r>
              <a:rPr lang="en-US" sz="2000" b="1" dirty="0"/>
              <a:t>We will demo this live in class using the functions2.py program from our functions lecture, time permitting</a:t>
            </a:r>
          </a:p>
        </p:txBody>
      </p:sp>
      <p:sp>
        <p:nvSpPr>
          <p:cNvPr id="4" name="Slide Number Placeholder 3"/>
          <p:cNvSpPr>
            <a:spLocks noGrp="1"/>
          </p:cNvSpPr>
          <p:nvPr>
            <p:ph type="sldNum" sz="quarter" idx="12"/>
          </p:nvPr>
        </p:nvSpPr>
        <p:spPr/>
        <p:txBody>
          <a:bodyPr/>
          <a:lstStyle/>
          <a:p>
            <a:fld id="{8C73FE93-2F5C-49BA-8FEC-30C6E092358A}" type="slidenum">
              <a:rPr lang="en-US" smtClean="0"/>
              <a:t>8</a:t>
            </a:fld>
            <a:endParaRPr lang="en-US"/>
          </a:p>
        </p:txBody>
      </p:sp>
    </p:spTree>
    <p:extLst>
      <p:ext uri="{BB962C8B-B14F-4D97-AF65-F5344CB8AC3E}">
        <p14:creationId xmlns:p14="http://schemas.microsoft.com/office/powerpoint/2010/main" val="304579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667" y="148831"/>
            <a:ext cx="8911687" cy="1280890"/>
          </a:xfrm>
        </p:spPr>
        <p:txBody>
          <a:bodyPr/>
          <a:lstStyle/>
          <a:p>
            <a:r>
              <a:rPr lang="en-US" dirty="0"/>
              <a:t>First Debug Window Display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957" y="1282237"/>
            <a:ext cx="7583462" cy="5067794"/>
          </a:xfrm>
        </p:spPr>
      </p:pic>
      <p:sp>
        <p:nvSpPr>
          <p:cNvPr id="4" name="Slide Number Placeholder 3"/>
          <p:cNvSpPr>
            <a:spLocks noGrp="1"/>
          </p:cNvSpPr>
          <p:nvPr>
            <p:ph type="sldNum" sz="quarter" idx="12"/>
          </p:nvPr>
        </p:nvSpPr>
        <p:spPr/>
        <p:txBody>
          <a:bodyPr/>
          <a:lstStyle/>
          <a:p>
            <a:fld id="{8C73FE93-2F5C-49BA-8FEC-30C6E092358A}" type="slidenum">
              <a:rPr lang="en-US" smtClean="0"/>
              <a:t>9</a:t>
            </a:fld>
            <a:endParaRPr lang="en-US"/>
          </a:p>
        </p:txBody>
      </p:sp>
    </p:spTree>
    <p:extLst>
      <p:ext uri="{BB962C8B-B14F-4D97-AF65-F5344CB8AC3E}">
        <p14:creationId xmlns:p14="http://schemas.microsoft.com/office/powerpoint/2010/main" val="1509925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TotalTime>
  <Words>793</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vt:lpstr>
      <vt:lpstr>Wingdings 3</vt:lpstr>
      <vt:lpstr>Wisp</vt:lpstr>
      <vt:lpstr>COP 3035 Intro to Python  IDLE Interactive Debugger</vt:lpstr>
      <vt:lpstr>Recap: Overview of Basic Debugging Tools</vt:lpstr>
      <vt:lpstr>Interactive Debugger Tools</vt:lpstr>
      <vt:lpstr>IDLE Run Menu (Editor window only) p. 1 These command descriptions from IDLE docs</vt:lpstr>
      <vt:lpstr>IDLE Run Menu (Editor window only) p. 2 These command descriptions from IDLE docs</vt:lpstr>
      <vt:lpstr>IDLE Debug Menu (Shell window only) p. 1 These command descriptions from IDLE docs</vt:lpstr>
      <vt:lpstr>IDLE Debug Menu (Shell window only) p. 2 These command descriptions from IDLE docs</vt:lpstr>
      <vt:lpstr>Getting Started</vt:lpstr>
      <vt:lpstr>First Debug Window Display</vt:lpstr>
      <vt:lpstr>Basic Run Control Commands</vt:lpstr>
      <vt:lpstr>Window after a few steps in main() function (just after one, two, three created)</vt:lpstr>
      <vt:lpstr>Next…</vt:lpstr>
      <vt:lpstr>Setting and Clearing Breakpoints</vt:lpstr>
    </vt:vector>
  </TitlesOfParts>
  <Company>Florida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IDLE interactive Debugger</dc:title>
  <dc:creator>Ann Tyson</dc:creator>
  <cp:lastModifiedBy>Ann Tyson</cp:lastModifiedBy>
  <cp:revision>27</cp:revision>
  <dcterms:created xsi:type="dcterms:W3CDTF">2019-10-23T14:39:30Z</dcterms:created>
  <dcterms:modified xsi:type="dcterms:W3CDTF">2019-10-24T14:35:10Z</dcterms:modified>
</cp:coreProperties>
</file>