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308" r:id="rId4"/>
    <p:sldId id="258" r:id="rId5"/>
    <p:sldId id="259" r:id="rId6"/>
    <p:sldId id="260" r:id="rId7"/>
    <p:sldId id="288" r:id="rId8"/>
    <p:sldId id="310" r:id="rId9"/>
    <p:sldId id="311" r:id="rId10"/>
    <p:sldId id="312" r:id="rId11"/>
    <p:sldId id="261" r:id="rId12"/>
    <p:sldId id="262" r:id="rId13"/>
    <p:sldId id="263" r:id="rId14"/>
    <p:sldId id="264" r:id="rId15"/>
    <p:sldId id="313" r:id="rId16"/>
    <p:sldId id="265" r:id="rId17"/>
    <p:sldId id="289" r:id="rId18"/>
    <p:sldId id="314" r:id="rId19"/>
    <p:sldId id="315" r:id="rId20"/>
    <p:sldId id="290" r:id="rId21"/>
    <p:sldId id="316" r:id="rId22"/>
    <p:sldId id="317" r:id="rId23"/>
    <p:sldId id="291" r:id="rId24"/>
    <p:sldId id="318" r:id="rId25"/>
    <p:sldId id="292" r:id="rId26"/>
    <p:sldId id="293" r:id="rId27"/>
    <p:sldId id="319" r:id="rId28"/>
    <p:sldId id="320" r:id="rId29"/>
    <p:sldId id="321" r:id="rId30"/>
    <p:sldId id="322" r:id="rId31"/>
    <p:sldId id="323" r:id="rId32"/>
    <p:sldId id="296" r:id="rId33"/>
    <p:sldId id="326" r:id="rId34"/>
    <p:sldId id="327" r:id="rId35"/>
    <p:sldId id="328" r:id="rId36"/>
    <p:sldId id="329" r:id="rId37"/>
    <p:sldId id="297" r:id="rId38"/>
    <p:sldId id="330" r:id="rId39"/>
    <p:sldId id="298" r:id="rId40"/>
    <p:sldId id="331" r:id="rId41"/>
    <p:sldId id="332" r:id="rId42"/>
    <p:sldId id="333" r:id="rId43"/>
    <p:sldId id="334" r:id="rId44"/>
    <p:sldId id="335" r:id="rId45"/>
    <p:sldId id="718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4" r:id="rId54"/>
    <p:sldId id="343" r:id="rId55"/>
    <p:sldId id="300" r:id="rId56"/>
    <p:sldId id="345" r:id="rId57"/>
    <p:sldId id="346" r:id="rId58"/>
    <p:sldId id="302" r:id="rId59"/>
    <p:sldId id="347" r:id="rId60"/>
    <p:sldId id="303" r:id="rId61"/>
    <p:sldId id="304" r:id="rId62"/>
    <p:sldId id="305" r:id="rId63"/>
    <p:sldId id="306" r:id="rId64"/>
    <p:sldId id="307" r:id="rId65"/>
    <p:sldId id="348" r:id="rId66"/>
    <p:sldId id="285" r:id="rId67"/>
    <p:sldId id="349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FF99"/>
    <a:srgbClr val="FFCC00"/>
    <a:srgbClr val="66FFFF"/>
    <a:srgbClr val="FFCCFF"/>
    <a:srgbClr val="FF66CC"/>
    <a:srgbClr val="00FF00"/>
    <a:srgbClr val="FF99FF"/>
    <a:srgbClr val="FF9933"/>
    <a:srgbClr val="007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0D9F6BC-8323-49B1-8519-CB00310EBB5F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184BEB-FE25-4B74-8FE7-966B5D334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9A403-65E1-430E-815E-37F8D2B83CE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0CD2-09D8-420D-97F9-DC2D99E5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00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0CD2-09D8-420D-97F9-DC2D99E55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5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2E81CA37-C15D-4DBC-81DF-2FD9513D7BE0}" type="slidenum">
              <a:rPr lang="en-US" sz="1200" smtClean="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6624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14930DE6-7C29-4AD8-8ECF-A5270A0BFF7B}" type="slidenum">
              <a:rPr lang="en-US" sz="1200" smtClean="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944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F4846469-1442-4D14-93EC-7D8EE0831005}" type="slidenum">
              <a:rPr lang="en-US" sz="1200" smtClean="0"/>
              <a:pPr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320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3C8BABA-AD3C-4DE9-8B25-1FF027693D10}" type="slidenum">
              <a:rPr lang="en-US" sz="1200" smtClean="0"/>
              <a:pPr/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046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C30F1B88-B4AD-46E2-B112-E00C8BAA934F}" type="slidenum">
              <a:rPr lang="en-US" sz="1200" smtClean="0"/>
              <a:pPr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905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07A76D7-F141-40A6-8A30-A5FD91EF629C}" type="slidenum">
              <a:rPr lang="en-US" sz="1200" smtClean="0"/>
              <a:pPr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017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75A7F2C0-5BC7-4B76-87D0-719A1D7695A0}" type="slidenum">
              <a:rPr lang="en-US" sz="1200" smtClean="0"/>
              <a:pPr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60322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1750FBE0-7081-4F58-99AE-936CF5E5E9D1}" type="slidenum">
              <a:rPr lang="en-US" sz="1200" smtClean="0"/>
              <a:pPr/>
              <a:t>43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496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6C06194-9A61-4602-90AD-81C275AA7343}" type="slidenum">
              <a:rPr lang="en-US" sz="1200" smtClean="0"/>
              <a:pPr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262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dirty="0"/>
              <a:t>Lecture File 19 COP 3014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DEF0FE-B6BD-4A38-8964-C72D628EA163}" type="datetime4">
              <a:rPr lang="en-US" sz="1200" smtClean="0"/>
              <a:pPr/>
              <a:t>November 5, 2019</a:t>
            </a:fld>
            <a:endParaRPr lang="en-US" altLang="en-US" sz="1200" dirty="0"/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dirty="0"/>
              <a:t>A. Ford Tyson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CF9CF4-4DF3-4FAE-BE9E-EAE3D08E6944}" type="slidenum">
              <a:rPr lang="en-US" altLang="en-US" sz="1200" smtClean="0"/>
              <a:pPr/>
              <a:t>45</a:t>
            </a:fld>
            <a:endParaRPr lang="en-US" altLang="en-US" sz="1200" dirty="0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8CF41CB5-7AA9-48D2-AF54-D060E4A4F21A}" type="slidenum">
              <a:rPr lang="en-US" sz="1200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9245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ヒラギノ角ゴ Pro W3" charset="-128"/>
              </a:rPr>
              <a:t>this code will find ALL instances of the same description in the file and prints the description and the quantity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74F2FC1B-28BD-4BBC-8C93-15FD4462C207}" type="slidenum">
              <a:rPr lang="en-US" sz="1200" smtClean="0"/>
              <a:pPr/>
              <a:t>46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6609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F53D630C-FE53-408F-AA32-4D60DF4FBB97}" type="slidenum">
              <a:rPr lang="en-US" sz="1200" smtClean="0"/>
              <a:pPr/>
              <a:t>47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85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2EC0BBA5-235E-4E59-B408-48CEDC2E1B81}" type="slidenum">
              <a:rPr lang="en-US" sz="1200" smtClean="0"/>
              <a:pPr/>
              <a:t>48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08198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116DE981-1B43-4C55-AC73-68E176C6C36A}" type="slidenum">
              <a:rPr lang="en-US" sz="1200" smtClean="0"/>
              <a:pPr/>
              <a:t>49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14417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A77CAA2-1DAD-487D-96EF-2AFFC2FB4D81}" type="slidenum">
              <a:rPr lang="en-US" sz="1200" smtClean="0"/>
              <a:pPr/>
              <a:t>50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5136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3829CCA7-99D1-42E8-BEFE-4E6FDEF5B194}" type="slidenum">
              <a:rPr lang="en-US" sz="1200" smtClean="0"/>
              <a:pPr/>
              <a:t>51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7954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3273036E-81CB-4A8F-B38E-B434AAF3A8FF}" type="slidenum">
              <a:rPr lang="en-US" sz="1200" smtClean="0"/>
              <a:pPr/>
              <a:t>52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4990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6FA62A90-89C3-4E30-9748-B02F05EBE91E}" type="slidenum">
              <a:rPr lang="en-US" sz="1200" smtClean="0"/>
              <a:pPr/>
              <a:t>54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07249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ヒラギノ角ゴ Pro W3" charset="-128"/>
              </a:rPr>
              <a:t>except clause is the line with the word except on it</a:t>
            </a: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F26C4245-574B-4E66-9AAB-BC12970BDB40}" type="slidenum">
              <a:rPr lang="en-US" sz="1200" smtClean="0"/>
              <a:pPr/>
              <a:t>56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8555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660515BC-A29E-46CF-BC0D-EDE2FC97BE57}" type="slidenum">
              <a:rPr lang="en-US" sz="1200" smtClean="0"/>
              <a:pPr/>
              <a:t>57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7016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ヒラギノ角ゴ Pro W3" charset="-128"/>
              </a:rPr>
              <a:t>we will only use text files in this course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D147CF72-80AA-4BCA-B1CD-196DF7D9E8C6}" type="slidenum">
              <a:rPr lang="en-US" sz="1200" smtClean="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59829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example of this one </a:t>
            </a:r>
            <a:r>
              <a:rPr lang="en-US"/>
              <a:t>in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0CD2-09D8-420D-97F9-DC2D99E5549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7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231CF22-676C-4C39-B6D0-21B7982E2E26}" type="slidenum">
              <a:rPr lang="en-US" sz="1200" smtClean="0"/>
              <a:pPr/>
              <a:t>65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0268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7B2C2323-F87A-4FB3-9FF8-19EB588BA496}" type="slidenum">
              <a:rPr lang="en-US" sz="1200" smtClean="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703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6B71BD2-2A19-4EB5-B053-248233580BB6}" type="slidenum">
              <a:rPr lang="en-US" sz="1200" smtClean="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4621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D1C8752-889A-4D53-8CF0-1CDD6E4AF58B}" type="slidenum">
              <a:rPr lang="en-US" sz="1200" smtClean="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1851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ヒラギノ角ゴ Pro W3" charset="-128"/>
              </a:rPr>
              <a:t>many string variables</a:t>
            </a:r>
            <a:r>
              <a:rPr lang="en-US" baseline="0" dirty="0">
                <a:ea typeface="ヒラギノ角ゴ Pro W3" charset="-128"/>
              </a:rPr>
              <a:t> </a:t>
            </a:r>
            <a:r>
              <a:rPr lang="en-US" dirty="0">
                <a:ea typeface="ヒラギノ角ゴ Pro W3" charset="-128"/>
              </a:rPr>
              <a:t>do not have a newline</a:t>
            </a:r>
          </a:p>
          <a:p>
            <a:r>
              <a:rPr lang="en-US" dirty="0" err="1">
                <a:ea typeface="ヒラギノ角ゴ Pro W3" charset="-128"/>
              </a:rPr>
              <a:t>readline</a:t>
            </a:r>
            <a:r>
              <a:rPr lang="en-US" dirty="0">
                <a:ea typeface="ヒラギノ角ゴ Pro W3" charset="-128"/>
              </a:rPr>
              <a:t> method may provide an unwanted newline in a string read from a file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884AFEB-F889-46D8-8455-ECE4798C1CE2}" type="slidenum">
              <a:rPr lang="en-US" sz="1200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519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7E277E6C-D418-44F5-9835-88922F7E0D27}" type="slidenum">
              <a:rPr lang="en-US" sz="1200" smtClean="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9208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ヒラギノ角ゴ Pro W3" charset="-128"/>
              </a:rPr>
              <a:t>note the int and float functions both ignore any newline at the end of a string argument passed in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22625E9E-8161-443D-BDAC-BDCAF70BAB14}" type="slidenum">
              <a:rPr lang="en-US" sz="1200" smtClean="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373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6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Files and Exceptions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0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BC16-495A-4344-B7B6-2AB25DB4A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23F4E-9B96-49D2-AA56-FD66E87C8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47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6483A-B5D1-483D-B8AC-393DFE7DC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6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46465-7529-46DC-860D-20662C4A2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3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3EB53-FB21-40AB-AC23-018B7E231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E9334-CBEA-49F8-B159-BE99E6D7F6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3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7CD41-0608-4772-8C1F-8A53F1CE9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3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9C05B-EA8D-42D3-94C2-019143A25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0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82F24-AE13-411B-9ED3-0E57CEE73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9D44B-F7EE-4C6E-9506-EA994B10F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7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 userDrawn="1"/>
        </p:nvSpPr>
        <p:spPr bwMode="auto">
          <a:xfrm>
            <a:off x="1524000" y="6477000"/>
            <a:ext cx="297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26E2A0C-9C34-4956-B91F-DCDEDD8A4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737FE4E-A1EA-4B63-B021-1BB0F7B8FB0C}"/>
              </a:ext>
            </a:extLst>
          </p:cNvPr>
          <p:cNvSpPr/>
          <p:nvPr/>
        </p:nvSpPr>
        <p:spPr bwMode="auto">
          <a:xfrm>
            <a:off x="1447800" y="4267200"/>
            <a:ext cx="1042416" cy="1042416"/>
          </a:xfrm>
          <a:prstGeom prst="actionButtonForwardNext">
            <a:avLst/>
          </a:prstGeom>
          <a:solidFill>
            <a:srgbClr val="FF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</a:t>
            </a:r>
            <a:r>
              <a:rPr lang="en-US" i="1" dirty="0"/>
              <a:t>class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A data structure available in many programming languages, including Python</a:t>
            </a:r>
          </a:p>
          <a:p>
            <a:r>
              <a:rPr lang="en-US" dirty="0"/>
              <a:t>Contains both data (information) and operations which operate on that data (functions a.k.a. methods)</a:t>
            </a:r>
          </a:p>
          <a:p>
            <a:r>
              <a:rPr lang="en-US" dirty="0"/>
              <a:t>A </a:t>
            </a:r>
            <a:r>
              <a:rPr lang="en-US" i="1" dirty="0"/>
              <a:t>class object </a:t>
            </a:r>
            <a:r>
              <a:rPr lang="en-US" dirty="0"/>
              <a:t>is typically a variable which is set up using a class data structure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File Access Methods</a:t>
            </a:r>
            <a:endParaRPr lang="he-IL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429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Two ways to access data stored in file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u="sng" dirty="0"/>
              <a:t>Sequential access</a:t>
            </a:r>
            <a:r>
              <a:rPr lang="en-US" altLang="en-US" dirty="0"/>
              <a:t>: file read sequentially from beginning to end, can’t skip ahead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u="sng" dirty="0"/>
              <a:t>Direct access</a:t>
            </a:r>
            <a:r>
              <a:rPr lang="en-US" altLang="en-US" dirty="0"/>
              <a:t>: can jump directly to any piece of data in the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 and File Objects</a:t>
            </a:r>
            <a:endParaRPr lang="he-IL" alt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Filename extensions</a:t>
            </a:r>
            <a:r>
              <a:rPr lang="en-US" altLang="en-US" dirty="0"/>
              <a:t>: short sequences of characters that appear at the end of a filename preceded by a period</a:t>
            </a:r>
          </a:p>
          <a:p>
            <a:pPr lvl="1"/>
            <a:r>
              <a:rPr lang="en-US" altLang="en-US" dirty="0"/>
              <a:t>Extension indicates type of data stored in the file</a:t>
            </a:r>
          </a:p>
          <a:p>
            <a:pPr>
              <a:buFontTx/>
              <a:buChar char="•"/>
            </a:pPr>
            <a:r>
              <a:rPr lang="en-US" altLang="en-US" u="sng" dirty="0"/>
              <a:t>File object</a:t>
            </a:r>
            <a:r>
              <a:rPr lang="en-US" altLang="en-US" dirty="0"/>
              <a:t>: object associated with a specific file within a program</a:t>
            </a:r>
          </a:p>
          <a:p>
            <a:pPr lvl="1"/>
            <a:r>
              <a:rPr lang="en-US" altLang="en-US" dirty="0"/>
              <a:t>Provides a way for a program to work with the file: file object referenced by a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 and File Objects (cont’d.)</a:t>
            </a:r>
            <a:endParaRPr lang="he-IL" altLang="en-US"/>
          </a:p>
        </p:txBody>
      </p:sp>
      <p:pic>
        <p:nvPicPr>
          <p:cNvPr id="11267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1050"/>
            <a:ext cx="8229600" cy="36242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Opening a File</a:t>
            </a:r>
            <a:endParaRPr lang="he-IL" alt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33754" y="1465385"/>
            <a:ext cx="8405446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u="sng" dirty="0">
                <a:cs typeface="Courier New" panose="02070309020205020404" pitchFamily="49" charset="0"/>
              </a:rPr>
              <a:t> function</a:t>
            </a:r>
            <a:r>
              <a:rPr lang="en-US" altLang="en-US" dirty="0">
                <a:cs typeface="Courier New" panose="02070309020205020404" pitchFamily="49" charset="0"/>
              </a:rPr>
              <a:t>: used to open a file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Creates a file object and associates it with a file on the disk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General format: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	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open(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filename, mode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Mode</a:t>
            </a:r>
            <a:r>
              <a:rPr lang="en-US" altLang="en-US" dirty="0">
                <a:cs typeface="Courier New" panose="02070309020205020404" pitchFamily="49" charset="0"/>
              </a:rPr>
              <a:t>: string specifying how the file will be opened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reading only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altLang="en-US" dirty="0">
                <a:cs typeface="Courier New" panose="02070309020205020404" pitchFamily="49" charset="0"/>
              </a:rPr>
              <a:t>), writing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en-US" dirty="0">
                <a:cs typeface="Courier New" panose="02070309020205020404" pitchFamily="49" charset="0"/>
              </a:rPr>
              <a:t>), and appending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Introduction to File Input and Output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8006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lvl="4" indent="-457200" algn="ctr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i="1" kern="0" dirty="0" err="1">
                <a:latin typeface="+mn-lt"/>
                <a:ea typeface="ヒラギノ角ゴ Pro W3" pitchFamily="-48" charset="-128"/>
                <a:cs typeface="Courier New" pitchFamily="49" charset="0"/>
              </a:rPr>
              <a:t>customer_file</a:t>
            </a:r>
            <a:r>
              <a:rPr lang="en-US" sz="2800" b="1" i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open</a:t>
            </a:r>
            <a:r>
              <a:rPr lang="en-US" sz="2800" b="1" i="1" kern="0" dirty="0">
                <a:latin typeface="+mn-lt"/>
                <a:ea typeface="ヒラギノ角ゴ Pro W3" pitchFamily="-48" charset="-128"/>
                <a:cs typeface="Courier New" pitchFamily="49" charset="0"/>
              </a:rPr>
              <a:t>('customers.txt', 'r')</a:t>
            </a:r>
          </a:p>
          <a:p>
            <a:pPr marL="457200" lvl="4" indent="-457200" algn="ctr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i="1" kern="0" dirty="0" err="1">
                <a:ea typeface="ヒラギノ角ゴ Pro W3" pitchFamily="-48" charset="-128"/>
                <a:cs typeface="Courier New" pitchFamily="49" charset="0"/>
              </a:rPr>
              <a:t>sales_file</a:t>
            </a:r>
            <a:r>
              <a:rPr lang="en-US" sz="2800" b="1" i="1" kern="0" dirty="0"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open</a:t>
            </a:r>
            <a:r>
              <a:rPr lang="en-US" sz="2800" b="1" i="1" kern="0" dirty="0">
                <a:ea typeface="ヒラギノ角ゴ Pro W3" pitchFamily="-48" charset="-128"/>
                <a:cs typeface="Courier New" pitchFamily="49" charset="0"/>
              </a:rPr>
              <a:t>('sales.txt', 'w')</a:t>
            </a:r>
          </a:p>
          <a:p>
            <a:pPr marL="457200" lvl="4" indent="-457200" algn="ctr" eaLnBrk="1" hangingPunct="1">
              <a:spcBef>
                <a:spcPts val="2400"/>
              </a:spcBef>
              <a:buClr>
                <a:srgbClr val="EB9F27"/>
              </a:buClr>
              <a:defRPr/>
            </a:pPr>
            <a:endParaRPr lang="en-US" sz="2800" b="1" i="1" kern="0" dirty="0">
              <a:latin typeface="+mn-lt"/>
              <a:ea typeface="ヒラギノ角ゴ Pro W3" pitchFamily="-48" charset="-128"/>
              <a:cs typeface="Courier New" pitchFamily="49" charset="0"/>
            </a:endParaRPr>
          </a:p>
          <a:p>
            <a:pPr marL="457200" lvl="4" indent="-457200" algn="ctr" eaLnBrk="1" hangingPunct="1">
              <a:spcBef>
                <a:spcPts val="2400"/>
              </a:spcBef>
              <a:buClr>
                <a:srgbClr val="EB9F27"/>
              </a:buClr>
              <a:defRPr/>
            </a:pPr>
            <a:endParaRPr lang="en-US" sz="2800" b="1" i="1" kern="0" dirty="0">
              <a:latin typeface="+mn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571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800" dirty="0"/>
              <a:t>Some of the Python file modes</a:t>
            </a:r>
          </a:p>
        </p:txBody>
      </p:sp>
      <p:pic>
        <p:nvPicPr>
          <p:cNvPr id="20486" name="Picture 7" descr="tbl07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383463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3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the Location         of a File</a:t>
            </a:r>
            <a:endParaRPr lang="he-IL" altLang="en-US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>
                <a:cs typeface="Courier New" panose="02070309020205020404" pitchFamily="49" charset="0"/>
              </a:rPr>
              <a:t> function receives a filename that does not contain a path, assumes that file is in same directory as program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If program is running and file is created, it is created in the same directory as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Can specify alternative path and file name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>
                <a:cs typeface="Courier New" panose="02070309020205020404" pitchFamily="49" charset="0"/>
              </a:rPr>
              <a:t> function argument (see book for examples)</a:t>
            </a:r>
          </a:p>
          <a:p>
            <a:pPr lvl="2"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Prefix the path string literal with the letter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Data to a File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Method</a:t>
            </a:r>
            <a:r>
              <a:rPr lang="en-US" altLang="en-US" dirty="0"/>
              <a:t>: a function that belongs to an object </a:t>
            </a:r>
          </a:p>
          <a:p>
            <a:pPr lvl="1"/>
            <a:r>
              <a:rPr lang="en-US" altLang="en-US" dirty="0"/>
              <a:t>Performs operations using that object</a:t>
            </a:r>
          </a:p>
          <a:p>
            <a:pPr>
              <a:buFontTx/>
              <a:buChar char="•"/>
            </a:pPr>
            <a:r>
              <a:rPr lang="en-US" altLang="en-US" dirty="0"/>
              <a:t>File object’s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dirty="0"/>
              <a:t> method used to write data to the file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file_variable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File is closed using file object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dirty="0">
                <a:cs typeface="Courier New" panose="02070309020205020404" pitchFamily="49" charset="0"/>
              </a:rPr>
              <a:t> method</a:t>
            </a:r>
          </a:p>
          <a:p>
            <a:pPr lvl="1"/>
            <a:r>
              <a:rPr lang="en-US" altLang="en-US" dirty="0"/>
              <a:t>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file_variable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3048000"/>
            <a:ext cx="2893741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900CC"/>
                </a:solidFill>
              </a:rPr>
              <a:t>file_write.py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Text File Structure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r>
              <a:rPr lang="en-US" dirty="0"/>
              <a:t>John Locke&lt;</a:t>
            </a:r>
            <a:r>
              <a:rPr lang="en-US" dirty="0" err="1"/>
              <a:t>eoln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David Hume&lt;</a:t>
            </a:r>
            <a:r>
              <a:rPr lang="en-US" dirty="0" err="1"/>
              <a:t>eoln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Edmund Burke&lt;</a:t>
            </a:r>
            <a:r>
              <a:rPr lang="en-US" dirty="0" err="1"/>
              <a:t>eoln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eof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Fundamental file markers:</a:t>
            </a:r>
          </a:p>
          <a:p>
            <a:pPr lvl="1"/>
            <a:r>
              <a:rPr lang="en-US" dirty="0" err="1"/>
              <a:t>eoln</a:t>
            </a:r>
            <a:r>
              <a:rPr lang="en-US" dirty="0"/>
              <a:t> is </a:t>
            </a:r>
            <a:r>
              <a:rPr lang="en-US" i="1" dirty="0"/>
              <a:t>end of line</a:t>
            </a:r>
            <a:r>
              <a:rPr lang="en-US" dirty="0"/>
              <a:t> or newline ('\n')</a:t>
            </a:r>
          </a:p>
          <a:p>
            <a:pPr lvl="1"/>
            <a:r>
              <a:rPr lang="en-US" dirty="0" err="1"/>
              <a:t>eof</a:t>
            </a:r>
            <a:r>
              <a:rPr lang="en-US" dirty="0"/>
              <a:t> is </a:t>
            </a:r>
            <a:r>
              <a:rPr lang="en-US" i="1" dirty="0"/>
              <a:t>end of file</a:t>
            </a:r>
            <a:r>
              <a:rPr lang="en-US" dirty="0"/>
              <a:t> marker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8377" y="1684704"/>
            <a:ext cx="2642711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Can look at file with </a:t>
            </a:r>
            <a:br>
              <a:rPr lang="en-US" i="1" dirty="0"/>
            </a:br>
            <a:r>
              <a:rPr lang="en-US" i="1" dirty="0"/>
              <a:t>MS Word to see EOLNs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9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Introduction to File Input and Output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Using Loops to Process Files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Processing Records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Exceptions</a:t>
            </a:r>
            <a:br>
              <a:rPr lang="en-US" altLang="en-US" dirty="0"/>
            </a:br>
            <a:endParaRPr lang="en-US" altLang="en-US" dirty="0"/>
          </a:p>
          <a:p>
            <a:pPr marL="342900" lvl="1" indent="-342900" eaLnBrk="1" hangingPunct="1">
              <a:buFontTx/>
              <a:buChar char="•"/>
            </a:pPr>
            <a:r>
              <a:rPr lang="en-US" sz="20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Data From a File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u="sng" dirty="0"/>
              <a:t> method</a:t>
            </a:r>
            <a:r>
              <a:rPr lang="en-US" altLang="en-US" dirty="0"/>
              <a:t>: file object method that  reads entire file contents into memory</a:t>
            </a:r>
          </a:p>
          <a:p>
            <a:pPr lvl="1"/>
            <a:r>
              <a:rPr lang="en-US" altLang="en-US" dirty="0"/>
              <a:t>Only works if file has been opened for reading</a:t>
            </a:r>
          </a:p>
          <a:p>
            <a:pPr lvl="1"/>
            <a:r>
              <a:rPr lang="en-US" altLang="en-US" dirty="0"/>
              <a:t>Contents returned as a string</a:t>
            </a:r>
          </a:p>
          <a:p>
            <a:pPr>
              <a:buFontTx/>
              <a:buChar char="•"/>
            </a:pP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u="sng" dirty="0"/>
              <a:t> method</a:t>
            </a:r>
            <a:r>
              <a:rPr lang="en-US" altLang="en-US" dirty="0"/>
              <a:t>: file object method that reads a line from the file</a:t>
            </a:r>
          </a:p>
          <a:p>
            <a:pPr lvl="1"/>
            <a:r>
              <a:rPr lang="en-US" altLang="en-US" dirty="0"/>
              <a:t>Line returned as a string, including any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pPr>
              <a:buFontTx/>
              <a:buChar char="•"/>
            </a:pPr>
            <a:r>
              <a:rPr lang="en-US" altLang="en-US" u="sng" dirty="0"/>
              <a:t>Read position</a:t>
            </a:r>
            <a:r>
              <a:rPr lang="en-US" altLang="en-US" dirty="0"/>
              <a:t>: marks the location of the next item to be read from a file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336304"/>
            <a:ext cx="2837636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900CC"/>
                </a:solidFill>
              </a:rPr>
              <a:t>file_read.py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572000" y="3810000"/>
            <a:ext cx="3048000" cy="830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reads entire file into </a:t>
            </a:r>
            <a:br>
              <a:rPr lang="en-US" dirty="0"/>
            </a:br>
            <a:r>
              <a:rPr lang="en-US" dirty="0"/>
              <a:t>a single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2980303" cy="707886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900CC"/>
                </a:solidFill>
              </a:rPr>
              <a:t>line_read.py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71800" y="3276600"/>
            <a:ext cx="3048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reads one </a:t>
            </a:r>
            <a:r>
              <a:rPr lang="en-US" i="1" dirty="0"/>
              <a:t>line</a:t>
            </a:r>
            <a:r>
              <a:rPr lang="en-US" dirty="0"/>
              <a:t> at</a:t>
            </a:r>
            <a:br>
              <a:rPr lang="en-US" dirty="0"/>
            </a:br>
            <a:r>
              <a:rPr lang="en-US" dirty="0"/>
              <a:t>a time from the file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10150" y="4419600"/>
            <a:ext cx="3048000" cy="12001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line</a:t>
            </a:r>
            <a:r>
              <a:rPr lang="en-US" dirty="0"/>
              <a:t> is a string of </a:t>
            </a:r>
            <a:br>
              <a:rPr lang="en-US" dirty="0"/>
            </a:br>
            <a:r>
              <a:rPr lang="en-US" dirty="0"/>
              <a:t>chars terminated by</a:t>
            </a:r>
            <a:br>
              <a:rPr lang="en-US" dirty="0"/>
            </a:br>
            <a:r>
              <a:rPr lang="en-US" dirty="0"/>
              <a:t>newline char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5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Concatenating a Newline to and Stripping it From a String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most cases, data items written to a file are values referenced by variables</a:t>
            </a:r>
          </a:p>
          <a:p>
            <a:pPr lvl="1"/>
            <a:r>
              <a:rPr lang="en-US" altLang="en-US" dirty="0"/>
              <a:t>Often necessary to concatenate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 dirty="0"/>
              <a:t> to data before writing it</a:t>
            </a:r>
          </a:p>
          <a:p>
            <a:pPr lvl="2">
              <a:buFontTx/>
              <a:buChar char="•"/>
            </a:pPr>
            <a:r>
              <a:rPr lang="en-US" altLang="en-US" dirty="0"/>
              <a:t>Carried out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operator in the argument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dirty="0"/>
              <a:t> method</a:t>
            </a:r>
          </a:p>
          <a:p>
            <a:pPr>
              <a:buFontTx/>
              <a:buChar char="•"/>
            </a:pPr>
            <a:r>
              <a:rPr lang="en-US" altLang="en-US" dirty="0"/>
              <a:t>In many cases need to remove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 dirty="0"/>
              <a:t> from a string after it is read from a file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altLang="en-US" dirty="0"/>
              <a:t> method: string method that strips specific characters from end of the string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Introduction to File Input and Output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3363" y="1447800"/>
            <a:ext cx="87614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Concatenating a Newline to a String</a:t>
            </a:r>
          </a:p>
          <a:p>
            <a:pPr marL="468313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8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myfile.write</a:t>
            </a:r>
            <a:r>
              <a:rPr lang="en-US" sz="2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(name1 + '\n')</a:t>
            </a:r>
            <a:r>
              <a:rPr lang="en-US" sz="2800" kern="0" dirty="0">
                <a:latin typeface="Arial Black" pitchFamily="34" charset="0"/>
                <a:ea typeface="ヒラギノ角ゴ Pro W3" pitchFamily="-48" charset="-128"/>
              </a:rPr>
              <a:t> 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800" kern="0" dirty="0">
              <a:latin typeface="Arial Black" pitchFamily="34" charset="0"/>
              <a:ea typeface="ヒラギノ角ゴ Pro W3" pitchFamily="-48" charset="-128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Arial Black" pitchFamily="34" charset="0"/>
                <a:ea typeface="ヒラギノ角ゴ Pro W3" pitchFamily="-48" charset="-128"/>
              </a:rPr>
              <a:t>Reading a String and Stripping the Newline From It</a:t>
            </a:r>
          </a:p>
          <a:p>
            <a:pPr marL="468313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line1 = </a:t>
            </a:r>
            <a:r>
              <a:rPr lang="en-US" sz="28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infile.readline</a:t>
            </a:r>
            <a:r>
              <a:rPr lang="en-US" sz="2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()</a:t>
            </a:r>
          </a:p>
          <a:p>
            <a:pPr marL="468313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# Strip the \n from the string</a:t>
            </a:r>
          </a:p>
          <a:p>
            <a:pPr marL="468313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line1 = line1.rstrip('\n')</a:t>
            </a:r>
            <a:endParaRPr lang="en-US" sz="2600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800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4741862" y="2590800"/>
            <a:ext cx="3335338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look at write_names.py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4724400" y="5715000"/>
            <a:ext cx="3387725" cy="46196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look at strip_newline.py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Appending Data to an Existing File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When open file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en-US" dirty="0"/>
              <a:t> mode, if the file already exists it is overwritten 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To append data to a file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altLang="en-US" dirty="0"/>
              <a:t>mode </a:t>
            </a:r>
          </a:p>
          <a:p>
            <a:pPr lvl="1" eaLnBrk="1" hangingPunct="1"/>
            <a:r>
              <a:rPr lang="en-US" altLang="en-US" dirty="0"/>
              <a:t>If file exists, it is not erased, and if it does not exist it is created</a:t>
            </a:r>
          </a:p>
          <a:p>
            <a:pPr lvl="1" eaLnBrk="1" hangingPunct="1"/>
            <a:r>
              <a:rPr lang="en-US" altLang="en-US" dirty="0"/>
              <a:t>Data is written to the file at the end of the current contents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717483" y="5562600"/>
            <a:ext cx="4984750" cy="83026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 err="1"/>
              <a:t>outfile</a:t>
            </a:r>
            <a:r>
              <a:rPr lang="en-US" dirty="0"/>
              <a:t> = open('philosophers.txt', 'a')</a:t>
            </a:r>
          </a:p>
          <a:p>
            <a:r>
              <a:rPr lang="en-US" dirty="0" err="1"/>
              <a:t>outfile.write</a:t>
            </a:r>
            <a:r>
              <a:rPr lang="en-US" dirty="0"/>
              <a:t>('Rene Descartes\n')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and Reading     Numeric Data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Numbers must be converted to strings before they are written to a file</a:t>
            </a:r>
          </a:p>
          <a:p>
            <a:pPr eaLnBrk="1" hangingPunct="1">
              <a:buFontTx/>
              <a:buChar char="•"/>
            </a:pP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u="sng" dirty="0"/>
              <a:t> function</a:t>
            </a:r>
            <a:r>
              <a:rPr lang="en-US" altLang="en-US" dirty="0"/>
              <a:t>: converts value to string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Numbers are read from a text file as strings</a:t>
            </a:r>
          </a:p>
          <a:p>
            <a:pPr lvl="1" eaLnBrk="1" hangingPunct="1"/>
            <a:r>
              <a:rPr lang="en-US" altLang="en-US" dirty="0"/>
              <a:t>Must be converted to numeric type in order to perform mathematical operations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functions to convert string to numeric value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Introduction to File Input and Output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4534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800" kern="0" dirty="0">
                <a:latin typeface="Arial Black" pitchFamily="34" charset="0"/>
                <a:ea typeface="ヒラギノ角ゴ Pro W3" pitchFamily="-48" charset="-128"/>
              </a:rPr>
              <a:t>Writing and Reading Numeric Data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Numbers must be converted to strings before they can be written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The write function only writes </a:t>
            </a:r>
            <a:r>
              <a:rPr lang="en-US" sz="2600" i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strings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Built-in function, </a:t>
            </a:r>
            <a:r>
              <a:rPr lang="en-US" sz="26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str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, converts a value to a string</a:t>
            </a:r>
          </a:p>
          <a:p>
            <a:pPr marL="463550" lvl="4" indent="-463550" algn="ctr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8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outfile.write</a:t>
            </a:r>
            <a:r>
              <a:rPr lang="en-US" sz="2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(</a:t>
            </a:r>
            <a:r>
              <a:rPr lang="en-US" sz="28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str</a:t>
            </a:r>
            <a:r>
              <a:rPr lang="en-US" sz="26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(num1)</a:t>
            </a:r>
            <a:r>
              <a:rPr lang="en-US" sz="2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+ '\n')</a:t>
            </a:r>
            <a:r>
              <a:rPr lang="en-US" sz="2800" kern="0" dirty="0">
                <a:latin typeface="Arial Black" pitchFamily="34" charset="0"/>
                <a:ea typeface="ヒラギノ角ゴ Pro W3" pitchFamily="-48" charset="-128"/>
              </a:rPr>
              <a:t> 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4419600" y="5334000"/>
            <a:ext cx="3608388" cy="461963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look at write_numbers.py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2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Introduction to File Input and Output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45343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800" kern="0" dirty="0">
                <a:latin typeface="Arial Black" pitchFamily="34" charset="0"/>
                <a:ea typeface="ヒラギノ角ゴ Pro W3" pitchFamily="-48" charset="-128"/>
              </a:rPr>
              <a:t>Writing and Reading Numeric Data</a:t>
            </a: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endParaRPr lang="en-US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200" kern="0" dirty="0" err="1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infile</a:t>
            </a:r>
            <a:r>
              <a:rPr lang="en-US" sz="22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 = open(‘number.txt’, ‘r’)</a:t>
            </a: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endParaRPr lang="en-US" sz="800" kern="0" dirty="0">
              <a:latin typeface="Arial Narrow" pitchFamily="34" charset="0"/>
              <a:ea typeface="ヒラギノ角ゴ Pro W3" pitchFamily="-48" charset="-128"/>
              <a:cs typeface="Courier New" pitchFamily="49" charset="0"/>
            </a:endParaRP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0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# </a:t>
            </a:r>
            <a:r>
              <a:rPr lang="en-US" sz="2000" kern="0" dirty="0" err="1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readline</a:t>
            </a:r>
            <a:r>
              <a:rPr lang="en-US" sz="20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 method reads strings</a:t>
            </a: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200" kern="0" dirty="0" err="1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string_input</a:t>
            </a:r>
            <a:r>
              <a:rPr lang="en-US" sz="22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 = </a:t>
            </a:r>
            <a:r>
              <a:rPr lang="en-US" sz="2200" kern="0" dirty="0" err="1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infile.readline</a:t>
            </a:r>
            <a:r>
              <a:rPr lang="en-US" sz="22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()</a:t>
            </a: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endParaRPr lang="en-US" sz="800" kern="0" dirty="0">
              <a:latin typeface="Arial Narrow" pitchFamily="34" charset="0"/>
              <a:ea typeface="ヒラギノ角ゴ Pro W3" pitchFamily="-48" charset="-128"/>
              <a:cs typeface="Courier New" pitchFamily="49" charset="0"/>
            </a:endParaRP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0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# built-in function </a:t>
            </a:r>
            <a:r>
              <a:rPr lang="en-US" sz="2000" kern="0" dirty="0" err="1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int</a:t>
            </a:r>
            <a:r>
              <a:rPr lang="en-US" sz="20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 converts string to an integer</a:t>
            </a:r>
          </a:p>
          <a:p>
            <a:pPr marL="463550" lvl="4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2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value = </a:t>
            </a:r>
            <a:r>
              <a:rPr lang="en-US" sz="2200" kern="0" dirty="0" err="1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int</a:t>
            </a:r>
            <a:r>
              <a:rPr lang="en-US" sz="22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(</a:t>
            </a:r>
            <a:r>
              <a:rPr lang="en-US" sz="2200" kern="0" dirty="0" err="1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string_input</a:t>
            </a:r>
            <a:r>
              <a:rPr lang="en-US" sz="2200" kern="0" dirty="0">
                <a:latin typeface="Arial Narrow" pitchFamily="34" charset="0"/>
                <a:ea typeface="ヒラギノ角ゴ Pro W3" pitchFamily="-48" charset="-128"/>
                <a:cs typeface="Courier New" pitchFamily="49" charset="0"/>
              </a:rPr>
              <a:t>)</a:t>
            </a:r>
          </a:p>
          <a:p>
            <a:pPr marL="46355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endParaRPr lang="en-US" sz="2600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</p:txBody>
      </p:sp>
      <p:pic>
        <p:nvPicPr>
          <p:cNvPr id="29701" name="Picture 6" descr="fig07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57600"/>
            <a:ext cx="2868613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5410200" y="25908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</a:rPr>
              <a:t>Figure 7-15  </a:t>
            </a:r>
            <a:r>
              <a:rPr lang="en-US" sz="1800"/>
              <a:t>The </a:t>
            </a:r>
            <a:r>
              <a:rPr lang="en-US" sz="1800">
                <a:latin typeface="Courier" pitchFamily="49" charset="0"/>
              </a:rPr>
              <a:t>numbers.txt</a:t>
            </a:r>
            <a:r>
              <a:rPr lang="en-US" sz="1800"/>
              <a:t> file viewed in Notepad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676400" y="5564981"/>
            <a:ext cx="357501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look at read_numbers.py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Using Loops to Process Files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1295400"/>
            <a:ext cx="7543800" cy="419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pitchFamily="-48" charset="0"/>
              <a:buNone/>
              <a:defRPr/>
            </a:pPr>
            <a:r>
              <a:rPr lang="en-US" sz="2800" b="1" kern="0" dirty="0">
                <a:latin typeface="Arial Black" pitchFamily="34" charset="0"/>
                <a:ea typeface="+mn-ea"/>
              </a:rPr>
              <a:t>Concept:</a:t>
            </a: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pitchFamily="-48" charset="0"/>
              <a:buNone/>
              <a:defRPr/>
            </a:pPr>
            <a:endParaRPr lang="en-US" sz="1600" kern="0" dirty="0">
              <a:latin typeface="Tekton Pro" pitchFamily="34" charset="0"/>
              <a:ea typeface="+mn-ea"/>
            </a:endParaRP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pitchFamily="-48" charset="0"/>
              <a:buNone/>
              <a:defRPr/>
            </a:pPr>
            <a:r>
              <a:rPr lang="en-US" sz="2800" kern="0" dirty="0">
                <a:latin typeface="Tekton Pro" pitchFamily="34" charset="0"/>
                <a:ea typeface="+mn-ea"/>
              </a:rPr>
              <a:t>Files usually hold large amounts of data, and programs often use a while or a for loop to process the data in a file.</a:t>
            </a: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pitchFamily="-48" charset="0"/>
              <a:buNone/>
              <a:defRPr/>
            </a:pPr>
            <a:endParaRPr lang="en-US" sz="2800" kern="0" dirty="0">
              <a:latin typeface="Tekton Pro" pitchFamily="34" charset="0"/>
              <a:ea typeface="+mn-ea"/>
            </a:endParaRP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pitchFamily="-48" charset="0"/>
              <a:buNone/>
              <a:defRPr/>
            </a:pPr>
            <a:r>
              <a:rPr lang="en-US" sz="2800" i="1" kern="0" dirty="0">
                <a:latin typeface="Tekton Pro" pitchFamily="34" charset="0"/>
                <a:ea typeface="+mn-ea"/>
              </a:rPr>
              <a:t>MAJOR LOOP TYPE: </a:t>
            </a:r>
            <a:br>
              <a:rPr lang="en-US" sz="2800" i="1" kern="0" dirty="0">
                <a:latin typeface="Tekton Pro" pitchFamily="34" charset="0"/>
                <a:ea typeface="+mn-ea"/>
              </a:rPr>
            </a:br>
            <a:r>
              <a:rPr lang="en-US" sz="2800" kern="0" dirty="0">
                <a:latin typeface="Tekton Pro" pitchFamily="34" charset="0"/>
                <a:ea typeface="+mn-ea"/>
              </a:rPr>
              <a:t>         END OF FILE or </a:t>
            </a:r>
            <a:r>
              <a:rPr lang="en-US" sz="2800" i="1" kern="0" dirty="0">
                <a:latin typeface="Tekton Pro" pitchFamily="34" charset="0"/>
                <a:ea typeface="+mn-ea"/>
              </a:rPr>
              <a:t>EOF</a:t>
            </a:r>
            <a:r>
              <a:rPr lang="en-US" sz="2800" kern="0" dirty="0">
                <a:latin typeface="Tekton Pro" pitchFamily="34" charset="0"/>
                <a:ea typeface="+mn-ea"/>
              </a:rPr>
              <a:t> loop</a:t>
            </a: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pitchFamily="-48" charset="0"/>
              <a:buNone/>
              <a:defRPr/>
            </a:pPr>
            <a:r>
              <a:rPr lang="en-US" sz="2800" kern="0" dirty="0">
                <a:latin typeface="Tekton Pro" pitchFamily="34" charset="0"/>
              </a:rPr>
              <a:t>		 read and process until encounter EOF</a:t>
            </a:r>
            <a:endParaRPr lang="en-US" sz="2800" kern="0" dirty="0">
              <a:latin typeface="Tekton Pro" pitchFamily="34" charset="0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EB9F27"/>
              </a:buClr>
              <a:buFont typeface="Times" pitchFamily="-48" charset="0"/>
              <a:buNone/>
              <a:defRPr/>
            </a:pPr>
            <a:endParaRPr lang="en-US" sz="1000" kern="0" dirty="0">
              <a:latin typeface="+mn-lt"/>
              <a:ea typeface="+mn-ea"/>
            </a:endParaRPr>
          </a:p>
        </p:txBody>
      </p:sp>
      <p:sp>
        <p:nvSpPr>
          <p:cNvPr id="31751" name="TextBox 4"/>
          <p:cNvSpPr txBox="1">
            <a:spLocks noChangeArrowheads="1"/>
          </p:cNvSpPr>
          <p:nvPr/>
        </p:nvSpPr>
        <p:spPr bwMode="auto">
          <a:xfrm>
            <a:off x="2895600" y="5867400"/>
            <a:ext cx="3794629" cy="46166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first, look at write_sales.py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5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/>
          <a:lstStyle/>
          <a:p>
            <a:r>
              <a:rPr lang="en-US" sz="4000" dirty="0"/>
              <a:t>Examples of Programs that use files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5519"/>
          </a:xfrm>
        </p:spPr>
        <p:txBody>
          <a:bodyPr/>
          <a:lstStyle/>
          <a:p>
            <a:r>
              <a:rPr lang="en-US" sz="2800" dirty="0"/>
              <a:t>office/productivity programs e.g. word processors, spreadsheets</a:t>
            </a:r>
          </a:p>
          <a:p>
            <a:r>
              <a:rPr lang="en-US" sz="2800" dirty="0"/>
              <a:t>image editors, photo, video</a:t>
            </a:r>
          </a:p>
          <a:p>
            <a:r>
              <a:rPr lang="en-US" sz="2800" dirty="0"/>
              <a:t>games, e.g. save scores and game status between plays</a:t>
            </a:r>
          </a:p>
          <a:p>
            <a:r>
              <a:rPr lang="en-US" sz="2800" dirty="0"/>
              <a:t>businesses: inventories and payrolls</a:t>
            </a:r>
          </a:p>
          <a:p>
            <a:r>
              <a:rPr lang="en-US" sz="2800" dirty="0"/>
              <a:t>web browsers e.g. cookies</a:t>
            </a:r>
          </a:p>
          <a:p>
            <a:r>
              <a:rPr lang="en-US" sz="2800" dirty="0"/>
              <a:t>programming: save source code files and </a:t>
            </a:r>
            <a:r>
              <a:rPr lang="en-US" sz="2800" dirty="0" err="1"/>
              <a:t>executables</a:t>
            </a:r>
            <a:endParaRPr lang="en-US" sz="2800" dirty="0"/>
          </a:p>
          <a:p>
            <a:r>
              <a:rPr lang="en-US" sz="2800" dirty="0"/>
              <a:t>Etc.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4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sz="4000" dirty="0"/>
              <a:t>Using EOF Loops to Process Files</a:t>
            </a:r>
            <a:endParaRPr lang="he-IL" sz="4000" dirty="0"/>
          </a:p>
        </p:txBody>
      </p:sp>
      <p:sp>
        <p:nvSpPr>
          <p:cNvPr id="174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r>
              <a:rPr lang="en-US" dirty="0"/>
              <a:t>Often the number of items stored in a file is unknown</a:t>
            </a:r>
          </a:p>
          <a:p>
            <a:r>
              <a:rPr lang="en-US" dirty="0"/>
              <a:t>Often we want a program to handle </a:t>
            </a:r>
            <a:r>
              <a:rPr lang="en-US" i="1" dirty="0"/>
              <a:t>any</a:t>
            </a:r>
            <a:r>
              <a:rPr lang="en-US" dirty="0"/>
              <a:t> size file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/>
              <a:t> method uses an empty string as a </a:t>
            </a:r>
            <a:r>
              <a:rPr lang="en-US" i="1" dirty="0"/>
              <a:t>sentinel</a:t>
            </a:r>
            <a:r>
              <a:rPr lang="en-US" dirty="0"/>
              <a:t> when end of file is reached</a:t>
            </a:r>
          </a:p>
          <a:p>
            <a:pPr lvl="2"/>
            <a:r>
              <a:rPr lang="en-US" dirty="0"/>
              <a:t>When a while loop is used, must have a </a:t>
            </a:r>
            <a:br>
              <a:rPr lang="en-US" dirty="0"/>
            </a:br>
            <a:r>
              <a:rPr lang="en-US" i="1" dirty="0"/>
              <a:t>priming read</a:t>
            </a:r>
          </a:p>
          <a:p>
            <a:pPr lvl="2"/>
            <a:r>
              <a:rPr lang="en-US" dirty="0"/>
              <a:t>Can write a while loop with the condition 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!= ''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74803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4663516" y="1524000"/>
            <a:ext cx="3898824" cy="461665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Next, look at read_sales.py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4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Python’s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Read Lines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Python allows the programmer to write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that automatically reads lines in a file and stops when end of file is reached</a:t>
            </a:r>
          </a:p>
          <a:p>
            <a:pPr lvl="1"/>
            <a:r>
              <a:rPr lang="en-US" altLang="en-US"/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file_object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	statements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The loop iterates once over each line in the file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74803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4663516" y="1524000"/>
            <a:ext cx="3898824" cy="461665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Next, look at read_sales.py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19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Python’s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to Read Lines IN EOF loop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Python allows programmer to write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that automatically reads lines in a file and stops when end of file is reached:</a:t>
            </a:r>
          </a:p>
          <a:p>
            <a:pPr>
              <a:defRPr/>
            </a:pP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file_object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statements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latin typeface="+mj-lt"/>
                <a:cs typeface="Courier New" pitchFamily="49" charset="0"/>
              </a:rPr>
              <a:t>The loop iterates once for each line in the file</a:t>
            </a:r>
            <a:endParaRPr lang="he-IL" dirty="0">
              <a:latin typeface="+mj-lt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22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Using for Loop to Process File until EOF</a:t>
            </a:r>
          </a:p>
        </p:txBody>
      </p:sp>
      <p:sp>
        <p:nvSpPr>
          <p:cNvPr id="34820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sz="2600" dirty="0">
                <a:latin typeface="Arial Black" pitchFamily="34" charset="0"/>
              </a:rPr>
              <a:t>Using Python’s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00" dirty="0">
                <a:latin typeface="Arial Black" pitchFamily="34" charset="0"/>
              </a:rPr>
              <a:t>  Loop to Read Lines until EOF</a:t>
            </a:r>
          </a:p>
          <a:p>
            <a:pPr marL="0" lvl="4" eaLnBrk="1" hangingPunct="1">
              <a:spcBef>
                <a:spcPts val="600"/>
              </a:spcBef>
              <a:buClr>
                <a:srgbClr val="EB9F27"/>
              </a:buClr>
              <a:buFont typeface="Arial" charset="0"/>
              <a:buChar char="•"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for</a:t>
            </a:r>
            <a:r>
              <a:rPr lang="en-US" sz="2600" dirty="0">
                <a:cs typeface="Courier New" pitchFamily="49" charset="0"/>
              </a:rPr>
              <a:t> loop </a:t>
            </a:r>
            <a:r>
              <a:rPr lang="en-US" sz="2600" i="1" dirty="0">
                <a:cs typeface="Courier New" pitchFamily="49" charset="0"/>
              </a:rPr>
              <a:t>automatically</a:t>
            </a:r>
            <a:r>
              <a:rPr lang="en-US" sz="2600" dirty="0">
                <a:cs typeface="Courier New" pitchFamily="49" charset="0"/>
              </a:rPr>
              <a:t> reads a line of text from</a:t>
            </a:r>
            <a:br>
              <a:rPr lang="en-US" sz="2600" dirty="0">
                <a:cs typeface="Courier New" pitchFamily="49" charset="0"/>
              </a:rPr>
            </a:br>
            <a:r>
              <a:rPr lang="en-US" sz="2600" dirty="0">
                <a:cs typeface="Courier New" pitchFamily="49" charset="0"/>
              </a:rPr>
              <a:t>     the input file</a:t>
            </a:r>
          </a:p>
          <a:p>
            <a:pPr marL="0" lvl="4" eaLnBrk="1" hangingPunct="1">
              <a:spcBef>
                <a:spcPts val="600"/>
              </a:spcBef>
              <a:buClr>
                <a:srgbClr val="EB9F27"/>
              </a:buClr>
              <a:buFont typeface="Arial" charset="0"/>
              <a:buChar char="•"/>
            </a:pPr>
            <a:r>
              <a:rPr lang="en-US" sz="2600" dirty="0">
                <a:cs typeface="Courier New" pitchFamily="49" charset="0"/>
              </a:rPr>
              <a:t> No special condition or testing is needed; this </a:t>
            </a:r>
            <a:br>
              <a:rPr lang="en-US" sz="2600" dirty="0">
                <a:cs typeface="Courier New" pitchFamily="49" charset="0"/>
              </a:rPr>
            </a:br>
            <a:r>
              <a:rPr lang="en-US" sz="2600" dirty="0">
                <a:cs typeface="Courier New" pitchFamily="49" charset="0"/>
              </a:rPr>
              <a:t>     is </a:t>
            </a:r>
            <a:r>
              <a:rPr lang="en-US" sz="2600" i="1" dirty="0">
                <a:cs typeface="Courier New" pitchFamily="49" charset="0"/>
              </a:rPr>
              <a:t>automatic</a:t>
            </a:r>
            <a:r>
              <a:rPr lang="en-US" sz="2600" dirty="0">
                <a:cs typeface="Courier New" pitchFamily="49" charset="0"/>
              </a:rPr>
              <a:t> as well</a:t>
            </a:r>
          </a:p>
          <a:p>
            <a:pPr marL="0" lvl="4" eaLnBrk="1" hangingPunct="1">
              <a:spcBef>
                <a:spcPts val="600"/>
              </a:spcBef>
              <a:buClr>
                <a:srgbClr val="EB9F27"/>
              </a:buClr>
              <a:buFont typeface="Arial" charset="0"/>
              <a:buChar char="•"/>
            </a:pPr>
            <a:r>
              <a:rPr lang="en-US" sz="2600" dirty="0">
                <a:cs typeface="Courier New" pitchFamily="49" charset="0"/>
              </a:rPr>
              <a:t> No priming read is needed</a:t>
            </a:r>
          </a:p>
          <a:p>
            <a:pPr marL="0" lvl="4" eaLnBrk="1" hangingPunct="1">
              <a:spcBef>
                <a:spcPts val="600"/>
              </a:spcBef>
              <a:buClr>
                <a:srgbClr val="EB9F27"/>
              </a:buClr>
              <a:buFont typeface="Arial" charset="0"/>
              <a:buChar char="•"/>
            </a:pPr>
            <a:r>
              <a:rPr lang="en-US" sz="2600" dirty="0">
                <a:cs typeface="Courier New" pitchFamily="49" charset="0"/>
              </a:rPr>
              <a:t> </a:t>
            </a:r>
            <a:r>
              <a:rPr lang="en-US" sz="2600" i="1" dirty="0">
                <a:cs typeface="Courier New" pitchFamily="49" charset="0"/>
              </a:rPr>
              <a:t>Automatically</a:t>
            </a:r>
            <a:r>
              <a:rPr lang="en-US" sz="2600" dirty="0">
                <a:cs typeface="Courier New" pitchFamily="49" charset="0"/>
              </a:rPr>
              <a:t> stops when the end of file is reached</a:t>
            </a:r>
          </a:p>
          <a:p>
            <a:pPr marL="0" lvl="4" eaLnBrk="1" hangingPunct="1">
              <a:spcBef>
                <a:spcPts val="600"/>
              </a:spcBef>
              <a:buClr>
                <a:srgbClr val="EB9F27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file_object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lvl="4" eaLnBrk="1" hangingPunct="1">
              <a:buClr>
                <a:srgbClr val="EB9F27"/>
              </a:buClr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marL="0" lvl="4" eaLnBrk="1" hangingPunct="1">
              <a:buClr>
                <a:srgbClr val="EB9F27"/>
              </a:buClr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statement</a:t>
            </a:r>
          </a:p>
          <a:p>
            <a:pPr marL="0" lvl="4" eaLnBrk="1" hangingPunct="1">
              <a:buClr>
                <a:srgbClr val="EB9F27"/>
              </a:buClr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etc</a:t>
            </a:r>
            <a:r>
              <a:rPr lang="en-US" sz="2600" i="1" dirty="0">
                <a:cs typeface="Courier New" pitchFamily="49" charset="0"/>
              </a:rPr>
              <a:t>.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648200" y="5562600"/>
            <a:ext cx="4037324" cy="46166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Now, look at read_sales2.py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Task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/>
              <a:t>Video producer wants 2 programs:</a:t>
            </a:r>
          </a:p>
          <a:p>
            <a:pPr lvl="1"/>
            <a:r>
              <a:rPr lang="en-US" dirty="0"/>
              <a:t>A program that allows him/her to enter the running time in seconds of each short video in a project and save these times to a file.</a:t>
            </a:r>
          </a:p>
          <a:p>
            <a:pPr lvl="1"/>
            <a:r>
              <a:rPr lang="en-US" dirty="0"/>
              <a:t>A program that reads this file, displays the running times, and then displays the total running time of all the videos.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1447800" y="5791200"/>
            <a:ext cx="4311650" cy="4619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/>
              <a:t>look at read_running_times.py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609600" y="5105400"/>
            <a:ext cx="4346575" cy="4619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look at save_running_times.py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9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Records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Record</a:t>
            </a:r>
            <a:r>
              <a:rPr lang="en-US" altLang="en-US" dirty="0">
                <a:cs typeface="Courier New" panose="02070309020205020404" pitchFamily="49" charset="0"/>
              </a:rPr>
              <a:t>: set of data that describes one item</a:t>
            </a:r>
          </a:p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Field</a:t>
            </a:r>
            <a:r>
              <a:rPr lang="en-US" altLang="en-US" dirty="0">
                <a:cs typeface="Courier New" panose="02070309020205020404" pitchFamily="49" charset="0"/>
              </a:rPr>
              <a:t>: single piece of data within a record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Write record to sequential access file by writing the fields one after the other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Read record from sequential access file by reading each field until record complete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38916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463550" indent="-4635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920750" indent="-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1377950" indent="-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1835150" indent="-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2292350" indent="-463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lvl="4" eaLnBrk="1" hangingPunct="1">
              <a:spcBef>
                <a:spcPts val="600"/>
              </a:spcBef>
              <a:buClr>
                <a:srgbClr val="EB9F27"/>
              </a:buClr>
              <a:buFont typeface="Arial" charset="0"/>
              <a:buChar char="•"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1447800" y="1905000"/>
            <a:ext cx="6400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200" b="1" dirty="0">
                <a:solidFill>
                  <a:srgbClr val="000000"/>
                </a:solidFill>
              </a:rPr>
              <a:t>Figure </a:t>
            </a:r>
            <a:r>
              <a:rPr lang="en-US" sz="2200" dirty="0"/>
              <a:t>Records in a file</a:t>
            </a:r>
          </a:p>
          <a:p>
            <a:r>
              <a:rPr lang="en-US" sz="2200" i="1" dirty="0"/>
              <a:t>Employee has: name, ID number, department</a:t>
            </a:r>
          </a:p>
        </p:txBody>
      </p:sp>
      <p:pic>
        <p:nvPicPr>
          <p:cNvPr id="38918" name="Picture 7" descr="fig07_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72009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5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Records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When working with records, it is also important to be able to:</a:t>
            </a:r>
            <a:br>
              <a:rPr lang="en-US" altLang="en-US" dirty="0">
                <a:cs typeface="Courier New" panose="02070309020205020404" pitchFamily="49" charset="0"/>
              </a:rPr>
            </a:br>
            <a:endParaRPr lang="en-US" altLang="en-US" dirty="0"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Add records (create)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Display records (read, print)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Search for a specific record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Modify records (must search first)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Delete records (must search first)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File Input    and Output</a:t>
            </a:r>
            <a:endParaRPr lang="he-IL" alt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For program to retain data between the times it is run, you must save the data</a:t>
            </a:r>
          </a:p>
          <a:p>
            <a:pPr lvl="1"/>
            <a:r>
              <a:rPr lang="en-US" altLang="en-US"/>
              <a:t>Data is saved to a file, typically on computer disk</a:t>
            </a:r>
          </a:p>
          <a:p>
            <a:pPr lvl="1"/>
            <a:r>
              <a:rPr lang="en-US" altLang="en-US"/>
              <a:t>Saved data can be retrieved and used at a later time</a:t>
            </a:r>
          </a:p>
          <a:p>
            <a:pPr>
              <a:buFontTx/>
              <a:buChar char="•"/>
            </a:pPr>
            <a:r>
              <a:rPr lang="en-US" altLang="en-US"/>
              <a:t>“</a:t>
            </a:r>
            <a:r>
              <a:rPr lang="en-US" altLang="en-US" u="sng"/>
              <a:t>Writing data to</a:t>
            </a:r>
            <a:r>
              <a:rPr lang="en-US" altLang="en-US"/>
              <a:t>”: saving data on a file</a:t>
            </a:r>
          </a:p>
          <a:p>
            <a:pPr>
              <a:buFontTx/>
              <a:buChar char="•"/>
            </a:pPr>
            <a:r>
              <a:rPr lang="en-US" altLang="en-US" u="sng"/>
              <a:t>Output file</a:t>
            </a:r>
            <a:r>
              <a:rPr lang="en-US" altLang="en-US"/>
              <a:t>: a file that data is written 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000"/>
              <a:t>7-</a:t>
            </a:r>
            <a:fld id="{8366977D-5DCC-4DB5-9B84-215367C98345}" type="slidenum">
              <a:rPr lang="en-US" sz="1000" smtClean="0"/>
              <a:pPr/>
              <a:t>40</a:t>
            </a:fld>
            <a:endParaRPr lang="en-US" sz="10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Creating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an employee records file</a:t>
            </a:r>
            <a:r>
              <a:rPr lang="en-US" sz="3200" kern="0" dirty="0">
                <a:ea typeface="ヒラギノ角ゴ Pro W3" pitchFamily="-48" charset="-128"/>
                <a:cs typeface="Courier New" pitchFamily="49" charset="0"/>
              </a:rPr>
              <a:t> … </a:t>
            </a:r>
            <a:r>
              <a:rPr lang="en-US" b="1" kern="0" dirty="0">
                <a:ea typeface="ヒラギノ角ゴ Pro W3" pitchFamily="-48" charset="-128"/>
                <a:cs typeface="Courier New" pitchFamily="49" charset="0"/>
              </a:rPr>
              <a:t>employees.txt</a:t>
            </a:r>
          </a:p>
          <a:p>
            <a:pPr marL="914400" lvl="4" indent="-463550" defTabSz="1377950" eaLnBrk="1" hangingPunct="1">
              <a:spcBef>
                <a:spcPts val="24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Get the total number of employees</a:t>
            </a:r>
          </a:p>
          <a:p>
            <a:pPr marL="914400" lvl="4" indent="-463550" defTabSz="1377950" eaLnBrk="1" hangingPunct="1">
              <a:spcBef>
                <a:spcPts val="24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Open the file for writing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For each employee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Get the data for an employee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Pad each field with newline character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Write the employee record to the file</a:t>
            </a:r>
          </a:p>
          <a:p>
            <a:pPr marL="914400" lvl="4" indent="-463550" defTabSz="1377950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Close the file</a:t>
            </a:r>
            <a:endParaRPr lang="en-US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953000" y="5486400"/>
            <a:ext cx="3215945" cy="461665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save_emp_records.py</a:t>
            </a:r>
          </a:p>
        </p:txBody>
      </p:sp>
    </p:spTree>
    <p:extLst>
      <p:ext uri="{BB962C8B-B14F-4D97-AF65-F5344CB8AC3E}">
        <p14:creationId xmlns:p14="http://schemas.microsoft.com/office/powerpoint/2010/main" val="1598278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Reading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an employee records file … </a:t>
            </a:r>
            <a:r>
              <a:rPr lang="en-US" b="1" kern="0" dirty="0">
                <a:ea typeface="ヒラギノ角ゴ Pro W3" pitchFamily="-48" charset="-128"/>
                <a:cs typeface="Courier New" pitchFamily="49" charset="0"/>
              </a:rPr>
              <a:t>employees.txt</a:t>
            </a:r>
          </a:p>
          <a:p>
            <a:pPr marL="914400" lvl="4" indent="-463550" defTabSz="1377950" eaLnBrk="1" hangingPunct="1">
              <a:spcBef>
                <a:spcPts val="24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Open the file for reading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the first line from file (which is the first field, the name)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While NOT end-of-file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rest of the employee record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Strip the newlines from each field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Display employee record</a:t>
            </a:r>
          </a:p>
          <a:p>
            <a:pPr marL="914400" lvl="4" indent="-463550" defTabSz="1377950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Close the file</a:t>
            </a:r>
            <a:endParaRPr lang="en-US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953000" y="5486400"/>
            <a:ext cx="3182281" cy="46166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read_emp_records.py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13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Next several examples…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dirty="0"/>
              <a:t>A coffee roasting company needs inventory management software. We will look at:</a:t>
            </a:r>
          </a:p>
          <a:p>
            <a:pPr lvl="1"/>
            <a:r>
              <a:rPr lang="en-US" dirty="0"/>
              <a:t>adding coffee product records to the end of an existing data file (</a:t>
            </a:r>
            <a:r>
              <a:rPr lang="en-US" i="1" dirty="0"/>
              <a:t>append</a:t>
            </a:r>
            <a:r>
              <a:rPr lang="en-US" dirty="0"/>
              <a:t> operation)</a:t>
            </a:r>
          </a:p>
          <a:p>
            <a:pPr lvl="1"/>
            <a:r>
              <a:rPr lang="en-US" dirty="0"/>
              <a:t>displaying the contents of the file</a:t>
            </a:r>
          </a:p>
          <a:p>
            <a:pPr lvl="1"/>
            <a:r>
              <a:rPr lang="en-US" dirty="0"/>
              <a:t>searching for a particular record in the file</a:t>
            </a:r>
          </a:p>
          <a:p>
            <a:pPr lvl="1"/>
            <a:r>
              <a:rPr lang="en-US" dirty="0"/>
              <a:t>modifying a record in the file</a:t>
            </a:r>
          </a:p>
          <a:p>
            <a:pPr lvl="1"/>
            <a:r>
              <a:rPr lang="en-US" dirty="0"/>
              <a:t>deleting a record in the file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56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Add 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records to a file … </a:t>
            </a:r>
            <a:r>
              <a:rPr lang="en-US" b="1" kern="0" dirty="0">
                <a:ea typeface="ヒラギノ角ゴ Pro W3" pitchFamily="-48" charset="-128"/>
                <a:cs typeface="Courier New" pitchFamily="49" charset="0"/>
              </a:rPr>
              <a:t>coffee.txt</a:t>
            </a:r>
          </a:p>
          <a:p>
            <a:pPr marL="914400" lvl="4" indent="-463550" defTabSz="1377950" eaLnBrk="1" hangingPunct="1">
              <a:spcBef>
                <a:spcPts val="24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Set user response to Yes (meaning wants to add a record)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Open the file for appending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While user response is Yes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Get a coffee record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Append the coffee record</a:t>
            </a:r>
          </a:p>
          <a:p>
            <a:pPr marL="1371600" lvl="6" indent="-463550" defTabSz="1377950">
              <a:spcBef>
                <a:spcPts val="600"/>
              </a:spcBef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Determine whether the user wants to add another record</a:t>
            </a:r>
          </a:p>
          <a:p>
            <a:pPr marL="914400" lvl="4" indent="-463550" defTabSz="1377950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Close the file</a:t>
            </a:r>
            <a:endParaRPr lang="en-US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90600" y="5187215"/>
            <a:ext cx="3813865" cy="830997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look at data file before and</a:t>
            </a:r>
            <a:br>
              <a:rPr lang="en-US" dirty="0"/>
            </a:br>
            <a:r>
              <a:rPr lang="en-US" dirty="0"/>
              <a:t>after running this program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268792" y="5371880"/>
            <a:ext cx="3182281" cy="461665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add_coffee_record.py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04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the coffee records in the file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305800" cy="990600"/>
          </a:xfrm>
        </p:spPr>
        <p:txBody>
          <a:bodyPr/>
          <a:lstStyle/>
          <a:p>
            <a:r>
              <a:rPr lang="en-US" dirty="0"/>
              <a:t>example program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Next… what if we want to </a:t>
            </a:r>
            <a:r>
              <a:rPr lang="en-US" i="1" dirty="0"/>
              <a:t>search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coffee file for a specific coffee? 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819400" y="3348335"/>
            <a:ext cx="396240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lvl="1"/>
            <a:r>
              <a:rPr lang="en-US" dirty="0"/>
              <a:t>show_coffee_records.py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61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A08231-21BC-425E-A5EB-5627E59875C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Linear Search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5415" y="1371600"/>
            <a:ext cx="7772400" cy="4648200"/>
          </a:xfrm>
        </p:spPr>
        <p:txBody>
          <a:bodyPr/>
          <a:lstStyle/>
          <a:p>
            <a:r>
              <a:rPr lang="en-US" sz="2400" i="1" dirty="0">
                <a:latin typeface="Palatino" charset="0"/>
              </a:rPr>
              <a:t>Linear Search algorithm to search a list of values</a:t>
            </a:r>
            <a:endParaRPr lang="en-US" sz="2400" dirty="0">
              <a:latin typeface="Palatino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Palatino" charset="0"/>
              </a:rPr>
              <a:t>	look at 1st value and test for match to </a:t>
            </a:r>
            <a:r>
              <a:rPr lang="en-US" sz="2400" i="1" dirty="0">
                <a:latin typeface="Palatino" charset="0"/>
              </a:rPr>
              <a:t>target</a:t>
            </a:r>
            <a:r>
              <a:rPr lang="en-US" sz="2400" dirty="0">
                <a:latin typeface="Palatino" charset="0"/>
              </a:rPr>
              <a:t> value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Palatino" charset="0"/>
              </a:rPr>
              <a:t>		if match, stop, otherwise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Palatino" charset="0"/>
              </a:rPr>
              <a:t>	look at 2nd value and test for match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Palatino" charset="0"/>
              </a:rPr>
              <a:t>		if match, stop, otherwise 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Palatino" charset="0"/>
              </a:rPr>
              <a:t>	look at 3rd value   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Palatino" charset="0"/>
              </a:rPr>
              <a:t>		etc...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Palatino" charset="0"/>
              </a:rPr>
              <a:t>	also stop if hit end of list</a:t>
            </a:r>
          </a:p>
          <a:p>
            <a:pPr>
              <a:buFont typeface="Monotype Sorts" pitchFamily="2" charset="2"/>
              <a:buNone/>
            </a:pPr>
            <a:endParaRPr lang="en-US" sz="2400" dirty="0">
              <a:latin typeface="Palatino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i="1" dirty="0">
                <a:latin typeface="Palatino" charset="0"/>
              </a:rPr>
              <a:t>Note: if want to find all matches, do not stop until end of list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D0BD347-52D3-4918-A014-01EB7A66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Searching 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for a record in a file … </a:t>
            </a:r>
            <a:r>
              <a:rPr lang="en-US" b="1" kern="0" dirty="0">
                <a:ea typeface="ヒラギノ角ゴ Pro W3" pitchFamily="-48" charset="-128"/>
                <a:cs typeface="Courier New" pitchFamily="49" charset="0"/>
              </a:rPr>
              <a:t>coffee.txt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Set a flag to False to represent not found yet</a:t>
            </a:r>
          </a:p>
          <a:p>
            <a:pPr marL="914400" lvl="4" indent="-463550" defTabSz="1377950" eaLnBrk="1" hangingPunct="1">
              <a:spcBef>
                <a:spcPts val="60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Get the search value (the </a:t>
            </a:r>
            <a:r>
              <a:rPr lang="en-US" sz="2200" b="1" i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target</a:t>
            </a: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)</a:t>
            </a:r>
          </a:p>
          <a:p>
            <a:pPr marL="914400" lvl="4" indent="-463550" defTabSz="1377950" eaLnBrk="1" hangingPunct="1">
              <a:spcBef>
                <a:spcPts val="60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Open the file for reading</a:t>
            </a:r>
          </a:p>
          <a:p>
            <a:pPr marL="914400" lvl="4" indent="-463550" defTabSz="1377950" eaLnBrk="1" hangingPunct="1">
              <a:spcBef>
                <a:spcPts val="60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the first line from file</a:t>
            </a:r>
          </a:p>
          <a:p>
            <a:pPr marL="914400" lvl="4" indent="-463550" defTabSz="1377950" eaLnBrk="1" hangingPunct="1">
              <a:spcBef>
                <a:spcPts val="60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While NOT end-of-file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coffee record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Strip the newline from description field</a:t>
            </a:r>
            <a:endParaRPr lang="en-US" sz="1800" b="1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Determine whether the record is a match to search value</a:t>
            </a:r>
          </a:p>
          <a:p>
            <a:pPr marL="2170113" lvl="7" indent="-339725" defTabSz="1377950">
              <a:buClr>
                <a:srgbClr val="EB9F27"/>
              </a:buClr>
              <a:buFont typeface="+mj-lt"/>
              <a:buAutoNum type="romanL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match - Set flag to True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the next line from the file</a:t>
            </a:r>
          </a:p>
          <a:p>
            <a:pPr marL="914400" lvl="4" indent="-463550" defTabSz="1377950">
              <a:spcBef>
                <a:spcPts val="60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Close the file</a:t>
            </a:r>
          </a:p>
          <a:p>
            <a:pPr marL="914400" lvl="4" indent="-463550" defTabSz="1377950">
              <a:spcBef>
                <a:spcPts val="60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flag is False – Display message “Not Found”</a:t>
            </a:r>
          </a:p>
          <a:p>
            <a:pPr marL="914400" lvl="4" indent="-463550" defTabSz="1377950">
              <a:spcBef>
                <a:spcPts val="60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endParaRPr lang="en-US" sz="2200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6096000" y="2590800"/>
            <a:ext cx="2667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LINEAR SEARCH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68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839200" cy="1143000"/>
          </a:xfrm>
        </p:spPr>
        <p:txBody>
          <a:bodyPr/>
          <a:lstStyle/>
          <a:p>
            <a:r>
              <a:rPr lang="en-US" dirty="0"/>
              <a:t>Recap: How are strings compared?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09600" y="1796405"/>
            <a:ext cx="8229600" cy="3918595"/>
          </a:xfrm>
        </p:spPr>
        <p:txBody>
          <a:bodyPr/>
          <a:lstStyle/>
          <a:p>
            <a:r>
              <a:rPr lang="en-US" sz="2400" dirty="0"/>
              <a:t>Left to right, one character at a time</a:t>
            </a:r>
          </a:p>
          <a:p>
            <a:r>
              <a:rPr lang="en-US" sz="2400" dirty="0"/>
              <a:t>ASCII codes are used to do comparisons</a:t>
            </a:r>
          </a:p>
          <a:p>
            <a:r>
              <a:rPr lang="en-US" sz="2400" dirty="0"/>
              <a:t>To be equal, two strings must be exactly the same length and contain exactly the same characters in every position. Characters can only be equal if they are the same case.</a:t>
            </a:r>
          </a:p>
          <a:p>
            <a:r>
              <a:rPr lang="en-US" sz="2400" dirty="0"/>
              <a:t>If one string is longer than another, the longer string is greater if they are equal up to the length of the shorter string.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388869" y="5987405"/>
            <a:ext cx="4926331" cy="461665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lvl="1"/>
            <a:r>
              <a:rPr lang="en-US" dirty="0"/>
              <a:t>search_coffee_records.py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Modify 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a record in a file … </a:t>
            </a:r>
            <a:r>
              <a:rPr lang="en-US" b="1" kern="0" dirty="0">
                <a:ea typeface="ヒラギノ角ゴ Pro W3" pitchFamily="-48" charset="-128"/>
                <a:cs typeface="Courier New" pitchFamily="49" charset="0"/>
              </a:rPr>
              <a:t>coffee.txt</a:t>
            </a:r>
            <a:endParaRPr lang="en-US" sz="2200" b="1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Requires a temporary file</a:t>
            </a:r>
          </a:p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2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Copy all records from existing file to temporary file</a:t>
            </a:r>
          </a:p>
          <a:p>
            <a:pPr marL="920750" lvl="5" indent="-238125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BUT do not copy the contents of the modified record</a:t>
            </a:r>
          </a:p>
          <a:p>
            <a:pPr marL="920750" lvl="5" indent="-238125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Write the new data for the modified record</a:t>
            </a:r>
          </a:p>
          <a:p>
            <a:pPr marL="6350" lvl="3" indent="-463550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Delete the original file … </a:t>
            </a:r>
          </a:p>
          <a:p>
            <a:pPr marL="920750" lvl="5" indent="-238125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Import Python’s </a:t>
            </a:r>
            <a:r>
              <a:rPr lang="en-US" sz="20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os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module</a:t>
            </a:r>
          </a:p>
          <a:p>
            <a:pPr marL="920750" lvl="5" indent="-238125"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Use the</a:t>
            </a:r>
            <a:r>
              <a:rPr lang="en-US" sz="2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remove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function</a:t>
            </a:r>
          </a:p>
          <a:p>
            <a:pPr marL="1835150" lvl="7" indent="-463550">
              <a:buClr>
                <a:srgbClr val="EB9F27"/>
              </a:buClr>
              <a:defRPr/>
            </a:pPr>
            <a:r>
              <a:rPr lang="en-US" sz="20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os.remove</a:t>
            </a:r>
            <a:r>
              <a:rPr lang="en-US" sz="2000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(</a:t>
            </a:r>
            <a:r>
              <a:rPr lang="en-US" sz="2000" i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original_file_name</a:t>
            </a:r>
            <a:r>
              <a:rPr lang="en-US" sz="2000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)</a:t>
            </a:r>
          </a:p>
          <a:p>
            <a:pPr marL="6350" lvl="3" indent="-463550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Rename the temporary file to the original file name …</a:t>
            </a:r>
          </a:p>
          <a:p>
            <a:pPr marL="920750" lvl="5" indent="-238125">
              <a:spcBef>
                <a:spcPts val="6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ea typeface="ヒラギノ角ゴ Pro W3" pitchFamily="-48" charset="-128"/>
                <a:cs typeface="Courier New" pitchFamily="49" charset="0"/>
              </a:rPr>
              <a:t>Import Python’s </a:t>
            </a:r>
            <a:r>
              <a:rPr lang="en-US" sz="20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os</a:t>
            </a:r>
            <a:r>
              <a:rPr lang="en-US" sz="2000" b="1" kern="0" dirty="0">
                <a:ea typeface="ヒラギノ角ゴ Pro W3" pitchFamily="-48" charset="-128"/>
                <a:cs typeface="Courier New" pitchFamily="49" charset="0"/>
              </a:rPr>
              <a:t> module</a:t>
            </a:r>
          </a:p>
          <a:p>
            <a:pPr marL="920750" lvl="5" indent="-238125"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ea typeface="ヒラギノ角ゴ Pro W3" pitchFamily="-48" charset="-128"/>
                <a:cs typeface="Courier New" pitchFamily="49" charset="0"/>
              </a:rPr>
              <a:t>Use the</a:t>
            </a:r>
            <a:r>
              <a:rPr lang="en-US" sz="2800" b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rename </a:t>
            </a:r>
            <a:r>
              <a:rPr lang="en-US" sz="2000" b="1" kern="0" dirty="0">
                <a:ea typeface="ヒラギノ角ゴ Pro W3" pitchFamily="-48" charset="-128"/>
                <a:cs typeface="Courier New" pitchFamily="49" charset="0"/>
              </a:rPr>
              <a:t>function</a:t>
            </a:r>
          </a:p>
          <a:p>
            <a:pPr marL="1377950" lvl="6" indent="-463550" algn="ctr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1800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os.rename</a:t>
            </a:r>
            <a:r>
              <a:rPr lang="en-US" sz="1800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(</a:t>
            </a:r>
            <a:r>
              <a:rPr lang="en-US" sz="1800" i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temporary_file_name</a:t>
            </a:r>
            <a:r>
              <a:rPr lang="en-US" sz="1800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, </a:t>
            </a:r>
            <a:r>
              <a:rPr lang="en-US" sz="1800" i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original_file_name</a:t>
            </a:r>
            <a:r>
              <a:rPr lang="en-US" sz="1800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12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000"/>
              <a:t>7-</a:t>
            </a:r>
            <a:fld id="{BFCF33BD-9B8A-4EF1-AA92-68052912C0BF}" type="slidenum">
              <a:rPr lang="en-US" sz="1000" smtClean="0"/>
              <a:pPr/>
              <a:t>49</a:t>
            </a:fld>
            <a:endParaRPr lang="en-US" sz="10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771525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838200"/>
            <a:ext cx="7848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Modify 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a record in a file … </a:t>
            </a:r>
            <a:r>
              <a:rPr lang="en-US" b="1" kern="0" dirty="0">
                <a:ea typeface="ヒラギノ角ゴ Pro W3" pitchFamily="-48" charset="-128"/>
                <a:cs typeface="Courier New" pitchFamily="49" charset="0"/>
              </a:rPr>
              <a:t>coffee.txt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Import </a:t>
            </a:r>
            <a:r>
              <a:rPr lang="en-US" sz="18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os</a:t>
            </a: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module</a:t>
            </a:r>
          </a:p>
          <a:p>
            <a:pPr marL="914400" lvl="4" indent="-463550" defTabSz="1377950" eaLnBrk="1" hangingPunct="1">
              <a:spcBef>
                <a:spcPts val="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Set a search flag to False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Get the search value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Open the original file for reading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Open a temporary file for writing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the first line from file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While NOT end-of-file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coffee record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ea typeface="ヒラギノ角ゴ Pro W3" pitchFamily="-48" charset="-128"/>
                <a:cs typeface="Courier New" pitchFamily="49" charset="0"/>
              </a:rPr>
              <a:t>Strip newlines as needed</a:t>
            </a:r>
            <a:endParaRPr lang="en-US" sz="1400" b="1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Determine whether the record is a match to search value</a:t>
            </a:r>
          </a:p>
          <a:p>
            <a:pPr marL="2116138" lvl="7" indent="-465138" defTabSz="1377950">
              <a:buClr>
                <a:srgbClr val="EB9F27"/>
              </a:buClr>
              <a:buFont typeface="+mj-lt"/>
              <a:buAutoNum type="romanLcPeriod"/>
              <a:defRPr/>
            </a:pPr>
            <a:r>
              <a:rPr lang="en-US" sz="1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match – Write modified record to temporary file; Set flag to True</a:t>
            </a:r>
          </a:p>
          <a:p>
            <a:pPr marL="2116138" lvl="7" indent="-465138" defTabSz="1377950">
              <a:buClr>
                <a:srgbClr val="EB9F27"/>
              </a:buClr>
              <a:buFont typeface="+mj-lt"/>
              <a:buAutoNum type="romanLcPeriod"/>
              <a:defRPr/>
            </a:pPr>
            <a:r>
              <a:rPr lang="en-US" sz="1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NOT match – Write current record to temporary file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Read the next line from the file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Close the original file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Close the temporary file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Delete original file using </a:t>
            </a:r>
            <a:r>
              <a:rPr lang="en-US" sz="1800" b="1" kern="0" dirty="0" err="1">
                <a:latin typeface="+mj-lt"/>
                <a:ea typeface="ヒラギノ角ゴ Pro W3" pitchFamily="-48" charset="-128"/>
                <a:cs typeface="Courier New" pitchFamily="49" charset="0"/>
              </a:rPr>
              <a:t>os</a:t>
            </a: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module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Rename temporary </a:t>
            </a: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to the original file name using </a:t>
            </a:r>
            <a:r>
              <a:rPr lang="en-US" sz="1800" b="1" kern="0" dirty="0" err="1">
                <a:ea typeface="ヒラギノ角ゴ Pro W3" pitchFamily="-48" charset="-128"/>
                <a:cs typeface="Courier New" pitchFamily="49" charset="0"/>
              </a:rPr>
              <a:t>os</a:t>
            </a: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 module</a:t>
            </a:r>
            <a:endParaRPr lang="en-US" sz="1800" b="1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If flag is True – Display message “File updated”</a:t>
            </a:r>
            <a:endParaRPr lang="en-US" sz="2200" b="1" kern="0" dirty="0">
              <a:ea typeface="ヒラギノ角ゴ Pro W3" pitchFamily="-48" charset="-128"/>
              <a:cs typeface="Courier New" pitchFamily="49" charset="0"/>
            </a:endParaRP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flag is False – Display message “Not Found”</a:t>
            </a:r>
            <a:endParaRPr lang="en-US" sz="2200" b="1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endParaRPr lang="en-US" sz="1800" b="1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808221" y="1560225"/>
            <a:ext cx="3657599" cy="40011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lvl="1"/>
            <a:r>
              <a:rPr lang="en-US" sz="2000" dirty="0"/>
              <a:t>modify_coffee_record.py</a:t>
            </a:r>
          </a:p>
        </p:txBody>
      </p:sp>
    </p:spTree>
    <p:extLst>
      <p:ext uri="{BB962C8B-B14F-4D97-AF65-F5344CB8AC3E}">
        <p14:creationId xmlns:p14="http://schemas.microsoft.com/office/powerpoint/2010/main" val="20310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762000"/>
            <a:ext cx="8213725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847725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Processing Records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8382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60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Deleting </a:t>
            </a:r>
            <a:r>
              <a:rPr lang="en-US" sz="26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a record in a file … </a:t>
            </a:r>
            <a:r>
              <a:rPr lang="en-US" b="1" kern="0" dirty="0">
                <a:ea typeface="ヒラギノ角ゴ Pro W3" pitchFamily="-48" charset="-128"/>
                <a:cs typeface="Courier New" pitchFamily="49" charset="0"/>
              </a:rPr>
              <a:t>coffee.txt</a:t>
            </a:r>
          </a:p>
          <a:p>
            <a:pPr marL="914400" lvl="4" indent="-463550" defTabSz="1377950" eaLnBrk="1" hangingPunct="1">
              <a:spcBef>
                <a:spcPts val="120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Import </a:t>
            </a:r>
            <a:r>
              <a:rPr lang="en-US" sz="1800" b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os</a:t>
            </a: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 module</a:t>
            </a:r>
          </a:p>
          <a:p>
            <a:pPr marL="914400" lvl="4" indent="-463550" defTabSz="1377950" eaLnBrk="1" hangingPunct="1">
              <a:spcBef>
                <a:spcPts val="0"/>
              </a:spcBef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Set a search flag to False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Get the search value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Open the original file for reading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Open a temporary file for writing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Read the first line from file</a:t>
            </a:r>
          </a:p>
          <a:p>
            <a:pPr marL="914400" lvl="4" indent="-463550" defTabSz="1377950" eaLnBrk="1" hangingPunct="1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While NOT end-of-file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ea typeface="ヒラギノ角ゴ Pro W3" pitchFamily="-48" charset="-128"/>
                <a:cs typeface="Courier New" pitchFamily="49" charset="0"/>
              </a:rPr>
              <a:t>Read coffee record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ea typeface="ヒラギノ角ゴ Pro W3" pitchFamily="-48" charset="-128"/>
                <a:cs typeface="Courier New" pitchFamily="49" charset="0"/>
              </a:rPr>
              <a:t>Strip newlines as needed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ea typeface="ヒラギノ角ゴ Pro W3" pitchFamily="-48" charset="-128"/>
                <a:cs typeface="Courier New" pitchFamily="49" charset="0"/>
              </a:rPr>
              <a:t>Determine whether the record is a match to search value</a:t>
            </a:r>
          </a:p>
          <a:p>
            <a:pPr marL="2116138" lvl="7" indent="-465138" defTabSz="1377950">
              <a:buClr>
                <a:srgbClr val="EB9F27"/>
              </a:buClr>
              <a:buFont typeface="+mj-lt"/>
              <a:buAutoNum type="romanLcPeriod"/>
              <a:defRPr/>
            </a:pPr>
            <a:r>
              <a:rPr lang="en-US" sz="1400" b="1" kern="0" dirty="0">
                <a:ea typeface="ヒラギノ角ゴ Pro W3" pitchFamily="-48" charset="-128"/>
                <a:cs typeface="Courier New" pitchFamily="49" charset="0"/>
              </a:rPr>
              <a:t>If match – Set flag to True</a:t>
            </a:r>
          </a:p>
          <a:p>
            <a:pPr marL="2116138" lvl="7" indent="-465138" defTabSz="1377950">
              <a:buClr>
                <a:srgbClr val="EB9F27"/>
              </a:buClr>
              <a:buFont typeface="+mj-lt"/>
              <a:buAutoNum type="romanLcPeriod"/>
              <a:defRPr/>
            </a:pPr>
            <a:r>
              <a:rPr lang="en-US" sz="1400" b="1" kern="0" dirty="0">
                <a:ea typeface="ヒラギノ角ゴ Pro W3" pitchFamily="-48" charset="-128"/>
                <a:cs typeface="Courier New" pitchFamily="49" charset="0"/>
              </a:rPr>
              <a:t>If NOT match – Write current record to temporary file</a:t>
            </a:r>
          </a:p>
          <a:p>
            <a:pPr marL="1371600" lvl="6" indent="-463550" defTabSz="1377950">
              <a:buClr>
                <a:srgbClr val="EB9F27"/>
              </a:buClr>
              <a:buFont typeface="+mj-lt"/>
              <a:buAutoNum type="alphaLcPeriod"/>
              <a:defRPr/>
            </a:pPr>
            <a:r>
              <a:rPr lang="en-US" sz="1400" b="1" kern="0" dirty="0">
                <a:ea typeface="ヒラギノ角ゴ Pro W3" pitchFamily="-48" charset="-128"/>
                <a:cs typeface="Courier New" pitchFamily="49" charset="0"/>
              </a:rPr>
              <a:t>Read the next line from the file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Close the original file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Close the temporary file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Delete original file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Rename temporary to the original file name </a:t>
            </a: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If flag is True – Display message “File updated”</a:t>
            </a:r>
            <a:endParaRPr lang="en-US" sz="2200" b="1" kern="0" dirty="0">
              <a:ea typeface="ヒラギノ角ゴ Pro W3" pitchFamily="-48" charset="-128"/>
              <a:cs typeface="Courier New" pitchFamily="49" charset="0"/>
            </a:endParaRP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r>
              <a:rPr lang="en-US" sz="1800" b="1" kern="0" dirty="0">
                <a:ea typeface="ヒラギノ角ゴ Pro W3" pitchFamily="-48" charset="-128"/>
                <a:cs typeface="Courier New" pitchFamily="49" charset="0"/>
              </a:rPr>
              <a:t>If flag is False – Display message “Not Found”</a:t>
            </a:r>
            <a:endParaRPr lang="en-US" sz="2200" b="1" kern="0" dirty="0">
              <a:ea typeface="ヒラギノ角ゴ Pro W3" pitchFamily="-48" charset="-128"/>
              <a:cs typeface="Courier New" pitchFamily="49" charset="0"/>
            </a:endParaRPr>
          </a:p>
          <a:p>
            <a:pPr marL="914400" lvl="4" indent="-463550" defTabSz="1377950">
              <a:spcBef>
                <a:spcPts val="0"/>
              </a:spcBef>
              <a:spcAft>
                <a:spcPts val="0"/>
              </a:spcAft>
              <a:buClr>
                <a:srgbClr val="EB9F27"/>
              </a:buClr>
              <a:buFont typeface="+mj-lt"/>
              <a:buAutoNum type="arabicPeriod"/>
              <a:defRPr/>
            </a:pPr>
            <a:endParaRPr lang="en-US" sz="1800" b="1" kern="0" dirty="0">
              <a:latin typeface="+mj-lt"/>
              <a:ea typeface="ヒラギノ角ゴ Pro W3" pitchFamily="-48" charset="-128"/>
              <a:cs typeface="Courier New" pitchFamily="49" charset="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808221" y="1560225"/>
            <a:ext cx="3657599" cy="400110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lvl="1"/>
            <a:r>
              <a:rPr lang="en-US" sz="2000" dirty="0"/>
              <a:t>delete_coffee_record.py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40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exercise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2628900"/>
            <a:ext cx="8305800" cy="1600200"/>
          </a:xfrm>
          <a:solidFill>
            <a:srgbClr val="66FFFF"/>
          </a:solidFill>
        </p:spPr>
        <p:txBody>
          <a:bodyPr/>
          <a:lstStyle/>
          <a:p>
            <a:pPr>
              <a:buFont typeface="Times" charset="0"/>
              <a:buNone/>
            </a:pPr>
            <a:r>
              <a:rPr lang="en-US" dirty="0"/>
              <a:t>Next we will do an in-class programming exercise using file IO (exercise 1)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81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4800" dirty="0"/>
              <a:t>Exceptions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66800" y="2144815"/>
            <a:ext cx="7047931" cy="296058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charset="0"/>
              <a:buNone/>
              <a:defRPr/>
            </a:pPr>
            <a:r>
              <a:rPr lang="en-US" sz="2800" b="1" dirty="0">
                <a:latin typeface="Arial Black" pitchFamily="34" charset="0"/>
              </a:rPr>
              <a:t>Concept:</a:t>
            </a: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charset="0"/>
              <a:buNone/>
              <a:defRPr/>
            </a:pPr>
            <a:r>
              <a:rPr lang="en-US" sz="2800" dirty="0">
                <a:latin typeface="Tekton Pro" pitchFamily="34" charset="0"/>
              </a:rPr>
              <a:t>An </a:t>
            </a:r>
            <a:r>
              <a:rPr lang="en-US" sz="2800" i="1" dirty="0">
                <a:latin typeface="Tekton Pro" pitchFamily="34" charset="0"/>
              </a:rPr>
              <a:t>exception</a:t>
            </a:r>
            <a:r>
              <a:rPr lang="en-US" sz="2800" dirty="0">
                <a:latin typeface="Tekton Pro" pitchFamily="34" charset="0"/>
              </a:rPr>
              <a:t> is an error that occurs while a program is running, causing the program to abruptly halt.  You can 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try/exception</a:t>
            </a:r>
            <a:r>
              <a:rPr lang="en-US" sz="2800" dirty="0">
                <a:latin typeface="Tekton Pro" pitchFamily="34" charset="0"/>
              </a:rPr>
              <a:t> statement to handle some exceptions.</a:t>
            </a: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charset="0"/>
              <a:buNone/>
              <a:defRPr/>
            </a:pPr>
            <a:endParaRPr lang="en-US" sz="2800" dirty="0">
              <a:latin typeface="Tekton Pro" pitchFamily="34" charset="0"/>
            </a:endParaRP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charset="0"/>
              <a:buNone/>
              <a:defRPr/>
            </a:pPr>
            <a:endParaRPr lang="en-US" sz="2800" dirty="0">
              <a:latin typeface="Tekton Pro" pitchFamily="34" charset="0"/>
            </a:endParaRPr>
          </a:p>
          <a:p>
            <a:pPr marL="111125" indent="-1588" eaLnBrk="1" hangingPunct="1">
              <a:spcBef>
                <a:spcPct val="20000"/>
              </a:spcBef>
              <a:buClr>
                <a:srgbClr val="EB9F27"/>
              </a:buClr>
              <a:buFont typeface="Times" charset="0"/>
              <a:buNone/>
              <a:defRPr/>
            </a:pP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4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Traceback</a:t>
            </a:r>
            <a:endParaRPr lang="he-IL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2967335"/>
          </a:xfrm>
        </p:spPr>
        <p:txBody>
          <a:bodyPr/>
          <a:lstStyle/>
          <a:p>
            <a:pPr eaLnBrk="1" hangingPunct="1"/>
            <a:r>
              <a:rPr lang="en-US" u="sng" dirty="0" err="1"/>
              <a:t>Traceback</a:t>
            </a:r>
            <a:r>
              <a:rPr lang="en-US" dirty="0"/>
              <a:t>: error message that gives information regarding line number(s)</a:t>
            </a:r>
            <a:br>
              <a:rPr lang="en-US" dirty="0"/>
            </a:br>
            <a:r>
              <a:rPr lang="en-US" dirty="0"/>
              <a:t>that caused the exception</a:t>
            </a:r>
          </a:p>
          <a:p>
            <a:pPr lvl="1" eaLnBrk="1" hangingPunct="1"/>
            <a:r>
              <a:rPr lang="en-US" dirty="0"/>
              <a:t>Indicates the type of exception and gives a brief description of the error that caused exception to be raised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875020" y="4872335"/>
            <a:ext cx="1624163" cy="46166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division.py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570861" y="5626715"/>
            <a:ext cx="1795684" cy="46166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division2.py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8229600" cy="1143000"/>
          </a:xfrm>
        </p:spPr>
        <p:txBody>
          <a:bodyPr/>
          <a:lstStyle/>
          <a:p>
            <a:r>
              <a:rPr lang="en-US" dirty="0"/>
              <a:t>Notes on exceptions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r>
              <a:rPr lang="en-US" sz="2000" dirty="0"/>
              <a:t>Some exceptions are </a:t>
            </a:r>
            <a:r>
              <a:rPr lang="en-US" sz="2000" i="1" dirty="0"/>
              <a:t>thrown</a:t>
            </a:r>
            <a:r>
              <a:rPr lang="en-US" sz="2000" dirty="0"/>
              <a:t> automatically by the Python interpreter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You as a programmer can also </a:t>
            </a:r>
            <a:r>
              <a:rPr lang="en-US" sz="2000" i="1" dirty="0"/>
              <a:t>throw</a:t>
            </a:r>
            <a:r>
              <a:rPr lang="en-US" sz="2000" dirty="0"/>
              <a:t> and </a:t>
            </a:r>
            <a:r>
              <a:rPr lang="en-US" sz="2000" i="1" dirty="0"/>
              <a:t>catch</a:t>
            </a:r>
            <a:r>
              <a:rPr lang="en-US" sz="2000" dirty="0"/>
              <a:t> exceptions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rgbClr val="9900CC"/>
                </a:solidFill>
              </a:rPr>
              <a:t>In general, exception handling is only used in VERY LARGE programs, not in short ones such as written in an introductory course; hence we will cover only the </a:t>
            </a:r>
            <a:r>
              <a:rPr lang="en-US" sz="2000" i="1" dirty="0">
                <a:solidFill>
                  <a:srgbClr val="9900CC"/>
                </a:solidFill>
              </a:rPr>
              <a:t>basics</a:t>
            </a:r>
            <a:r>
              <a:rPr lang="en-US" sz="2000" dirty="0">
                <a:solidFill>
                  <a:srgbClr val="9900CC"/>
                </a:solidFill>
              </a:rPr>
              <a:t> for this topic area (you may want or need to use it later on, for example)</a:t>
            </a:r>
            <a:br>
              <a:rPr lang="en-US" sz="2000" dirty="0">
                <a:solidFill>
                  <a:srgbClr val="9900CC"/>
                </a:solidFill>
              </a:rPr>
            </a:br>
            <a:endParaRPr lang="en-US" sz="2000" dirty="0">
              <a:solidFill>
                <a:srgbClr val="9900CC"/>
              </a:solidFill>
            </a:endParaRPr>
          </a:p>
          <a:p>
            <a:r>
              <a:rPr lang="en-US" sz="2000" dirty="0"/>
              <a:t>Many local style guidelines prohibit the use of exceptions by programmers</a:t>
            </a:r>
          </a:p>
          <a:p>
            <a:pPr lvl="1"/>
            <a:r>
              <a:rPr lang="en-US" sz="2000" dirty="0"/>
              <a:t>an exception is an </a:t>
            </a:r>
            <a:r>
              <a:rPr lang="en-US" sz="2000" i="1" dirty="0"/>
              <a:t>unconditional jump </a:t>
            </a:r>
            <a:r>
              <a:rPr lang="en-US" sz="2000" dirty="0"/>
              <a:t>and can cause confusion</a:t>
            </a:r>
          </a:p>
          <a:p>
            <a:pPr lvl="1"/>
            <a:r>
              <a:rPr lang="en-US" sz="2000" dirty="0"/>
              <a:t>so follow local style guidelines, as always!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0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Many exceptions can be prevented by careful coding</a:t>
            </a:r>
          </a:p>
          <a:p>
            <a:pPr lvl="1" eaLnBrk="1" hangingPunct="1"/>
            <a:r>
              <a:rPr lang="en-US" altLang="en-US" dirty="0"/>
              <a:t>Example: input validation</a:t>
            </a:r>
          </a:p>
          <a:p>
            <a:pPr lvl="1" eaLnBrk="1" hangingPunct="1"/>
            <a:r>
              <a:rPr lang="en-US" altLang="en-US" dirty="0"/>
              <a:t>Usually involves a simple decision construct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Some exceptions cannot be avoided by careful coding</a:t>
            </a:r>
          </a:p>
          <a:p>
            <a:pPr lvl="1" eaLnBrk="1" hangingPunct="1"/>
            <a:r>
              <a:rPr lang="en-US" altLang="en-US" dirty="0"/>
              <a:t>Examples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Trying to convert non-numeric string to a number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Trying to open for reading a file that doesn’t exist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248400" y="4495800"/>
            <a:ext cx="2188420" cy="46166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gross_pay1.py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Exceptions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An</a:t>
            </a:r>
            <a:r>
              <a:rPr lang="en-US" b="1" i="1" kern="0" dirty="0">
                <a:solidFill>
                  <a:srgbClr val="FF0000"/>
                </a:solidFill>
                <a:latin typeface="+mj-lt"/>
                <a:ea typeface="ヒラギノ角ゴ Pro W3" pitchFamily="-48" charset="-128"/>
                <a:cs typeface="Courier New" pitchFamily="49" charset="0"/>
              </a:rPr>
              <a:t> exception handler </a:t>
            </a: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can</a:t>
            </a:r>
            <a:r>
              <a:rPr lang="en-US" b="1" i="1" kern="0" dirty="0">
                <a:solidFill>
                  <a:srgbClr val="FF0000"/>
                </a:solidFill>
                <a:latin typeface="+mj-lt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prevent a program from abruptly crashing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Use the </a:t>
            </a:r>
            <a:r>
              <a:rPr lang="en-US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try/except</a:t>
            </a: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statement </a:t>
            </a:r>
            <a:r>
              <a:rPr lang="en-US" kern="0" dirty="0">
                <a:latin typeface="+mj-lt"/>
                <a:ea typeface="ヒラギノ角ゴ Pro W3" pitchFamily="-48" charset="-128"/>
                <a:cs typeface="Courier New" pitchFamily="49" charset="0"/>
              </a:rPr>
              <a:t>(note: some languages use try/catch terminology instead)</a:t>
            </a:r>
          </a:p>
          <a:p>
            <a:pPr marL="91440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try:</a:t>
            </a:r>
          </a:p>
          <a:p>
            <a:pPr marL="1382713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statement</a:t>
            </a:r>
          </a:p>
          <a:p>
            <a:pPr marL="1382713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statement</a:t>
            </a:r>
          </a:p>
          <a:p>
            <a:pPr marL="1382713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etc.</a:t>
            </a:r>
            <a:b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</a:br>
            <a: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/>
            </a:r>
            <a:b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</a:br>
            <a:endParaRPr lang="en-US" i="1" kern="0" dirty="0">
              <a:latin typeface="Courier New" pitchFamily="49" charset="0"/>
              <a:ea typeface="ヒラギノ角ゴ Pro W3" pitchFamily="-48" charset="-128"/>
              <a:cs typeface="Courier New" pitchFamily="49" charset="0"/>
            </a:endParaRPr>
          </a:p>
          <a:p>
            <a:pPr marL="914400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except </a:t>
            </a:r>
            <a:r>
              <a:rPr lang="en-US" i="1" kern="0" dirty="0" err="1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ExceptionName</a:t>
            </a:r>
            <a:r>
              <a:rPr lang="en-US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:</a:t>
            </a:r>
          </a:p>
          <a:p>
            <a:pPr marL="1423988" lvl="6">
              <a:buClr>
                <a:srgbClr val="EB9F27"/>
              </a:buClr>
              <a:defRPr/>
            </a:pPr>
            <a: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statement</a:t>
            </a:r>
          </a:p>
          <a:p>
            <a:pPr marL="1423988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statement</a:t>
            </a:r>
          </a:p>
          <a:p>
            <a:pPr marL="1423988" lvl="4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i="1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etc.</a:t>
            </a:r>
          </a:p>
        </p:txBody>
      </p:sp>
      <p:sp>
        <p:nvSpPr>
          <p:cNvPr id="66565" name="Right Brace 5"/>
          <p:cNvSpPr>
            <a:spLocks/>
          </p:cNvSpPr>
          <p:nvPr/>
        </p:nvSpPr>
        <p:spPr bwMode="auto">
          <a:xfrm>
            <a:off x="5638800" y="3124200"/>
            <a:ext cx="533400" cy="1066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6963" y="3455988"/>
            <a:ext cx="1900237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try block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281738" y="4375150"/>
            <a:ext cx="2027237" cy="376238"/>
          </a:xfrm>
          <a:prstGeom prst="borderCallout1">
            <a:avLst>
              <a:gd name="adj1" fmla="val 53634"/>
              <a:gd name="adj2" fmla="val -2752"/>
              <a:gd name="adj3" fmla="val 53198"/>
              <a:gd name="adj4" fmla="val -5396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except clause</a:t>
            </a:r>
          </a:p>
        </p:txBody>
      </p:sp>
      <p:sp>
        <p:nvSpPr>
          <p:cNvPr id="66568" name="Right Brace 8"/>
          <p:cNvSpPr>
            <a:spLocks/>
          </p:cNvSpPr>
          <p:nvPr/>
        </p:nvSpPr>
        <p:spPr bwMode="auto">
          <a:xfrm>
            <a:off x="5634038" y="4773613"/>
            <a:ext cx="533400" cy="1066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5105400"/>
            <a:ext cx="1900238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handler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56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Exceptions: summary of flow of control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149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When </a:t>
            </a:r>
            <a:r>
              <a:rPr lang="en-US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try/except</a:t>
            </a: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statement executes, the statements in the </a:t>
            </a:r>
            <a:r>
              <a:rPr lang="en-US" b="1" i="1" kern="0" dirty="0">
                <a:solidFill>
                  <a:srgbClr val="FF0000"/>
                </a:solidFill>
                <a:latin typeface="+mj-lt"/>
                <a:ea typeface="ヒラギノ角ゴ Pro W3" pitchFamily="-48" charset="-128"/>
                <a:cs typeface="Courier New" pitchFamily="49" charset="0"/>
              </a:rPr>
              <a:t>try block </a:t>
            </a:r>
            <a:r>
              <a:rPr lang="en-US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begin to execute: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a statement in the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try block 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raises an exception that is specified by an </a:t>
            </a:r>
            <a:r>
              <a:rPr lang="en-US" sz="2000" b="1" i="1" kern="0" dirty="0" err="1">
                <a:latin typeface="+mj-lt"/>
                <a:ea typeface="ヒラギノ角ゴ Pro W3" pitchFamily="-48" charset="-128"/>
                <a:cs typeface="Courier New" pitchFamily="49" charset="0"/>
              </a:rPr>
              <a:t>ExceptionName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in an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except clause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, then the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handler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that immediately follows that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except clause 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executes. Then, the program resumes execution with the statement immediately following the </a:t>
            </a:r>
            <a:r>
              <a:rPr lang="en-US" sz="20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try/except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statement.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a statement in the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try block 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raises an exception that is not specified by the </a:t>
            </a:r>
            <a:r>
              <a:rPr lang="en-US" sz="2000" b="1" i="1" kern="0" dirty="0" err="1">
                <a:latin typeface="+mj-lt"/>
                <a:ea typeface="ヒラギノ角ゴ Pro W3" pitchFamily="-48" charset="-128"/>
                <a:cs typeface="Courier New" pitchFamily="49" charset="0"/>
              </a:rPr>
              <a:t>ExceptionName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in an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except clause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, then the program will halt with a </a:t>
            </a:r>
            <a:r>
              <a:rPr lang="en-US" sz="2000" kern="0" dirty="0" err="1">
                <a:latin typeface="+mj-lt"/>
                <a:ea typeface="ヒラギノ角ゴ Pro W3" pitchFamily="-48" charset="-128"/>
                <a:cs typeface="Courier New" pitchFamily="49" charset="0"/>
              </a:rPr>
              <a:t>traceback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error message.</a:t>
            </a:r>
          </a:p>
          <a:p>
            <a:pPr marL="463550" lvl="4" indent="-46355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If the statements in the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try block 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execute without raising an exception, then any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except clauses 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and </a:t>
            </a:r>
            <a:r>
              <a:rPr lang="en-US" sz="2000" b="1" kern="0" dirty="0">
                <a:latin typeface="+mj-lt"/>
                <a:ea typeface="ヒラギノ角ゴ Pro W3" pitchFamily="-48" charset="-128"/>
                <a:cs typeface="Courier New" pitchFamily="49" charset="0"/>
              </a:rPr>
              <a:t>handlers 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in the statements are skipped and the program resumes execution with the statements immediately following the </a:t>
            </a:r>
            <a:r>
              <a:rPr lang="en-US" sz="2000" kern="0" dirty="0">
                <a:latin typeface="Courier New" pitchFamily="49" charset="0"/>
                <a:ea typeface="ヒラギノ角ゴ Pro W3" pitchFamily="-48" charset="-128"/>
                <a:cs typeface="Courier New" pitchFamily="49" charset="0"/>
              </a:rPr>
              <a:t>try/except</a:t>
            </a:r>
            <a:r>
              <a:rPr lang="en-US" sz="2000" kern="0" dirty="0">
                <a:ea typeface="ヒラギノ角ゴ Pro W3" pitchFamily="-48" charset="-128"/>
                <a:cs typeface="Courier New" pitchFamily="49" charset="0"/>
              </a:rPr>
              <a:t> statement.</a:t>
            </a:r>
            <a:r>
              <a:rPr lang="en-US" sz="2000" kern="0" dirty="0">
                <a:latin typeface="+mj-lt"/>
                <a:ea typeface="ヒラギノ角ゴ Pro W3" pitchFamily="-48" charset="-128"/>
                <a:cs typeface="Courier New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19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/>
              <a:t>If statement in try suite raises exception: </a:t>
            </a:r>
          </a:p>
          <a:p>
            <a:pPr lvl="1" eaLnBrk="1" hangingPunct="1"/>
            <a:r>
              <a:rPr lang="en-US" altLang="en-US" sz="2400" dirty="0"/>
              <a:t>Exception specified in except clause: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Handler immediately following except clause executes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Continue program after try/except statement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Other exceptions: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Program halts with traceback error message</a:t>
            </a:r>
            <a:br>
              <a:rPr lang="en-US" altLang="en-US" sz="2000" dirty="0">
                <a:cs typeface="Courier New" panose="02070309020205020404" pitchFamily="49" charset="0"/>
              </a:rPr>
            </a:b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If no exception is raised, handlers are skipped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638800" y="5486400"/>
            <a:ext cx="2188420" cy="46166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gross_pay2.py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39762"/>
            <a:ext cx="8229600" cy="1143000"/>
          </a:xfrm>
        </p:spPr>
        <p:txBody>
          <a:bodyPr/>
          <a:lstStyle/>
          <a:p>
            <a:r>
              <a:rPr lang="en-US" dirty="0"/>
              <a:t>Examples: </a:t>
            </a:r>
            <a:br>
              <a:rPr lang="en-US" dirty="0"/>
            </a:br>
            <a:r>
              <a:rPr lang="en-US" dirty="0"/>
              <a:t>File opening errors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352800" y="2743200"/>
            <a:ext cx="212109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display_file.py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276600" y="3886200"/>
            <a:ext cx="2292615" cy="461665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display_file2.py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File Input     and Output (cont’d.)</a:t>
            </a:r>
            <a:endParaRPr lang="he-IL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038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“</a:t>
            </a:r>
            <a:r>
              <a:rPr lang="en-US" altLang="en-US" sz="2400" u="sng" dirty="0"/>
              <a:t>Reading data from</a:t>
            </a:r>
            <a:r>
              <a:rPr lang="en-US" altLang="en-US" sz="2400" dirty="0"/>
              <a:t>”: process of retrieving data from a file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u="sng" dirty="0"/>
              <a:t>Input file</a:t>
            </a:r>
            <a:r>
              <a:rPr lang="en-US" altLang="en-US" sz="2400" dirty="0"/>
              <a:t>: a file from which data is read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Three steps when a program uses a file</a:t>
            </a:r>
          </a:p>
          <a:p>
            <a:pPr lvl="1"/>
            <a:r>
              <a:rPr lang="en-US" altLang="en-US" sz="2400" dirty="0"/>
              <a:t>Open the file</a:t>
            </a:r>
          </a:p>
          <a:p>
            <a:pPr lvl="1"/>
            <a:r>
              <a:rPr lang="en-US" altLang="en-US" sz="2400" dirty="0"/>
              <a:t>Process the file</a:t>
            </a:r>
          </a:p>
          <a:p>
            <a:pPr lvl="1"/>
            <a:r>
              <a:rPr lang="en-US" altLang="en-US" sz="2400" dirty="0"/>
              <a:t>Close the file</a:t>
            </a:r>
            <a:br>
              <a:rPr lang="en-US" altLang="en-US" sz="2400" dirty="0"/>
            </a:b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ALWAYS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close a file when done using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Multiple Exceptions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Often code in try suite can throw more than one type of exception</a:t>
            </a:r>
          </a:p>
          <a:p>
            <a:pPr lvl="1"/>
            <a:r>
              <a:rPr lang="en-US" altLang="en-US" dirty="0"/>
              <a:t>Need to write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 for each type of exception that needs to be handled</a:t>
            </a:r>
          </a:p>
          <a:p>
            <a:pPr>
              <a:buFontTx/>
              <a:buChar char="•"/>
            </a:pPr>
            <a:r>
              <a:rPr lang="en-US" altLang="en-US" dirty="0"/>
              <a:t>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 that does not list a specific exception will handle any exception that is raised in the try suite</a:t>
            </a:r>
          </a:p>
          <a:p>
            <a:pPr lvl="1"/>
            <a:r>
              <a:rPr lang="en-US" altLang="en-US" dirty="0"/>
              <a:t>Should always be last in a series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clauses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867400" y="5710535"/>
            <a:ext cx="2462534" cy="461665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sales_report1.py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an Exception’s Default Error Message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Exception object: object created in memory when an exception is thrown</a:t>
            </a:r>
          </a:p>
          <a:p>
            <a:pPr lvl="1"/>
            <a:r>
              <a:rPr lang="en-US" altLang="en-US" dirty="0"/>
              <a:t>Usually contains default error message pertaining to the exception</a:t>
            </a:r>
          </a:p>
          <a:p>
            <a:pPr lvl="1"/>
            <a:r>
              <a:rPr lang="en-US" altLang="en-US" dirty="0"/>
              <a:t>Can assign the exception object to a variable in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</a:t>
            </a:r>
          </a:p>
          <a:p>
            <a:pPr lvl="2">
              <a:buFontTx/>
              <a:buChar char="•"/>
            </a:pPr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err: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Can pass exception object variable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cs typeface="Courier New" panose="02070309020205020404" pitchFamily="49" charset="0"/>
              </a:rPr>
              <a:t> function to display the default error message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A04E0-ADAF-46AB-B6C1-82E0CF45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14392"/>
            <a:ext cx="2188420" cy="46166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gross_pay3.py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800"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>
                <a:cs typeface="Courier New" panose="02070309020205020404" pitchFamily="49" charset="0"/>
              </a:rPr>
              <a:t> clause, which appears after all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80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Aligned with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>
                <a:cs typeface="Courier New" panose="02070309020205020404" pitchFamily="49" charset="0"/>
              </a:rPr>
              <a:t>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>
                <a:cs typeface="Courier New" panose="02070309020205020404" pitchFamily="49" charset="0"/>
              </a:rPr>
              <a:t>Syntax similar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>
                <a:cs typeface="Courier New" panose="02070309020205020404" pitchFamily="49" charset="0"/>
              </a:rPr>
              <a:t> clause in decision structure</a:t>
            </a:r>
          </a:p>
          <a:p>
            <a:pPr lvl="1" eaLnBrk="1" hangingPunct="1"/>
            <a:r>
              <a:rPr lang="en-US" altLang="en-US" sz="2400" u="sng">
                <a:cs typeface="Courier New" panose="02070309020205020404" pitchFamily="49" charset="0"/>
              </a:rPr>
              <a:t>Else suite</a:t>
            </a:r>
            <a:r>
              <a:rPr lang="en-US" altLang="en-US" sz="2400">
                <a:cs typeface="Courier New" panose="02070309020205020404" pitchFamily="49" charset="0"/>
              </a:rPr>
              <a:t>: block of statements executed after statements in try suite, only if no exceptions were raised</a:t>
            </a:r>
          </a:p>
          <a:p>
            <a:pPr lvl="2" eaLnBrk="1" hangingPunct="1">
              <a:buFontTx/>
              <a:buChar char="•"/>
            </a:pPr>
            <a:r>
              <a:rPr lang="en-US" altLang="en-US" sz="2000">
                <a:cs typeface="Courier New" panose="02070309020205020404" pitchFamily="49" charset="0"/>
              </a:rPr>
              <a:t>If exception was raised, the else suite is skipped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30F3E53-9604-4B98-A782-14D46D29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24029"/>
            <a:ext cx="2462534" cy="461665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sales_report4.py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/>
              <a:t> Clause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 </a:t>
            </a:r>
            <a:r>
              <a:rPr lang="en-US" altLang="en-US" sz="2800" dirty="0">
                <a:cs typeface="Courier New" panose="02070309020205020404" pitchFamily="49" charset="0"/>
              </a:rPr>
              <a:t>statement may include an optional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altLang="en-US" sz="2800" dirty="0">
                <a:cs typeface="Courier New" panose="02070309020205020404" pitchFamily="49" charset="0"/>
              </a:rPr>
              <a:t>clause, which appears after all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800" dirty="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Aligned with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cs typeface="Courier New" panose="02070309020205020404" pitchFamily="49" charset="0"/>
              </a:rPr>
              <a:t>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 dirty="0">
                <a:cs typeface="Courier New" panose="02070309020205020404" pitchFamily="49" charset="0"/>
              </a:rPr>
              <a:t> clauses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General format: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statements</a:t>
            </a:r>
          </a:p>
          <a:p>
            <a:pPr lvl="1" eaLnBrk="1" hangingPunct="1"/>
            <a:r>
              <a:rPr lang="en-US" altLang="en-US" sz="2400" u="sng" dirty="0">
                <a:cs typeface="Courier New" panose="02070309020205020404" pitchFamily="49" charset="0"/>
              </a:rPr>
              <a:t>Finally suite</a:t>
            </a:r>
            <a:r>
              <a:rPr lang="en-US" altLang="en-US" sz="2400" dirty="0">
                <a:cs typeface="Courier New" panose="02070309020205020404" pitchFamily="49" charset="0"/>
              </a:rPr>
              <a:t>: block of statements after the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400" dirty="0">
                <a:cs typeface="Courier New" panose="02070309020205020404" pitchFamily="49" charset="0"/>
              </a:rPr>
              <a:t> clause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Executes whether an exception occurs or not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>
                <a:cs typeface="Courier New" panose="02070309020205020404" pitchFamily="49" charset="0"/>
              </a:rPr>
              <a:t>Purpose is to perform cleanup before exiting</a:t>
            </a:r>
          </a:p>
          <a:p>
            <a:pPr>
              <a:buFontTx/>
              <a:buChar char="•"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an Exception Is Not Handled?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Two ways for exception to go unhandled:</a:t>
            </a:r>
          </a:p>
          <a:p>
            <a:pPr lvl="1"/>
            <a:r>
              <a:rPr lang="en-US" altLang="en-US" sz="2400" dirty="0"/>
              <a:t>No except clause specifying exception of the right type</a:t>
            </a:r>
          </a:p>
          <a:p>
            <a:pPr lvl="1"/>
            <a:r>
              <a:rPr lang="en-US" altLang="en-US" sz="2400" dirty="0"/>
              <a:t>Exception raised outside a try suite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In both cases, exception will cause the program to halt</a:t>
            </a:r>
          </a:p>
          <a:p>
            <a:pPr lvl="1"/>
            <a:r>
              <a:rPr lang="en-US" altLang="en-US" sz="2400" dirty="0"/>
              <a:t>Python documentation provides information about exceptions that can be raised by different functions</a:t>
            </a:r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exercise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05800" cy="1600200"/>
          </a:xfrm>
          <a:solidFill>
            <a:srgbClr val="99CCFF"/>
          </a:solidFill>
        </p:spPr>
        <p:txBody>
          <a:bodyPr/>
          <a:lstStyle/>
          <a:p>
            <a:pPr>
              <a:buFont typeface="Times" charset="0"/>
              <a:buNone/>
            </a:pPr>
            <a:r>
              <a:rPr lang="en-US"/>
              <a:t>Next we will do an in-class exercise using exceptions (exercise 2)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8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/>
              <a:t>This chapter covered:</a:t>
            </a:r>
          </a:p>
          <a:p>
            <a:pPr lvl="1" eaLnBrk="1" hangingPunct="1"/>
            <a:r>
              <a:rPr lang="en-US" altLang="en-US" sz="2400" dirty="0"/>
              <a:t>Types of files and file access methods</a:t>
            </a:r>
          </a:p>
          <a:p>
            <a:pPr lvl="1" eaLnBrk="1" hangingPunct="1"/>
            <a:r>
              <a:rPr lang="en-US" altLang="en-US" sz="2400" dirty="0"/>
              <a:t>Filenames and file objects</a:t>
            </a:r>
          </a:p>
          <a:p>
            <a:pPr lvl="1" eaLnBrk="1" hangingPunct="1"/>
            <a:r>
              <a:rPr lang="en-US" altLang="en-US" sz="2400" dirty="0"/>
              <a:t>Writing data to a file</a:t>
            </a:r>
          </a:p>
          <a:p>
            <a:pPr lvl="1" eaLnBrk="1" hangingPunct="1"/>
            <a:r>
              <a:rPr lang="en-US" altLang="en-US" sz="2400" dirty="0"/>
              <a:t>Reading data from a file and determining when the end of the file is reached</a:t>
            </a:r>
          </a:p>
          <a:p>
            <a:pPr lvl="1" eaLnBrk="1" hangingPunct="1"/>
            <a:r>
              <a:rPr lang="en-US" altLang="en-US" sz="2400" dirty="0"/>
              <a:t>Processing records</a:t>
            </a:r>
          </a:p>
          <a:p>
            <a:pPr lvl="1" eaLnBrk="1" hangingPunct="1"/>
            <a:r>
              <a:rPr lang="en-US" altLang="en-US" sz="2400" dirty="0"/>
              <a:t>Exceptions,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err="1"/>
              <a:t>Traceback</a:t>
            </a:r>
            <a:r>
              <a:rPr lang="en-US" altLang="en-US" dirty="0"/>
              <a:t> messages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Handling exceptions</a:t>
            </a:r>
            <a:endParaRPr lang="he-IL" altLang="en-US" dirty="0"/>
          </a:p>
          <a:p>
            <a:pPr lvl="1" eaLnBrk="1" hangingPunct="1"/>
            <a:endParaRPr lang="he-IL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1219200"/>
          </a:xfrm>
        </p:spPr>
        <p:txBody>
          <a:bodyPr/>
          <a:lstStyle/>
          <a:p>
            <a:r>
              <a:rPr lang="en-US" dirty="0"/>
              <a:t>Data Structures: Lists and Tuples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13732-6E3A-441D-BF24-951DB47466CB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09600"/>
            <a:ext cx="86074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36483A-B5D1-483D-B8AC-393DFE7DC9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66675"/>
            <a:ext cx="8750300" cy="1143000"/>
          </a:xfrm>
        </p:spPr>
        <p:txBody>
          <a:bodyPr/>
          <a:lstStyle/>
          <a:p>
            <a:pPr eaLnBrk="1" hangingPunct="1">
              <a:tabLst>
                <a:tab pos="627063" algn="l"/>
              </a:tabLst>
            </a:pPr>
            <a:r>
              <a:rPr lang="en-US" sz="3000" dirty="0"/>
              <a:t>Introduction to File Input and Output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  <a:defRPr/>
            </a:pPr>
            <a:r>
              <a:rPr lang="en-US" sz="2800" kern="0" dirty="0">
                <a:latin typeface="Arial Black" pitchFamily="34" charset="0"/>
                <a:ea typeface="ヒラギノ角ゴ Pro W3" pitchFamily="-48" charset="-128"/>
              </a:rPr>
              <a:t>Types of Files</a:t>
            </a:r>
          </a:p>
          <a:p>
            <a:pPr marL="457200" lvl="4" indent="-457200" eaLnBrk="1" hangingPunct="1">
              <a:spcBef>
                <a:spcPts val="2400"/>
              </a:spcBef>
              <a:buClr>
                <a:srgbClr val="EB9F27"/>
              </a:buClr>
              <a:defRPr/>
            </a:pPr>
            <a:r>
              <a:rPr lang="en-US" sz="2600" b="1" kern="0" dirty="0">
                <a:ea typeface="ヒラギノ角ゴ Pro W3" pitchFamily="-48" charset="-128"/>
              </a:rPr>
              <a:t>Two types of files:</a:t>
            </a:r>
          </a:p>
          <a:p>
            <a:pPr marL="457200" lvl="4" indent="-45720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600" b="1" i="1" u="sng" kern="0" dirty="0">
                <a:solidFill>
                  <a:srgbClr val="FF0000"/>
                </a:solidFill>
                <a:ea typeface="ヒラギノ角ゴ Pro W3" pitchFamily="-48" charset="-128"/>
              </a:rPr>
              <a:t>Text file </a:t>
            </a:r>
            <a:r>
              <a:rPr lang="en-US" sz="2600" b="1" kern="0" dirty="0">
                <a:ea typeface="ヒラギノ角ゴ Pro W3" pitchFamily="-48" charset="-128"/>
              </a:rPr>
              <a:t>-  contains data that has been saved as text (ASCII, Unicode); these files can be typed in by a user, or written/read by a program</a:t>
            </a:r>
          </a:p>
          <a:p>
            <a:pPr marL="457200" lvl="4" indent="-45720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600" b="1" i="1" u="sng" kern="0" dirty="0">
                <a:solidFill>
                  <a:srgbClr val="FF0000"/>
                </a:solidFill>
                <a:ea typeface="ヒラギノ角ゴ Pro W3" pitchFamily="-48" charset="-128"/>
              </a:rPr>
              <a:t>Binary file </a:t>
            </a:r>
            <a:r>
              <a:rPr lang="en-US" sz="2600" b="1" kern="0" dirty="0">
                <a:ea typeface="ヒラギノ角ゴ Pro W3" pitchFamily="-48" charset="-128"/>
              </a:rPr>
              <a:t>-  contains data that has not been saved as text; these files must be written by a program, and can only be read by a program</a:t>
            </a:r>
          </a:p>
          <a:p>
            <a:pPr marL="457200" lvl="4" indent="-457200" eaLnBrk="1" hangingPunct="1">
              <a:spcBef>
                <a:spcPts val="18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b="1" kern="0" dirty="0">
              <a:ea typeface="ヒラギノ角ゴ Pro W3" pitchFamily="-48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Files and Internal File Objects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58200" cy="4404519"/>
          </a:xfrm>
        </p:spPr>
        <p:txBody>
          <a:bodyPr/>
          <a:lstStyle/>
          <a:p>
            <a:r>
              <a:rPr lang="en-US" dirty="0"/>
              <a:t>On your disk, flash drive etc. you have external files</a:t>
            </a:r>
          </a:p>
          <a:p>
            <a:pPr lvl="1"/>
            <a:r>
              <a:rPr lang="en-US" dirty="0"/>
              <a:t>.mp3, .txt, .jpg, .</a:t>
            </a:r>
            <a:r>
              <a:rPr lang="en-US" dirty="0" err="1"/>
              <a:t>py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which are text? binary?</a:t>
            </a:r>
          </a:p>
          <a:p>
            <a:r>
              <a:rPr lang="en-US" dirty="0"/>
              <a:t>in your program you must create an </a:t>
            </a:r>
            <a:r>
              <a:rPr lang="en-US" i="1" dirty="0"/>
              <a:t>internal file object</a:t>
            </a:r>
            <a:r>
              <a:rPr lang="en-US" dirty="0"/>
              <a:t> to correspond to the </a:t>
            </a:r>
            <a:r>
              <a:rPr lang="en-US" i="1" dirty="0"/>
              <a:t>external file</a:t>
            </a:r>
            <a:r>
              <a:rPr lang="en-US" dirty="0"/>
              <a:t> on your drive</a:t>
            </a:r>
          </a:p>
          <a:p>
            <a:r>
              <a:rPr lang="en-US" dirty="0"/>
              <a:t>The term </a:t>
            </a:r>
            <a:r>
              <a:rPr lang="en-US" i="1" dirty="0"/>
              <a:t>object</a:t>
            </a:r>
            <a:r>
              <a:rPr lang="en-US" dirty="0"/>
              <a:t> refers to </a:t>
            </a:r>
            <a:r>
              <a:rPr lang="en-US" i="1" dirty="0"/>
              <a:t>class object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EDB3C-7C06-49ED-856F-39FB4B296A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3031</Words>
  <Application>Microsoft Office PowerPoint</Application>
  <PresentationFormat>On-screen Show (4:3)</PresentationFormat>
  <Paragraphs>557</Paragraphs>
  <Slides>67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3" baseType="lpstr">
      <vt:lpstr>Arial</vt:lpstr>
      <vt:lpstr>Arial Black</vt:lpstr>
      <vt:lpstr>Arial Narrow</vt:lpstr>
      <vt:lpstr>Calibri</vt:lpstr>
      <vt:lpstr>Century Gothic</vt:lpstr>
      <vt:lpstr>Courier</vt:lpstr>
      <vt:lpstr>Courier New</vt:lpstr>
      <vt:lpstr>Monotype Sorts</vt:lpstr>
      <vt:lpstr>Palatino</vt:lpstr>
      <vt:lpstr>Tekton Pro</vt:lpstr>
      <vt:lpstr>Times</vt:lpstr>
      <vt:lpstr>Times New Roman</vt:lpstr>
      <vt:lpstr>Tw Cen MT</vt:lpstr>
      <vt:lpstr>Wingdings</vt:lpstr>
      <vt:lpstr>ヒラギノ角ゴ Pro W3</vt:lpstr>
      <vt:lpstr>Default Design</vt:lpstr>
      <vt:lpstr>PowerPoint Presentation</vt:lpstr>
      <vt:lpstr>Topics</vt:lpstr>
      <vt:lpstr>Examples of Programs that use files</vt:lpstr>
      <vt:lpstr>Introduction to File Input    and Output</vt:lpstr>
      <vt:lpstr>PowerPoint Presentation</vt:lpstr>
      <vt:lpstr>Introduction to File Input     and Output (cont’d.)</vt:lpstr>
      <vt:lpstr>PowerPoint Presentation</vt:lpstr>
      <vt:lpstr>Introduction to File Input and Output</vt:lpstr>
      <vt:lpstr>External Files and Internal File Objects</vt:lpstr>
      <vt:lpstr>What's a class?</vt:lpstr>
      <vt:lpstr>Basic File Access Methods</vt:lpstr>
      <vt:lpstr>Filenames and File Objects</vt:lpstr>
      <vt:lpstr>Filenames and File Objects (cont’d.)</vt:lpstr>
      <vt:lpstr>Opening a File</vt:lpstr>
      <vt:lpstr>Introduction to File Input and Output</vt:lpstr>
      <vt:lpstr>Specifying the Location         of a File</vt:lpstr>
      <vt:lpstr>Writing Data to a File</vt:lpstr>
      <vt:lpstr>Example Program</vt:lpstr>
      <vt:lpstr>Basic Text File Structure</vt:lpstr>
      <vt:lpstr>Reading Data From a File</vt:lpstr>
      <vt:lpstr>Example Program</vt:lpstr>
      <vt:lpstr>Example Program</vt:lpstr>
      <vt:lpstr>Concatenating a Newline to and Stripping it From a String</vt:lpstr>
      <vt:lpstr>Introduction to File Input and Output</vt:lpstr>
      <vt:lpstr>Appending Data to an Existing File</vt:lpstr>
      <vt:lpstr>Writing and Reading     Numeric Data</vt:lpstr>
      <vt:lpstr>Introduction to File Input and Output</vt:lpstr>
      <vt:lpstr>Introduction to File Input and Output</vt:lpstr>
      <vt:lpstr>Using Loops to Process Files</vt:lpstr>
      <vt:lpstr>Using EOF Loops to Process Files</vt:lpstr>
      <vt:lpstr>PowerPoint Presentation</vt:lpstr>
      <vt:lpstr>Using Python’s for Loop to Read Lines</vt:lpstr>
      <vt:lpstr>PowerPoint Presentation</vt:lpstr>
      <vt:lpstr>Using Python’s for Loop to Read Lines IN EOF loop</vt:lpstr>
      <vt:lpstr>Using for Loop to Process File until EOF</vt:lpstr>
      <vt:lpstr>Example Task</vt:lpstr>
      <vt:lpstr>Processing Records</vt:lpstr>
      <vt:lpstr>Processing Records</vt:lpstr>
      <vt:lpstr>Processing Records (cont’d.)</vt:lpstr>
      <vt:lpstr>Processing Records</vt:lpstr>
      <vt:lpstr>Processing Records</vt:lpstr>
      <vt:lpstr>Next several examples…</vt:lpstr>
      <vt:lpstr>Processing Records</vt:lpstr>
      <vt:lpstr>Display the coffee records in the file</vt:lpstr>
      <vt:lpstr>Basic Linear Search</vt:lpstr>
      <vt:lpstr>Processing Records</vt:lpstr>
      <vt:lpstr>Recap: How are strings compared?</vt:lpstr>
      <vt:lpstr>Processing Records</vt:lpstr>
      <vt:lpstr>Processing Records</vt:lpstr>
      <vt:lpstr>Processing Records</vt:lpstr>
      <vt:lpstr>In-class exercise</vt:lpstr>
      <vt:lpstr>Exceptions</vt:lpstr>
      <vt:lpstr>Traceback</vt:lpstr>
      <vt:lpstr>Notes on exceptions</vt:lpstr>
      <vt:lpstr>Exceptions (cont’d.)</vt:lpstr>
      <vt:lpstr>Exceptions</vt:lpstr>
      <vt:lpstr>Exceptions: summary of flow of control</vt:lpstr>
      <vt:lpstr>Exceptions (cont’d.)</vt:lpstr>
      <vt:lpstr>Examples:  File opening errors</vt:lpstr>
      <vt:lpstr>Handling Multiple Exceptions</vt:lpstr>
      <vt:lpstr>Displaying an Exception’s Default Error Message</vt:lpstr>
      <vt:lpstr>The else Clause</vt:lpstr>
      <vt:lpstr>The finally Clause</vt:lpstr>
      <vt:lpstr>What If an Exception Is Not Handled?</vt:lpstr>
      <vt:lpstr>In-class exercise</vt:lpstr>
      <vt:lpstr>Summary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Nawaraj Paudel</cp:lastModifiedBy>
  <cp:revision>132</cp:revision>
  <dcterms:created xsi:type="dcterms:W3CDTF">2011-02-21T19:15:53Z</dcterms:created>
  <dcterms:modified xsi:type="dcterms:W3CDTF">2019-11-05T14:55:55Z</dcterms:modified>
</cp:coreProperties>
</file>