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86" r:id="rId4"/>
    <p:sldId id="334" r:id="rId5"/>
    <p:sldId id="287" r:id="rId6"/>
    <p:sldId id="335" r:id="rId7"/>
    <p:sldId id="352" r:id="rId8"/>
    <p:sldId id="288" r:id="rId9"/>
    <p:sldId id="336" r:id="rId10"/>
    <p:sldId id="289" r:id="rId11"/>
    <p:sldId id="290" r:id="rId12"/>
    <p:sldId id="337" r:id="rId13"/>
    <p:sldId id="338" r:id="rId14"/>
    <p:sldId id="291" r:id="rId15"/>
    <p:sldId id="292" r:id="rId16"/>
    <p:sldId id="339" r:id="rId17"/>
    <p:sldId id="340" r:id="rId18"/>
    <p:sldId id="293" r:id="rId19"/>
    <p:sldId id="341" r:id="rId20"/>
    <p:sldId id="294" r:id="rId21"/>
    <p:sldId id="342" r:id="rId22"/>
    <p:sldId id="295" r:id="rId23"/>
    <p:sldId id="343" r:id="rId24"/>
    <p:sldId id="296" r:id="rId25"/>
    <p:sldId id="297" r:id="rId26"/>
    <p:sldId id="298" r:id="rId27"/>
    <p:sldId id="299" r:id="rId28"/>
    <p:sldId id="300" r:id="rId29"/>
    <p:sldId id="344" r:id="rId30"/>
    <p:sldId id="345" r:id="rId31"/>
    <p:sldId id="346" r:id="rId32"/>
    <p:sldId id="301" r:id="rId33"/>
    <p:sldId id="347" r:id="rId34"/>
    <p:sldId id="302" r:id="rId35"/>
    <p:sldId id="303" r:id="rId36"/>
    <p:sldId id="304" r:id="rId37"/>
    <p:sldId id="348" r:id="rId38"/>
    <p:sldId id="349" r:id="rId39"/>
    <p:sldId id="350" r:id="rId40"/>
    <p:sldId id="305" r:id="rId41"/>
    <p:sldId id="306" r:id="rId42"/>
    <p:sldId id="307" r:id="rId43"/>
    <p:sldId id="351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20" r:id="rId56"/>
    <p:sldId id="321" r:id="rId57"/>
    <p:sldId id="319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285" r:id="rId70"/>
    <p:sldId id="333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FFCC"/>
    <a:srgbClr val="300C8A"/>
    <a:srgbClr val="007DC4"/>
    <a:srgbClr val="FFCC00"/>
    <a:srgbClr val="FFF7D5"/>
    <a:srgbClr val="FEF7C2"/>
    <a:srgbClr val="EDE1EF"/>
    <a:srgbClr val="E7E2EE"/>
    <a:srgbClr val="270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23" autoAdjust="0"/>
  </p:normalViewPr>
  <p:slideViewPr>
    <p:cSldViewPr>
      <p:cViewPr varScale="1">
        <p:scale>
          <a:sx n="56" d="100"/>
          <a:sy n="56" d="100"/>
        </p:scale>
        <p:origin x="1778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C9B51C-0B66-4FFD-A7AE-F5BFBCEEF2C1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8F5FE0-C174-41DD-AFA6-8CEA961F7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EA08E-1EB5-4995-A47F-FD2935B3900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F3965-850C-49FA-B32E-576877EA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3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93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ヒラギノ角ゴ Pro W3" charset="-128"/>
              </a:rPr>
              <a:t>Add an extra print to the authors read function, so can see strings before \n is stripped off</a:t>
            </a:r>
          </a:p>
        </p:txBody>
      </p:sp>
    </p:spTree>
    <p:extLst>
      <p:ext uri="{BB962C8B-B14F-4D97-AF65-F5344CB8AC3E}">
        <p14:creationId xmlns:p14="http://schemas.microsoft.com/office/powerpoint/2010/main" val="177288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405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89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1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56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655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534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19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97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7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Lists and Tuples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13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E8FD5-108B-495E-A642-DDAC62626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13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97C37-DE5E-4C81-B9BA-4CEAEBE83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1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6CDB7-2F7C-4753-9D6E-6A3FCAF93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85926-910D-443E-BD6C-E3CEECE86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8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53FF3-EE7E-4B5D-84AA-22467AAEC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90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D72CB-F97C-4D3D-804A-29A251F6F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3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E7B6-7023-40AC-AA3A-4B590FAF1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0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71214-1292-4FE3-8CD4-571B3362B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3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4D727-72B3-4D2F-AB91-42C717EF5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1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3D1B2-8020-43BD-89E1-380EA0FF21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0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1524000" y="6465888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E3C76C-67C9-4C11-BB19-EDFCB3572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F310300-2DCF-44A8-BEA1-F1EF0E917B1F}"/>
              </a:ext>
            </a:extLst>
          </p:cNvPr>
          <p:cNvSpPr/>
          <p:nvPr/>
        </p:nvSpPr>
        <p:spPr bwMode="auto">
          <a:xfrm>
            <a:off x="1371600" y="4191000"/>
            <a:ext cx="1042416" cy="1042416"/>
          </a:xfrm>
          <a:prstGeom prst="actionButtonForwardNex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Lists (cont’d.)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088" y="1676400"/>
            <a:ext cx="8229600" cy="966788"/>
          </a:xfrm>
        </p:spPr>
      </p:pic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200400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656138"/>
            <a:ext cx="82296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D2995-8F63-49CE-AFBA-85E717A98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 and Iterating over a List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 dirty="0"/>
              <a:t>Repetition operator</a:t>
            </a:r>
            <a:r>
              <a:rPr lang="en-US" altLang="en-US" sz="2800" dirty="0"/>
              <a:t>: makes multiple copies of a list and joins them together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/>
              <a:t> symbol is a repetition operator when applied to a sequence and an integer</a:t>
            </a:r>
          </a:p>
          <a:p>
            <a:pPr lvl="2">
              <a:buFontTx/>
              <a:buChar char="•"/>
            </a:pPr>
            <a:r>
              <a:rPr lang="en-US" altLang="en-US" sz="2000" dirty="0"/>
              <a:t>Sequence is left operand, number is right</a:t>
            </a:r>
          </a:p>
          <a:p>
            <a:pPr lvl="1"/>
            <a:r>
              <a:rPr lang="en-US" altLang="en-US" sz="2400" dirty="0"/>
              <a:t>General format: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b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You can iterate over a list using 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800" dirty="0"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Format: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E266E-0D88-42CB-A8DA-D994E07E8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[1, 2, 3] *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sets numbers to [1, 2, 3, 1, 2, 3]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 (numbers) then gives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[1, 2, 3, 1, 2, 3]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B2A1-FA59-438A-BB5C-A41DAFDD4D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53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Repetition Operator and Iterating over a List</a:t>
            </a:r>
            <a:endParaRPr lang="he-IL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Courier New" pitchFamily="49" charset="0"/>
              </a:rPr>
              <a:t>You can iterate over a list using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+mj-lt"/>
                <a:cs typeface="Courier New" pitchFamily="49" charset="0"/>
              </a:rPr>
              <a:t>loop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+mj-lt"/>
                <a:cs typeface="Courier New" pitchFamily="49" charset="0"/>
              </a:rPr>
              <a:t>General 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+mj-lt"/>
                <a:ea typeface="+mn-ea"/>
                <a:cs typeface="Courier New" pitchFamily="49" charset="0"/>
              </a:rPr>
              <a:t>example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s in ["Ada", "BCPL", "Cobol"]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print (s)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+mj-lt"/>
                <a:ea typeface="+mn-ea"/>
                <a:cs typeface="Courier New" pitchFamily="49" charset="0"/>
              </a:rPr>
              <a:t>prints each string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43F9C-60F3-4555-9F4D-FA2104B8E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3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Index</a:t>
            </a:r>
            <a:r>
              <a:rPr lang="en-US" altLang="en-US" dirty="0"/>
              <a:t>: a number specifying the position of an element in a list</a:t>
            </a:r>
          </a:p>
          <a:p>
            <a:pPr lvl="1"/>
            <a:r>
              <a:rPr lang="en-US" altLang="en-US" dirty="0"/>
              <a:t>Enables access to individual element in list</a:t>
            </a:r>
          </a:p>
          <a:p>
            <a:pPr lvl="1"/>
            <a:r>
              <a:rPr lang="en-US" altLang="en-US" dirty="0"/>
              <a:t>Index of first element in the list is 0, second element is 1, and nth element is n-1</a:t>
            </a:r>
          </a:p>
          <a:p>
            <a:pPr lvl="1"/>
            <a:r>
              <a:rPr lang="en-US" altLang="en-US" dirty="0"/>
              <a:t>Negative indexes identify positions relative to the end of the list</a:t>
            </a:r>
          </a:p>
          <a:p>
            <a:pPr lvl="2">
              <a:buFontTx/>
              <a:buChar char="•"/>
            </a:pPr>
            <a:r>
              <a:rPr lang="en-US" altLang="en-US" dirty="0"/>
              <a:t>The index -1 identifies the last element, -2 identifies the next to last element, etc.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4BC43-5E1B-49D9-A310-064C695DE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/>
              <a:t> function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/>
              <a:t>An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800" dirty="0"/>
              <a:t> exception is raised if an  invalid index is used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buFontTx/>
              <a:buChar char="•"/>
            </a:pPr>
            <a:r>
              <a:rPr lang="en-US" altLang="en-US" sz="2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800" u="sng" dirty="0">
                <a:cs typeface="Courier New" panose="02070309020205020404" pitchFamily="49" charset="0"/>
              </a:rPr>
              <a:t> function</a:t>
            </a:r>
            <a:r>
              <a:rPr lang="en-US" altLang="en-US" sz="2800" dirty="0">
                <a:cs typeface="Courier New" panose="02070309020205020404" pitchFamily="49" charset="0"/>
              </a:rPr>
              <a:t>: returns the length of a sequence such as a list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Example: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Returns the number of elements in the list, so the index of last element is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(list)-1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Can be used to prevent an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exception when iterating over a list with a loop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4CEF4-11C0-4680-A4F6-CCD9CEE26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1447801"/>
            <a:ext cx="670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  <a:cs typeface="Courier New" pitchFamily="49" charset="0"/>
              </a:rPr>
              <a:t>Indexing</a:t>
            </a: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</a:t>
            </a:r>
            <a:r>
              <a:rPr lang="en-US" sz="18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my_list</a:t>
            </a: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[10, 20, 30, 40]</a:t>
            </a: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index = 0    # this loop prints the list</a:t>
            </a:r>
          </a:p>
          <a:p>
            <a:pPr marL="457200" lvl="5" defTabSz="231775">
              <a:buClr>
                <a:srgbClr val="EB9F27"/>
              </a:buClr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while index &lt; 4:</a:t>
            </a:r>
          </a:p>
          <a:p>
            <a:pPr marL="457200" lvl="5" defTabSz="231775">
              <a:buClr>
                <a:srgbClr val="EB9F27"/>
              </a:buClr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	print (</a:t>
            </a:r>
            <a:r>
              <a:rPr lang="en-US" sz="18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my_list</a:t>
            </a: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[index])</a:t>
            </a:r>
          </a:p>
          <a:p>
            <a:pPr marL="457200" lvl="5" defTabSz="231775">
              <a:buClr>
                <a:srgbClr val="EB9F27"/>
              </a:buClr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	index += 1</a:t>
            </a:r>
          </a:p>
          <a:p>
            <a:pPr marL="6350" lvl="5" defTabSz="231775">
              <a:spcBef>
                <a:spcPts val="600"/>
              </a:spcBef>
              <a:buClr>
                <a:srgbClr val="EB9F27"/>
              </a:buClr>
              <a:tabLst>
                <a:tab pos="231775" algn="l"/>
                <a:tab pos="2921000" algn="l"/>
              </a:tabLst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67200" y="3124200"/>
          <a:ext cx="2819400" cy="101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4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T="45734" marB="45734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T="45734" marB="45734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T="45734" marB="45734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40</a:t>
                      </a:r>
                    </a:p>
                  </a:txBody>
                  <a:tcPr marT="45734" marB="45734" anchor="ctr">
                    <a:solidFill>
                      <a:srgbClr val="F2B2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 bwMode="auto">
          <a:xfrm>
            <a:off x="2362200" y="3124200"/>
            <a:ext cx="1066800" cy="367352"/>
          </a:xfrm>
          <a:prstGeom prst="borderCallout2">
            <a:avLst>
              <a:gd name="adj1" fmla="val 41041"/>
              <a:gd name="adj2" fmla="val 99130"/>
              <a:gd name="adj3" fmla="val 52187"/>
              <a:gd name="adj4" fmla="val 101030"/>
              <a:gd name="adj5" fmla="val 51829"/>
              <a:gd name="adj6" fmla="val 183610"/>
            </a:avLst>
          </a:prstGeom>
          <a:gradFill flip="none" rotWithShape="1">
            <a:gsLst>
              <a:gs pos="0">
                <a:srgbClr val="FFCC66">
                  <a:tint val="66000"/>
                  <a:satMod val="160000"/>
                </a:srgbClr>
              </a:gs>
              <a:gs pos="50000">
                <a:srgbClr val="FFCC66">
                  <a:tint val="44500"/>
                  <a:satMod val="160000"/>
                </a:srgbClr>
              </a:gs>
              <a:gs pos="100000">
                <a:srgbClr val="FFCC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my_list</a:t>
            </a:r>
            <a:endParaRPr lang="en-US" sz="1600" b="1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22367-2932-4B16-906F-ED022BA81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01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Factoids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953000"/>
          </a:xfrm>
        </p:spPr>
        <p:txBody>
          <a:bodyPr/>
          <a:lstStyle/>
          <a:p>
            <a:r>
              <a:rPr lang="en-US" dirty="0"/>
              <a:t>Attempt to use an invalid index raises the </a:t>
            </a:r>
            <a:r>
              <a:rPr lang="en-US" i="1" dirty="0" err="1"/>
              <a:t>IndexError</a:t>
            </a:r>
            <a:r>
              <a:rPr lang="en-US" dirty="0"/>
              <a:t> exception</a:t>
            </a:r>
          </a:p>
          <a:p>
            <a:pPr lvl="1"/>
            <a:r>
              <a:rPr lang="en-US" dirty="0"/>
              <a:t>example: on prior slide, </a:t>
            </a:r>
            <a:r>
              <a:rPr lang="en-US" i="1" dirty="0"/>
              <a:t>off by one error</a:t>
            </a:r>
            <a:br>
              <a:rPr lang="en-US" dirty="0"/>
            </a:br>
            <a:r>
              <a:rPr lang="en-US" dirty="0"/>
              <a:t>  while index &lt;= 4: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len</a:t>
            </a:r>
            <a:r>
              <a:rPr lang="en-US" dirty="0"/>
              <a:t> function to help prevent errors and maximize readability</a:t>
            </a:r>
          </a:p>
          <a:p>
            <a:pPr lvl="1"/>
            <a:r>
              <a:rPr lang="en-US" dirty="0"/>
              <a:t>example: on prior slide, use this instead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listLength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while index &lt; </a:t>
            </a:r>
            <a:r>
              <a:rPr lang="en-US" dirty="0" err="1"/>
              <a:t>listLength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A305A-0A03-4D3E-B865-0AD1F260C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5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Are Mutable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Mutable sequence: the items in the sequence can be changed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Lists are mutable, and so their elements can be changed</a:t>
            </a:r>
            <a:br>
              <a:rPr lang="en-US" altLang="en-US" sz="2400" dirty="0">
                <a:cs typeface="Courier New" panose="02070309020205020404" pitchFamily="49" charset="0"/>
              </a:rPr>
            </a:br>
            <a:endParaRPr lang="en-US" altLang="en-US" sz="24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An expression such as 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list[1] =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sz="2800" dirty="0">
                <a:cs typeface="Courier New" panose="02070309020205020404" pitchFamily="49" charset="0"/>
              </a:rPr>
              <a:t> can be used to     	assign a new value to a list element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Must use a valid index to prevent raising of an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400" dirty="0">
                <a:cs typeface="Courier New" panose="02070309020205020404" pitchFamily="49" charset="0"/>
              </a:rPr>
              <a:t> exception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600F3-5B65-443E-9CC5-FC7BB1F57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458200" cy="2819400"/>
          </a:xfrm>
        </p:spPr>
        <p:txBody>
          <a:bodyPr/>
          <a:lstStyle/>
          <a:p>
            <a:r>
              <a:rPr lang="en-US" sz="2800" dirty="0" err="1"/>
              <a:t>myList</a:t>
            </a:r>
            <a:r>
              <a:rPr lang="en-US" sz="2800" dirty="0"/>
              <a:t> = [3, 5, 7, 9]</a:t>
            </a:r>
          </a:p>
          <a:p>
            <a:pPr>
              <a:buFont typeface="Times" charset="0"/>
              <a:buNone/>
            </a:pPr>
            <a:br>
              <a:rPr lang="en-US" sz="2800" dirty="0"/>
            </a:br>
            <a:r>
              <a:rPr lang="en-US" sz="2800" dirty="0" err="1"/>
              <a:t>myList</a:t>
            </a:r>
            <a:r>
              <a:rPr lang="en-US" sz="2800" dirty="0"/>
              <a:t>[1]  = 4    # changes the 2</a:t>
            </a:r>
            <a:r>
              <a:rPr lang="en-US" sz="2800" baseline="30000" dirty="0"/>
              <a:t>nd</a:t>
            </a:r>
            <a:r>
              <a:rPr lang="en-US" sz="2800" dirty="0"/>
              <a:t> element to 4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myList</a:t>
            </a:r>
            <a:r>
              <a:rPr lang="en-US" sz="2800" dirty="0"/>
              <a:t>[4] = 15   # </a:t>
            </a:r>
            <a:r>
              <a:rPr lang="en-US" sz="2800" dirty="0" err="1"/>
              <a:t>IndexError</a:t>
            </a:r>
            <a:r>
              <a:rPr lang="en-US" sz="2800" dirty="0"/>
              <a:t> exception !!!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971800" y="5075694"/>
            <a:ext cx="2978701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9900CC"/>
                </a:solidFill>
              </a:rPr>
              <a:t>sales_list.py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3E354-3D92-40D2-BFCC-17234695E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29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Sequences</a:t>
            </a:r>
          </a:p>
          <a:p>
            <a:pPr>
              <a:buFontTx/>
              <a:buChar char="•"/>
            </a:pPr>
            <a:r>
              <a:rPr lang="en-US" altLang="en-US" dirty="0"/>
              <a:t>Introduction to Lists</a:t>
            </a:r>
          </a:p>
          <a:p>
            <a:pPr>
              <a:buFontTx/>
              <a:buChar char="•"/>
            </a:pPr>
            <a:r>
              <a:rPr lang="en-US" altLang="en-US" dirty="0"/>
              <a:t>List Slicing</a:t>
            </a:r>
          </a:p>
          <a:p>
            <a:pPr>
              <a:buFontTx/>
              <a:buChar char="•"/>
            </a:pPr>
            <a:r>
              <a:rPr lang="en-US" altLang="en-US" dirty="0"/>
              <a:t>Finding Items in Lists with the </a:t>
            </a:r>
            <a:r>
              <a:rPr lang="en-US" altLang="en-US" i="1" dirty="0"/>
              <a:t>in</a:t>
            </a:r>
            <a:r>
              <a:rPr lang="en-US" altLang="en-US" dirty="0"/>
              <a:t> Operator</a:t>
            </a:r>
          </a:p>
          <a:p>
            <a:pPr>
              <a:buFontTx/>
              <a:buChar char="•"/>
            </a:pPr>
            <a:r>
              <a:rPr lang="en-US" altLang="en-US" dirty="0"/>
              <a:t>List Methods and Useful Built-in Functions</a:t>
            </a:r>
          </a:p>
          <a:p>
            <a:pPr marL="342900" lvl="1" indent="-342900">
              <a:buFontTx/>
              <a:buChar char="•"/>
            </a:pPr>
            <a:r>
              <a:rPr lang="en-US" sz="16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endParaRPr lang="en-US" sz="2000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7ADB8-7705-4AB2-9A31-4A728075D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Concatenating Lists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Concatenate</a:t>
            </a:r>
            <a:r>
              <a:rPr lang="en-US" altLang="en-US"/>
              <a:t>: join two things together </a:t>
            </a:r>
          </a:p>
          <a:p>
            <a:pPr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operator can be used to concatenate two lists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/>
              <a:t>Cannot concatenate a list with another data type, such as a number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>
                <a:cs typeface="Courier New" panose="02070309020205020404" pitchFamily="49" charset="0"/>
              </a:rPr>
              <a:t> augmented assignment operator can also be used to concatenate lists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561C0-9F07-4E64-8A95-0AC09FFE6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numbers1 = [1, 2, 3]</a:t>
            </a:r>
          </a:p>
          <a:p>
            <a:r>
              <a:rPr lang="en-US" dirty="0"/>
              <a:t>numbers2 = [10, 20, 30]</a:t>
            </a:r>
          </a:p>
          <a:p>
            <a:r>
              <a:rPr lang="en-US" dirty="0"/>
              <a:t>numbers3 = numbers1 + numbers2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sets numbers3 to</a:t>
            </a:r>
            <a:br>
              <a:rPr lang="en-US" dirty="0"/>
            </a:br>
            <a:r>
              <a:rPr lang="en-US" dirty="0"/>
              <a:t>[1, 2, 3, 10, 20, 30]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FEBB-37A0-4680-94F1-95FCA4261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40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Slicing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/>
              <a:t>Slice</a:t>
            </a:r>
            <a:r>
              <a:rPr lang="en-US" altLang="en-US" sz="2800"/>
              <a:t>: a span of items that are taken from a sequence</a:t>
            </a:r>
          </a:p>
          <a:p>
            <a:pPr lvl="1"/>
            <a:r>
              <a:rPr lang="en-US" altLang="en-US" sz="2400"/>
              <a:t>List slicing format: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Span is a list containing copies of elements from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400">
                <a:cs typeface="Courier New" panose="02070309020205020404" pitchFamily="49" charset="0"/>
              </a:rPr>
              <a:t> up to, but not including,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sz="2400" i="1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If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000">
                <a:cs typeface="Courier New" panose="02070309020205020404" pitchFamily="49" charset="0"/>
              </a:rPr>
              <a:t> not specified,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If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000">
                <a:cs typeface="Courier New" panose="02070309020205020404" pitchFamily="49" charset="0"/>
              </a:rPr>
              <a:t> not specified,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len(list)</a:t>
            </a:r>
            <a:r>
              <a:rPr lang="en-US" altLang="en-US" sz="200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Slicing expressions can include a step value and negative indexes relative to end of list</a:t>
            </a:r>
            <a:endParaRPr lang="he-IL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F5F3F-E663-479B-B6AB-3B9621AC1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  <a:cs typeface="Courier New" pitchFamily="49" charset="0"/>
              </a:rPr>
              <a:t>Slicing</a:t>
            </a:r>
          </a:p>
          <a:p>
            <a:pPr marL="103188" lvl="5" defTabSz="163513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days = [‘Sunday’, ‘Monday’, ‘Tuesday’, ‘Wednesday’,</a:t>
            </a:r>
          </a:p>
          <a:p>
            <a:pPr marL="457200" lvl="5" defTabSz="165100">
              <a:buClr>
                <a:srgbClr val="EB9F27"/>
              </a:buClr>
              <a:tabLst>
                <a:tab pos="1255713" algn="l"/>
              </a:tabLst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  	‘Thursday’, ‘Friday’, ‘Saturday’]</a:t>
            </a: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457200" lvl="5" defTabSz="231775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177800" lvl="5" defTabSz="163513">
              <a:spcBef>
                <a:spcPts val="2400"/>
              </a:spcBef>
              <a:buClr>
                <a:srgbClr val="EB9F27"/>
              </a:buClr>
              <a:defRPr/>
            </a:pPr>
            <a:endParaRPr lang="en-US" sz="18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177800" lvl="5" defTabSz="163513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18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mid_days</a:t>
            </a: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days[2:5] </a:t>
            </a:r>
            <a:r>
              <a:rPr lang="en-US" sz="1600" b="1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# from indexes 2 up to but not including 5</a:t>
            </a:r>
          </a:p>
          <a:p>
            <a:pPr marL="177800" lvl="5" defTabSz="163513">
              <a:buClr>
                <a:srgbClr val="EB9F27"/>
              </a:buClr>
              <a:tabLst>
                <a:tab pos="3030538" algn="l"/>
              </a:tabLst>
              <a:defRPr/>
            </a:pPr>
            <a:r>
              <a:rPr lang="en-US" sz="1600" b="1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	# </a:t>
            </a:r>
            <a:r>
              <a:rPr lang="en-US" sz="1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[‘Tuesday’, ‘</a:t>
            </a:r>
            <a:r>
              <a:rPr lang="en-US" sz="16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Wednesday’,‘Thursday</a:t>
            </a:r>
            <a:r>
              <a:rPr lang="en-US" sz="1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’]</a:t>
            </a:r>
          </a:p>
          <a:p>
            <a:pPr marL="6350" lvl="5" defTabSz="231775">
              <a:spcBef>
                <a:spcPts val="600"/>
              </a:spcBef>
              <a:buClr>
                <a:srgbClr val="EB9F27"/>
              </a:buClr>
              <a:tabLst>
                <a:tab pos="231775" algn="l"/>
                <a:tab pos="2921000" algn="l"/>
              </a:tabLst>
              <a:defRPr/>
            </a:pP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3352800"/>
          <a:ext cx="6781801" cy="101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24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Sunday</a:t>
                      </a:r>
                    </a:p>
                  </a:txBody>
                  <a:tcPr marL="0" marR="0" marT="0" marB="0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Monday</a:t>
                      </a:r>
                    </a:p>
                  </a:txBody>
                  <a:tcPr marL="0" marR="0" marT="0" marB="0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Tuesday</a:t>
                      </a:r>
                    </a:p>
                  </a:txBody>
                  <a:tcPr marL="0" marR="0" marT="0" marB="0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Wednesday</a:t>
                      </a:r>
                    </a:p>
                  </a:txBody>
                  <a:tcPr marL="0" marR="0" marT="0" marB="0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Thursday</a:t>
                      </a:r>
                    </a:p>
                  </a:txBody>
                  <a:tcPr marL="0" marR="0" marT="0" marB="0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Friday</a:t>
                      </a:r>
                    </a:p>
                  </a:txBody>
                  <a:tcPr marL="0" marR="0" marT="0" marB="0" anchor="ctr">
                    <a:solidFill>
                      <a:srgbClr val="F2B2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Saturday</a:t>
                      </a:r>
                    </a:p>
                  </a:txBody>
                  <a:tcPr marL="0" marR="0" marT="0" marB="0" anchor="ctr">
                    <a:solidFill>
                      <a:srgbClr val="F2B2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T="45734" marB="45734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  <a:gs pos="28000">
                          <a:srgbClr val="825600"/>
                        </a:gs>
                        <a:gs pos="42999">
                          <a:srgbClr val="FFA800"/>
                        </a:gs>
                        <a:gs pos="58000">
                          <a:srgbClr val="825600"/>
                        </a:gs>
                        <a:gs pos="72000">
                          <a:srgbClr val="FFA800"/>
                        </a:gs>
                        <a:gs pos="87000">
                          <a:srgbClr val="825600"/>
                        </a:gs>
                        <a:gs pos="100000">
                          <a:srgbClr val="FFA80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 bwMode="auto">
          <a:xfrm>
            <a:off x="609601" y="3505200"/>
            <a:ext cx="838200" cy="367352"/>
          </a:xfrm>
          <a:prstGeom prst="borderCallout2">
            <a:avLst>
              <a:gd name="adj1" fmla="val 41041"/>
              <a:gd name="adj2" fmla="val 99130"/>
              <a:gd name="adj3" fmla="val 52187"/>
              <a:gd name="adj4" fmla="val 101030"/>
              <a:gd name="adj5" fmla="val 51829"/>
              <a:gd name="adj6" fmla="val 144533"/>
            </a:avLst>
          </a:prstGeom>
          <a:gradFill flip="none" rotWithShape="1">
            <a:gsLst>
              <a:gs pos="0">
                <a:srgbClr val="FFCC66">
                  <a:tint val="66000"/>
                  <a:satMod val="160000"/>
                </a:srgbClr>
              </a:gs>
              <a:gs pos="50000">
                <a:srgbClr val="FFCC66">
                  <a:tint val="44500"/>
                  <a:satMod val="160000"/>
                </a:srgbClr>
              </a:gs>
              <a:gs pos="100000">
                <a:srgbClr val="FFCC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days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40F3E-AB7E-4225-AC17-D04AFBFCC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207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Items in Lists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You can 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/>
              <a:t> operator to determine whether an item is contained in a list</a:t>
            </a:r>
          </a:p>
          <a:p>
            <a:pPr lvl="1"/>
            <a:r>
              <a:rPr lang="en-US" altLang="en-US" sz="2400"/>
              <a:t>General format: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Returns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>
                <a:cs typeface="Courier New" panose="02070309020205020404" pitchFamily="49" charset="0"/>
              </a:rPr>
              <a:t> if the item is in the list,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>
                <a:cs typeface="Courier New" panose="02070309020205020404" pitchFamily="49" charset="0"/>
              </a:rPr>
              <a:t> if it is not in the list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Similarly you can 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z="2800">
                <a:cs typeface="Courier New" panose="02070309020205020404" pitchFamily="49" charset="0"/>
              </a:rPr>
              <a:t> operator to determine whether an item is not in a list</a:t>
            </a:r>
            <a:endParaRPr lang="he-IL" altLang="en-US" sz="280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  <p:sp>
        <p:nvSpPr>
          <p:cNvPr id="5" name="TextBox 3"/>
          <p:cNvSpPr txBox="1"/>
          <p:nvPr/>
        </p:nvSpPr>
        <p:spPr>
          <a:xfrm>
            <a:off x="5029200" y="5181600"/>
            <a:ext cx="2180405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9900CC"/>
                </a:solidFill>
              </a:rPr>
              <a:t>in_list.py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0AA47-5C3E-4F30-98A7-D7EF56554D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28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cs typeface="Courier New" panose="02070309020205020404" pitchFamily="49" charset="0"/>
              </a:rPr>
              <a:t>: used to add items to a list –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dirty="0">
                <a:cs typeface="Courier New" panose="02070309020205020404" pitchFamily="49" charset="0"/>
              </a:rPr>
              <a:t> is appended to the end of the existing list</a:t>
            </a:r>
            <a:br>
              <a:rPr lang="en-US" altLang="en-US" sz="2800" dirty="0">
                <a:cs typeface="Courier New" panose="02070309020205020404" pitchFamily="49" charset="0"/>
              </a:rPr>
            </a:b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index(</a:t>
            </a:r>
            <a:r>
              <a:rPr lang="en-US" altLang="en-US" sz="28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cs typeface="Courier New" panose="02070309020205020404" pitchFamily="49" charset="0"/>
              </a:rPr>
              <a:t>: used to determine where an item is located in a list 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Returns the index of the first element in the list containing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Raises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sz="2400" dirty="0">
                <a:cs typeface="Courier New" panose="02070309020205020404" pitchFamily="49" charset="0"/>
              </a:rPr>
              <a:t> exception if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400" dirty="0">
                <a:cs typeface="Courier New" panose="02070309020205020404" pitchFamily="49" charset="0"/>
              </a:rPr>
              <a:t> not in the list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875A3-93C0-4C7A-9DD9-D5847A60C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/>
              <a:t>: used to insert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/>
              <a:t> at position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/>
              <a:t> in the list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/>
              <a:t>: used to sort the elements of the list in ascending order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/>
              <a:t>: removes the first occurrence of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/>
              <a:t> in the list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/>
              <a:t>: reverses the order of the elements in the list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58410-9FE3-4092-B102-6CB29B3DA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919163"/>
            <a:ext cx="85026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F596B-5015-4FC1-B31F-0BDDBF9F2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800" u="sng" dirty="0">
                <a:cs typeface="Courier New" panose="02070309020205020404" pitchFamily="49" charset="0"/>
              </a:rPr>
              <a:t>statement</a:t>
            </a:r>
            <a:r>
              <a:rPr lang="en-US" altLang="en-US" sz="2800" dirty="0">
                <a:cs typeface="Courier New" panose="02070309020205020404" pitchFamily="49" charset="0"/>
              </a:rPr>
              <a:t>: removes an element from a specific index in a list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General format: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altLang="en-US" sz="2800" u="sng" dirty="0">
                <a:cs typeface="Courier New" panose="02070309020205020404" pitchFamily="49" charset="0"/>
              </a:rPr>
              <a:t>and</a:t>
            </a: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altLang="en-US" sz="2800" u="sng" dirty="0">
                <a:cs typeface="Courier New" panose="02070309020205020404" pitchFamily="49" charset="0"/>
              </a:rPr>
              <a:t>functions</a:t>
            </a:r>
            <a:r>
              <a:rPr lang="en-US" altLang="en-US" sz="2800" dirty="0">
                <a:cs typeface="Courier New" panose="02070309020205020404" pitchFamily="49" charset="0"/>
              </a:rPr>
              <a:t>: built-in functions that return the item that has the lowest or highest value in a sequence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The sequence is passed as an argument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A136C-BAB8-4A01-AB66-90B76E0A0C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/>
              <a:t>Some Example Programs Demonstrating Methods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5791200" cy="3352800"/>
          </a:xfrm>
        </p:spPr>
        <p:txBody>
          <a:bodyPr/>
          <a:lstStyle/>
          <a:p>
            <a:r>
              <a:rPr lang="en-US" dirty="0"/>
              <a:t>list_append.py</a:t>
            </a:r>
          </a:p>
          <a:p>
            <a:r>
              <a:rPr lang="en-US" dirty="0"/>
              <a:t>index_list.py</a:t>
            </a:r>
          </a:p>
          <a:p>
            <a:r>
              <a:rPr lang="en-US" dirty="0"/>
              <a:t>insert_list.py</a:t>
            </a:r>
          </a:p>
          <a:p>
            <a:r>
              <a:rPr lang="en-US" dirty="0"/>
              <a:t>remove_item.py</a:t>
            </a:r>
          </a:p>
          <a:p>
            <a:r>
              <a:rPr lang="en-US" dirty="0"/>
              <a:t>sortAndReverse.py</a:t>
            </a:r>
          </a:p>
          <a:p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22C0B-DD9E-478A-BFF1-4C952DE79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21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(cont’d.)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Copying Lists</a:t>
            </a:r>
          </a:p>
          <a:p>
            <a:pPr>
              <a:buFontTx/>
              <a:buChar char="•"/>
            </a:pPr>
            <a:r>
              <a:rPr lang="en-US" altLang="en-US" dirty="0"/>
              <a:t>Processing Lists</a:t>
            </a:r>
          </a:p>
          <a:p>
            <a:pPr>
              <a:buFontTx/>
              <a:buChar char="•"/>
            </a:pPr>
            <a:r>
              <a:rPr lang="en-US" altLang="en-US" dirty="0"/>
              <a:t>Two-Dimensional Lists</a:t>
            </a:r>
          </a:p>
          <a:p>
            <a:pPr>
              <a:buFontTx/>
              <a:buChar char="•"/>
            </a:pPr>
            <a:r>
              <a:rPr lang="en-US" altLang="en-US" dirty="0"/>
              <a:t>Tuples</a:t>
            </a:r>
          </a:p>
          <a:p>
            <a:pPr>
              <a:buFontTx/>
              <a:buChar char="•"/>
            </a:pPr>
            <a:r>
              <a:rPr lang="en-US" altLang="en-US" dirty="0"/>
              <a:t>Plotting List Data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dirty="0"/>
              <a:t> Package (will discuss if time permits)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8780F-D70A-4171-A712-32CF9AEA1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847725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600200"/>
            <a:ext cx="769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  <a:cs typeface="Courier New" pitchFamily="49" charset="0"/>
              </a:rPr>
              <a:t>The </a:t>
            </a: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del</a:t>
            </a:r>
            <a:r>
              <a:rPr lang="en-US" kern="0" dirty="0">
                <a:latin typeface="Arial Black" pitchFamily="34" charset="0"/>
                <a:ea typeface="ヒラギノ角ゴ Pro W3" pitchFamily="-48" charset="-128"/>
                <a:cs typeface="Courier New" pitchFamily="49" charset="0"/>
              </a:rPr>
              <a:t> Statement : example</a:t>
            </a:r>
          </a:p>
          <a:p>
            <a:pPr marL="231775" lvl="5" indent="-225425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ea typeface="ヒラギノ角ゴ Pro W3" pitchFamily="-48" charset="-128"/>
                <a:cs typeface="Courier New" pitchFamily="49" charset="0"/>
              </a:rPr>
              <a:t>Removes an element from a specific index</a:t>
            </a:r>
          </a:p>
          <a:p>
            <a:pPr marL="280988" lvl="5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For example:</a:t>
            </a:r>
          </a:p>
          <a:p>
            <a:pPr marL="280988" lvl="5" defTabSz="231775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</a:t>
            </a:r>
            <a:r>
              <a:rPr lang="en-US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my_list</a:t>
            </a: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= [1, 2, 3, 4, 5]</a:t>
            </a:r>
          </a:p>
          <a:p>
            <a:pPr marL="457200" lvl="5" defTabSz="231775">
              <a:spcBef>
                <a:spcPts val="600"/>
              </a:spcBef>
              <a:buClr>
                <a:srgbClr val="EB9F27"/>
              </a:buClr>
              <a:tabLst>
                <a:tab pos="395288" algn="l"/>
                <a:tab pos="3603625" algn="l"/>
              </a:tabLst>
              <a:defRPr/>
            </a:pP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print ('Before deletion:', </a:t>
            </a:r>
            <a:r>
              <a:rPr lang="en-US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my_list</a:t>
            </a: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)	</a:t>
            </a:r>
          </a:p>
          <a:p>
            <a:pPr marL="457200" lvl="5" defTabSz="231775">
              <a:spcBef>
                <a:spcPts val="600"/>
              </a:spcBef>
              <a:buClr>
                <a:srgbClr val="EB9F27"/>
              </a:buClr>
              <a:tabLst>
                <a:tab pos="395288" algn="l"/>
                <a:tab pos="3603625" algn="l"/>
              </a:tabLst>
              <a:defRPr/>
            </a:pP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del </a:t>
            </a: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my_list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[2]   # delete the 3</a:t>
            </a:r>
            <a:r>
              <a:rPr lang="en-US" sz="2000" b="1" kern="0" baseline="3000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rd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element</a:t>
            </a:r>
            <a:endParaRPr lang="en-US" sz="2000" b="1" kern="0" dirty="0">
              <a:latin typeface="Arial Narrow" pitchFamily="34" charset="0"/>
              <a:ea typeface="ヒラギノ角ゴ Pro W3" pitchFamily="-48" charset="-128"/>
              <a:cs typeface="Courier New" pitchFamily="49" charset="0"/>
            </a:endParaRPr>
          </a:p>
          <a:p>
            <a:pPr marL="231775" lvl="5" indent="-225425" defTabSz="463550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	print ('After deletion:',  </a:t>
            </a:r>
            <a:r>
              <a:rPr lang="en-US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my_list</a:t>
            </a: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)</a:t>
            </a:r>
            <a:endParaRPr lang="en-US" kern="0" dirty="0">
              <a:latin typeface="+mn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4724400" y="5132228"/>
            <a:ext cx="3027363" cy="83026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 err="1"/>
              <a:t>IndexError</a:t>
            </a:r>
            <a:r>
              <a:rPr lang="en-US" dirty="0"/>
              <a:t> exception</a:t>
            </a:r>
            <a:br>
              <a:rPr lang="en-US" dirty="0"/>
            </a:br>
            <a:r>
              <a:rPr lang="en-US" dirty="0"/>
              <a:t>if index not 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1A626-8642-4E17-9A64-5B8204B63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45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52400"/>
            <a:ext cx="7531100" cy="847725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696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  <a:cs typeface="Courier New" pitchFamily="49" charset="0"/>
              </a:rPr>
              <a:t>The </a:t>
            </a: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min</a:t>
            </a:r>
            <a:r>
              <a:rPr lang="en-US" kern="0" dirty="0">
                <a:latin typeface="Arial Black" pitchFamily="34" charset="0"/>
                <a:ea typeface="ヒラギノ角ゴ Pro W3" pitchFamily="-48" charset="-128"/>
                <a:cs typeface="Courier New" pitchFamily="49" charset="0"/>
              </a:rPr>
              <a:t> and </a:t>
            </a: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max </a:t>
            </a:r>
            <a:r>
              <a:rPr lang="en-US" kern="0" dirty="0">
                <a:latin typeface="Arial Black" pitchFamily="34" charset="0"/>
                <a:ea typeface="ヒラギノ角ゴ Pro W3" pitchFamily="-48" charset="-128"/>
                <a:cs typeface="Courier New" pitchFamily="49" charset="0"/>
              </a:rPr>
              <a:t>functions (lists and strings)</a:t>
            </a:r>
          </a:p>
          <a:p>
            <a:pPr marL="231775" lvl="5" indent="-225425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min</a:t>
            </a:r>
            <a:r>
              <a:rPr lang="en-US" kern="0" dirty="0">
                <a:latin typeface="+mn-lt"/>
                <a:ea typeface="ヒラギノ角ゴ Pro W3" pitchFamily="-48" charset="-128"/>
                <a:cs typeface="Courier New" pitchFamily="49" charset="0"/>
              </a:rPr>
              <a:t> function accepts a sequence and returns the item that has the lowest value</a:t>
            </a:r>
          </a:p>
          <a:p>
            <a:pPr marL="231775" lvl="5" indent="-225425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max</a:t>
            </a:r>
            <a:r>
              <a:rPr lang="en-US" kern="0" dirty="0">
                <a:ea typeface="ヒラギノ角ゴ Pro W3" pitchFamily="-48" charset="-128"/>
                <a:cs typeface="Courier New" pitchFamily="49" charset="0"/>
              </a:rPr>
              <a:t> function accepts a sequence and returns the item that has the highest value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1676400" y="4038600"/>
            <a:ext cx="556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 err="1"/>
              <a:t>myList</a:t>
            </a:r>
            <a:r>
              <a:rPr lang="en-US" dirty="0"/>
              <a:t> = [45,  -2,  117]</a:t>
            </a:r>
          </a:p>
          <a:p>
            <a:r>
              <a:rPr lang="en-US" dirty="0"/>
              <a:t>print ("The maximum is: ", max(</a:t>
            </a:r>
            <a:r>
              <a:rPr lang="en-US" dirty="0" err="1"/>
              <a:t>myList</a:t>
            </a:r>
            <a:r>
              <a:rPr lang="en-US" dirty="0"/>
              <a:t>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80A9-BB7A-4061-91E3-3F9C0F7C3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To make a copy of a list you must copy each element of the list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Two methods to do this: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Creating a new empty list and 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add a copy of each element from the original list to the new list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Creating a new empty list and concatenating the old list to the new empty list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EFEAE-B2C4-4B9B-BDB9-8D02568B0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52400"/>
            <a:ext cx="8293100" cy="9144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Lists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Copying Lists</a:t>
            </a:r>
          </a:p>
          <a:p>
            <a:pPr marL="280988" lvl="5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For example:</a:t>
            </a:r>
          </a:p>
          <a:p>
            <a:pPr marL="280988" lvl="5" defTabSz="231775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	list1	 = [1, 2, 3, 4]				#	Creates a list with values</a:t>
            </a:r>
          </a:p>
          <a:p>
            <a:pPr marL="280988" lvl="5" defTabSz="231775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   list2 = list1     # does not copy the list! </a:t>
            </a:r>
            <a:b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</a:br>
            <a: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                           # makes both identifiers reference</a:t>
            </a:r>
            <a:b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</a:br>
            <a: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                           # the same list object in memory!</a:t>
            </a:r>
            <a:b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</a:br>
            <a:endParaRPr lang="en-US" sz="2000" b="1" kern="0" dirty="0">
              <a:latin typeface="+mn-lt"/>
              <a:ea typeface="ヒラギノ角ゴ Pro W3" pitchFamily="-48" charset="-128"/>
              <a:cs typeface="Courier New" pitchFamily="49" charset="0"/>
            </a:endParaRPr>
          </a:p>
          <a:p>
            <a:pPr marL="457200" lvl="5" defTabSz="231775">
              <a:spcBef>
                <a:spcPts val="600"/>
              </a:spcBef>
              <a:buClr>
                <a:srgbClr val="EB9F27"/>
              </a:buClr>
              <a:tabLst>
                <a:tab pos="395288" algn="l"/>
                <a:tab pos="3603625" algn="l"/>
              </a:tabLst>
              <a:defRPr/>
            </a:pPr>
            <a:r>
              <a:rPr lang="en-US" sz="2000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list2 = [ ] + list1                 #  Creates a copy of list1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ABBAD-DADA-4CB8-A49B-44F4E496D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20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 (cont’d.)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213100"/>
            <a:ext cx="8229600" cy="1300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6D2D90-2154-47B2-A42E-8B710B0B0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Lists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List elements can be used in calculations</a:t>
            </a:r>
          </a:p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To calculate total of numeric values in a list use loop with accumulator variable</a:t>
            </a:r>
          </a:p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To average numeric values in a list: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Calculate total of the values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Divide total of the values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</a:p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List can be passed as an argument to a function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69BC3-401D-43A9-B0A5-ACA23068B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Lists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A function can return a reference to a list</a:t>
            </a:r>
          </a:p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To save the contents of a list to a file: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Use the file object’s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  <a:r>
              <a:rPr lang="en-US" altLang="en-US" sz="2400" dirty="0">
                <a:cs typeface="Courier New" panose="02070309020205020404" pitchFamily="49" charset="0"/>
              </a:rPr>
              <a:t> method</a:t>
            </a:r>
          </a:p>
          <a:p>
            <a:pPr lvl="2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Does not automatically write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>
                <a:cs typeface="Courier New" panose="02070309020205020404" pitchFamily="49" charset="0"/>
              </a:rPr>
              <a:t> at then end of each item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Use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cs typeface="Courier New" panose="02070309020205020404" pitchFamily="49" charset="0"/>
              </a:rPr>
              <a:t> loop to write each element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To read data from a file use the file object’s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cs typeface="Courier New" panose="02070309020205020404" pitchFamily="49" charset="0"/>
              </a:rPr>
              <a:t>method</a:t>
            </a:r>
          </a:p>
          <a:p>
            <a:pPr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We will see an example of this later</a:t>
            </a:r>
            <a:endParaRPr lang="he-IL" altLang="en-US" sz="2800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62386-6778-4090-829A-5BD199035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733800"/>
          </a:xfrm>
        </p:spPr>
        <p:txBody>
          <a:bodyPr/>
          <a:lstStyle/>
          <a:p>
            <a:r>
              <a:rPr lang="en-US" dirty="0"/>
              <a:t>barista_pay.py (basic list usage)</a:t>
            </a:r>
          </a:p>
          <a:p>
            <a:r>
              <a:rPr lang="en-US" dirty="0"/>
              <a:t>total_list.py (total list values)</a:t>
            </a:r>
          </a:p>
          <a:p>
            <a:r>
              <a:rPr lang="en-US" dirty="0"/>
              <a:t>average_list.py (average list values)</a:t>
            </a:r>
          </a:p>
          <a:p>
            <a:r>
              <a:rPr lang="en-US" dirty="0"/>
              <a:t>total_function.py (pass list to a function; by value)</a:t>
            </a:r>
          </a:p>
          <a:p>
            <a:r>
              <a:rPr lang="en-US" dirty="0"/>
              <a:t>return_list.py (return reference to a list)</a:t>
            </a:r>
          </a:p>
          <a:p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6ECAF-24B1-4A4A-817E-0ED60DB96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998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1488" y="304800"/>
            <a:ext cx="8229600" cy="1143000"/>
          </a:xfrm>
        </p:spPr>
        <p:txBody>
          <a:bodyPr/>
          <a:lstStyle/>
          <a:p>
            <a:r>
              <a:rPr lang="en-US" sz="4000" dirty="0"/>
              <a:t>Example Program: working with a list and multiple functions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2514600"/>
          </a:xfrm>
        </p:spPr>
        <p:txBody>
          <a:bodyPr/>
          <a:lstStyle/>
          <a:p>
            <a:r>
              <a:rPr lang="en-US" dirty="0"/>
              <a:t>Create a list of test scores</a:t>
            </a:r>
          </a:p>
          <a:p>
            <a:r>
              <a:rPr lang="en-US" dirty="0"/>
              <a:t>Drop the lowest score</a:t>
            </a:r>
          </a:p>
          <a:p>
            <a:r>
              <a:rPr lang="en-US" dirty="0"/>
              <a:t>Calculate the average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9708-4041-49B8-ADD6-43E837075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79E4088-3591-425A-9D38-C9F47FDC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61247"/>
            <a:ext cx="3182281" cy="46166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>
                <a:solidFill>
                  <a:srgbClr val="4211BB"/>
                </a:solidFill>
              </a:rPr>
              <a:t>drop_lowest_score.py</a:t>
            </a:r>
          </a:p>
        </p:txBody>
      </p:sp>
    </p:spTree>
    <p:extLst>
      <p:ext uri="{BB962C8B-B14F-4D97-AF65-F5344CB8AC3E}">
        <p14:creationId xmlns:p14="http://schemas.microsoft.com/office/powerpoint/2010/main" val="2949924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and writing a list of </a:t>
            </a:r>
            <a:r>
              <a:rPr lang="en-US" i="1" dirty="0"/>
              <a:t>strings </a:t>
            </a:r>
            <a:r>
              <a:rPr lang="en-US" dirty="0"/>
              <a:t>using files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5867400" cy="3048000"/>
          </a:xfrm>
        </p:spPr>
        <p:txBody>
          <a:bodyPr/>
          <a:lstStyle/>
          <a:p>
            <a:r>
              <a:rPr lang="en-US" dirty="0"/>
              <a:t>There are multiple options, see book for more functions and examples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solidFill>
                  <a:srgbClr val="4211BB"/>
                </a:solidFill>
              </a:rPr>
              <a:t>write_list.py</a:t>
            </a:r>
          </a:p>
          <a:p>
            <a:pPr lvl="1"/>
            <a:r>
              <a:rPr lang="en-US" dirty="0">
                <a:solidFill>
                  <a:srgbClr val="4211BB"/>
                </a:solidFill>
              </a:rPr>
              <a:t>read_list.py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69F7C-0937-45A5-A204-FEEA2C095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5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18038"/>
          </a:xfrm>
        </p:spPr>
        <p:txBody>
          <a:bodyPr/>
          <a:lstStyle/>
          <a:p>
            <a:r>
              <a:rPr lang="en-US" dirty="0"/>
              <a:t>ADT stands for </a:t>
            </a:r>
            <a:r>
              <a:rPr lang="en-US" i="1" dirty="0"/>
              <a:t>Abstract Data Type</a:t>
            </a:r>
          </a:p>
          <a:p>
            <a:r>
              <a:rPr lang="en-US" dirty="0"/>
              <a:t>Basic idea: how do people </a:t>
            </a:r>
            <a:r>
              <a:rPr lang="en-US" i="1" dirty="0"/>
              <a:t>conceptualize</a:t>
            </a:r>
            <a:r>
              <a:rPr lang="en-US" dirty="0"/>
              <a:t> collections of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List (one-dimensional)</a:t>
            </a:r>
          </a:p>
          <a:p>
            <a:pPr lvl="1"/>
            <a:r>
              <a:rPr lang="en-US" dirty="0"/>
              <a:t>Table, chart (two-dimensional)</a:t>
            </a:r>
          </a:p>
          <a:p>
            <a:pPr lvl="1"/>
            <a:r>
              <a:rPr lang="en-US" dirty="0"/>
              <a:t>Record (collection of information about an entity, often has mixed data types)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54F7-AE29-4750-9252-B2F6591FC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1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Two-dimensional list: a list that contains other lists as its elements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Also known as nested list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Common to think of two-dimensional lists as having rows and columns (tables, charts)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Useful for working with multiple sets of data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To process data in a two-dimensional list need to use two indexes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Typically use nested loops to process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8FEAD-D984-464E-A512-DC75C1B41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 (cont’d.)</a:t>
            </a:r>
          </a:p>
        </p:txBody>
      </p:sp>
      <p:pic>
        <p:nvPicPr>
          <p:cNvPr id="2560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03525"/>
            <a:ext cx="8229600" cy="21193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60208-9EF4-4799-869E-8E627E005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 (cont’d.)</a:t>
            </a:r>
          </a:p>
        </p:txBody>
      </p:sp>
      <p:pic>
        <p:nvPicPr>
          <p:cNvPr id="2662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6375"/>
            <a:ext cx="8229600" cy="22336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419F5-72E4-49C5-B592-4F0A04C5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9028"/>
            <a:ext cx="8229600" cy="3124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Creates a 3 by 4 "table" or 2D list</a:t>
            </a:r>
          </a:p>
          <a:p>
            <a:pPr lvl="1"/>
            <a:r>
              <a:rPr lang="en-US" dirty="0"/>
              <a:t> you can call it a "list of lists" also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Fills it with random numbers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A063-7192-4E87-BC00-27296F311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8625D08-DD53-4468-A481-8EC8791A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318" y="5174456"/>
            <a:ext cx="3010761" cy="46166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>
                <a:solidFill>
                  <a:srgbClr val="4211BB"/>
                </a:solidFill>
              </a:rPr>
              <a:t>random_numbers.py</a:t>
            </a:r>
          </a:p>
        </p:txBody>
      </p:sp>
    </p:spTree>
    <p:extLst>
      <p:ext uri="{BB962C8B-B14F-4D97-AF65-F5344CB8AC3E}">
        <p14:creationId xmlns:p14="http://schemas.microsoft.com/office/powerpoint/2010/main" val="3725761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 dirty="0">
                <a:cs typeface="Courier New" panose="02070309020205020404" pitchFamily="49" charset="0"/>
              </a:rPr>
              <a:t>Tuple</a:t>
            </a:r>
            <a:r>
              <a:rPr lang="en-US" altLang="en-US" sz="2800" dirty="0">
                <a:cs typeface="Courier New" panose="02070309020205020404" pitchFamily="49" charset="0"/>
              </a:rPr>
              <a:t>: an </a:t>
            </a:r>
            <a:r>
              <a:rPr lang="en-US" altLang="en-US" sz="2800" i="1" dirty="0">
                <a:solidFill>
                  <a:srgbClr val="00B0F0"/>
                </a:solidFill>
                <a:cs typeface="Courier New" panose="02070309020205020404" pitchFamily="49" charset="0"/>
              </a:rPr>
              <a:t>immutable</a:t>
            </a:r>
            <a:r>
              <a:rPr lang="en-US" altLang="en-US" sz="2800" dirty="0">
                <a:cs typeface="Courier New" panose="02070309020205020404" pitchFamily="49" charset="0"/>
              </a:rPr>
              <a:t> sequence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Very similar to a list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Once it is created it cannot be modified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Format: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tuple_name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(item1, item2)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Tuples generally support operations as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Subscript indexing for retrieving elements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Methods such as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Built in functions such as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min, max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Slicing expressions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dirty="0"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 dirty="0">
                <a:cs typeface="Courier New" panose="02070309020205020404" pitchFamily="49" charset="0"/>
              </a:rPr>
              <a:t>,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cs typeface="Courier New" panose="02070309020205020404" pitchFamily="49" charset="0"/>
              </a:rPr>
              <a:t> operators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47A7F-CCDF-487F-AAF1-3A2573A13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Tuples do </a:t>
            </a:r>
            <a:r>
              <a:rPr lang="en-US" altLang="en-US" i="1" dirty="0"/>
              <a:t>not</a:t>
            </a:r>
            <a:r>
              <a:rPr lang="en-US" altLang="en-US" dirty="0"/>
              <a:t> support the methods: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A8A1E-BA01-435E-8FA8-27BEAC2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9238228-55CA-4E23-B12D-CFD15AEF1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33800"/>
            <a:ext cx="1765035" cy="46166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>
                <a:solidFill>
                  <a:srgbClr val="4211BB"/>
                </a:solidFill>
              </a:rPr>
              <a:t>myTuple.py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Advantages for using tuples over lists: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Processing tuples is faster than processing lists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Tuples are safe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Some operations in Python require use of tuples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converts tuple to list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converts list to tuple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E4199-1F9E-4B81-B632-5FD9940DD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dirty="0"/>
              <a:t>Time permitting, we may cover this topic in lectures; or, we may leave it for reading and reference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 dirty="0"/>
              <a:t> package is a library for creating two-dimensional charts and graphs.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It is not part of the standard Python library, so you will have to install it separately, after you have installed Python on your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4070D-9366-49F5-B6CD-3E179659D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To install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/>
              <a:t> on a Windows system, open a Command Prompt window and enter this command: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To install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/>
              <a:t> on a Mac or Linux system, open a Terminal window and enter this command: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See Appendix F in your textbook for more information about packages and the </a:t>
            </a: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altLang="en-US" sz="2400"/>
              <a:t> utility.</a:t>
            </a: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2857500" y="2438400"/>
            <a:ext cx="3429000" cy="369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455863" y="4097338"/>
            <a:ext cx="4232275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pip3 install matplotlib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185EA-54C6-469A-9365-3481CEF3F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To verify the package was installed, start IDLE and enter this command: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If you don't see any error messages, you can assume the package was properly installed.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2857500" y="2895600"/>
            <a:ext cx="3429000" cy="369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matplotlib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0FFF6-A73C-4844-9768-2C8D20732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Sequence</a:t>
            </a:r>
            <a:r>
              <a:rPr lang="en-US" altLang="en-US" dirty="0"/>
              <a:t>: an object that </a:t>
            </a:r>
            <a:r>
              <a:rPr lang="en-US" altLang="en-US" i="1" dirty="0"/>
              <a:t>contains</a:t>
            </a:r>
            <a:r>
              <a:rPr lang="en-US" altLang="en-US" dirty="0"/>
              <a:t> multiple items of data</a:t>
            </a:r>
          </a:p>
          <a:p>
            <a:pPr lvl="1">
              <a:buFontTx/>
              <a:buChar char="•"/>
            </a:pPr>
            <a:r>
              <a:rPr lang="en-US" altLang="en-US" dirty="0"/>
              <a:t>Another term used for data structures is often "container"</a:t>
            </a:r>
          </a:p>
          <a:p>
            <a:pPr lvl="1"/>
            <a:r>
              <a:rPr lang="en-US" altLang="en-US" dirty="0"/>
              <a:t>The items are stored in sequence one after another</a:t>
            </a:r>
          </a:p>
          <a:p>
            <a:pPr>
              <a:buFontTx/>
              <a:buChar char="•"/>
            </a:pPr>
            <a:r>
              <a:rPr lang="en-US" altLang="en-US" dirty="0"/>
              <a:t>Python provides different types of sequences, including lists and tuples</a:t>
            </a:r>
          </a:p>
          <a:p>
            <a:pPr lvl="1"/>
            <a:r>
              <a:rPr lang="en-US" altLang="en-US" dirty="0"/>
              <a:t>The difference between these is that a list is </a:t>
            </a:r>
            <a:r>
              <a:rPr lang="en-US" altLang="en-US" i="1" dirty="0"/>
              <a:t>mutable</a:t>
            </a:r>
            <a:r>
              <a:rPr lang="en-US" altLang="en-US" dirty="0"/>
              <a:t> and a tuple is </a:t>
            </a:r>
            <a:r>
              <a:rPr lang="en-US" altLang="en-US" i="1" dirty="0"/>
              <a:t>immutable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AE564-DA4E-4600-BCA1-69DCB94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/>
              <a:t> package contains a module named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altLang="en-US" sz="2800"/>
              <a:t> that you will need to import.</a:t>
            </a:r>
          </a:p>
          <a:p>
            <a:pPr>
              <a:buFontTx/>
              <a:buChar char="•"/>
            </a:pPr>
            <a:r>
              <a:rPr lang="en-US" altLang="en-US" sz="2800"/>
              <a:t>Use the following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800"/>
              <a:t> statement to </a:t>
            </a:r>
            <a:r>
              <a:rPr lang="en-US" altLang="en-US" sz="2800">
                <a:cs typeface="Courier New" panose="02070309020205020404" pitchFamily="49" charset="0"/>
              </a:rPr>
              <a:t>import</a:t>
            </a:r>
            <a:r>
              <a:rPr lang="en-US" altLang="en-US" sz="2800"/>
              <a:t> the module and create an alias named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en-US" sz="2800"/>
              <a:t>:</a:t>
            </a:r>
            <a:br>
              <a:rPr lang="en-US" altLang="en-US" sz="2000"/>
            </a:br>
            <a:endParaRPr lang="en-US" altLang="en-US" sz="2000"/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2019300" y="4267200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</p:txBody>
      </p:sp>
      <p:sp>
        <p:nvSpPr>
          <p:cNvPr id="33797" name="TextBox 2"/>
          <p:cNvSpPr txBox="1">
            <a:spLocks noChangeArrowheads="1"/>
          </p:cNvSpPr>
          <p:nvPr/>
        </p:nvSpPr>
        <p:spPr bwMode="auto">
          <a:xfrm>
            <a:off x="165100" y="5756275"/>
            <a:ext cx="881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For more information about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i="1"/>
              <a:t> statement, see Appendix E in your textbook.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516CB-04B5-4420-A9AF-F5C857EDC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sz="2400"/>
              <a:t> function to create a line graph that connects a series of points with straight lines.</a:t>
            </a:r>
          </a:p>
          <a:p>
            <a:pPr>
              <a:buFontTx/>
              <a:buChar char="•"/>
            </a:pPr>
            <a:r>
              <a:rPr lang="en-US" altLang="en-US" sz="2400"/>
              <a:t>The line graph has a horizontal </a:t>
            </a:r>
            <a:r>
              <a:rPr lang="en-US" altLang="en-US" sz="2400" i="1"/>
              <a:t>X</a:t>
            </a:r>
            <a:r>
              <a:rPr lang="en-US" altLang="en-US" sz="2400"/>
              <a:t> axis, and a vertical </a:t>
            </a:r>
            <a:r>
              <a:rPr lang="en-US" altLang="en-US" sz="2400" i="1"/>
              <a:t>Y</a:t>
            </a:r>
            <a:r>
              <a:rPr lang="en-US" altLang="en-US" sz="2400"/>
              <a:t> axis. </a:t>
            </a:r>
          </a:p>
          <a:p>
            <a:pPr>
              <a:buFontTx/>
              <a:buChar char="•"/>
            </a:pPr>
            <a:r>
              <a:rPr lang="en-US" altLang="en-US" sz="2400"/>
              <a:t>Each point in the graph is located at a (</a:t>
            </a:r>
            <a:r>
              <a:rPr lang="en-US" altLang="en-US" sz="2400" i="1"/>
              <a:t>X</a:t>
            </a:r>
            <a:r>
              <a:rPr lang="en-US" altLang="en-US" sz="2400"/>
              <a:t>,</a:t>
            </a:r>
            <a:r>
              <a:rPr lang="en-US" altLang="en-US" sz="2400" i="1"/>
              <a:t>Y</a:t>
            </a:r>
            <a:r>
              <a:rPr lang="en-US" altLang="en-US" sz="2400"/>
              <a:t>) coordinate.</a:t>
            </a:r>
            <a:endParaRPr lang="en-US" altLang="en-US" sz="160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963988"/>
            <a:ext cx="3124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D90BD-7193-4BAC-AB6F-1E9C26973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09600" y="1905000"/>
            <a:ext cx="82296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171450" y="1600200"/>
            <a:ext cx="88011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Program 7-19 (line_graph1.py)</a:t>
            </a:r>
            <a:endParaRPr lang="en-US" altLang="en-US"/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This program displays a simple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import matplotlib.pyplot as plt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 main():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Create lists with the X and Y coordinates of each data point.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x_coords = [0, 1, 2, 3, 4]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y_coords = [0, 3, 1, 5, 2]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9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Build the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plt.plot(x_coords, y_coords)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Display the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plt.show()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Call the main function.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main()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835400"/>
            <a:ext cx="312420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3B97-3E6C-4B52-BAD9-5CFFB4231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4E7B6-7023-40AC-AA3A-4B590FAF1B8A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You can change the lower and upper limits of the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Y</a:t>
            </a:r>
            <a:r>
              <a:rPr lang="en-US" altLang="en-US" sz="2400"/>
              <a:t> axes by calling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en-US" sz="2400"/>
              <a:t> functions. Example: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This code does the following:</a:t>
            </a:r>
          </a:p>
          <a:p>
            <a:pPr lvl="1"/>
            <a:r>
              <a:rPr lang="en-US" altLang="en-US" sz="2000"/>
              <a:t>Causes the </a:t>
            </a:r>
            <a:r>
              <a:rPr lang="en-US" altLang="en-US" sz="2000" i="1"/>
              <a:t>X</a:t>
            </a:r>
            <a:r>
              <a:rPr lang="en-US" altLang="en-US" sz="2000"/>
              <a:t> axis to begin at 1 and end at 100</a:t>
            </a:r>
          </a:p>
          <a:p>
            <a:pPr lvl="1"/>
            <a:r>
              <a:rPr lang="en-US" altLang="en-US" sz="2000"/>
              <a:t>Causes the </a:t>
            </a:r>
            <a:r>
              <a:rPr lang="en-US" altLang="en-US" sz="2000" i="1"/>
              <a:t>Y</a:t>
            </a:r>
            <a:r>
              <a:rPr lang="en-US" altLang="en-US" sz="2000"/>
              <a:t> axis to begin at 10 and end at 50</a:t>
            </a:r>
          </a:p>
          <a:p>
            <a:pPr>
              <a:buFontTx/>
              <a:buChar char="•"/>
            </a:pPr>
            <a:endParaRPr lang="en-US" altLang="en-US" sz="120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1371600" y="3048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plt.xlim(xmin=1, xmax=100)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plt.ylim(ymin=10, ymax=50)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F98F5-095A-4071-83AD-3D4DCE849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customize each tick mark's label with 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xticks</a:t>
            </a: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400">
                <a:latin typeface="Courier New" panose="02070309020205020404" pitchFamily="49" charset="0"/>
                <a:cs typeface="Calibri" panose="020F0502020204030204" pitchFamily="34" charset="0"/>
              </a:rPr>
              <a:t>yticks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functions.</a:t>
            </a:r>
          </a:p>
          <a:p>
            <a:pPr>
              <a:buFontTx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These functions each take two lists as arguments. 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The first argument is a list of tick mark locations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The second argument is a list of labels to display at the specified locations. </a:t>
            </a:r>
            <a:endParaRPr lang="en-US" altLang="en-US" sz="240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762000" y="4038600"/>
            <a:ext cx="77724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plt.xticks([0, 1, 2, 3, 4],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['2016', '2017', '2018', '2019', '2020'])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plt.yticks([0, 1, 2, 3, 4, 5],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['$0m', '$1m', '$2m', '$3m', '$4m', '$5m'])</a:t>
            </a:r>
            <a:endParaRPr lang="en-US" altLang="en-US"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38A80-E1E9-4382-B8E1-DCD64AD147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7-24</a:t>
            </a:r>
          </a:p>
        </p:txBody>
      </p:sp>
      <p:sp>
        <p:nvSpPr>
          <p:cNvPr id="38915" name="TextBox 7"/>
          <p:cNvSpPr txBox="1">
            <a:spLocks noChangeArrowheads="1"/>
          </p:cNvSpPr>
          <p:nvPr/>
        </p:nvSpPr>
        <p:spPr bwMode="auto">
          <a:xfrm>
            <a:off x="304800" y="1447800"/>
            <a:ext cx="838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# This program displays a simple line graph.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import matplotlib.pyplot as plt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3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4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def main():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5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Create lists with the X,Y coordinates of each data point.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x_coords = [0, 1, 2, 3, 4]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7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y_coords = [0, 3, 1, 5, 2]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8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9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Build the line graph.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10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plt.plot(x_coords, y_coords, marker='o')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Add a title.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13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plt.title('Sales by Year')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14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15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Add labels to the axes.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plt.xlabel('Year')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17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plt.ylabel('Sales')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18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endParaRPr lang="en-US" altLang="en-US" sz="1600"/>
          </a:p>
        </p:txBody>
      </p:sp>
      <p:sp>
        <p:nvSpPr>
          <p:cNvPr id="38916" name="TextBox 9"/>
          <p:cNvSpPr txBox="1">
            <a:spLocks noChangeArrowheads="1"/>
          </p:cNvSpPr>
          <p:nvPr/>
        </p:nvSpPr>
        <p:spPr bwMode="auto">
          <a:xfrm>
            <a:off x="7219950" y="6248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35204-EFE9-4647-BFB5-A03373216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4E7B6-7023-40AC-AA3A-4B590FAF1B8A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7-24 (continued)</a:t>
            </a:r>
          </a:p>
        </p:txBody>
      </p:sp>
      <p:sp>
        <p:nvSpPr>
          <p:cNvPr id="39939" name="TextBox 8"/>
          <p:cNvSpPr txBox="1">
            <a:spLocks noChangeArrowheads="1"/>
          </p:cNvSpPr>
          <p:nvPr/>
        </p:nvSpPr>
        <p:spPr bwMode="auto">
          <a:xfrm>
            <a:off x="647700" y="1828800"/>
            <a:ext cx="7848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19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Customize the tick marks.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20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plt.xticks([0, 1, 2, 3, 4],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           ['2016', '2017', '2018', '2019', '2020'])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plt.yticks([0, 1, 2, 3, 4, 5],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23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           ['$0m', '$1m', '$2m', '$3m', '$4m', '$5m'])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24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25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Add a grid.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plt.grid(True)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27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28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Display the line graph.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29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plt.show()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30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31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# Call the main function.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32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main()</a:t>
            </a:r>
            <a:endParaRPr lang="en-US" alt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03807-0B40-48F9-BA32-AA928414C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4E7B6-7023-40AC-AA3A-4B590FAF1B8A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of Program 7-24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4805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allout: Line 4"/>
          <p:cNvSpPr>
            <a:spLocks/>
          </p:cNvSpPr>
          <p:nvPr/>
        </p:nvSpPr>
        <p:spPr bwMode="auto">
          <a:xfrm>
            <a:off x="6400800" y="1524000"/>
            <a:ext cx="1905000" cy="609600"/>
          </a:xfrm>
          <a:prstGeom prst="borderCallout1">
            <a:avLst>
              <a:gd name="adj1" fmla="val 42144"/>
              <a:gd name="adj2" fmla="val -3019"/>
              <a:gd name="adj3" fmla="val 102866"/>
              <a:gd name="adj4" fmla="val -3985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5" name="Callout: Line 8"/>
          <p:cNvSpPr>
            <a:spLocks/>
          </p:cNvSpPr>
          <p:nvPr/>
        </p:nvSpPr>
        <p:spPr bwMode="auto">
          <a:xfrm>
            <a:off x="5791200" y="5889625"/>
            <a:ext cx="2133600" cy="609600"/>
          </a:xfrm>
          <a:prstGeom prst="borderCallout1">
            <a:avLst>
              <a:gd name="adj1" fmla="val 42144"/>
              <a:gd name="adj2" fmla="val -3019"/>
              <a:gd name="adj3" fmla="val -70528"/>
              <a:gd name="adj4" fmla="val -32931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6" name="Callout: Line 9"/>
          <p:cNvSpPr>
            <a:spLocks/>
          </p:cNvSpPr>
          <p:nvPr/>
        </p:nvSpPr>
        <p:spPr bwMode="auto">
          <a:xfrm>
            <a:off x="533400" y="3962400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12727"/>
              <a:gd name="adj4" fmla="val 11001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7" name="Callout: Line 10"/>
          <p:cNvSpPr>
            <a:spLocks/>
          </p:cNvSpPr>
          <p:nvPr/>
        </p:nvSpPr>
        <p:spPr bwMode="auto">
          <a:xfrm>
            <a:off x="762000" y="5638800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48509"/>
              <a:gd name="adj4" fmla="val 116546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xticks()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8" name="Callout: Line 11"/>
          <p:cNvSpPr>
            <a:spLocks/>
          </p:cNvSpPr>
          <p:nvPr/>
        </p:nvSpPr>
        <p:spPr bwMode="auto">
          <a:xfrm>
            <a:off x="571500" y="1636713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78097"/>
              <a:gd name="adj4" fmla="val 11531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yticks()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87BAB-EE5B-4454-BD01-0BED5BA2E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4E7B6-7023-40AC-AA3A-4B590FAF1B8A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800"/>
              <a:t> function in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2800"/>
              <a:t> module to create a bar chart.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needs two lists: one with the </a:t>
            </a:r>
            <a:r>
              <a:rPr lang="en-US" altLang="en-US" sz="28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coordinates of each bar's left edge, and another with the heights of each bar, along the </a:t>
            </a:r>
            <a:r>
              <a:rPr lang="en-US" altLang="en-US" sz="28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axis. </a:t>
            </a:r>
            <a:endParaRPr lang="en-US" altLang="en-US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A1CC8-D291-43C7-B9FD-46AB901B3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57200" y="2286000"/>
            <a:ext cx="5181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left_edges = [0, 10, 20, 30, 40]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plt.bar(left_edges, heights)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52800"/>
            <a:ext cx="3922713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F9F3C-7AE4-4FE1-B00F-D4B03E2DC1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4E7B6-7023-40AC-AA3A-4B590FAF1B8A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524000"/>
            <a:ext cx="8229600" cy="4419600"/>
          </a:xfrm>
        </p:spPr>
        <p:txBody>
          <a:bodyPr/>
          <a:lstStyle/>
          <a:p>
            <a:r>
              <a:rPr lang="en-US" u="sng" dirty="0"/>
              <a:t>Mutable</a:t>
            </a:r>
            <a:r>
              <a:rPr lang="en-US" dirty="0"/>
              <a:t>: contents can be changed during program execution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Immutable</a:t>
            </a:r>
            <a:r>
              <a:rPr lang="en-US" dirty="0"/>
              <a:t>: once created, the contents cannot be changed</a:t>
            </a:r>
          </a:p>
          <a:p>
            <a:endParaRPr lang="en-US" dirty="0"/>
          </a:p>
          <a:p>
            <a:r>
              <a:rPr lang="en-US" dirty="0"/>
              <a:t>Note: the foundation data types int, float, bool and str are all immutable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A060-C81E-402D-9CB9-3EAB5A848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989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000"/>
              <a:t>The default width of </a:t>
            </a:r>
            <a:r>
              <a:rPr lang="en-US" altLang="en-US" sz="2400"/>
              <a:t>each</a:t>
            </a:r>
            <a:r>
              <a:rPr lang="en-US" altLang="en-US" sz="2000"/>
              <a:t> bar in a bar graph is 0.8 along the </a:t>
            </a:r>
            <a:r>
              <a:rPr lang="en-US" altLang="en-US" sz="2000" i="1"/>
              <a:t>X</a:t>
            </a:r>
            <a:r>
              <a:rPr lang="en-US" altLang="en-US" sz="2000"/>
              <a:t> axis. </a:t>
            </a:r>
          </a:p>
          <a:p>
            <a:pPr>
              <a:buFontTx/>
              <a:buChar char="•"/>
            </a:pPr>
            <a:r>
              <a:rPr lang="en-US" altLang="en-US" sz="2000"/>
              <a:t>You can change the bar width by passing a third argument to the </a:t>
            </a:r>
            <a:r>
              <a:rPr lang="en-US" altLang="en-US" sz="2000" b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000"/>
              <a:t> function. </a:t>
            </a:r>
            <a:endParaRPr lang="en-US" altLang="en-US" sz="1800"/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85800" y="3733800"/>
            <a:ext cx="449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left_edges = [0, 10, 20, 30, 40]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bar_width = 5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plt.bar(left_edges, heights, bar_width)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3733800"/>
            <a:ext cx="356235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89450-C9A0-407C-81B5-19B8FC8D5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400"/>
              <a:t> function has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/>
              <a:t> parameter that you can use to change the colors of the bars. </a:t>
            </a:r>
          </a:p>
          <a:p>
            <a:pPr>
              <a:buFontTx/>
              <a:buChar char="•"/>
            </a:pPr>
            <a:r>
              <a:rPr lang="en-US" altLang="en-US" sz="2400"/>
              <a:t>The argument that you pass into this parameter is a tuple containing a series of color codes. </a:t>
            </a:r>
            <a:endParaRPr lang="en-US" alt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3657600"/>
          <a:ext cx="4267200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295400">
                  <a:extLst>
                    <a:ext uri="{9D8B030D-6E8A-4147-A177-3AD203B41FA5}">
                      <a16:colId xmlns:a16="http://schemas.microsoft.com/office/drawing/2014/main" val="202130691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76700071"/>
                    </a:ext>
                  </a:extLst>
                </a:gridCol>
              </a:tblGrid>
              <a:tr h="2437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Color Code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Corresponding Color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15596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'b'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8548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'g'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719653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'r'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49843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'c'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Cyan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555210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'm'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Magenta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78367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'y'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41938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'k'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13087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'w'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429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52F09-6D4C-4788-84AF-AF0A53907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 of how to pass a tuple of color codes as a keyword argument: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The colors of the bars in the resulting bar chart will be as follows:</a:t>
            </a:r>
          </a:p>
          <a:p>
            <a:pPr lvl="1"/>
            <a:r>
              <a:rPr lang="en-US" altLang="en-US" sz="2000"/>
              <a:t>The first bar will be red.</a:t>
            </a:r>
          </a:p>
          <a:p>
            <a:pPr lvl="1"/>
            <a:r>
              <a:rPr lang="en-US" altLang="en-US" sz="2000"/>
              <a:t>The second bar will be green.</a:t>
            </a:r>
          </a:p>
          <a:p>
            <a:pPr lvl="1"/>
            <a:r>
              <a:rPr lang="en-US" altLang="en-US" sz="2000"/>
              <a:t>The third bar will be blue.</a:t>
            </a:r>
          </a:p>
          <a:p>
            <a:pPr lvl="1"/>
            <a:r>
              <a:rPr lang="en-US" altLang="en-US" sz="2000"/>
              <a:t>The fourth bar will be white.</a:t>
            </a:r>
          </a:p>
          <a:p>
            <a:pPr lvl="1"/>
            <a:r>
              <a:rPr lang="en-US" altLang="en-US" sz="2000"/>
              <a:t>The fifth bar will be black.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838200" y="2819400"/>
            <a:ext cx="7315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alibri" panose="020F0502020204030204" pitchFamily="34" charset="0"/>
              </a:rPr>
              <a:t>plt.bar(left_edges, heights, color=('r', 'g', 'b', 'w', 'k'))</a:t>
            </a:r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D409F-A1A0-4A00-90B0-05907B3A6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en-US" sz="2400"/>
              <a:t> functions to add labels to the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Y</a:t>
            </a:r>
            <a:r>
              <a:rPr lang="en-US" altLang="en-US" sz="2400"/>
              <a:t> axes.</a:t>
            </a: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en-US" altLang="en-US" sz="2400"/>
              <a:t> function to display custom tick mark labels along the </a:t>
            </a:r>
            <a:r>
              <a:rPr lang="en-US" altLang="en-US" sz="2400" i="1"/>
              <a:t>X</a:t>
            </a:r>
            <a:r>
              <a:rPr lang="en-US" altLang="en-US" sz="2400"/>
              <a:t> axis</a:t>
            </a: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yticks</a:t>
            </a:r>
            <a:r>
              <a:rPr lang="en-US" altLang="en-US" sz="2400"/>
              <a:t> function to display custom tick mark labels along the </a:t>
            </a:r>
            <a:r>
              <a:rPr lang="en-US" altLang="en-US" sz="2400" i="1"/>
              <a:t>Y</a:t>
            </a:r>
            <a:r>
              <a:rPr lang="en-US" altLang="en-US" sz="2400"/>
              <a:t> axis.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081A7-F68D-4167-8C05-B170C2440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You 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 in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lang="en-US" altLang="en-US" sz="2400"/>
              <a:t>module to create a pie chart.</a:t>
            </a: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When you call the </a:t>
            </a:r>
            <a:r>
              <a:rPr lang="en-US" altLang="en-US" sz="2400">
                <a:latin typeface="Courier New" panose="02070309020205020404" pitchFamily="49" charset="0"/>
              </a:rPr>
              <a:t>pie</a:t>
            </a:r>
            <a:r>
              <a:rPr lang="en-US" altLang="en-US" sz="2400"/>
              <a:t> function, you pass a list of values as an argument. </a:t>
            </a:r>
          </a:p>
          <a:p>
            <a:pPr lvl="1"/>
            <a:r>
              <a:rPr lang="en-US" altLang="en-US" sz="2000"/>
              <a:t>The sum of the values will be used as the value of the whole. </a:t>
            </a:r>
          </a:p>
          <a:p>
            <a:pPr lvl="1"/>
            <a:r>
              <a:rPr lang="en-US" altLang="en-US" sz="2000"/>
              <a:t>Each element in the list will become a slice in the pie chart. </a:t>
            </a:r>
          </a:p>
          <a:p>
            <a:pPr lvl="1"/>
            <a:r>
              <a:rPr lang="en-US" altLang="en-US" sz="2000"/>
              <a:t>The size of a slice represents that element's value as a percentage of the whole.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1BC3B-3D9A-42DE-AB67-1743B82C6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</a:t>
            </a: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2319338" y="2316163"/>
            <a:ext cx="411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values = [20, 60, 80, 40]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alibri" panose="020F0502020204030204" pitchFamily="34" charset="0"/>
              </a:rPr>
              <a:t>plt.pie(values)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alibri" panose="020F0502020204030204" pitchFamily="34" charset="0"/>
              </a:rPr>
              <a:t>plt.show()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84563"/>
            <a:ext cx="37258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9F778-F339-482C-BABE-0E75CE69C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 has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altLang="en-US" sz="2400"/>
              <a:t> parameter that you can use to display labels for the slices in the pie chart. </a:t>
            </a:r>
          </a:p>
          <a:p>
            <a:pPr>
              <a:buFontTx/>
              <a:buChar char="•"/>
            </a:pPr>
            <a:r>
              <a:rPr lang="en-US" altLang="en-US" sz="2400"/>
              <a:t>The argument that you pass into this parameter is a list containing the desired labels, as strings. </a:t>
            </a:r>
            <a:endParaRPr lang="en-US" altLang="en-US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891CE-F9A4-45B4-80F6-3B733B49A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</a:t>
            </a:r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571500" y="2162175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sales = [100, 400, 300, 600]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slice_labels = ['1st Qtr', '2nd Qtr', '3rd Qtr', '4th Qtr']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plt.pie(sales, labels=slice_labels)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plt.title('Sales by Quarter')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plt.show()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3429000"/>
            <a:ext cx="39401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AB717A-3FCE-4A4C-9B41-7C6CB9DB6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 automatically changes the color of the slices, in the following order:</a:t>
            </a:r>
          </a:p>
          <a:p>
            <a:pPr lvl="1"/>
            <a:r>
              <a:rPr lang="en-US" altLang="en-US" sz="2000"/>
              <a:t>blue, green, red, cyan, magenta, yellow, black, and white. </a:t>
            </a:r>
            <a:br>
              <a:rPr lang="en-US" altLang="en-US" sz="2000"/>
            </a:br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400"/>
              <a:t>You can specify a different set of colors, however, by passing a tuple of color codes as an argument to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function's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altLang="en-US" sz="2400"/>
              <a:t> parameter: 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1800"/>
              <a:t>When this statement executes, the colors of the slices in the resulting pie chart will be red, green, blue, white, and black.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1066800" y="44958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alibri" panose="020F0502020204030204" pitchFamily="34" charset="0"/>
              </a:rPr>
              <a:t>plt.pie(values, colors=('r', 'g', 'b', 'w', 'k'))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D1165-C4A4-4E97-8C76-B01E2BE22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2888" y="15694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61512" y="1243770"/>
            <a:ext cx="8229600" cy="5105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/>
              <a:t>This chapter covered:</a:t>
            </a:r>
          </a:p>
          <a:p>
            <a:pPr lvl="1" eaLnBrk="1" hangingPunct="1"/>
            <a:r>
              <a:rPr lang="en-US" altLang="en-US" sz="2400" dirty="0"/>
              <a:t>Lists,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Indexing 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Techniques for processing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Slicing and copying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List methods and built-in functions for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Two-dimensional lists</a:t>
            </a:r>
          </a:p>
          <a:p>
            <a:pPr lvl="1" eaLnBrk="1" hangingPunct="1"/>
            <a:r>
              <a:rPr lang="en-US" altLang="en-US" sz="2400" dirty="0"/>
              <a:t>Tuples,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Immutability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Difference from and advantages over lists</a:t>
            </a:r>
          </a:p>
          <a:p>
            <a:pPr lvl="1" eaLnBrk="1" hangingPunct="1"/>
            <a:r>
              <a:rPr lang="en-US" altLang="en-US" sz="2400" dirty="0"/>
              <a:t>Plotting charts and graphs with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 dirty="0"/>
              <a:t> Package (optional topic)</a:t>
            </a:r>
            <a:endParaRPr lang="he-IL" altLang="en-US" sz="2000" dirty="0"/>
          </a:p>
          <a:p>
            <a:pPr lvl="1" eaLnBrk="1" hangingPunct="1"/>
            <a:endParaRPr lang="he-IL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0763C-8DA4-4AF8-B737-1C4C88759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F095-E067-46F8-ABDE-DE1F6A20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7806-92B8-498D-AAC3-494FA2F3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4" y="1371600"/>
            <a:ext cx="8229600" cy="4724400"/>
          </a:xfrm>
        </p:spPr>
        <p:txBody>
          <a:bodyPr/>
          <a:lstStyle/>
          <a:p>
            <a:r>
              <a:rPr lang="en-US" dirty="0"/>
              <a:t>But can't we change the value of an int?  What is happening in Python?  What is happening in memory?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myVar</a:t>
            </a:r>
            <a:r>
              <a:rPr lang="en-US" dirty="0"/>
              <a:t> = 5</a:t>
            </a:r>
          </a:p>
          <a:p>
            <a:pPr marL="457200" lvl="1" indent="0">
              <a:buNone/>
            </a:pPr>
            <a:r>
              <a:rPr lang="en-US" dirty="0" err="1"/>
              <a:t>myVar</a:t>
            </a:r>
            <a:r>
              <a:rPr lang="en-US" dirty="0"/>
              <a:t> = 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and then even this…</a:t>
            </a:r>
          </a:p>
          <a:p>
            <a:pPr marL="457200" lvl="1" indent="0">
              <a:buNone/>
            </a:pPr>
            <a:r>
              <a:rPr lang="en-US" dirty="0" err="1"/>
              <a:t>myVar</a:t>
            </a:r>
            <a:r>
              <a:rPr lang="en-US" dirty="0"/>
              <a:t> = "sue"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6536B9A-1544-4764-927D-3717073B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6682-796C-4FF9-8690-81A8E4616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0AD77-3BE6-4A17-8D4A-3B93F0FB92AF}"/>
              </a:ext>
            </a:extLst>
          </p:cNvPr>
          <p:cNvSpPr txBox="1"/>
          <p:nvPr/>
        </p:nvSpPr>
        <p:spPr>
          <a:xfrm>
            <a:off x="4343400" y="3587234"/>
            <a:ext cx="914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300C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myVar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BFF09-3AF9-4982-ACA6-27119FB46F52}"/>
              </a:ext>
            </a:extLst>
          </p:cNvPr>
          <p:cNvSpPr txBox="1"/>
          <p:nvPr/>
        </p:nvSpPr>
        <p:spPr>
          <a:xfrm>
            <a:off x="6324600" y="3587234"/>
            <a:ext cx="914400" cy="369332"/>
          </a:xfrm>
          <a:prstGeom prst="rect">
            <a:avLst/>
          </a:prstGeom>
          <a:solidFill>
            <a:srgbClr val="99FFCC"/>
          </a:solidFill>
          <a:ln>
            <a:solidFill>
              <a:srgbClr val="300C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4A215-AB95-45BC-814A-EDEFBA523663}"/>
              </a:ext>
            </a:extLst>
          </p:cNvPr>
          <p:cNvCxnSpPr/>
          <p:nvPr/>
        </p:nvCxnSpPr>
        <p:spPr bwMode="auto">
          <a:xfrm>
            <a:off x="5334000" y="37719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8080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514600" y="2819400"/>
            <a:ext cx="4343400" cy="1143000"/>
          </a:xfrm>
          <a:solidFill>
            <a:srgbClr val="FF66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More About Strings in Python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21FA4-4DEC-4E01-8B10-4346035F7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Lists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 dirty="0"/>
              <a:t>List</a:t>
            </a:r>
            <a:r>
              <a:rPr lang="en-US" altLang="en-US" sz="2800" dirty="0"/>
              <a:t>: an object that contains multiple data items</a:t>
            </a:r>
          </a:p>
          <a:p>
            <a:pPr lvl="1"/>
            <a:r>
              <a:rPr lang="en-US" altLang="en-US" sz="2400" u="sng" dirty="0"/>
              <a:t>Element</a:t>
            </a:r>
            <a:r>
              <a:rPr lang="en-US" altLang="en-US" sz="2400" dirty="0"/>
              <a:t>: An item in a list</a:t>
            </a:r>
          </a:p>
          <a:p>
            <a:pPr lvl="1"/>
            <a:r>
              <a:rPr lang="en-US" altLang="en-US" sz="2400" dirty="0"/>
              <a:t>Format: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etc.]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Can hold items of different types</a:t>
            </a:r>
          </a:p>
          <a:p>
            <a:pPr>
              <a:buFontTx/>
              <a:buChar char="•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cs typeface="Courier New" panose="02070309020205020404" pitchFamily="49" charset="0"/>
              </a:rPr>
              <a:t> function can be used to display an entire list</a:t>
            </a:r>
          </a:p>
          <a:p>
            <a:pPr>
              <a:buFontTx/>
              <a:buChar char="•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sz="2800" dirty="0">
                <a:cs typeface="Courier New" panose="02070309020205020404" pitchFamily="49" charset="0"/>
              </a:rPr>
              <a:t> function can convert certain types of objects to lists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FF8E3-69B3-4B0C-8A90-DE3C2369E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list(range(5))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range function returns an "</a:t>
            </a:r>
            <a:r>
              <a:rPr lang="en-US" dirty="0" err="1"/>
              <a:t>iterable</a:t>
            </a:r>
            <a:r>
              <a:rPr lang="en-US" dirty="0"/>
              <a:t>" object, of type </a:t>
            </a:r>
            <a:r>
              <a:rPr lang="en-US" i="1" dirty="0"/>
              <a:t>range</a:t>
            </a:r>
            <a:r>
              <a:rPr lang="en-US" dirty="0"/>
              <a:t>, with values 0, 1, 2, 3, 4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list function converts this to a list</a:t>
            </a:r>
            <a:br>
              <a:rPr lang="en-US" dirty="0"/>
            </a:br>
            <a:r>
              <a:rPr lang="en-US" dirty="0"/>
              <a:t>[0, 1, 2, 3, 4]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BAB0-E9A1-48CA-BAD3-0235E0AC0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6CDB7-2F7C-4753-9D6E-6A3FCAF93AB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389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</TotalTime>
  <Words>4093</Words>
  <Application>Microsoft Office PowerPoint</Application>
  <PresentationFormat>On-screen Show (4:3)</PresentationFormat>
  <Paragraphs>526</Paragraphs>
  <Slides>70</Slides>
  <Notes>10</Notes>
  <HiddenSlides>22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Arial Black</vt:lpstr>
      <vt:lpstr>Arial Narrow</vt:lpstr>
      <vt:lpstr>Calibri</vt:lpstr>
      <vt:lpstr>Century Gothic</vt:lpstr>
      <vt:lpstr>Courier New</vt:lpstr>
      <vt:lpstr>Times</vt:lpstr>
      <vt:lpstr>Times New Roman</vt:lpstr>
      <vt:lpstr>Tw Cen MT</vt:lpstr>
      <vt:lpstr>Wingdings</vt:lpstr>
      <vt:lpstr>Default Design</vt:lpstr>
      <vt:lpstr>PowerPoint Presentation</vt:lpstr>
      <vt:lpstr>Topics</vt:lpstr>
      <vt:lpstr>Topics (cont’d.)</vt:lpstr>
      <vt:lpstr>ADT Concept</vt:lpstr>
      <vt:lpstr>Sequences</vt:lpstr>
      <vt:lpstr>Concepts</vt:lpstr>
      <vt:lpstr>Huh?</vt:lpstr>
      <vt:lpstr>Introduction to Lists</vt:lpstr>
      <vt:lpstr>Example</vt:lpstr>
      <vt:lpstr>Introduction to Lists (cont’d.)</vt:lpstr>
      <vt:lpstr>The Repetition Operator and Iterating over a List</vt:lpstr>
      <vt:lpstr>Example</vt:lpstr>
      <vt:lpstr>The Repetition Operator and Iterating over a List</vt:lpstr>
      <vt:lpstr>Indexing</vt:lpstr>
      <vt:lpstr>The len function</vt:lpstr>
      <vt:lpstr>Lists</vt:lpstr>
      <vt:lpstr>List Factoids</vt:lpstr>
      <vt:lpstr>Lists Are Mutable</vt:lpstr>
      <vt:lpstr>Notes</vt:lpstr>
      <vt:lpstr>Concatenating Lists</vt:lpstr>
      <vt:lpstr>Example</vt:lpstr>
      <vt:lpstr>List Slicing</vt:lpstr>
      <vt:lpstr>Lists</vt:lpstr>
      <vt:lpstr>Finding Items in Lists with the in Operator</vt:lpstr>
      <vt:lpstr>List Methods and Useful Built-in Functions</vt:lpstr>
      <vt:lpstr>List Methods and Useful Built-in Functions (cont’d.)</vt:lpstr>
      <vt:lpstr>PowerPoint Presentation</vt:lpstr>
      <vt:lpstr>List Methods and Useful Built-in Functions (cont’d.)</vt:lpstr>
      <vt:lpstr>Some Example Programs Demonstrating Methods</vt:lpstr>
      <vt:lpstr>Lists</vt:lpstr>
      <vt:lpstr>Lists</vt:lpstr>
      <vt:lpstr>Copying Lists</vt:lpstr>
      <vt:lpstr>Lists</vt:lpstr>
      <vt:lpstr>Copying Lists (cont’d.)</vt:lpstr>
      <vt:lpstr>Processing Lists</vt:lpstr>
      <vt:lpstr>Processing Lists (cont’d.)</vt:lpstr>
      <vt:lpstr>Example Programs</vt:lpstr>
      <vt:lpstr>Example Program: working with a list and multiple functions</vt:lpstr>
      <vt:lpstr>Example: reading and writing a list of strings using files</vt:lpstr>
      <vt:lpstr>Two-Dimensional Lists</vt:lpstr>
      <vt:lpstr>Two-Dimensional Lists (cont’d.)</vt:lpstr>
      <vt:lpstr>Two-Dimensional Lists (cont’d.)</vt:lpstr>
      <vt:lpstr>Example Program</vt:lpstr>
      <vt:lpstr>Tuples</vt:lpstr>
      <vt:lpstr>Tuples (cont’d.)</vt:lpstr>
      <vt:lpstr>Tuples (cont’d.)</vt:lpstr>
      <vt:lpstr>Plotting Data with matplotlib</vt:lpstr>
      <vt:lpstr>Plotting Data with matplotlib</vt:lpstr>
      <vt:lpstr>Plotting Data with matplotlib</vt:lpstr>
      <vt:lpstr>Plotting Data with matplotlib</vt:lpstr>
      <vt:lpstr>Plotting a Line Graph with the plot Function</vt:lpstr>
      <vt:lpstr>Plotting a Line Graph with the plot Function</vt:lpstr>
      <vt:lpstr>Plotting a Line Graph with the plot Function</vt:lpstr>
      <vt:lpstr>Plotting a Line Graph with the plot Function</vt:lpstr>
      <vt:lpstr>Program 7-24</vt:lpstr>
      <vt:lpstr>Program 7-24 (continued)</vt:lpstr>
      <vt:lpstr>Output of Program 7-24</vt:lpstr>
      <vt:lpstr>Plotting a Bar Chart</vt:lpstr>
      <vt:lpstr>Plotting a Bar Chart</vt:lpstr>
      <vt:lpstr>Plotting a Bar Chart</vt:lpstr>
      <vt:lpstr>Plotting a Bar Chart</vt:lpstr>
      <vt:lpstr>Plotting a Bar Chart</vt:lpstr>
      <vt:lpstr>Plotting a Bar Chart</vt:lpstr>
      <vt:lpstr>Plotting a Pie Chart</vt:lpstr>
      <vt:lpstr>Plotting a Pie Chart</vt:lpstr>
      <vt:lpstr>Plotting a Pie Chart</vt:lpstr>
      <vt:lpstr>Plotting a Pie Chart</vt:lpstr>
      <vt:lpstr>Plotting a Pie Chart</vt:lpstr>
      <vt:lpstr>Summary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Ann Tyson</cp:lastModifiedBy>
  <cp:revision>133</cp:revision>
  <dcterms:created xsi:type="dcterms:W3CDTF">2011-02-21T19:15:53Z</dcterms:created>
  <dcterms:modified xsi:type="dcterms:W3CDTF">2019-11-07T14:59:29Z</dcterms:modified>
</cp:coreProperties>
</file>