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51" r:id="rId4"/>
    <p:sldId id="352" r:id="rId5"/>
    <p:sldId id="286" r:id="rId6"/>
    <p:sldId id="287" r:id="rId7"/>
    <p:sldId id="289" r:id="rId8"/>
    <p:sldId id="288" r:id="rId9"/>
    <p:sldId id="290" r:id="rId10"/>
    <p:sldId id="353" r:id="rId11"/>
    <p:sldId id="354" r:id="rId12"/>
    <p:sldId id="355" r:id="rId13"/>
    <p:sldId id="356" r:id="rId14"/>
    <p:sldId id="357" r:id="rId15"/>
    <p:sldId id="374" r:id="rId16"/>
    <p:sldId id="375" r:id="rId17"/>
    <p:sldId id="322" r:id="rId18"/>
    <p:sldId id="293" r:id="rId19"/>
    <p:sldId id="358" r:id="rId20"/>
    <p:sldId id="376" r:id="rId21"/>
    <p:sldId id="294" r:id="rId22"/>
    <p:sldId id="360" r:id="rId23"/>
    <p:sldId id="361" r:id="rId24"/>
    <p:sldId id="362" r:id="rId25"/>
    <p:sldId id="363" r:id="rId26"/>
    <p:sldId id="364" r:id="rId27"/>
    <p:sldId id="295" r:id="rId28"/>
    <p:sldId id="365" r:id="rId29"/>
    <p:sldId id="296" r:id="rId30"/>
    <p:sldId id="297" r:id="rId31"/>
    <p:sldId id="298" r:id="rId32"/>
    <p:sldId id="299" r:id="rId33"/>
    <p:sldId id="366" r:id="rId34"/>
    <p:sldId id="300" r:id="rId35"/>
    <p:sldId id="301" r:id="rId36"/>
    <p:sldId id="302" r:id="rId37"/>
    <p:sldId id="368" r:id="rId38"/>
    <p:sldId id="369" r:id="rId39"/>
    <p:sldId id="303" r:id="rId40"/>
    <p:sldId id="370" r:id="rId41"/>
    <p:sldId id="304" r:id="rId42"/>
    <p:sldId id="371" r:id="rId43"/>
    <p:sldId id="372" r:id="rId44"/>
    <p:sldId id="373" r:id="rId45"/>
    <p:sldId id="285" r:id="rId46"/>
    <p:sldId id="350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5E32A3-EBBC-45F9-8C26-7D9A770B7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EB4F6-F0D9-4935-844D-5E42FEF9A0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A97654-71C2-4138-A10A-DC8BE572D57A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2BA18-F12A-48F0-A4FE-26CB3B3B1D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F43AC-6928-40FD-9C1A-3B0426E7C8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407C22-6795-4822-8964-252487F69C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A772A-B26B-412D-A71E-5141A1F125E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61F23-D140-485F-83E2-442F4AE3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0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ヒラギノ角ゴ Pro W3" charset="-128"/>
              </a:rPr>
              <a:t>indices go 0 through length – 1 in positive direction</a:t>
            </a:r>
          </a:p>
          <a:p>
            <a:r>
              <a:rPr lang="en-US">
                <a:ea typeface="ヒラギノ角ゴ Pro W3" charset="-128"/>
              </a:rPr>
              <a:t>indices go -1 through –length in negative direction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51182355-BD67-4F73-9095-BE59D0D4944E}" type="slidenum">
              <a:rPr lang="en-US" sz="1200" smtClean="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10EDD29B-A8D0-4911-A9B6-B2439A35059D}" type="slidenum">
              <a:rPr lang="en-US" sz="1200" smtClean="0"/>
              <a:pPr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CB8CA249-42A2-41F4-9B49-641F09951247}" type="slidenum">
              <a:rPr lang="en-US" sz="1200" smtClean="0"/>
              <a:pPr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71BA29C1-A3A8-45AF-AA01-BB47287B968C}" type="slidenum">
              <a:rPr lang="en-US" sz="1200" smtClean="0"/>
              <a:pPr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2E7AE328-346F-4EE4-B7B8-D3C6D7C5CCCA}" type="slidenum">
              <a:rPr lang="en-US" sz="1200" smtClean="0"/>
              <a:pPr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8F68992-5764-4263-94F5-696FE1A7AE93}" type="slidenum">
              <a:rPr lang="en-US" sz="1200" smtClean="0"/>
              <a:pPr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ヒラギノ角ゴ Pro W3" charset="-128"/>
              </a:rPr>
              <a:t>index </a:t>
            </a:r>
            <a:r>
              <a:rPr lang="en-US" dirty="0" err="1">
                <a:ea typeface="ヒラギノ角ゴ Pro W3" charset="-128"/>
              </a:rPr>
              <a:t>foundAt</a:t>
            </a:r>
            <a:r>
              <a:rPr lang="en-US" dirty="0">
                <a:ea typeface="ヒラギノ角ゴ Pro W3" charset="-128"/>
              </a:rPr>
              <a:t>  is 6; ask class, what does this print, to review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590C853E-0F95-42D7-BC2C-05E525A9612B}" type="slidenum">
              <a:rPr lang="en-US" sz="1200" smtClean="0"/>
              <a:pPr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AEB3BB7A-B2E5-43A2-B7BF-6F5FC48987A2}" type="slidenum">
              <a:rPr lang="en-US" sz="1200" smtClean="0"/>
              <a:pPr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BD2BC84F-45B3-4164-82B3-410A8E6127CF}" type="slidenum">
              <a:rPr lang="en-US" sz="1200" smtClean="0"/>
              <a:pPr/>
              <a:t>44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ヒラギノ角ゴ Pro W3" charset="-128"/>
              </a:rPr>
              <a:t>given a negative index, python subtracts the negative number from the string length, to find the index to use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A2E61F6-6B06-4E03-9DF0-CA0CAE682926}" type="slidenum">
              <a:rPr lang="en-US" sz="1200" smtClean="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0C26893-540E-4DAD-9918-24B1173E482A}" type="slidenum">
              <a:rPr lang="en-US" sz="1200" smtClean="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4802DB32-85C7-49FA-89FD-6992C7C9CC19}" type="slidenum">
              <a:rPr lang="en-US" sz="1200" smtClean="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4802DB32-85C7-49FA-89FD-6992C7C9CC19}" type="slidenum">
              <a:rPr lang="en-US" sz="1200" smtClean="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C44B5E00-87B5-4272-BBF3-41A069360DF0}" type="slidenum">
              <a:rPr lang="en-US" sz="1200" smtClean="0"/>
              <a:pPr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</a:t>
            </a:r>
            <a:r>
              <a:rPr lang="en-US" baseline="0"/>
              <a:t>an empty target </a:t>
            </a:r>
            <a:r>
              <a:rPr lang="en-US" baseline="0" dirty="0"/>
              <a:t>string.  Using the source string, take one char at a time using indexing, and concatenate it on to the target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529C8B-A0EA-4407-8629-972BE44616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FDD93240-CB1D-4ED6-97DB-589F7AAE9039}" type="slidenum">
              <a:rPr lang="en-US" sz="1200" smtClean="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3D2D0592-C913-43C9-9FD5-B2FE34AA7929}" type="slidenum">
              <a:rPr lang="en-US" sz="1200" smtClean="0"/>
              <a:pPr/>
              <a:t>23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B5905685-8087-4AF2-B771-1FD4CA1CAD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8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99132F00-80E6-4D83-8547-0280D5210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More About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648CE-5932-4A70-9B8D-33CB2DE18E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72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94BE69A-0DEC-4CEB-8EF9-41AFB615B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0F1D-C746-4543-B7CA-5F4BBBFDC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BDAC10E-64CF-470B-851D-B9FB58C85C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2EAEB-02B2-4B13-B7E9-749AA1CA5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471F059-4DD4-4E49-BFC7-847B63E0BD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513F8-8B68-4C83-8F63-19050936C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5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8C1EBEB-D588-41CA-A190-8D65ED7A1C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7D73E-0CB5-4270-BD54-F9774C91EF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5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10C27A-5E84-46C8-9EE8-297EFF1494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93929-CCE1-4AB5-AE85-41306FF9F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2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5341A70-284C-4B8C-85CD-4B67C614F6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BD9CC-A47E-4438-924D-3CB832E1AF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30D5571-221A-4E17-91C2-5EA0C5008B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162CC-BE13-4420-9926-668DE6AFA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0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2E4F248-2C78-43F8-A2C1-048A5FEB58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5AFF3-2493-4D93-94D3-1BD1BA8527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63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514D1CC-8BCA-4D10-AB67-8BDB20179E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C5F2C-682A-4385-8AD2-C39D825B0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3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D7E09E-D8B7-4BC5-861A-AEC10DD110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8D25-BCD9-4467-B616-8B691A722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2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3323A9-E1D5-4A71-BA1B-4C02382CD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D85F1B-2A28-4D66-BCCB-F5DF9D762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0B4B0CF-F676-4E1E-A1D5-EFEC071E1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0" y="64658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8F2C5B8-579F-41AA-B249-F3161B41DC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168ED12-C91E-4FC9-BE94-2F82A299D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D297AA40-9511-4FAD-B857-C732E2A5B96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A7C9A-A5F7-48EA-9A2D-92E0904692E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895600" y="3048000"/>
            <a:ext cx="2921826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rgbClr val="9900CC"/>
                </a:solidFill>
              </a:rPr>
              <a:t>count_Ts.py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Working with Strings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43000"/>
            <a:ext cx="818673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Accessing the Individual Characters in a String: Indexing</a:t>
            </a: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sz="800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sz="800" b="1" kern="0" dirty="0">
              <a:ea typeface="ヒラギノ角ゴ Pro W3" pitchFamily="-48" charset="-128"/>
            </a:endParaRPr>
          </a:p>
          <a:p>
            <a:pPr marL="923925" lvl="4" indent="11113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923925" lvl="4" indent="11113" eaLnBrk="1" hangingPunct="1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 = ‘Roses are red’</a:t>
            </a:r>
          </a:p>
          <a:p>
            <a:pPr marL="923925" lvl="4" indent="11113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print (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[0], 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[6], 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[10])</a:t>
            </a:r>
          </a:p>
          <a:p>
            <a:pPr marL="923925" lvl="4" indent="11113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print (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[-1], 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[-2], 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[-3])</a:t>
            </a:r>
          </a:p>
          <a:p>
            <a:pPr marL="923925" lvl="4" indent="11113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590800" y="2438400"/>
            <a:ext cx="373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200" b="1">
                <a:solidFill>
                  <a:srgbClr val="000000"/>
                </a:solidFill>
              </a:rPr>
              <a:t>Figure 8-2  </a:t>
            </a:r>
            <a:r>
              <a:rPr lang="en-US" sz="2200"/>
              <a:t>String indexes</a:t>
            </a:r>
          </a:p>
        </p:txBody>
      </p:sp>
      <p:pic>
        <p:nvPicPr>
          <p:cNvPr id="16390" name="Picture 7" descr="fig08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7262813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1524000" y="5775960"/>
            <a:ext cx="2341563" cy="4619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what is printed?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6324600" y="2133600"/>
            <a:ext cx="176053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length is 13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0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Working with Strings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43000"/>
            <a:ext cx="818673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Accessing the Individual Characters in a String: Indexing</a:t>
            </a: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sz="800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sz="800" b="1" kern="0" dirty="0">
              <a:ea typeface="ヒラギノ角ゴ Pro W3" pitchFamily="-48" charset="-128"/>
            </a:endParaRPr>
          </a:p>
          <a:p>
            <a:pPr marL="923925" lvl="4" indent="11113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923925" lvl="4" indent="11113" eaLnBrk="1" hangingPunct="1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 = ‘Roses are red’</a:t>
            </a:r>
          </a:p>
          <a:p>
            <a:pPr marL="923925" lvl="4" indent="11113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print (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[0], 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[6], 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[10])</a:t>
            </a:r>
          </a:p>
          <a:p>
            <a:pPr marL="923925" lvl="4" indent="11113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print (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[-1], 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[-2], </a:t>
            </a:r>
            <a:r>
              <a:rPr lang="en-US" b="1" kern="0" dirty="0" err="1">
                <a:ea typeface="ヒラギノ角ゴ Pro W3" pitchFamily="-48" charset="-128"/>
              </a:rPr>
              <a:t>my_string</a:t>
            </a:r>
            <a:r>
              <a:rPr lang="en-US" b="1" kern="0" dirty="0">
                <a:ea typeface="ヒラギノ角ゴ Pro W3" pitchFamily="-48" charset="-128"/>
              </a:rPr>
              <a:t>[-3])</a:t>
            </a:r>
          </a:p>
          <a:p>
            <a:pPr marL="923925" lvl="4" indent="11113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2590800" y="2438400"/>
            <a:ext cx="373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200" b="1">
                <a:solidFill>
                  <a:srgbClr val="000000"/>
                </a:solidFill>
              </a:rPr>
              <a:t>Figure 8-2  </a:t>
            </a:r>
            <a:r>
              <a:rPr lang="en-US" sz="2200"/>
              <a:t>String indexes</a:t>
            </a:r>
          </a:p>
        </p:txBody>
      </p:sp>
      <p:pic>
        <p:nvPicPr>
          <p:cNvPr id="17414" name="Picture 7" descr="fig08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7262813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1087437" y="5791200"/>
            <a:ext cx="2341563" cy="4619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what is printed?</a:t>
            </a:r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3581400" y="5791199"/>
            <a:ext cx="3429000" cy="46196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R a r      </a:t>
            </a:r>
            <a:r>
              <a:rPr lang="en-US" i="1"/>
              <a:t>and</a:t>
            </a:r>
            <a:r>
              <a:rPr lang="en-US"/>
              <a:t>      d e r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3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Working with Strings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833" y="1143000"/>
            <a:ext cx="818706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Accessing the Individual Characters in a String</a:t>
            </a:r>
          </a:p>
          <a:p>
            <a:pPr marL="0" lvl="4" algn="ctr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IndexError</a:t>
            </a: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 Exceptions</a:t>
            </a: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sz="800" b="1" kern="0" dirty="0">
              <a:ea typeface="ヒラギノ角ゴ Pro W3" pitchFamily="-48" charset="-128"/>
            </a:endParaRPr>
          </a:p>
          <a:p>
            <a:pPr marL="468313" lvl="4" indent="20638" eaLnBrk="1" hangingPunct="1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IndexError</a:t>
            </a:r>
            <a:r>
              <a:rPr lang="en-US" b="1" kern="0" dirty="0">
                <a:ea typeface="ヒラギノ角ゴ Pro W3" pitchFamily="-48" charset="-128"/>
              </a:rPr>
              <a:t> exception will occur if an out of range index is accessed</a:t>
            </a:r>
          </a:p>
          <a:p>
            <a:pPr marL="1435100" lvl="5" indent="-488950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Arial Narrow" pitchFamily="34" charset="0"/>
                <a:ea typeface="ヒラギノ角ゴ Pro W3" pitchFamily="-48" charset="-128"/>
              </a:rPr>
              <a:t>For example:</a:t>
            </a:r>
          </a:p>
          <a:p>
            <a:pPr marL="1435100" lvl="5" indent="-488950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city = ‘Boston’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index = 0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while index &lt; 7: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	print (city[index])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	index += 1</a:t>
            </a:r>
          </a:p>
          <a:p>
            <a:pPr marL="1423988" lvl="4" indent="-488950" eaLnBrk="1" hangingPunct="1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715000" y="3352800"/>
            <a:ext cx="2819400" cy="1025525"/>
          </a:xfrm>
          <a:prstGeom prst="rect">
            <a:avLst/>
          </a:prstGeom>
          <a:solidFill>
            <a:srgbClr val="F2B25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33363"/>
            <a:r>
              <a:rPr lang="en-US" sz="2800"/>
              <a:t>B  o  s   t  o  n</a:t>
            </a:r>
          </a:p>
          <a:p>
            <a:pPr marL="233363"/>
            <a:r>
              <a:rPr lang="en-US" sz="1600">
                <a:latin typeface="Arial Narrow" pitchFamily="34" charset="0"/>
                <a:sym typeface="Wingdings" pitchFamily="2" charset="2"/>
              </a:rPr>
              <a:t>                        </a:t>
            </a:r>
          </a:p>
          <a:p>
            <a:pPr marL="233363"/>
            <a:r>
              <a:rPr lang="en-US" sz="2000">
                <a:latin typeface="Arial Narrow" pitchFamily="34" charset="0"/>
              </a:rPr>
              <a:t> 0     1     2     3    4      5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4831556" y="4772561"/>
            <a:ext cx="3200400" cy="13234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000" i="1" dirty="0"/>
              <a:t>question: what are the length and valid positive and negative indices into this string?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58626" y="6225858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3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Working with Strings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833" y="1143000"/>
            <a:ext cx="818706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Accessing the Individual Characters in a String</a:t>
            </a:r>
          </a:p>
          <a:p>
            <a:pPr marL="0" lvl="4" algn="ctr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The </a:t>
            </a:r>
            <a:r>
              <a:rPr lang="en-US" sz="26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len</a:t>
            </a: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 Function</a:t>
            </a: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sz="800" b="1" kern="0" dirty="0">
              <a:ea typeface="ヒラギノ角ゴ Pro W3" pitchFamily="-48" charset="-128"/>
            </a:endParaRPr>
          </a:p>
          <a:p>
            <a:pPr marL="468313" lvl="4" indent="20638" eaLnBrk="1" hangingPunct="1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len</a:t>
            </a:r>
            <a:r>
              <a:rPr lang="en-US" b="1" kern="0" dirty="0">
                <a:ea typeface="ヒラギノ角ゴ Pro W3" pitchFamily="-48" charset="-128"/>
              </a:rPr>
              <a:t> returns the length of a sequence</a:t>
            </a:r>
          </a:p>
          <a:p>
            <a:pPr marL="1435100" lvl="5" indent="-488950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Arial Narrow" pitchFamily="34" charset="0"/>
                <a:ea typeface="ヒラギノ角ゴ Pro W3" pitchFamily="-48" charset="-128"/>
              </a:rPr>
              <a:t>For example:</a:t>
            </a:r>
          </a:p>
          <a:p>
            <a:pPr marL="1435100" lvl="5" indent="-488950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city = ‘Boston’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index = 0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while index &lt; </a:t>
            </a:r>
            <a:r>
              <a:rPr lang="en-US" b="1" kern="0" dirty="0" err="1">
                <a:ea typeface="ヒラギノ角ゴ Pro W3" pitchFamily="-48" charset="-128"/>
              </a:rPr>
              <a:t>len</a:t>
            </a:r>
            <a:r>
              <a:rPr lang="en-US" b="1" kern="0" dirty="0">
                <a:ea typeface="ヒラギノ角ゴ Pro W3" pitchFamily="-48" charset="-128"/>
              </a:rPr>
              <a:t>(city):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	print (city[index])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	index += 1</a:t>
            </a:r>
          </a:p>
          <a:p>
            <a:pPr marL="935038" lvl="4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715000" y="3886200"/>
            <a:ext cx="2819400" cy="1025525"/>
          </a:xfrm>
          <a:prstGeom prst="rect">
            <a:avLst/>
          </a:prstGeom>
          <a:solidFill>
            <a:srgbClr val="F2B25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33363"/>
            <a:r>
              <a:rPr lang="en-US" sz="2800"/>
              <a:t>B  o  s   t  o  n</a:t>
            </a:r>
          </a:p>
          <a:p>
            <a:pPr marL="233363"/>
            <a:r>
              <a:rPr lang="en-US" sz="1600">
                <a:latin typeface="Arial Narrow" pitchFamily="34" charset="0"/>
                <a:sym typeface="Wingdings" pitchFamily="2" charset="2"/>
              </a:rPr>
              <a:t>                        </a:t>
            </a:r>
          </a:p>
          <a:p>
            <a:pPr marL="233363"/>
            <a:r>
              <a:rPr lang="en-US" sz="2000">
                <a:latin typeface="Arial Narrow" pitchFamily="34" charset="0"/>
              </a:rPr>
              <a:t> 0     1     2     3    4      5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5451754"/>
            <a:ext cx="3890809" cy="369332"/>
          </a:xfrm>
          <a:prstGeom prst="rect">
            <a:avLst/>
          </a:prstGeom>
          <a:noFill/>
          <a:ln>
            <a:solidFill>
              <a:srgbClr val="66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rgbClr val="FF0066"/>
                  </a:solidFill>
                </a:ln>
              </a:rPr>
              <a:t>This could be done better… how???</a:t>
            </a:r>
          </a:p>
        </p:txBody>
      </p:sp>
    </p:spTree>
    <p:extLst>
      <p:ext uri="{BB962C8B-B14F-4D97-AF65-F5344CB8AC3E}">
        <p14:creationId xmlns:p14="http://schemas.microsoft.com/office/powerpoint/2010/main" val="389442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Working with Strings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833" y="1143000"/>
            <a:ext cx="818706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Accessing the Individual Characters in a String</a:t>
            </a:r>
          </a:p>
          <a:p>
            <a:pPr marL="0" lvl="4" algn="ctr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The </a:t>
            </a:r>
            <a:r>
              <a:rPr lang="en-US" sz="26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len</a:t>
            </a: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 Function</a:t>
            </a: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sz="800" b="1" kern="0" dirty="0">
              <a:ea typeface="ヒラギノ角ゴ Pro W3" pitchFamily="-48" charset="-128"/>
            </a:endParaRPr>
          </a:p>
          <a:p>
            <a:pPr marL="468313" lvl="4" indent="20638" eaLnBrk="1" hangingPunct="1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len</a:t>
            </a:r>
            <a:r>
              <a:rPr lang="en-US" b="1" kern="0" dirty="0">
                <a:ea typeface="ヒラギノ角ゴ Pro W3" pitchFamily="-48" charset="-128"/>
              </a:rPr>
              <a:t> returns the length of a sequence</a:t>
            </a:r>
          </a:p>
          <a:p>
            <a:pPr marL="1435100" lvl="5" indent="-488950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Arial Narrow" pitchFamily="34" charset="0"/>
                <a:ea typeface="ヒラギノ角ゴ Pro W3" pitchFamily="-48" charset="-128"/>
              </a:rPr>
              <a:t>For example:</a:t>
            </a:r>
          </a:p>
          <a:p>
            <a:pPr marL="1435100" lvl="5" indent="-488950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city = ‘Boston’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index = 0</a:t>
            </a:r>
            <a:br>
              <a:rPr lang="en-US" b="1" kern="0" dirty="0">
                <a:ea typeface="ヒラギノ角ゴ Pro W3" pitchFamily="-48" charset="-128"/>
              </a:rPr>
            </a:br>
            <a:r>
              <a:rPr lang="en-US" b="1" kern="0" dirty="0" err="1">
                <a:ea typeface="ヒラギノ角ゴ Pro W3" pitchFamily="-48" charset="-128"/>
              </a:rPr>
              <a:t>slen</a:t>
            </a:r>
            <a:r>
              <a:rPr lang="en-US" b="1" kern="0" dirty="0">
                <a:ea typeface="ヒラギノ角ゴ Pro W3" pitchFamily="-48" charset="-128"/>
              </a:rPr>
              <a:t> = </a:t>
            </a:r>
            <a:r>
              <a:rPr lang="en-US" b="1" kern="0" dirty="0" err="1">
                <a:ea typeface="ヒラギノ角ゴ Pro W3" pitchFamily="-48" charset="-128"/>
              </a:rPr>
              <a:t>len</a:t>
            </a:r>
            <a:r>
              <a:rPr lang="en-US" b="1" kern="0" dirty="0">
                <a:ea typeface="ヒラギノ角ゴ Pro W3" pitchFamily="-48" charset="-128"/>
              </a:rPr>
              <a:t>(city)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while index &lt; </a:t>
            </a:r>
            <a:r>
              <a:rPr lang="en-US" b="1" kern="0" dirty="0" err="1">
                <a:ea typeface="ヒラギノ角ゴ Pro W3" pitchFamily="-48" charset="-128"/>
              </a:rPr>
              <a:t>slen</a:t>
            </a:r>
            <a:r>
              <a:rPr lang="en-US" b="1" kern="0" dirty="0">
                <a:ea typeface="ヒラギノ角ゴ Pro W3" pitchFamily="-48" charset="-128"/>
              </a:rPr>
              <a:t>: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	print (city[index])</a:t>
            </a:r>
          </a:p>
          <a:p>
            <a:pPr marL="1435100" lvl="5" indent="-488950"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	index += 1</a:t>
            </a:r>
          </a:p>
          <a:p>
            <a:pPr marL="935038" lvl="4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715000" y="3886200"/>
            <a:ext cx="2819400" cy="1025525"/>
          </a:xfrm>
          <a:prstGeom prst="rect">
            <a:avLst/>
          </a:prstGeom>
          <a:solidFill>
            <a:srgbClr val="F2B25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33363"/>
            <a:r>
              <a:rPr lang="en-US" sz="2800"/>
              <a:t>B  o  s   t  o  n</a:t>
            </a:r>
          </a:p>
          <a:p>
            <a:pPr marL="233363"/>
            <a:r>
              <a:rPr lang="en-US" sz="1600">
                <a:latin typeface="Arial Narrow" pitchFamily="34" charset="0"/>
                <a:sym typeface="Wingdings" pitchFamily="2" charset="2"/>
              </a:rPr>
              <a:t>                        </a:t>
            </a:r>
          </a:p>
          <a:p>
            <a:pPr marL="233363"/>
            <a:r>
              <a:rPr lang="en-US" sz="2000">
                <a:latin typeface="Arial Narrow" pitchFamily="34" charset="0"/>
              </a:rPr>
              <a:t> 0     1     2     3    4      5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5451754"/>
            <a:ext cx="4665060" cy="369332"/>
          </a:xfrm>
          <a:prstGeom prst="rect">
            <a:avLst/>
          </a:prstGeom>
          <a:noFill/>
          <a:ln>
            <a:solidFill>
              <a:srgbClr val="66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rgbClr val="FF0066"/>
                  </a:solidFill>
                </a:ln>
              </a:rPr>
              <a:t>Better: don't call the </a:t>
            </a:r>
            <a:r>
              <a:rPr lang="en-US" dirty="0" err="1">
                <a:ln>
                  <a:solidFill>
                    <a:srgbClr val="FF0066"/>
                  </a:solidFill>
                </a:ln>
              </a:rPr>
              <a:t>len</a:t>
            </a:r>
            <a:r>
              <a:rPr lang="en-US" dirty="0">
                <a:ln>
                  <a:solidFill>
                    <a:srgbClr val="FF0066"/>
                  </a:solidFill>
                </a:ln>
              </a:rPr>
              <a:t> function repeatedly!</a:t>
            </a:r>
          </a:p>
        </p:txBody>
      </p:sp>
    </p:spTree>
    <p:extLst>
      <p:ext uri="{BB962C8B-B14F-4D97-AF65-F5344CB8AC3E}">
        <p14:creationId xmlns:p14="http://schemas.microsoft.com/office/powerpoint/2010/main" val="55250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Concatenation</a:t>
            </a:r>
            <a:endParaRPr lang="he-IL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Concatenation</a:t>
            </a:r>
            <a:r>
              <a:rPr lang="en-US" dirty="0">
                <a:latin typeface="+mj-lt"/>
                <a:cs typeface="Courier New" pitchFamily="49" charset="0"/>
              </a:rPr>
              <a:t>: appending one string to the end of another string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+mj-lt"/>
                <a:cs typeface="Courier New" pitchFamily="49" charset="0"/>
              </a:rPr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latin typeface="+mj-lt"/>
                <a:cs typeface="Courier New" pitchFamily="49" charset="0"/>
              </a:rPr>
              <a:t> operator to produce a string that is a combination of its operands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+mj-lt"/>
                <a:cs typeface="Courier New" pitchFamily="49" charset="0"/>
              </a:rPr>
              <a:t>The augmented assignment 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dirty="0">
                <a:latin typeface="+mj-lt"/>
                <a:cs typeface="Courier New" pitchFamily="49" charset="0"/>
              </a:rPr>
              <a:t> can also be used to concatenate strings</a:t>
            </a:r>
          </a:p>
          <a:p>
            <a:pPr lvl="2">
              <a:defRPr/>
            </a:pPr>
            <a:r>
              <a:rPr lang="en-US" dirty="0">
                <a:latin typeface="+mj-lt"/>
                <a:cs typeface="Courier New" pitchFamily="49" charset="0"/>
              </a:rPr>
              <a:t>The operand on the left side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dirty="0">
                <a:latin typeface="+mj-lt"/>
                <a:cs typeface="Courier New" pitchFamily="49" charset="0"/>
              </a:rPr>
              <a:t> operator must be an existing variable; otherwise, an exception is raised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D16A5-D394-499A-9160-05A0E7EBA7F3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" name="TextBox 3"/>
          <p:cNvSpPr txBox="1"/>
          <p:nvPr/>
        </p:nvSpPr>
        <p:spPr>
          <a:xfrm>
            <a:off x="4724400" y="5638800"/>
            <a:ext cx="3313728" cy="646331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rgbClr val="9900CC"/>
                </a:solidFill>
              </a:rPr>
              <a:t>concatenate.py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Strings Are Immutable</a:t>
            </a:r>
            <a:endParaRPr lang="he-IL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Strings are immutable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Once they are created, they cannot be changed</a:t>
            </a:r>
          </a:p>
          <a:p>
            <a:pPr lvl="2">
              <a:defRPr/>
            </a:pPr>
            <a:r>
              <a:rPr lang="en-US" dirty="0"/>
              <a:t>Concatenation doesn’t actually change the existing string, but rather creates a new string and assigns the new string to the previously used variable name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Cannot use an expression of the form 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new_character</a:t>
            </a:r>
          </a:p>
          <a:p>
            <a:pPr lvl="2">
              <a:defRPr/>
            </a:pPr>
            <a:r>
              <a:rPr lang="en-US" dirty="0">
                <a:latin typeface="+mj-lt"/>
                <a:cs typeface="Courier New" pitchFamily="49" charset="0"/>
              </a:rPr>
              <a:t>Statement of this type will raise an exception</a:t>
            </a:r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94D991-C68E-4EE7-B4DF-459F7D9287EE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C65EC0C-D50F-4BE3-8DB6-436F06B6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 (cont’d.)</a:t>
            </a:r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9C002965-14C4-40A7-9B7F-FE3FB3CBF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82825"/>
            <a:ext cx="8229600" cy="31607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E6E6D-54EA-43A4-ADE2-C8A27700C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Working with Strings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43000"/>
            <a:ext cx="81867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Strings Are Immutable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81870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indent="20638" eaLnBrk="1" hangingPunct="1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solidFill>
                  <a:srgbClr val="FF0000"/>
                </a:solidFill>
                <a:latin typeface="+mn-lt"/>
                <a:ea typeface="ヒラギノ角ゴ Pro W3" pitchFamily="-48" charset="-128"/>
                <a:cs typeface="Courier New" pitchFamily="49" charset="0"/>
              </a:rPr>
              <a:t>Immutable</a:t>
            </a:r>
            <a:r>
              <a:rPr lang="en-US" b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 means that once they are created they cannot be changed.</a:t>
            </a:r>
          </a:p>
          <a:p>
            <a:pPr marL="0" lvl="4" indent="20638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latin typeface="+mn-lt"/>
              <a:ea typeface="ヒラギノ角ゴ Pro W3" pitchFamily="-48" charset="-128"/>
            </a:endParaRPr>
          </a:p>
          <a:p>
            <a:pPr marL="736600" lvl="5" indent="-255588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Arial Narrow" pitchFamily="34" charset="0"/>
                <a:ea typeface="ヒラギノ角ゴ Pro W3" pitchFamily="-48" charset="-128"/>
              </a:rPr>
              <a:t>For example:</a:t>
            </a:r>
          </a:p>
          <a:p>
            <a:pPr marL="736600" lvl="5" indent="-255588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b="1" kern="0" dirty="0">
                <a:ea typeface="ヒラギノ角ゴ Pro W3" pitchFamily="-48" charset="-128"/>
              </a:rPr>
              <a:t>	</a:t>
            </a:r>
            <a:r>
              <a:rPr lang="en-US" sz="22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friend = ‘Bill’</a:t>
            </a:r>
          </a:p>
          <a:p>
            <a:pPr marL="736600" lvl="5" indent="-255588">
              <a:buClr>
                <a:srgbClr val="EB9F27"/>
              </a:buClr>
              <a:defRPr/>
            </a:pPr>
            <a:r>
              <a:rPr lang="en-US" sz="22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friend[0] = ‘J’	</a:t>
            </a:r>
            <a:r>
              <a:rPr lang="en-US" sz="1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No, this will cause exception</a:t>
            </a:r>
          </a:p>
          <a:p>
            <a:pPr marL="457200" lvl="4" indent="-457200" algn="ctr" eaLnBrk="1" hangingPunct="1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3352800" y="4876800"/>
            <a:ext cx="2057400" cy="1025525"/>
          </a:xfrm>
          <a:prstGeom prst="rect">
            <a:avLst/>
          </a:prstGeom>
          <a:solidFill>
            <a:srgbClr val="F2B25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33363"/>
            <a:r>
              <a:rPr lang="en-US" sz="2800"/>
              <a:t>B   i   l   l</a:t>
            </a:r>
          </a:p>
          <a:p>
            <a:pPr marL="233363"/>
            <a:r>
              <a:rPr lang="en-US" sz="1600">
                <a:latin typeface="Arial Narrow" pitchFamily="34" charset="0"/>
                <a:sym typeface="Wingdings" pitchFamily="2" charset="2"/>
              </a:rPr>
              <a:t>               </a:t>
            </a:r>
          </a:p>
          <a:p>
            <a:pPr marL="233363"/>
            <a:r>
              <a:rPr lang="en-US" sz="2000">
                <a:latin typeface="Arial Narrow" pitchFamily="34" charset="0"/>
              </a:rPr>
              <a:t> 0     1     2     3 </a:t>
            </a: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5257800" y="2438400"/>
            <a:ext cx="3201517" cy="101566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000" i="1" dirty="0"/>
              <a:t>syntax error:</a:t>
            </a:r>
            <a:br>
              <a:rPr lang="en-US" sz="2000" dirty="0"/>
            </a:br>
            <a:r>
              <a:rPr lang="en-US" sz="2000" i="1" dirty="0" err="1"/>
              <a:t>str</a:t>
            </a:r>
            <a:r>
              <a:rPr lang="en-US" sz="2000" dirty="0"/>
              <a:t> object does not support</a:t>
            </a:r>
            <a:br>
              <a:rPr lang="en-US" sz="2000" dirty="0"/>
            </a:br>
            <a:r>
              <a:rPr lang="en-US" sz="2000" dirty="0"/>
              <a:t>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306022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DC82EE7-E538-46BB-A6C8-7CC98B66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6B8DA17-B861-47D1-AE60-29B62EC5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Basic String Operations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String Slicing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Testing, Searching, and Manipulating Strings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Note: slides with the fuchsia-colored pointed symbol in the lower right corner were added by your course instructor; slides in general have been modified and added to by your instructor</a:t>
            </a:r>
          </a:p>
          <a:p>
            <a:pPr eaLnBrk="1" hangingPunct="1">
              <a:buFontTx/>
              <a:buChar char="•"/>
            </a:pPr>
            <a:endParaRPr lang="he-IL" alt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C232399-9D7A-4D11-8828-4280525D1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BFFE16-B813-4BB3-B9C3-9B719BCBD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Ideas?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05400"/>
          </a:xfrm>
        </p:spPr>
        <p:txBody>
          <a:bodyPr/>
          <a:lstStyle/>
          <a:p>
            <a:r>
              <a:rPr lang="en-US" dirty="0"/>
              <a:t>If we have an existing string variable, how might we </a:t>
            </a:r>
            <a:r>
              <a:rPr lang="en-US" i="1" dirty="0"/>
              <a:t>change</a:t>
            </a:r>
            <a:r>
              <a:rPr lang="en-US" dirty="0"/>
              <a:t> it?  E.g. change 'Bill' in the previous, </a:t>
            </a:r>
            <a:br>
              <a:rPr lang="en-US" dirty="0"/>
            </a:br>
            <a:r>
              <a:rPr lang="en-US" dirty="0"/>
              <a:t>to '</a:t>
            </a:r>
            <a:r>
              <a:rPr lang="en-US" dirty="0" err="1"/>
              <a:t>Byll</a:t>
            </a:r>
            <a:r>
              <a:rPr lang="en-US" dirty="0"/>
              <a:t>'   ???</a:t>
            </a:r>
          </a:p>
          <a:p>
            <a:r>
              <a:rPr lang="en-US" dirty="0"/>
              <a:t>One Idea: string = “Bill”</a:t>
            </a:r>
          </a:p>
          <a:p>
            <a:pPr marL="0" indent="0">
              <a:buNone/>
            </a:pPr>
            <a:r>
              <a:rPr lang="en-US" dirty="0"/>
              <a:t>Convert it to list which are mutable:</a:t>
            </a:r>
          </a:p>
          <a:p>
            <a:pPr marL="0" indent="0">
              <a:buNone/>
            </a:pPr>
            <a:r>
              <a:rPr lang="en-US" dirty="0" err="1"/>
              <a:t>ch</a:t>
            </a:r>
            <a:r>
              <a:rPr lang="en-US" dirty="0"/>
              <a:t> = list (string)</a:t>
            </a:r>
          </a:p>
          <a:p>
            <a:pPr marL="0" indent="0">
              <a:buNone/>
            </a:pPr>
            <a:r>
              <a:rPr lang="en-US" dirty="0" err="1"/>
              <a:t>ch</a:t>
            </a:r>
            <a:r>
              <a:rPr lang="en-US" dirty="0"/>
              <a:t>[</a:t>
            </a:r>
            <a:r>
              <a:rPr lang="en-US" dirty="0" err="1"/>
              <a:t>ch.index</a:t>
            </a:r>
            <a:r>
              <a:rPr lang="en-US" dirty="0"/>
              <a:t> (“</a:t>
            </a:r>
            <a:r>
              <a:rPr lang="en-US" dirty="0" err="1"/>
              <a:t>i</a:t>
            </a:r>
            <a:r>
              <a:rPr lang="en-US" dirty="0"/>
              <a:t>”) = “y”</a:t>
            </a:r>
          </a:p>
          <a:p>
            <a:pPr marL="0" indent="0">
              <a:buNone/>
            </a:pPr>
            <a:r>
              <a:rPr lang="en-US" dirty="0" err="1"/>
              <a:t>new_string</a:t>
            </a:r>
            <a:r>
              <a:rPr lang="en-US" dirty="0"/>
              <a:t> = ‘’.join(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A7C9A-A5F7-48EA-9A2D-92E0904692E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5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90D7B14-C6BB-4F03-93FB-384AD425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Slicing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85DD677-4A9C-4E40-80AA-2667581B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22" y="1447800"/>
            <a:ext cx="8229600" cy="50292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Slice</a:t>
            </a:r>
            <a:r>
              <a:rPr lang="en-US" altLang="en-US" dirty="0"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en-US" i="1" dirty="0">
                <a:cs typeface="Courier New" panose="02070309020205020404" pitchFamily="49" charset="0"/>
              </a:rPr>
              <a:t>substring</a:t>
            </a:r>
          </a:p>
          <a:p>
            <a:pPr lvl="1"/>
            <a:r>
              <a:rPr lang="en-US" altLang="en-US" dirty="0"/>
              <a:t>Slicing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up to, but not including,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cs typeface="Courier New" panose="02070309020205020404" pitchFamily="49" charset="0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altLang="en-US" dirty="0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DD7BD-8BB0-46C1-BB1E-A30B54A7A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Factoids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648200"/>
          </a:xfrm>
        </p:spPr>
        <p:txBody>
          <a:bodyPr/>
          <a:lstStyle/>
          <a:p>
            <a:r>
              <a:rPr lang="en-US" sz="2400" dirty="0"/>
              <a:t>start is the index to start at; end is the index to stop at + 1 (a </a:t>
            </a:r>
            <a:r>
              <a:rPr lang="en-US" sz="2400" i="1" dirty="0"/>
              <a:t>limit</a:t>
            </a:r>
            <a:r>
              <a:rPr lang="en-US" sz="2400" dirty="0"/>
              <a:t>)</a:t>
            </a:r>
          </a:p>
          <a:p>
            <a:r>
              <a:rPr lang="en-US" sz="2400" dirty="0"/>
              <a:t>if start is omitted, Python uses 0</a:t>
            </a:r>
          </a:p>
          <a:p>
            <a:r>
              <a:rPr lang="en-US" sz="2400" dirty="0"/>
              <a:t>if end is omitted, Python uses the string length</a:t>
            </a:r>
          </a:p>
          <a:p>
            <a:r>
              <a:rPr lang="en-US" sz="2400" dirty="0"/>
              <a:t>you can specify a step value to skip chars</a:t>
            </a:r>
          </a:p>
          <a:p>
            <a:r>
              <a:rPr lang="en-US" sz="2400" dirty="0"/>
              <a:t>you can use negative numbers for indices</a:t>
            </a:r>
          </a:p>
          <a:p>
            <a:r>
              <a:rPr lang="en-US" sz="2400" dirty="0"/>
              <a:t>invalid indices do NOT raise an exception</a:t>
            </a:r>
          </a:p>
          <a:p>
            <a:pPr lvl="1"/>
            <a:r>
              <a:rPr lang="en-US" sz="2400" dirty="0"/>
              <a:t>if end is invalid, Python uses length</a:t>
            </a:r>
          </a:p>
          <a:p>
            <a:pPr lvl="1"/>
            <a:r>
              <a:rPr lang="en-US" sz="2400" dirty="0"/>
              <a:t>if start is invalid, Python uses 0</a:t>
            </a:r>
          </a:p>
          <a:p>
            <a:pPr lvl="1"/>
            <a:r>
              <a:rPr lang="en-US" sz="2400" dirty="0"/>
              <a:t>if start &gt; length, empty string is returned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5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Working with Strings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1867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String Slicing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3048000"/>
            <a:ext cx="8534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" lvl="5" indent="20638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full_name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'Patty Lynn Smith'</a:t>
            </a:r>
          </a:p>
          <a:p>
            <a:pPr marL="6350" lvl="5" indent="20638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middle_name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full_name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[6:10]  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</a:t>
            </a:r>
            <a:r>
              <a:rPr lang="en-US" sz="17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middle_name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'Lynn'</a:t>
            </a: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749800" algn="l"/>
              </a:tabLst>
              <a:defRPr/>
            </a:pP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first_name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full_name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[:5]	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</a:t>
            </a:r>
            <a:r>
              <a:rPr lang="en-US" sz="17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first_name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'Patty'</a:t>
            </a: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749800" algn="l"/>
              </a:tabLst>
              <a:defRPr/>
            </a:pP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last_name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full_name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[11:] 	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</a:t>
            </a:r>
            <a:r>
              <a:rPr lang="en-US" sz="17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last_name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'Smith'</a:t>
            </a: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749800" algn="l"/>
              </a:tabLst>
              <a:defRPr/>
            </a:pP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my_string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full_name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[:] 	</a:t>
            </a:r>
            <a:r>
              <a:rPr lang="en-US" sz="1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</a:t>
            </a:r>
            <a:r>
              <a:rPr lang="en-US" sz="14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my_string</a:t>
            </a:r>
            <a:r>
              <a:rPr lang="en-US" sz="1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'Patty Lynn Smith'</a:t>
            </a: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121150" algn="l"/>
              </a:tabLst>
              <a:defRPr/>
            </a:pPr>
            <a:r>
              <a:rPr lang="en-US" sz="16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my_string</a:t>
            </a:r>
            <a:r>
              <a:rPr lang="en-US" sz="1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16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full_name</a:t>
            </a:r>
            <a:r>
              <a:rPr lang="en-US" sz="1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[0:len(</a:t>
            </a:r>
            <a:r>
              <a:rPr lang="en-US" sz="16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full_name</a:t>
            </a:r>
            <a:r>
              <a:rPr lang="en-US" sz="1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)] </a:t>
            </a:r>
            <a:r>
              <a:rPr lang="en-US" sz="13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</a:t>
            </a:r>
            <a:r>
              <a:rPr lang="en-US" sz="13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my_string</a:t>
            </a:r>
            <a:r>
              <a:rPr lang="en-US" sz="13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'Patty Lynn Smith'</a:t>
            </a: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803775" algn="l"/>
              </a:tabLst>
              <a:defRPr/>
            </a:pP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last_name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20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full_name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[-5:] </a:t>
            </a:r>
            <a:r>
              <a:rPr lang="en-US" sz="11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</a:t>
            </a:r>
            <a:r>
              <a:rPr lang="en-US" sz="17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last_name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'Smith'</a:t>
            </a: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121150" algn="l"/>
              </a:tabLst>
              <a:defRPr/>
            </a:pPr>
            <a:endParaRPr lang="en-US" sz="11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121150" algn="l"/>
              </a:tabLst>
              <a:defRPr/>
            </a:pPr>
            <a:endParaRPr lang="en-US" sz="14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749800" algn="l"/>
              </a:tabLst>
              <a:defRPr/>
            </a:pPr>
            <a:endParaRPr lang="en-US" sz="20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7400" y="1676400"/>
            <a:ext cx="5486400" cy="1066800"/>
          </a:xfrm>
          <a:prstGeom prst="rect">
            <a:avLst/>
          </a:prstGeom>
          <a:solidFill>
            <a:srgbClr val="F2B25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363">
              <a:defRPr/>
            </a:pPr>
            <a:r>
              <a:rPr lang="en-US" sz="2800" dirty="0">
                <a:ea typeface="ヒラギノ角ゴ Pro W3" pitchFamily="-48" charset="-128"/>
              </a:rPr>
              <a:t>P a t  </a:t>
            </a:r>
            <a:r>
              <a:rPr lang="en-US" sz="2800" dirty="0" err="1">
                <a:ea typeface="ヒラギノ角ゴ Pro W3" pitchFamily="-48" charset="-128"/>
              </a:rPr>
              <a:t>t</a:t>
            </a:r>
            <a:r>
              <a:rPr lang="en-US" sz="2800" dirty="0">
                <a:ea typeface="ヒラギノ角ゴ Pro W3" pitchFamily="-48" charset="-128"/>
              </a:rPr>
              <a:t>  y    L y n </a:t>
            </a:r>
            <a:r>
              <a:rPr lang="en-US" sz="2800" dirty="0" err="1">
                <a:ea typeface="ヒラギノ角ゴ Pro W3" pitchFamily="-48" charset="-128"/>
              </a:rPr>
              <a:t>n</a:t>
            </a:r>
            <a:r>
              <a:rPr lang="en-US" sz="2800" dirty="0">
                <a:ea typeface="ヒラギノ角ゴ Pro W3" pitchFamily="-48" charset="-128"/>
              </a:rPr>
              <a:t>    S  m  </a:t>
            </a:r>
            <a:r>
              <a:rPr lang="en-US" sz="2800" dirty="0" err="1">
                <a:ea typeface="ヒラギノ角ゴ Pro W3" pitchFamily="-48" charset="-128"/>
              </a:rPr>
              <a:t>i</a:t>
            </a:r>
            <a:r>
              <a:rPr lang="en-US" sz="2800" dirty="0">
                <a:ea typeface="ヒラギノ角ゴ Pro W3" pitchFamily="-48" charset="-128"/>
              </a:rPr>
              <a:t>  t  h</a:t>
            </a:r>
          </a:p>
          <a:p>
            <a:pPr marL="233363">
              <a:defRPr/>
            </a:pPr>
            <a:r>
              <a:rPr lang="en-US" sz="2000" dirty="0">
                <a:latin typeface="Arial Narrow" pitchFamily="34" charset="0"/>
                <a:ea typeface="ヒラギノ角ゴ Pro W3" pitchFamily="-48" charset="-128"/>
              </a:rPr>
              <a:t>0    1   2   3   4    5   6   7   8   9   10  11  12   13  14  15</a:t>
            </a:r>
          </a:p>
          <a:p>
            <a:pPr marL="1588">
              <a:defRPr/>
            </a:pPr>
            <a:r>
              <a:rPr lang="en-US" sz="1400" dirty="0">
                <a:latin typeface="Arial Narrow" pitchFamily="34" charset="0"/>
                <a:ea typeface="ヒラギノ角ゴ Pro W3" pitchFamily="-48" charset="-128"/>
              </a:rPr>
              <a:t>   -16  - 15  -14  -13  -12   -11  -10   -9     -8    -7      -6     -5      -4      -3    - 2     -1</a:t>
            </a:r>
          </a:p>
        </p:txBody>
      </p:sp>
    </p:spTree>
    <p:extLst>
      <p:ext uri="{BB962C8B-B14F-4D97-AF65-F5344CB8AC3E}">
        <p14:creationId xmlns:p14="http://schemas.microsoft.com/office/powerpoint/2010/main" val="102194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Working with Strings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1867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String Slicing and </a:t>
            </a:r>
            <a:r>
              <a:rPr lang="en-US" i="1" kern="0" dirty="0">
                <a:latin typeface="Arial Black" pitchFamily="34" charset="0"/>
                <a:ea typeface="ヒラギノ角ゴ Pro W3" pitchFamily="-48" charset="-128"/>
              </a:rPr>
              <a:t>step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38200" y="36576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" lvl="5" indent="20638" algn="ctr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string[start : end : step]</a:t>
            </a:r>
          </a:p>
          <a:p>
            <a:pPr marL="6350" lvl="5" indent="20638" algn="ctr">
              <a:spcBef>
                <a:spcPts val="1200"/>
              </a:spcBef>
              <a:buClr>
                <a:srgbClr val="EB9F27"/>
              </a:buClr>
              <a:defRPr/>
            </a:pPr>
            <a:endParaRPr lang="en-US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6350" lvl="5" indent="20638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letters = '</a:t>
            </a:r>
            <a:r>
              <a:rPr lang="en-US" sz="2000" dirty="0">
                <a:ea typeface="ヒラギノ角ゴ Pro W3" pitchFamily="-48" charset="-128"/>
              </a:rPr>
              <a:t>ABCDEFGHIJKLMNOPQRSTUVWXYZ</a:t>
            </a: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'</a:t>
            </a:r>
          </a:p>
          <a:p>
            <a:pPr marL="6350" lvl="5" indent="20638">
              <a:spcBef>
                <a:spcPts val="12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print (letters[0:26:2])  	</a:t>
            </a:r>
            <a:r>
              <a:rPr lang="en-US" sz="17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'</a:t>
            </a:r>
            <a:r>
              <a:rPr lang="en-US" sz="1800" dirty="0">
                <a:ea typeface="ヒラギノ角ゴ Pro W3" pitchFamily="-48" charset="-128"/>
              </a:rPr>
              <a:t>ACEGIKMOQSUWY'</a:t>
            </a:r>
            <a:endParaRPr lang="en-US" sz="11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121150" algn="l"/>
              </a:tabLst>
              <a:defRPr/>
            </a:pPr>
            <a:endParaRPr lang="en-US" sz="14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6350" lvl="5" indent="20638" defTabSz="2946400">
              <a:spcBef>
                <a:spcPts val="1200"/>
              </a:spcBef>
              <a:buClr>
                <a:srgbClr val="EB9F27"/>
              </a:buClr>
              <a:tabLst>
                <a:tab pos="4749800" algn="l"/>
              </a:tabLst>
              <a:defRPr/>
            </a:pPr>
            <a:endParaRPr lang="en-US" sz="20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143000" y="2286000"/>
            <a:ext cx="6781800" cy="766763"/>
          </a:xfrm>
          <a:prstGeom prst="rect">
            <a:avLst/>
          </a:prstGeom>
          <a:solidFill>
            <a:srgbClr val="F2B25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33363"/>
            <a:r>
              <a:rPr lang="en-US" sz="2800"/>
              <a:t>ABCDEFGHIJKLMNOPQRSTUVWXYZ</a:t>
            </a:r>
          </a:p>
          <a:p>
            <a:pPr marL="233363"/>
            <a:r>
              <a:rPr lang="en-US" sz="1200">
                <a:latin typeface="Arial Narrow" pitchFamily="34" charset="0"/>
              </a:rPr>
              <a:t>  0     1      2     3     4    5     6      7   8  9   10   11  12    13    14   15   16    17   18  19    20   21   22    23   24   25</a:t>
            </a:r>
          </a:p>
        </p:txBody>
      </p:sp>
    </p:spTree>
    <p:extLst>
      <p:ext uri="{BB962C8B-B14F-4D97-AF65-F5344CB8AC3E}">
        <p14:creationId xmlns:p14="http://schemas.microsoft.com/office/powerpoint/2010/main" val="2939846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Example: Generate User Login ID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3886200"/>
          </a:xfrm>
        </p:spPr>
        <p:txBody>
          <a:bodyPr/>
          <a:lstStyle/>
          <a:p>
            <a:r>
              <a:rPr lang="en-US" dirty="0"/>
              <a:t>Read first name, last name, ID number</a:t>
            </a:r>
          </a:p>
          <a:p>
            <a:r>
              <a:rPr lang="en-US" dirty="0"/>
              <a:t>Get 1</a:t>
            </a:r>
            <a:r>
              <a:rPr lang="en-US" baseline="30000" dirty="0"/>
              <a:t>st</a:t>
            </a:r>
            <a:r>
              <a:rPr lang="en-US" dirty="0"/>
              <a:t> 3 chars of first name (if less than 3 chars, use entire first name)</a:t>
            </a:r>
          </a:p>
          <a:p>
            <a:r>
              <a:rPr lang="en-US" dirty="0"/>
              <a:t>Get 1</a:t>
            </a:r>
            <a:r>
              <a:rPr lang="en-US" baseline="30000" dirty="0"/>
              <a:t>st</a:t>
            </a:r>
            <a:r>
              <a:rPr lang="en-US" dirty="0"/>
              <a:t> 3 chars of last name (same)</a:t>
            </a:r>
          </a:p>
          <a:p>
            <a:r>
              <a:rPr lang="en-US" dirty="0"/>
              <a:t>Get last 3 chars of ID number (same)</a:t>
            </a:r>
          </a:p>
          <a:p>
            <a:r>
              <a:rPr lang="en-US" dirty="0"/>
              <a:t>Concatenate all 3 to create a </a:t>
            </a:r>
            <a:br>
              <a:rPr lang="en-US" dirty="0"/>
            </a:br>
            <a:r>
              <a:rPr lang="en-US" dirty="0"/>
              <a:t>user login ID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first name is William</a:t>
            </a:r>
          </a:p>
          <a:p>
            <a:pPr lvl="1"/>
            <a:r>
              <a:rPr lang="en-US" dirty="0"/>
              <a:t>last name is Gates</a:t>
            </a:r>
          </a:p>
          <a:p>
            <a:pPr lvl="1"/>
            <a:r>
              <a:rPr lang="en-US" dirty="0"/>
              <a:t>ID number is COP3035</a:t>
            </a:r>
          </a:p>
          <a:p>
            <a:pPr lvl="1"/>
            <a:endParaRPr lang="en-US" dirty="0"/>
          </a:p>
          <a:p>
            <a:r>
              <a:rPr lang="en-US" dirty="0"/>
              <a:t>Login name is WilGat035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5410200" y="1676400"/>
            <a:ext cx="3581400" cy="1200150"/>
          </a:xfrm>
          <a:prstGeom prst="rect">
            <a:avLst/>
          </a:prstGeom>
          <a:solidFill>
            <a:srgbClr val="66FF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we will discuss:</a:t>
            </a:r>
            <a:br>
              <a:rPr lang="en-US" dirty="0"/>
            </a:br>
            <a:r>
              <a:rPr lang="en-US" dirty="0"/>
              <a:t>generate_login.py (app)</a:t>
            </a:r>
            <a:br>
              <a:rPr lang="en-US" dirty="0"/>
            </a:br>
            <a:r>
              <a:rPr lang="en-US" dirty="0"/>
              <a:t>login.py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23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1EDD1F0-9FDF-45C1-B5DF-A0284C65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Testing, Searching, and Manipulating Strings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5FCABE0-0ACB-456C-9134-03335711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can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/>
              <a:t> operator to determine whether one string is contained in another string</a:t>
            </a:r>
          </a:p>
          <a:p>
            <a:pPr lvl="1"/>
            <a:r>
              <a:rPr lang="en-US" altLang="en-US"/>
              <a:t>General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</a:p>
          <a:p>
            <a:pPr lvl="2">
              <a:buFontTx/>
              <a:buChar char="•"/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string1 </a:t>
            </a:r>
            <a:r>
              <a:rPr lang="en-US" altLang="en-US">
                <a:cs typeface="Courier New" panose="02070309020205020404" pitchFamily="49" charset="0"/>
              </a:rPr>
              <a:t>and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string2 </a:t>
            </a:r>
            <a:r>
              <a:rPr lang="en-US" altLang="en-US">
                <a:cs typeface="Courier New" panose="02070309020205020404" pitchFamily="49" charset="0"/>
              </a:rPr>
              <a:t>can be string literals or variables referencing strings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Similarly you can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>
                <a:cs typeface="Courier New" panose="02070309020205020404" pitchFamily="49" charset="0"/>
              </a:rPr>
              <a:t> operator to determine whether one string is not contained in another string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17BEC-F528-4867-A84D-209D13EBE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915400" cy="3124200"/>
          </a:xfrm>
        </p:spPr>
        <p:txBody>
          <a:bodyPr/>
          <a:lstStyle/>
          <a:p>
            <a:r>
              <a:rPr lang="en-US" sz="2800" dirty="0"/>
              <a:t>text = "Four score and seven years ago"</a:t>
            </a:r>
          </a:p>
          <a:p>
            <a:endParaRPr lang="en-US" sz="2800" dirty="0"/>
          </a:p>
          <a:p>
            <a:r>
              <a:rPr lang="en-US" sz="2800" dirty="0"/>
              <a:t>if "seven" in text:  # </a:t>
            </a:r>
            <a:r>
              <a:rPr lang="en-US" sz="2800" dirty="0" err="1"/>
              <a:t>cp</a:t>
            </a:r>
            <a:r>
              <a:rPr lang="en-US" sz="2800" dirty="0"/>
              <a:t>: if "seven" not in text:</a:t>
            </a:r>
            <a:br>
              <a:rPr lang="en-US" sz="2800" dirty="0"/>
            </a:br>
            <a:r>
              <a:rPr lang="en-US" sz="2800" dirty="0"/>
              <a:t>	print ("found")</a:t>
            </a:r>
            <a:br>
              <a:rPr lang="en-US" sz="2800" dirty="0"/>
            </a:br>
            <a:r>
              <a:rPr lang="en-US" sz="2800" dirty="0"/>
              <a:t>else:</a:t>
            </a:r>
            <a:br>
              <a:rPr lang="en-US" sz="2800" dirty="0"/>
            </a:br>
            <a:r>
              <a:rPr lang="en-US" sz="2800" dirty="0"/>
              <a:t>	print ("not found")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A7C9A-A5F7-48EA-9A2D-92E0904692E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0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B3F75B-5C15-4269-9915-F050F62E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8FBD71C-790D-466B-A718-9CC6F5CA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 format: 			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Generally Boolean methods, that return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if a condition exists,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>
                <a:cs typeface="Courier New" panose="02070309020205020404" pitchFamily="49" charset="0"/>
              </a:rPr>
              <a:t> otherwise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4075FC-23BC-4E29-A6E0-3CB456674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48" y="1828800"/>
            <a:ext cx="8229600" cy="3657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sequence</a:t>
            </a:r>
            <a:r>
              <a:rPr lang="en-US" dirty="0"/>
              <a:t> is an object that holds multiple items of data, stored one after another</a:t>
            </a:r>
          </a:p>
          <a:p>
            <a:r>
              <a:rPr lang="en-US" dirty="0"/>
              <a:t>Python string: sequence of characters</a:t>
            </a:r>
          </a:p>
          <a:p>
            <a:r>
              <a:rPr lang="en-US" dirty="0"/>
              <a:t>Python list or tuple: may have various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A7C9A-A5F7-48EA-9A2D-92E0904692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FA50664-476A-4B6C-A0EF-9E4407C0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0C5997E4-4DB0-45C1-9A3A-57CE3737B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229600" cy="41449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033F2-75B4-4E94-8A15-518AE3481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A66AC0A-008C-4A23-984B-AD541B37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F5CCA3A-8486-4529-94C7-F45F436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7D0A5-EEE3-4EAB-B352-DDFA4D9FC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79BCC09-1D56-4D89-97E9-215494BA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F997E258-0937-4648-96D6-E2EB0524F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3338" y="1600200"/>
            <a:ext cx="6537325" cy="45259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75779-13F6-4228-8B80-48B170C2C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067800" cy="3505200"/>
          </a:xfrm>
        </p:spPr>
        <p:txBody>
          <a:bodyPr/>
          <a:lstStyle/>
          <a:p>
            <a:r>
              <a:rPr lang="en-US" sz="2800" dirty="0"/>
              <a:t>response = 'y'</a:t>
            </a:r>
            <a:br>
              <a:rPr lang="en-US" sz="2800" dirty="0"/>
            </a:br>
            <a:r>
              <a:rPr lang="en-US" sz="2800" dirty="0"/>
              <a:t>while </a:t>
            </a:r>
            <a:r>
              <a:rPr lang="en-US" sz="2800" dirty="0" err="1"/>
              <a:t>response.lower</a:t>
            </a:r>
            <a:r>
              <a:rPr lang="en-US" sz="2800" dirty="0"/>
              <a:t>( ) == 'y':</a:t>
            </a:r>
            <a:br>
              <a:rPr lang="en-US" sz="2800" dirty="0"/>
            </a:br>
            <a:r>
              <a:rPr lang="en-US" sz="2800" dirty="0"/>
              <a:t>    print ("Doing a loop task again")</a:t>
            </a:r>
            <a:br>
              <a:rPr lang="en-US" sz="2800" dirty="0"/>
            </a:br>
            <a:r>
              <a:rPr lang="en-US" sz="2800" dirty="0"/>
              <a:t>    print ("Do you want to repeat again?")</a:t>
            </a:r>
            <a:br>
              <a:rPr lang="en-US" sz="2800" dirty="0"/>
            </a:br>
            <a:r>
              <a:rPr lang="en-US" sz="2800" dirty="0"/>
              <a:t>    response = input("Enter Y or y to repeat: ")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# allows user to enter either upper or lower case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52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300244A-A728-441C-AB8B-BF2037D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9DDA404-E5DC-4FD0-81CC-0F8E3B1A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endswith(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startswith(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5F2C0-6D00-41EF-B093-248AC5AE8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13A3DB9-190E-49F9-B009-0453AA17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3FB1CC1-DA56-4F5E-885A-D66017B4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searches 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 within the string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is replaced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D3E97-565B-47DC-ABD6-E2898643B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7161AEF-6002-44F5-9D40-C2495B33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21507" name="Content Placeholder 3">
            <a:extLst>
              <a:ext uri="{FF2B5EF4-FFF2-40B4-BE49-F238E27FC236}">
                <a16:creationId xmlns:a16="http://schemas.microsoft.com/office/drawing/2014/main" id="{6684EDC6-E14E-4E25-9A26-2FF51B0C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33625"/>
            <a:ext cx="8229600" cy="30591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6FB430-6085-409B-A1AE-D17F6712A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filename = input("Enter filename: ")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filename.endswith</a:t>
            </a:r>
            <a:r>
              <a:rPr lang="en-US" dirty="0"/>
              <a:t>(".txt"):</a:t>
            </a:r>
            <a:br>
              <a:rPr lang="en-US" dirty="0"/>
            </a:br>
            <a:r>
              <a:rPr lang="en-US" dirty="0"/>
              <a:t>    print ("text file")</a:t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filename.endswith</a:t>
            </a:r>
            <a:r>
              <a:rPr lang="en-US" dirty="0"/>
              <a:t>(".jpg"):</a:t>
            </a:r>
            <a:br>
              <a:rPr lang="en-US" dirty="0"/>
            </a:br>
            <a:r>
              <a:rPr lang="en-US" dirty="0"/>
              <a:t>    print ("image file")</a:t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filename.endswith</a:t>
            </a:r>
            <a:r>
              <a:rPr lang="en-US" dirty="0"/>
              <a:t>(".</a:t>
            </a:r>
            <a:r>
              <a:rPr lang="en-US" dirty="0" err="1"/>
              <a:t>docx</a:t>
            </a:r>
            <a:r>
              <a:rPr lang="en-US" dirty="0"/>
              <a:t>"):</a:t>
            </a:r>
            <a:br>
              <a:rPr lang="en-US" dirty="0"/>
            </a:br>
            <a:r>
              <a:rPr lang="en-US" dirty="0"/>
              <a:t>    print ("MS Word file")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91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err="1"/>
              <a:t>myString</a:t>
            </a:r>
            <a:r>
              <a:rPr lang="en-US" dirty="0"/>
              <a:t> = "Monty Python is a TV show"</a:t>
            </a:r>
            <a:br>
              <a:rPr lang="en-US" dirty="0"/>
            </a:br>
            <a:r>
              <a:rPr lang="en-US" dirty="0" err="1"/>
              <a:t>foundAt</a:t>
            </a:r>
            <a:r>
              <a:rPr lang="en-US" dirty="0"/>
              <a:t> = </a:t>
            </a:r>
            <a:r>
              <a:rPr lang="en-US" dirty="0" err="1"/>
              <a:t>myString.find</a:t>
            </a:r>
            <a:r>
              <a:rPr lang="en-US" dirty="0"/>
              <a:t>("Python")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foundAt</a:t>
            </a:r>
            <a:r>
              <a:rPr lang="en-US" dirty="0"/>
              <a:t> != -1:</a:t>
            </a:r>
            <a:br>
              <a:rPr lang="en-US" dirty="0"/>
            </a:br>
            <a:r>
              <a:rPr lang="en-US" dirty="0"/>
              <a:t>    print ("Found at index ", </a:t>
            </a:r>
            <a:r>
              <a:rPr lang="en-US" dirty="0" err="1"/>
              <a:t>foundAt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    print ("Word not found in string")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5257800"/>
            <a:ext cx="2409634" cy="46166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is printed?</a:t>
            </a:r>
          </a:p>
        </p:txBody>
      </p:sp>
    </p:spTree>
    <p:extLst>
      <p:ext uri="{BB962C8B-B14F-4D97-AF65-F5344CB8AC3E}">
        <p14:creationId xmlns:p14="http://schemas.microsoft.com/office/powerpoint/2010/main" val="901450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6019262-4CE0-46B9-8018-0010426E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3EAE98C-F601-4AB2-AAE7-0FB91E2E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Repetition operator</a:t>
            </a:r>
            <a:r>
              <a:rPr lang="en-US" altLang="en-US"/>
              <a:t>: makes multiple copies of a string and joins them together</a:t>
            </a:r>
          </a:p>
          <a:p>
            <a:pPr lvl="1"/>
            <a:r>
              <a:rPr lang="en-US" altLang="en-US"/>
              <a:t>The * symbol is a repetition operator when applied to a string and an integer</a:t>
            </a:r>
          </a:p>
          <a:p>
            <a:pPr lvl="2">
              <a:buFontTx/>
              <a:buChar char="•"/>
            </a:pPr>
            <a:r>
              <a:rPr lang="en-US" altLang="en-US"/>
              <a:t>String is left operand; number is right</a:t>
            </a:r>
          </a:p>
          <a:p>
            <a:pPr lvl="1"/>
            <a:r>
              <a:rPr lang="en-US" altLang="en-US"/>
              <a:t>General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string_to_copy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E4CE5-68FA-4747-8CC5-9A81A49C5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1612427"/>
            <a:ext cx="8229600" cy="4572000"/>
          </a:xfrm>
        </p:spPr>
        <p:txBody>
          <a:bodyPr/>
          <a:lstStyle/>
          <a:p>
            <a:r>
              <a:rPr lang="en-US" dirty="0"/>
              <a:t>Fundamental data type that people use frequently</a:t>
            </a:r>
          </a:p>
          <a:p>
            <a:r>
              <a:rPr lang="en-US" dirty="0"/>
              <a:t>Text processing</a:t>
            </a:r>
          </a:p>
          <a:p>
            <a:r>
              <a:rPr lang="en-US" dirty="0"/>
              <a:t>Word processing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Text and comment boxes</a:t>
            </a:r>
          </a:p>
          <a:p>
            <a:r>
              <a:rPr lang="en-US" dirty="0"/>
              <a:t>Generally, all written communications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A7C9A-A5F7-48EA-9A2D-92E0904692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80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A7C9A-A5F7-48EA-9A2D-92E0904692E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905000" y="3200400"/>
            <a:ext cx="5149743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rgbClr val="9900CC"/>
                </a:solidFill>
              </a:rPr>
              <a:t>repetition_operator.py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69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F074FD9-1410-4180-B934-7B1255A4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a String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FAEABCD-9BA1-4ABE-9D1E-3E80C42F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 dirty="0"/>
              <a:t> method</a:t>
            </a:r>
            <a:r>
              <a:rPr lang="en-US" altLang="en-US" dirty="0"/>
              <a:t>: returns a list containing the words in the string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By default, uses </a:t>
            </a:r>
            <a:r>
              <a:rPr lang="en-US" altLang="en-US" b="1" dirty="0"/>
              <a:t>space</a:t>
            </a:r>
            <a:r>
              <a:rPr lang="en-US" altLang="en-US" dirty="0"/>
              <a:t> as separator</a:t>
            </a:r>
          </a:p>
          <a:p>
            <a:pPr lvl="1" eaLnBrk="1" hangingPunct="1"/>
            <a:r>
              <a:rPr lang="en-US" altLang="en-US" dirty="0"/>
              <a:t>Can specify a </a:t>
            </a:r>
            <a:r>
              <a:rPr lang="en-US" altLang="en-US" b="1" dirty="0"/>
              <a:t>different separator </a:t>
            </a:r>
            <a:r>
              <a:rPr lang="en-US" altLang="en-US" dirty="0"/>
              <a:t>by passing it as an argument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/>
              <a:t> method</a:t>
            </a:r>
            <a:endParaRPr lang="he-IL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E689BE-1E0F-4688-98F4-8BEB0BCBD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A7C9A-A5F7-48EA-9A2D-92E0904692E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733800" y="3886200"/>
            <a:ext cx="3065263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rgbClr val="9900CC"/>
                </a:solidFill>
              </a:rPr>
              <a:t>split_date.py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828800" y="2651373"/>
            <a:ext cx="3321743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rgbClr val="9900CC"/>
                </a:solidFill>
              </a:rPr>
              <a:t>string_split.py</a:t>
            </a:r>
          </a:p>
        </p:txBody>
      </p:sp>
    </p:spTree>
    <p:extLst>
      <p:ext uri="{BB962C8B-B14F-4D97-AF65-F5344CB8AC3E}">
        <p14:creationId xmlns:p14="http://schemas.microsoft.com/office/powerpoint/2010/main" val="581651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 : password check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password must </a:t>
            </a:r>
          </a:p>
          <a:p>
            <a:pPr lvl="1"/>
            <a:r>
              <a:rPr lang="en-US" dirty="0"/>
              <a:t>be at least 7 characters long</a:t>
            </a:r>
          </a:p>
          <a:p>
            <a:pPr lvl="1"/>
            <a:r>
              <a:rPr lang="en-US" dirty="0"/>
              <a:t>contain at least 1 uppercase letter</a:t>
            </a:r>
          </a:p>
          <a:p>
            <a:pPr lvl="1"/>
            <a:r>
              <a:rPr lang="en-US" dirty="0"/>
              <a:t>contain at least 1 lowercase letter</a:t>
            </a:r>
          </a:p>
          <a:p>
            <a:pPr lvl="1"/>
            <a:r>
              <a:rPr lang="en-US" dirty="0"/>
              <a:t>contain at least 1 numeric digit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2286000" y="4796770"/>
            <a:ext cx="4114800" cy="1200329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we will discuss:</a:t>
            </a:r>
            <a:br>
              <a:rPr lang="en-US" dirty="0"/>
            </a:br>
            <a:r>
              <a:rPr lang="en-US" dirty="0"/>
              <a:t>validate_password.py (app)</a:t>
            </a:r>
            <a:br>
              <a:rPr lang="en-US" dirty="0"/>
            </a:br>
            <a:r>
              <a:rPr lang="en-US" dirty="0"/>
              <a:t>login.py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30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Strings, Lists and Eliza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533400" y="1585119"/>
            <a:ext cx="8305800" cy="4419600"/>
          </a:xfrm>
        </p:spPr>
        <p:txBody>
          <a:bodyPr/>
          <a:lstStyle/>
          <a:p>
            <a:r>
              <a:rPr lang="en-US" b="1" i="1" dirty="0"/>
              <a:t>Turing Test</a:t>
            </a:r>
          </a:p>
          <a:p>
            <a:pPr lvl="1"/>
            <a:r>
              <a:rPr lang="en-US" dirty="0"/>
              <a:t>Alan Turing, 1950</a:t>
            </a:r>
          </a:p>
          <a:p>
            <a:pPr lvl="1"/>
            <a:r>
              <a:rPr lang="en-US" dirty="0"/>
              <a:t>can a machine </a:t>
            </a:r>
            <a:r>
              <a:rPr lang="en-US" i="1" dirty="0"/>
              <a:t>think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to pass the </a:t>
            </a:r>
            <a:r>
              <a:rPr lang="en-US" i="1" dirty="0"/>
              <a:t>Turing Test</a:t>
            </a:r>
            <a:r>
              <a:rPr lang="en-US" dirty="0"/>
              <a:t>: a computer must interact with a human and a human observer must not be able to determine which participant is the human being or the computer</a:t>
            </a:r>
          </a:p>
          <a:p>
            <a:pPr lvl="1"/>
            <a:r>
              <a:rPr lang="en-US" dirty="0"/>
              <a:t>text is the only "conversation" via keyboards and separated screens, allowed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096000" y="1447800"/>
            <a:ext cx="2614613" cy="12001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Famous program:</a:t>
            </a:r>
            <a:br>
              <a:rPr lang="en-US" dirty="0"/>
            </a:br>
            <a:r>
              <a:rPr lang="en-US" i="1" dirty="0"/>
              <a:t>Eliza</a:t>
            </a:r>
            <a:br>
              <a:rPr lang="en-US" i="1" dirty="0"/>
            </a:br>
            <a:r>
              <a:rPr lang="en-US" i="1" dirty="0"/>
              <a:t>eliza.py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59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8CA4BA3-AAC7-47DB-B80F-D11BCA4F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83D0461-7E9A-432E-B286-7654B414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String operations,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Methods for iterating over strings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Repetition and concatenation operators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Strings as immutable objects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Slicing strings and testing strings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String methods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Splitting a string</a:t>
            </a:r>
            <a:endParaRPr lang="he-IL" altLang="en-US" dirty="0"/>
          </a:p>
          <a:p>
            <a:pPr lvl="1" eaLnBrk="1" hangingPunct="1"/>
            <a:endParaRPr lang="he-IL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DEEC6-DFD5-4217-988F-988230DFD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514600" y="2819400"/>
            <a:ext cx="4343400" cy="1219200"/>
          </a:xfr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Dictionaries and Sets in Python</a:t>
            </a:r>
          </a:p>
        </p:txBody>
      </p:sp>
      <p:sp>
        <p:nvSpPr>
          <p:cNvPr id="256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1340E-F5D4-436E-BCC0-B473AEC1464F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F77475B-BD15-404F-BF00-4C41DD38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String Operations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BC3512A-0548-4AB9-B58F-70C34CA1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Many types of programs perform operations on strings</a:t>
            </a:r>
            <a:br>
              <a:rPr lang="en-US" altLang="en-US" dirty="0"/>
            </a:b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In Python, there are many tools for examining and manipulating strings</a:t>
            </a:r>
          </a:p>
          <a:p>
            <a:pPr lvl="1"/>
            <a:r>
              <a:rPr lang="en-US" altLang="en-US" dirty="0"/>
              <a:t>Strings are sequences, so many of the tools that work with sequences work with strings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54C83-05E5-4CBE-8379-8A2EF9496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6C9945B-0EEB-4B89-ADB9-7551D669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the Individual Characters in a String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7EFF032-CE1C-46ED-8759-7EFA2129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cs typeface="Courier New" panose="02070309020205020404" pitchFamily="49" charset="0"/>
              </a:rPr>
              <a:t> loop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indexing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93D4A-529E-4D3C-85E1-7C4D32B9D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4FF935D-089E-473C-9A6E-C1CE02CB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</a:p>
        </p:txBody>
      </p:sp>
      <p:pic>
        <p:nvPicPr>
          <p:cNvPr id="8195" name="Content Placeholder 5">
            <a:extLst>
              <a:ext uri="{FF2B5EF4-FFF2-40B4-BE49-F238E27FC236}">
                <a16:creationId xmlns:a16="http://schemas.microsoft.com/office/drawing/2014/main" id="{828864C4-BC1F-491C-92A6-34111870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425" y="2209800"/>
            <a:ext cx="8229600" cy="1306513"/>
          </a:xfrm>
        </p:spPr>
      </p:pic>
      <p:pic>
        <p:nvPicPr>
          <p:cNvPr id="8196" name="Picture 6">
            <a:extLst>
              <a:ext uri="{FF2B5EF4-FFF2-40B4-BE49-F238E27FC236}">
                <a16:creationId xmlns:a16="http://schemas.microsoft.com/office/drawing/2014/main" id="{E3F1F6B7-D0CC-4C9C-B992-BA7253D3A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038600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E60C1-8D9F-4909-BEB5-CAC321BF8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>
            <a:extLst>
              <a:ext uri="{FF2B5EF4-FFF2-40B4-BE49-F238E27FC236}">
                <a16:creationId xmlns:a16="http://schemas.microsoft.com/office/drawing/2014/main" id="{DD3AE0F1-23B8-40B6-8788-AEF9129A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630238"/>
            <a:ext cx="767397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F4E2C-2939-4048-AF43-B9ED9D1BB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B7C640D-F62F-47A1-B0C2-BB7B11A0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A92B85D-0137-47C9-B5C8-CE11C364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 function can be used to obtain the length of a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144B97-514F-475E-9814-A0CC46981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513F8-8B68-4C83-8F63-19050936C41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2441</Words>
  <Application>Microsoft Office PowerPoint</Application>
  <PresentationFormat>On-screen Show (4:3)</PresentationFormat>
  <Paragraphs>335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Arial Narrow</vt:lpstr>
      <vt:lpstr>Calibri</vt:lpstr>
      <vt:lpstr>Century Gothic</vt:lpstr>
      <vt:lpstr>Courier New</vt:lpstr>
      <vt:lpstr>Times New Roman</vt:lpstr>
      <vt:lpstr>Tw Cen MT</vt:lpstr>
      <vt:lpstr>Wingdings</vt:lpstr>
      <vt:lpstr>Default Design</vt:lpstr>
      <vt:lpstr>PowerPoint Presentation</vt:lpstr>
      <vt:lpstr>Topics</vt:lpstr>
      <vt:lpstr>Recap: Sequences</vt:lpstr>
      <vt:lpstr>Why use strings?</vt:lpstr>
      <vt:lpstr>Basic String Operations</vt:lpstr>
      <vt:lpstr>Accessing the Individual Characters in a String</vt:lpstr>
      <vt:lpstr>Accessing the Individual Characters in a String (cont’d.)</vt:lpstr>
      <vt:lpstr>PowerPoint Presentation</vt:lpstr>
      <vt:lpstr>Accessing the Individual Characters in a String (cont’d.)</vt:lpstr>
      <vt:lpstr>Example Program</vt:lpstr>
      <vt:lpstr>Working with Strings</vt:lpstr>
      <vt:lpstr>Working with Strings</vt:lpstr>
      <vt:lpstr>Working with Strings</vt:lpstr>
      <vt:lpstr>Working with Strings</vt:lpstr>
      <vt:lpstr>Working with Strings</vt:lpstr>
      <vt:lpstr>String Concatenation</vt:lpstr>
      <vt:lpstr>Strings Are Immutable</vt:lpstr>
      <vt:lpstr>Strings Are Immutable (cont’d.)</vt:lpstr>
      <vt:lpstr>Working with Strings</vt:lpstr>
      <vt:lpstr>Exercise: Ideas?</vt:lpstr>
      <vt:lpstr>String Slicing</vt:lpstr>
      <vt:lpstr>Factoids</vt:lpstr>
      <vt:lpstr>Working with Strings</vt:lpstr>
      <vt:lpstr>Working with Strings</vt:lpstr>
      <vt:lpstr>Program Example: Generate User Login ID</vt:lpstr>
      <vt:lpstr>Example</vt:lpstr>
      <vt:lpstr>Testing, Searching, and Manipulating Strings</vt:lpstr>
      <vt:lpstr>Example</vt:lpstr>
      <vt:lpstr>String Methods</vt:lpstr>
      <vt:lpstr>String Methods (cont’d.)</vt:lpstr>
      <vt:lpstr>String Methods (cont’d.)</vt:lpstr>
      <vt:lpstr>String Methods (cont’d.)</vt:lpstr>
      <vt:lpstr>Example</vt:lpstr>
      <vt:lpstr>String Methods (cont’d.)</vt:lpstr>
      <vt:lpstr>String Methods (cont’d.)</vt:lpstr>
      <vt:lpstr>String Methods (cont’d.)</vt:lpstr>
      <vt:lpstr>Example 1</vt:lpstr>
      <vt:lpstr>Example 2</vt:lpstr>
      <vt:lpstr>The Repetition Operator</vt:lpstr>
      <vt:lpstr>Example Program</vt:lpstr>
      <vt:lpstr>Splitting a String</vt:lpstr>
      <vt:lpstr>Example Programs</vt:lpstr>
      <vt:lpstr>Program Example : password check</vt:lpstr>
      <vt:lpstr>Strings, Lists and Eliza</vt:lpstr>
      <vt:lpstr>Summary</vt:lpstr>
      <vt:lpstr>Next…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Nawaraj Paudel</cp:lastModifiedBy>
  <cp:revision>93</cp:revision>
  <dcterms:created xsi:type="dcterms:W3CDTF">2011-02-21T19:15:53Z</dcterms:created>
  <dcterms:modified xsi:type="dcterms:W3CDTF">2019-11-14T01:57:10Z</dcterms:modified>
</cp:coreProperties>
</file>