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87" r:id="rId4"/>
    <p:sldId id="369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68" r:id="rId16"/>
    <p:sldId id="298" r:id="rId17"/>
    <p:sldId id="299" r:id="rId18"/>
    <p:sldId id="370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67" r:id="rId29"/>
    <p:sldId id="309" r:id="rId30"/>
    <p:sldId id="310" r:id="rId31"/>
    <p:sldId id="365" r:id="rId32"/>
    <p:sldId id="311" r:id="rId33"/>
    <p:sldId id="366" r:id="rId34"/>
    <p:sldId id="285" r:id="rId35"/>
    <p:sldId id="286" r:id="rId36"/>
    <p:sldId id="364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EF7C2"/>
    <a:srgbClr val="007DC4"/>
    <a:srgbClr val="FFCC00"/>
    <a:srgbClr val="FFF7D5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86" autoAdjust="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F2CE2D-7116-4E4F-9BC5-9D3740A072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9EF66-9FD4-44CC-92F6-4A9E31FD14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D0F7657-8D75-428F-9515-1C5C2C04C7A0}" type="datetimeFigureOut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21233-08B8-4E65-9EF4-FD88748A7B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B9271-BF38-412A-9710-131EB5F76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6F7F5A4-DE76-4B12-8427-882FAA6622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D9FEF-5063-4E2B-92EA-928764B2119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6026C-8DEF-44EE-B2A4-774C7B094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48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Passing it a list, set will contain the elements 'a', 'b' and 'c'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306DF-D69B-4290-B7E8-199150970E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3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44F77D93-C65C-4C86-AA4E-67FE90CF88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9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EAD1F098-D8EC-46FA-A232-0C0590460A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Dictionaries and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85052-A3F5-4E3C-99EE-92A1FF07EE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0975"/>
            <a:ext cx="4808538" cy="59928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47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5990D1D-D547-40BD-BA3B-593AE1FB82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CEF1A-3E95-4A4C-A398-F49FA0284E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29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77ADC77-1CE1-4CFD-8F70-5552257465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868CD-6CE8-4B4B-935D-990A5F6F4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21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C8D7E9D-DA71-472E-B5A8-B43BB2B53B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30211-1C19-4D86-AB1E-B820FEED2E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83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623A89E-F43F-408C-8418-3F1849128F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D1353-4CFF-4842-BE9C-E059DF6A6F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19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3B0098C-74D4-4115-B56B-CA1BDAB7D9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653BA-22BA-4F5D-95BD-27921F9BCD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2F926C2-8FD0-4CC4-A81A-0505E64C02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19EA5-165E-4A78-B1D7-F6770E179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78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EA68EE2-44E6-4913-A114-978FDCF6A7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6C80D-2007-48A3-8249-5A4D41B76B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4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677ED1A-8B33-4DA2-B0B7-FFF578D067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843D-72EF-4045-A039-42E85848FC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34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5E524C3-BB7D-4E01-B408-72D7571CCE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7D7FD-A10F-4CD1-A43D-18B079A93A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94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C9FACCF-D6BA-4124-B054-E47CFA52C5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C5B45-2F58-4A03-BF90-4A785CD532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57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2C2309-8BB8-45C0-B330-034469D0C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9CCF552-FF12-4301-8B6D-37E0945D1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18D619F-708A-4AF4-9F67-82B4030C57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0" y="6465888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3604300D-281A-4760-A9C1-D40056FB9E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291895B-2CF8-4025-8A28-ECC2BA601F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BDD35F19-A979-4BC2-82BB-055F388FD0D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6400800"/>
            <a:ext cx="14208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3B28F61-EF40-4290-AD0D-666CB48A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Dictionary Methods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E69D1F7-B105-4D2C-871E-0C2B7DB0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altLang="en-US" u="sng"/>
              <a:t> method</a:t>
            </a:r>
            <a:r>
              <a:rPr lang="en-US" altLang="en-US"/>
              <a:t>: deletes all the elements in a dictionary, leaving it empty</a:t>
            </a:r>
          </a:p>
          <a:p>
            <a:pPr lvl="1"/>
            <a:r>
              <a:rPr lang="en-US" altLang="en-US"/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.clear()</a:t>
            </a:r>
          </a:p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u="sng"/>
              <a:t> method</a:t>
            </a:r>
            <a:r>
              <a:rPr lang="en-US" altLang="en-US"/>
              <a:t>: gets a value associated with specified key from the dictionary</a:t>
            </a:r>
          </a:p>
          <a:p>
            <a:pPr lvl="1"/>
            <a:r>
              <a:rPr lang="en-US" altLang="en-US"/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/>
              <a:t> is returned if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/>
              <a:t> is not found</a:t>
            </a:r>
          </a:p>
          <a:p>
            <a:pPr lvl="1"/>
            <a:r>
              <a:rPr lang="en-US" altLang="en-US"/>
              <a:t>Alternative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/>
              <a:t> operator</a:t>
            </a:r>
          </a:p>
          <a:p>
            <a:pPr lvl="2">
              <a:buFontTx/>
              <a:buChar char="•"/>
            </a:pPr>
            <a:r>
              <a:rPr lang="en-US" altLang="en-US"/>
              <a:t>Cannot raise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/>
              <a:t> exception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C6CE7-51BD-4C95-A1CA-339B291425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DDC1FDE-A1AC-4B0B-9BBD-DBAD2893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Dictionary Methods (cont’d.) 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DC58E65-1EAE-4B7C-B42A-2A2021CF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altLang="en-US" u="sng"/>
              <a:t> method</a:t>
            </a:r>
            <a:r>
              <a:rPr lang="en-US" altLang="en-US"/>
              <a:t>: returns all the dictionaries keys and associated values</a:t>
            </a:r>
          </a:p>
          <a:p>
            <a:pPr lvl="1"/>
            <a:r>
              <a:rPr lang="en-US" altLang="en-US"/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  <a:p>
            <a:pPr lvl="1"/>
            <a:r>
              <a:rPr lang="en-US" altLang="en-US"/>
              <a:t>Returned as a </a:t>
            </a:r>
            <a:r>
              <a:rPr lang="en-US" altLang="en-US" i="1"/>
              <a:t>dictionary view</a:t>
            </a:r>
          </a:p>
          <a:p>
            <a:pPr lvl="2">
              <a:buFontTx/>
              <a:buChar char="•"/>
            </a:pPr>
            <a:r>
              <a:rPr lang="en-US" altLang="en-US"/>
              <a:t>Each element in dictionary view is a tuple which contains a key and its associated value</a:t>
            </a:r>
          </a:p>
          <a:p>
            <a:pPr lvl="2">
              <a:buFontTx/>
              <a:buChar char="•"/>
            </a:pPr>
            <a:r>
              <a:rPr lang="en-US" altLang="en-US"/>
              <a:t>Use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 to iterate over the tuples in the sequence</a:t>
            </a:r>
          </a:p>
          <a:p>
            <a:pPr lvl="3"/>
            <a:r>
              <a:rPr lang="en-US" altLang="en-US"/>
              <a:t>Can use a variable which receives a tuple, or can use two variables which receive key and value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D2C43D-C950-4CCD-9912-86BE219D8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09DD1D2-B90F-49B4-9D00-ABA719C5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Dictionary Methods (cont’d.) 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8ADCF3F6-E632-4C53-BD14-D8529AC8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n-US" altLang="en-US" u="sng"/>
              <a:t> method</a:t>
            </a:r>
            <a:r>
              <a:rPr lang="en-US" altLang="en-US"/>
              <a:t>: returns all the dictionaries keys as a sequence</a:t>
            </a:r>
          </a:p>
          <a:p>
            <a:pPr lvl="1"/>
            <a:r>
              <a:rPr lang="en-US" altLang="en-US"/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.keys()</a:t>
            </a:r>
          </a:p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u="sng"/>
              <a:t> method</a:t>
            </a:r>
            <a:r>
              <a:rPr lang="en-US" altLang="en-US"/>
              <a:t>: returns value associated with specified key and removes that key-value pair from the dictionary</a:t>
            </a:r>
          </a:p>
          <a:p>
            <a:pPr lvl="1"/>
            <a:r>
              <a:rPr lang="en-US" altLang="en-US"/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.pop(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>
                <a:cs typeface="Courier New" panose="02070309020205020404" pitchFamily="49" charset="0"/>
              </a:rPr>
              <a:t> is returned if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>
                <a:cs typeface="Courier New" panose="02070309020205020404" pitchFamily="49" charset="0"/>
              </a:rPr>
              <a:t> is not found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7736B-53EF-4EAA-83F2-C29344CF9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3CBDA95-7840-4B1F-818D-F67F067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Dictionary Methods (cont’d.) 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415CB3FC-9E28-489B-9626-4065DDE6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popitem</a:t>
            </a:r>
            <a:r>
              <a:rPr lang="en-US" altLang="en-US" u="sng"/>
              <a:t> method</a:t>
            </a:r>
            <a:r>
              <a:rPr lang="en-US" altLang="en-US"/>
              <a:t>: returns a randomly selected key-value pair and removes that key-value pair from the dictionary</a:t>
            </a:r>
          </a:p>
          <a:p>
            <a:pPr lvl="1"/>
            <a:r>
              <a:rPr lang="en-US" altLang="en-US"/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.popitem()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Key-value pair returned as a tuple</a:t>
            </a:r>
          </a:p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altLang="en-US" u="sng">
                <a:cs typeface="Courier New" panose="02070309020205020404" pitchFamily="49" charset="0"/>
              </a:rPr>
              <a:t> </a:t>
            </a:r>
            <a:r>
              <a:rPr lang="en-US" altLang="en-US" u="sng"/>
              <a:t>method</a:t>
            </a:r>
            <a:r>
              <a:rPr lang="en-US" altLang="en-US"/>
              <a:t>: returns all the dictionaries values as a sequence</a:t>
            </a:r>
          </a:p>
          <a:p>
            <a:pPr lvl="1"/>
            <a:r>
              <a:rPr lang="en-US" altLang="en-US"/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.values()</a:t>
            </a:r>
          </a:p>
          <a:p>
            <a:pPr lvl="1"/>
            <a:r>
              <a:rPr lang="en-US" altLang="en-US"/>
              <a:t>Use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 to iterate over the values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F6EAC-A438-4365-BA80-17B9FCC73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9086305-D3BF-47BC-9F90-2B980669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Dictionary Methods (cont’d.) </a:t>
            </a:r>
          </a:p>
        </p:txBody>
      </p:sp>
      <p:pic>
        <p:nvPicPr>
          <p:cNvPr id="15363" name="Content Placeholder 3">
            <a:extLst>
              <a:ext uri="{FF2B5EF4-FFF2-40B4-BE49-F238E27FC236}">
                <a16:creationId xmlns:a16="http://schemas.microsoft.com/office/drawing/2014/main" id="{56CC0D86-6652-44F2-A081-A2B1D0389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57388"/>
            <a:ext cx="8229600" cy="381158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1B2952-4C88-4855-B7AF-A88B6D7346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FCB19-6B4A-4B33-8FCF-ABE57372417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2895600" y="4893406"/>
            <a:ext cx="2672526" cy="646331"/>
          </a:xfrm>
          <a:prstGeom prst="rect">
            <a:avLst/>
          </a:prstGeom>
          <a:solidFill>
            <a:srgbClr val="66FF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dirty="0">
                <a:solidFill>
                  <a:srgbClr val="9900CC"/>
                </a:solidFill>
              </a:rPr>
              <a:t>birthdays.py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981200"/>
            <a:ext cx="69213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now look at a program that demonstrates: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Creating a dictionary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Looking up an item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Adding an item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Changing an item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Deleting an item</a:t>
            </a:r>
          </a:p>
        </p:txBody>
      </p:sp>
    </p:spTree>
    <p:extLst>
      <p:ext uri="{BB962C8B-B14F-4D97-AF65-F5344CB8AC3E}">
        <p14:creationId xmlns:p14="http://schemas.microsoft.com/office/powerpoint/2010/main" val="11341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6EEF4C6-A92B-4256-A83C-D10CAD8180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altLang="en-US" dirty="0"/>
              <a:t>Sets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D6A81D57-6AA8-4070-9013-77561E09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86000"/>
            <a:ext cx="8229600" cy="32766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Set</a:t>
            </a:r>
            <a:r>
              <a:rPr lang="en-US" altLang="en-US" dirty="0">
                <a:cs typeface="Courier New" panose="02070309020205020404" pitchFamily="49" charset="0"/>
              </a:rPr>
              <a:t>: object that stores a collection of data in same way as mathematical set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All items must be unique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Set is unordered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Elements can be of different data types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4DCFBE-3675-4F8E-B527-BEBF9FC50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509C330-6A93-4934-975D-FF69972A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Set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67621E25-0687-4BCD-A13F-74278815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u="sng">
                <a:cs typeface="Courier New" panose="02070309020205020404" pitchFamily="49" charset="0"/>
              </a:rPr>
              <a:t> function</a:t>
            </a:r>
            <a:r>
              <a:rPr lang="en-US" altLang="en-US">
                <a:cs typeface="Courier New" panose="02070309020205020404" pitchFamily="49" charset="0"/>
              </a:rPr>
              <a:t>: used to create a set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For empty set, call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For non-empty set, call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set(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 where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lang="en-US" altLang="en-US">
                <a:cs typeface="Courier New" panose="02070309020205020404" pitchFamily="49" charset="0"/>
              </a:rPr>
              <a:t> is an object that contains iterable elements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e.g.,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lang="en-US" altLang="en-US">
                <a:cs typeface="Courier New" panose="02070309020205020404" pitchFamily="49" charset="0"/>
              </a:rPr>
              <a:t> can be a list, string, or tuple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lang="en-US" altLang="en-US">
                <a:cs typeface="Courier New" panose="02070309020205020404" pitchFamily="49" charset="0"/>
              </a:rPr>
              <a:t> is a string, each character becomes a set element</a:t>
            </a:r>
          </a:p>
          <a:p>
            <a:pPr lvl="3" eaLnBrk="1" hangingPunct="1"/>
            <a:r>
              <a:rPr lang="en-US" altLang="en-US">
                <a:cs typeface="Courier New" panose="02070309020205020404" pitchFamily="49" charset="0"/>
              </a:rPr>
              <a:t>For set of strings, pass them to the function as a list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lang="en-US" altLang="en-US" i="1">
                <a:cs typeface="Courier New" panose="02070309020205020404" pitchFamily="49" charset="0"/>
              </a:rPr>
              <a:t> </a:t>
            </a:r>
            <a:r>
              <a:rPr lang="en-US" altLang="en-US">
                <a:cs typeface="Courier New" panose="02070309020205020404" pitchFamily="49" charset="0"/>
              </a:rPr>
              <a:t>contains duplicates, only one of the duplicates will appear in the set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2EFECE-B6EA-48DA-A0BF-FA0BE8FA9D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276600"/>
          </a:xfrm>
        </p:spPr>
        <p:txBody>
          <a:bodyPr/>
          <a:lstStyle/>
          <a:p>
            <a:r>
              <a:rPr lang="en-US" dirty="0" err="1"/>
              <a:t>myset</a:t>
            </a:r>
            <a:r>
              <a:rPr lang="en-US" dirty="0"/>
              <a:t> = set ( ['a', 'b', 'c'] )</a:t>
            </a:r>
          </a:p>
          <a:p>
            <a:endParaRPr lang="en-US" dirty="0"/>
          </a:p>
          <a:p>
            <a:r>
              <a:rPr lang="en-US" dirty="0"/>
              <a:t>We will look at a program example after covering the basic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FCB19-6B4A-4B33-8FCF-ABE57372417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21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75080AE-9EA3-4EDA-BB8C-49A65D39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the Number of and Adding Elements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6F586D03-C14A-4941-93EA-75FE0A261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u="sng"/>
              <a:t> function</a:t>
            </a:r>
            <a:r>
              <a:rPr lang="en-US" altLang="en-US"/>
              <a:t>: returns the number of elements in the set</a:t>
            </a:r>
          </a:p>
          <a:p>
            <a:pPr>
              <a:buFontTx/>
              <a:buChar char="•"/>
            </a:pPr>
            <a:r>
              <a:rPr lang="en-US" altLang="en-US"/>
              <a:t>Sets are mutable objects</a:t>
            </a:r>
          </a:p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u="sng"/>
              <a:t> method</a:t>
            </a:r>
            <a:r>
              <a:rPr lang="en-US" altLang="en-US"/>
              <a:t>: adds an element to a set</a:t>
            </a:r>
          </a:p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u="sng"/>
              <a:t> method</a:t>
            </a:r>
            <a:r>
              <a:rPr lang="en-US" altLang="en-US"/>
              <a:t>: adds a group of elements to a set</a:t>
            </a:r>
          </a:p>
          <a:p>
            <a:pPr lvl="1"/>
            <a:r>
              <a:rPr lang="en-US" altLang="en-US"/>
              <a:t>Argument must be a sequence containing  iterable elements, and each of the elements is added to the set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49A91-203C-4F8E-BDDE-41A18F8070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911D86C-9976-410C-B210-F275393C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1F47CB42-38B0-4378-BF5C-2403A5C58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Dictionaries</a:t>
            </a:r>
          </a:p>
          <a:p>
            <a:pPr>
              <a:buFontTx/>
              <a:buChar char="•"/>
            </a:pPr>
            <a:r>
              <a:rPr lang="en-US" altLang="en-US" dirty="0"/>
              <a:t>Sets</a:t>
            </a:r>
          </a:p>
          <a:p>
            <a:pPr>
              <a:buFontTx/>
              <a:buChar char="•"/>
            </a:pPr>
            <a:r>
              <a:rPr lang="en-US" altLang="en-US" dirty="0"/>
              <a:t>Serializing Objects</a:t>
            </a:r>
            <a:br>
              <a:rPr lang="en-US" altLang="en-US" dirty="0"/>
            </a:br>
            <a:endParaRPr lang="en-US" altLang="en-US" dirty="0"/>
          </a:p>
          <a:p>
            <a:pPr>
              <a:buFontTx/>
              <a:buChar char="•"/>
            </a:pPr>
            <a:r>
              <a:rPr lang="en-US" sz="2400" i="1" dirty="0">
                <a:solidFill>
                  <a:srgbClr val="0070C0"/>
                </a:solidFill>
              </a:rPr>
              <a:t>Note: slides with the fuchsia-colored pointed symbol in the lower right corner were added by your course instructor; slides in general have been modified and added to by your instructor</a:t>
            </a:r>
          </a:p>
          <a:p>
            <a:pPr>
              <a:buFontTx/>
              <a:buChar char="•"/>
            </a:pPr>
            <a:endParaRPr lang="he-IL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E6CE2D-B74D-4032-8EA3-A36FE01536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778C9CB-AAF1-482D-8B74-AF1706D41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C06B616-73AE-4099-BF06-44F59A4D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Elements From a Set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E93CFE0-895D-469B-ACBA-23FC727A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u="sng"/>
              <a:t> and 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discard</a:t>
            </a:r>
            <a:r>
              <a:rPr lang="en-US" altLang="en-US" u="sng"/>
              <a:t> methods</a:t>
            </a:r>
            <a:r>
              <a:rPr lang="en-US" altLang="en-US"/>
              <a:t>: remove the specified item from the set</a:t>
            </a:r>
          </a:p>
          <a:p>
            <a:pPr lvl="1"/>
            <a:r>
              <a:rPr lang="en-US" altLang="en-US"/>
              <a:t>The item that should be removed is passed to both methods as an argument</a:t>
            </a:r>
          </a:p>
          <a:p>
            <a:pPr lvl="1"/>
            <a:r>
              <a:rPr lang="en-US" altLang="en-US"/>
              <a:t>Behave differently when the specified item is not found in the set</a:t>
            </a:r>
          </a:p>
          <a:p>
            <a:pPr lvl="2"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/>
              <a:t> method raises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/>
              <a:t> exception</a:t>
            </a:r>
          </a:p>
          <a:p>
            <a:pPr lvl="2"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discard</a:t>
            </a:r>
            <a:r>
              <a:rPr lang="en-US" altLang="en-US"/>
              <a:t> method does not raise an exception</a:t>
            </a:r>
          </a:p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altLang="en-US" u="sng"/>
              <a:t> method</a:t>
            </a:r>
            <a:r>
              <a:rPr lang="en-US" altLang="en-US"/>
              <a:t>: clears all the elements of the set</a:t>
            </a:r>
            <a:endParaRPr lang="he-IL" altLang="en-US"/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3E60E-8099-4DA6-808E-273DDD8CD6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5BBC958-9173-43FD-9DF1-8535DF18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>
                <a:cs typeface="Courier New" panose="02070309020205020404" pitchFamily="49" charset="0"/>
              </a:rPr>
              <a:t>,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/>
              <a:t> Operators With a Set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A01122B3-11A7-4CAA-B827-520F3ADE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>
                <a:cs typeface="Courier New" panose="02070309020205020404" pitchFamily="49" charset="0"/>
              </a:rPr>
              <a:t> loop can be used to iterate over elements in a set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General format: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The loop iterates once for each element in the set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>
                <a:cs typeface="Courier New" panose="02070309020205020404" pitchFamily="49" charset="0"/>
              </a:rPr>
              <a:t> operator can be used to test whether a value exists in a set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Similarly,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>
                <a:cs typeface="Courier New" panose="02070309020205020404" pitchFamily="49" charset="0"/>
              </a:rPr>
              <a:t> operator can be used to test whether a value does not exist in a set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A22161-B463-43A2-89AE-7470987BC6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20D2A0D-CBC8-417A-AB43-E15FB3B8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Union of Sets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F7FA5A3F-999F-4992-8056-43490B435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Union of two sets</a:t>
            </a:r>
            <a:r>
              <a:rPr lang="en-US" altLang="en-US">
                <a:cs typeface="Courier New" panose="02070309020205020404" pitchFamily="49" charset="0"/>
              </a:rPr>
              <a:t>: a set that contains all the elements of both sets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To find the union of two sets: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altLang="en-US">
                <a:cs typeface="Courier New" panose="02070309020205020404" pitchFamily="49" charset="0"/>
              </a:rPr>
              <a:t> method 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.union(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>
                <a:cs typeface="Courier New" panose="02070309020205020404" pitchFamily="49" charset="0"/>
              </a:rPr>
              <a:t> operator 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Both techniques return a new set which contains the union of both sets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117F27-6476-4582-8B79-DB2C1F8B46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6D772DD-8724-4411-84C6-9EE88DF6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Intersection of Sets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91088AA-26A9-41FC-A0AD-BB235796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Intersection of two sets</a:t>
            </a:r>
            <a:r>
              <a:rPr lang="en-US" altLang="en-US">
                <a:cs typeface="Courier New" panose="02070309020205020404" pitchFamily="49" charset="0"/>
              </a:rPr>
              <a:t>: a set that contains only the elements found in both sets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To find the intersection of two sets: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altLang="en-US">
                <a:cs typeface="Courier New" panose="02070309020205020404" pitchFamily="49" charset="0"/>
              </a:rPr>
              <a:t> method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.intersection(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>
                <a:cs typeface="Courier New" panose="02070309020205020404" pitchFamily="49" charset="0"/>
              </a:rPr>
              <a:t> operator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Both techniques return a new set which contains the intersection of both sets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EDB91D-30FF-4B50-9A24-1E0014F1BA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CB6C45D-07A4-4922-AC17-1FF482F8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Difference of Sets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48C4543E-7587-4291-BEAD-F5DBD201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Difference of two sets</a:t>
            </a:r>
            <a:r>
              <a:rPr lang="en-US" altLang="en-US">
                <a:cs typeface="Courier New" panose="02070309020205020404" pitchFamily="49" charset="0"/>
              </a:rPr>
              <a:t>: a set that contains the elements that appear in the first set but do not appear in the second set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To find the difference of two sets: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altLang="en-US">
                <a:cs typeface="Courier New" panose="02070309020205020404" pitchFamily="49" charset="0"/>
              </a:rPr>
              <a:t> method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.difference(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>
                <a:cs typeface="Courier New" panose="02070309020205020404" pitchFamily="49" charset="0"/>
              </a:rPr>
              <a:t> operator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D141A4-5D2C-4A8B-81BF-75DD074709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4A00DE1-70ED-407B-BF40-1FCA42E1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Symmetric Difference of Sets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BF938FDB-12A3-40D8-96C0-F47292C76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Symmetric difference of two sets</a:t>
            </a:r>
            <a:r>
              <a:rPr lang="en-US" altLang="en-US">
                <a:cs typeface="Courier New" panose="02070309020205020404" pitchFamily="49" charset="0"/>
              </a:rPr>
              <a:t>: a set that contains the elements that are not shared by the two sets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To find the symmetric difference of two sets: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r>
              <a:rPr lang="en-US" altLang="en-US">
                <a:cs typeface="Courier New" panose="02070309020205020404" pitchFamily="49" charset="0"/>
              </a:rPr>
              <a:t> method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altLang="en-US">
                <a:cs typeface="Courier New" panose="02070309020205020404" pitchFamily="49" charset="0"/>
              </a:rPr>
              <a:t> operator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set1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^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set2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3A7AA-3752-4E15-88C7-E254A91761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001961F-E342-404F-8D7A-E0E1347D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Subsets and Supersets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AF377163-35F5-4D33-B238-12F9FA01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Set A is subset of set B if all the elements in set A are included in set B</a:t>
            </a:r>
          </a:p>
          <a:p>
            <a:pPr>
              <a:buFontTx/>
              <a:buChar char="•"/>
            </a:pPr>
            <a:r>
              <a:rPr lang="en-US" altLang="en-US"/>
              <a:t>To determine whether set A is subset of set B</a:t>
            </a:r>
          </a:p>
          <a:p>
            <a:pPr lvl="1"/>
            <a:r>
              <a:rPr lang="en-US" altLang="en-US"/>
              <a:t>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issubset</a:t>
            </a:r>
            <a:r>
              <a:rPr lang="en-US" altLang="en-US"/>
              <a:t> method </a:t>
            </a:r>
          </a:p>
          <a:p>
            <a:pPr lvl="2">
              <a:buFontTx/>
              <a:buChar char="•"/>
            </a:pPr>
            <a:r>
              <a:rPr lang="en-US" altLang="en-US"/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.issubset(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setB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/>
              <a:t>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/>
              <a:t> operator </a:t>
            </a:r>
          </a:p>
          <a:p>
            <a:pPr lvl="2">
              <a:buFontTx/>
              <a:buChar char="•"/>
            </a:pPr>
            <a:r>
              <a:rPr lang="en-US" altLang="en-US"/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setB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3E9141-F761-4061-83CC-BD19A5A8D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EF567A2-0418-4627-B598-68B24BC0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Subsets and Supersets (cont’d.)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1E7653D6-C412-45A2-98B5-1A700745C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Set A is superset of set B if it contains all the elements of set B</a:t>
            </a:r>
          </a:p>
          <a:p>
            <a:pPr>
              <a:buFontTx/>
              <a:buChar char="•"/>
            </a:pPr>
            <a:r>
              <a:rPr lang="en-US" altLang="en-US"/>
              <a:t>To determine whether set A is superset of set B</a:t>
            </a:r>
          </a:p>
          <a:p>
            <a:pPr lvl="1"/>
            <a:r>
              <a:rPr lang="en-US" altLang="en-US"/>
              <a:t>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issuperset</a:t>
            </a:r>
            <a:r>
              <a:rPr lang="en-US" altLang="en-US"/>
              <a:t> method</a:t>
            </a:r>
          </a:p>
          <a:p>
            <a:pPr lvl="2">
              <a:buFontTx/>
              <a:buChar char="•"/>
            </a:pPr>
            <a:r>
              <a:rPr lang="en-US" altLang="en-US"/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.issuperset(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setB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/>
              <a:t>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/>
              <a:t> operator </a:t>
            </a:r>
          </a:p>
          <a:p>
            <a:pPr lvl="2">
              <a:buFontTx/>
              <a:buChar char="•"/>
            </a:pPr>
            <a:r>
              <a:rPr lang="en-US" altLang="en-US"/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setB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C882E-54DF-421D-989C-B3AC4C333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FCB19-6B4A-4B33-8FCF-ABE57372417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3733800" y="4869863"/>
            <a:ext cx="1646605" cy="646331"/>
          </a:xfrm>
          <a:prstGeom prst="rect">
            <a:avLst/>
          </a:prstGeom>
          <a:solidFill>
            <a:srgbClr val="66FF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dirty="0">
                <a:solidFill>
                  <a:srgbClr val="9900CC"/>
                </a:solidFill>
              </a:rPr>
              <a:t>sets.py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981200"/>
            <a:ext cx="69213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now look at a program that demonstrates: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Creating two sets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Finding the union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Finding the intersection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Finding the difference (in two directions)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Finding the symmetric difference</a:t>
            </a:r>
          </a:p>
        </p:txBody>
      </p:sp>
    </p:spTree>
    <p:extLst>
      <p:ext uri="{BB962C8B-B14F-4D97-AF65-F5344CB8AC3E}">
        <p14:creationId xmlns:p14="http://schemas.microsoft.com/office/powerpoint/2010/main" val="4264943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9F2A24BF-60D8-4983-9A02-351C998A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Serializing Objects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DCB09DCC-B017-42E4-8BE9-5E76FD7A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Serialize an object</a:t>
            </a:r>
            <a:r>
              <a:rPr lang="en-US" altLang="en-US">
                <a:cs typeface="Courier New" panose="02070309020205020404" pitchFamily="49" charset="0"/>
              </a:rPr>
              <a:t>: convert the object to a stream of bytes that can easily be stored in a file </a:t>
            </a:r>
          </a:p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Pickling</a:t>
            </a:r>
            <a:r>
              <a:rPr lang="en-US" altLang="en-US">
                <a:cs typeface="Courier New" panose="02070309020205020404" pitchFamily="49" charset="0"/>
              </a:rPr>
              <a:t>: serializing an object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B06935-D1B0-4F45-BFE0-97796591BB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53209E5-8AC7-4B3F-B32C-6103BD6FD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  <a:solidFill>
            <a:srgbClr val="FFFF66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en-US" dirty="0"/>
              <a:t>Dictionaries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6D73C325-0DE8-4442-B665-4EFE90D1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u="sng" dirty="0"/>
              <a:t>Dictionary</a:t>
            </a:r>
            <a:r>
              <a:rPr lang="en-US" altLang="en-US" dirty="0"/>
              <a:t>: object that stores a collection of data</a:t>
            </a:r>
          </a:p>
          <a:p>
            <a:pPr lvl="1"/>
            <a:r>
              <a:rPr lang="en-US" altLang="en-US" dirty="0"/>
              <a:t>Each element consists of a </a:t>
            </a:r>
            <a:r>
              <a:rPr lang="en-US" altLang="en-US" i="1" dirty="0"/>
              <a:t>key</a:t>
            </a:r>
            <a:r>
              <a:rPr lang="en-US" altLang="en-US" dirty="0"/>
              <a:t> and a </a:t>
            </a:r>
            <a:r>
              <a:rPr lang="en-US" altLang="en-US" i="1" dirty="0"/>
              <a:t>value</a:t>
            </a:r>
          </a:p>
          <a:p>
            <a:pPr lvl="2">
              <a:buFontTx/>
              <a:buChar char="•"/>
            </a:pPr>
            <a:r>
              <a:rPr lang="en-US" altLang="en-US" dirty="0"/>
              <a:t>Often referred to as </a:t>
            </a:r>
            <a:r>
              <a:rPr lang="en-US" altLang="en-US" i="1" dirty="0"/>
              <a:t>mapping</a:t>
            </a:r>
            <a:r>
              <a:rPr lang="en-US" altLang="en-US" dirty="0"/>
              <a:t> of key to value</a:t>
            </a:r>
          </a:p>
          <a:p>
            <a:pPr lvl="2">
              <a:buFontTx/>
              <a:buChar char="•"/>
            </a:pPr>
            <a:r>
              <a:rPr lang="en-US" altLang="en-US" dirty="0"/>
              <a:t>Key must be an immutable object (</a:t>
            </a:r>
            <a:r>
              <a:rPr lang="en-US" altLang="en-US"/>
              <a:t>often strings)</a:t>
            </a:r>
            <a:endParaRPr lang="en-US" altLang="en-US" dirty="0"/>
          </a:p>
          <a:p>
            <a:pPr lvl="1"/>
            <a:r>
              <a:rPr lang="en-US" altLang="en-US" dirty="0"/>
              <a:t>To retrieve a specific value, use the key associated with it</a:t>
            </a:r>
          </a:p>
          <a:p>
            <a:pPr lvl="1"/>
            <a:r>
              <a:rPr lang="en-US" altLang="en-US" dirty="0"/>
              <a:t>Format for creating a dictionary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/>
              <a:t>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key2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val2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869469-8CE9-4ECF-9178-DB4292065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01CC2602-DF3B-4C31-98F4-CD60A0F3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Serializing Objects (cont’d.)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58E73D0F-2957-492E-89D0-2527F8AC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To pickle an object: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Import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pickle</a:t>
            </a:r>
            <a:r>
              <a:rPr lang="en-US" altLang="en-US">
                <a:cs typeface="Courier New" panose="02070309020205020404" pitchFamily="49" charset="0"/>
              </a:rPr>
              <a:t> module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Open a file for binary writing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Call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pickle.dump</a:t>
            </a:r>
            <a:r>
              <a:rPr lang="en-US" altLang="en-US">
                <a:cs typeface="Courier New" panose="02070309020205020404" pitchFamily="49" charset="0"/>
              </a:rPr>
              <a:t> function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pickle.dump(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Close the file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You can pickle multiple objects to one file prior to closing the file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BD32C1-8B27-4F8B-95F0-E36579EEF3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FCB19-6B4A-4B33-8FCF-ABE57372417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2514600" y="3124200"/>
            <a:ext cx="3698448" cy="646331"/>
          </a:xfrm>
          <a:prstGeom prst="rect">
            <a:avLst/>
          </a:prstGeom>
          <a:solidFill>
            <a:srgbClr val="66FF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dirty="0">
                <a:solidFill>
                  <a:srgbClr val="9900CC"/>
                </a:solidFill>
              </a:rPr>
              <a:t>pickle_objects.py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052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35680C8-5FA6-4D83-9BF2-C1044487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Serializing Objects (cont’d.)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057BFDCC-3D2B-4E6B-B07F-57DA1732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Unpickling</a:t>
            </a:r>
            <a:r>
              <a:rPr lang="en-US" altLang="en-US">
                <a:cs typeface="Courier New" panose="02070309020205020404" pitchFamily="49" charset="0"/>
              </a:rPr>
              <a:t>: retrieving pickled object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To unpickle an object: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Import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pickle</a:t>
            </a:r>
            <a:r>
              <a:rPr lang="en-US" altLang="en-US">
                <a:cs typeface="Courier New" panose="02070309020205020404" pitchFamily="49" charset="0"/>
              </a:rPr>
              <a:t> module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Open a file for binary writing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Call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pickle.load </a:t>
            </a:r>
            <a:r>
              <a:rPr lang="en-US" altLang="en-US">
                <a:cs typeface="Courier New" panose="02070309020205020404" pitchFamily="49" charset="0"/>
              </a:rPr>
              <a:t>function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pickle.load(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Close the file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You can unpickle multiple objects from the file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5AE1C-B491-44D0-9B1D-A9F1EBE45D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FCB19-6B4A-4B33-8FCF-ABE573724179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2514600" y="3124200"/>
            <a:ext cx="4211409" cy="646331"/>
          </a:xfrm>
          <a:prstGeom prst="rect">
            <a:avLst/>
          </a:prstGeom>
          <a:solidFill>
            <a:srgbClr val="66FF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dirty="0">
                <a:solidFill>
                  <a:srgbClr val="9900CC"/>
                </a:solidFill>
              </a:rPr>
              <a:t>unpickle_objects.py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C96D7B5-53E3-40EE-9263-02FF3CBC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455EAAF4-F328-44CC-AEC7-E369B7C0E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This chapter covered:</a:t>
            </a:r>
            <a:br>
              <a:rPr lang="en-US" altLang="en-US" dirty="0"/>
            </a:br>
            <a:endParaRPr lang="en-US" altLang="en-US" dirty="0"/>
          </a:p>
          <a:p>
            <a:pPr lvl="1" eaLnBrk="1" hangingPunct="1"/>
            <a:r>
              <a:rPr lang="en-US" altLang="en-US" dirty="0"/>
              <a:t>Dictionaries,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Creating dictionaries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Inserting, retrieving, adding, and deleting key-value pairs</a:t>
            </a:r>
          </a:p>
          <a:p>
            <a:pPr lvl="2" eaLnBrk="1" hangingPunct="1">
              <a:buFontTx/>
              <a:buChar char="•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loops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dirty="0"/>
              <a:t> operators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Dictionary methods</a:t>
            </a:r>
          </a:p>
          <a:p>
            <a:pPr lvl="1" eaLnBrk="1" hangingPunct="1"/>
            <a:endParaRPr lang="he-IL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A6B874-8D3F-4678-BBF0-6410370759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D800034-FB1A-40B8-AA5C-7514DBBA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(cont’d.)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6DF4222A-33C0-48D4-9332-230BA20DA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This chapter covered (cont’d):</a:t>
            </a:r>
          </a:p>
          <a:p>
            <a:pPr lvl="1" eaLnBrk="1" hangingPunct="1"/>
            <a:r>
              <a:rPr lang="en-US" altLang="en-US"/>
              <a:t>Sets: 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Creating sets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Adding elements to and removing elements from sets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Finding set union, intersection, difference and symmetric difference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Finding subsets and supersets</a:t>
            </a:r>
          </a:p>
          <a:p>
            <a:pPr lvl="1" eaLnBrk="1" hangingPunct="1"/>
            <a:r>
              <a:rPr lang="en-US" altLang="en-US"/>
              <a:t>Serializing objects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Pickling and unpickling objects</a:t>
            </a:r>
            <a:endParaRPr lang="he-IL" altLang="en-US"/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34C1E-B505-41BE-AB3C-BF4CDCCB1D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514600" y="2819400"/>
            <a:ext cx="4343400" cy="1219200"/>
          </a:xfr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dirty="0"/>
              <a:t>Classes and Intro to OOP in Python</a:t>
            </a:r>
          </a:p>
        </p:txBody>
      </p:sp>
      <p:sp>
        <p:nvSpPr>
          <p:cNvPr id="327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67BB42-EE79-4B66-8DA6-6E0A01E36D5F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038600" y="5867400"/>
            <a:ext cx="1066800" cy="46672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bliqueBottomRigh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400" b="0" dirty="0">
                <a:latin typeface="Times New Roman" pitchFamily="18" charset="0"/>
                <a:sym typeface="Wingdings" pitchFamily="2" charset="2"/>
              </a:rPr>
              <a:t></a:t>
            </a:r>
            <a:endParaRPr lang="en-US" sz="2400" b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276600"/>
          </a:xfrm>
        </p:spPr>
        <p:txBody>
          <a:bodyPr/>
          <a:lstStyle/>
          <a:p>
            <a:r>
              <a:rPr lang="en-US" dirty="0"/>
              <a:t>phonebook = {'Chris' : '555-1111', 					'Katie' : '555-2222', </a:t>
            </a:r>
            <a:br>
              <a:rPr lang="en-US" dirty="0"/>
            </a:br>
            <a:r>
              <a:rPr lang="en-US" dirty="0"/>
              <a:t>				'Joanne' : '555-3333'}</a:t>
            </a:r>
          </a:p>
          <a:p>
            <a:endParaRPr lang="en-US" dirty="0"/>
          </a:p>
          <a:p>
            <a:r>
              <a:rPr lang="en-US" dirty="0"/>
              <a:t>We will look at a program example after covering the basic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FCB19-6B4A-4B33-8FCF-ABE57372417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33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3CDFEC3-0954-419F-8C7B-B155DCA0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Retrieving a Value from a Dictionary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59FBF637-771B-42F6-AF8D-163EF983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Elements in dictionary are unsorted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General format for retrieving value from dictionary: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If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>
                <a:cs typeface="Courier New" panose="02070309020205020404" pitchFamily="49" charset="0"/>
              </a:rPr>
              <a:t> in the dictionary, associated value is returned, otherwise,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>
                <a:cs typeface="Courier New" panose="02070309020205020404" pitchFamily="49" charset="0"/>
              </a:rPr>
              <a:t> exception is raised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Test whether a key is in a dictionary 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>
                <a:cs typeface="Courier New" panose="02070309020205020404" pitchFamily="49" charset="0"/>
              </a:rPr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en-US" altLang="en-US">
                <a:cs typeface="Courier New" panose="02070309020205020404" pitchFamily="49" charset="0"/>
              </a:rPr>
              <a:t>operators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Helps prevent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>
                <a:cs typeface="Courier New" panose="02070309020205020404" pitchFamily="49" charset="0"/>
              </a:rPr>
              <a:t> exceptions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DA86D4-484C-4F28-B143-D5E08887AD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6444997-3C0A-4312-929E-C3F4EF85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Elements to an Existing Dictionary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B7B9BC29-3E71-4997-A465-35A0850D8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33601"/>
            <a:ext cx="8229600" cy="3352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Dictionaries are mutable objects</a:t>
            </a:r>
          </a:p>
          <a:p>
            <a:pPr>
              <a:buFontTx/>
              <a:buChar char="•"/>
            </a:pPr>
            <a:r>
              <a:rPr lang="en-US" altLang="en-US" dirty="0"/>
              <a:t>To add a new key-value pair: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 lvl="1"/>
            <a:r>
              <a:rPr lang="en-US" altLang="en-US" dirty="0"/>
              <a:t>If key exists in the dictionary, the value associated with it will be changed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3EF1C7-ED1C-4DF3-A1A2-37BAAE3999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68FC378-9658-40E8-8665-71CF446F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Elements From an Existing Dictionary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8347F33E-D473-4005-AB97-EE82916C4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14600"/>
            <a:ext cx="8229600" cy="28956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To delete a key-value pair:</a:t>
            </a:r>
          </a:p>
          <a:p>
            <a:pPr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altLang="en-US" dirty="0"/>
              <a:t>If key is not in the dictionary,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exception is raised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4EE2D2-886D-4E8F-8155-B3D838729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E037B9E-AB53-4A6D-A12C-8FBBDA2C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Getting the Number of Elements and Mixing Data Types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CB32B55-65C4-414C-86FD-8C0301AF1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u="sng">
                <a:cs typeface="Courier New" panose="02070309020205020404" pitchFamily="49" charset="0"/>
              </a:rPr>
              <a:t> function</a:t>
            </a:r>
            <a:r>
              <a:rPr lang="en-US" altLang="en-US">
                <a:cs typeface="Courier New" panose="02070309020205020404" pitchFamily="49" charset="0"/>
              </a:rPr>
              <a:t>: used to obtain number of elements in a dictionary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Keys must be immutable objects, but associated values can be any type of object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One dictionary can include keys of several different immutable types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Values stored in a single dictionary can be of different types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A39923-332D-4D9C-A38C-B778957A6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37263FD-D0F9-4547-A302-10547795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Creating an Empty Dictionary and Using </a:t>
            </a:r>
            <a:r>
              <a:rPr lang="en-US" alt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3600"/>
              <a:t> Loop to Iterate Over a Dictionary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EAF2A904-1BAF-4AF2-8626-E3E28BF6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To create an empty dictionary: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Use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Use built-in function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dict()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Elements can be added to the dictionary as program executes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Use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>
                <a:cs typeface="Courier New" panose="02070309020205020404" pitchFamily="49" charset="0"/>
              </a:rPr>
              <a:t> loop to iterate over a dictionary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General format: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4A2F65-8E6D-4851-924F-5DBE839BD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630211-1C19-4D86-AB1E-B820FEED2E3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</TotalTime>
  <Words>1706</Words>
  <Application>Microsoft Office PowerPoint</Application>
  <PresentationFormat>On-screen Show (4:3)</PresentationFormat>
  <Paragraphs>250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Century Gothic</vt:lpstr>
      <vt:lpstr>Courier New</vt:lpstr>
      <vt:lpstr>Times New Roman</vt:lpstr>
      <vt:lpstr>Tw Cen MT</vt:lpstr>
      <vt:lpstr>Wingdings</vt:lpstr>
      <vt:lpstr>Default Design</vt:lpstr>
      <vt:lpstr>PowerPoint Presentation</vt:lpstr>
      <vt:lpstr>Topics</vt:lpstr>
      <vt:lpstr>Dictionaries</vt:lpstr>
      <vt:lpstr>Simple Example</vt:lpstr>
      <vt:lpstr>Retrieving a Value from a Dictionary</vt:lpstr>
      <vt:lpstr>Adding Elements to an Existing Dictionary</vt:lpstr>
      <vt:lpstr>Deleting Elements From an Existing Dictionary</vt:lpstr>
      <vt:lpstr>Getting the Number of Elements and Mixing Data Types</vt:lpstr>
      <vt:lpstr>Creating an Empty Dictionary and Using for Loop to Iterate Over a Dictionary</vt:lpstr>
      <vt:lpstr>Some Dictionary Methods</vt:lpstr>
      <vt:lpstr>Some Dictionary Methods (cont’d.) </vt:lpstr>
      <vt:lpstr>Some Dictionary Methods (cont’d.) </vt:lpstr>
      <vt:lpstr>Some Dictionary Methods (cont’d.) </vt:lpstr>
      <vt:lpstr>Some Dictionary Methods (cont’d.) </vt:lpstr>
      <vt:lpstr>Example Program</vt:lpstr>
      <vt:lpstr>Sets</vt:lpstr>
      <vt:lpstr>Creating a Set</vt:lpstr>
      <vt:lpstr>Simple Example</vt:lpstr>
      <vt:lpstr>Getting the Number of and Adding Elements</vt:lpstr>
      <vt:lpstr>Deleting Elements From a Set</vt:lpstr>
      <vt:lpstr>Using the for Loop, in, and not in Operators With a Set</vt:lpstr>
      <vt:lpstr>Finding the Union of Sets</vt:lpstr>
      <vt:lpstr>Finding the Intersection of Sets</vt:lpstr>
      <vt:lpstr>Finding the Difference of Sets</vt:lpstr>
      <vt:lpstr>Finding the Symmetric Difference of Sets</vt:lpstr>
      <vt:lpstr>Finding Subsets and Supersets</vt:lpstr>
      <vt:lpstr>Finding Subsets and Supersets (cont’d.)</vt:lpstr>
      <vt:lpstr>Example Program</vt:lpstr>
      <vt:lpstr>Serializing Objects</vt:lpstr>
      <vt:lpstr>Serializing Objects (cont’d.)</vt:lpstr>
      <vt:lpstr>Example Program</vt:lpstr>
      <vt:lpstr>Serializing Objects (cont’d.)</vt:lpstr>
      <vt:lpstr>Example Program</vt:lpstr>
      <vt:lpstr>Summary</vt:lpstr>
      <vt:lpstr>Summary (cont’d.)</vt:lpstr>
      <vt:lpstr>Next…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Nawaraj Paudel</cp:lastModifiedBy>
  <cp:revision>104</cp:revision>
  <dcterms:created xsi:type="dcterms:W3CDTF">2011-02-21T19:15:53Z</dcterms:created>
  <dcterms:modified xsi:type="dcterms:W3CDTF">2019-11-14T02:23:42Z</dcterms:modified>
</cp:coreProperties>
</file>