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86" r:id="rId4"/>
    <p:sldId id="287" r:id="rId5"/>
    <p:sldId id="378" r:id="rId6"/>
    <p:sldId id="379" r:id="rId7"/>
    <p:sldId id="288" r:id="rId8"/>
    <p:sldId id="289" r:id="rId9"/>
    <p:sldId id="290" r:id="rId10"/>
    <p:sldId id="291" r:id="rId11"/>
    <p:sldId id="381" r:id="rId12"/>
    <p:sldId id="382" r:id="rId13"/>
    <p:sldId id="292" r:id="rId14"/>
    <p:sldId id="293" r:id="rId15"/>
    <p:sldId id="294" r:id="rId16"/>
    <p:sldId id="295" r:id="rId17"/>
    <p:sldId id="296" r:id="rId18"/>
    <p:sldId id="297" r:id="rId19"/>
    <p:sldId id="383" r:id="rId20"/>
    <p:sldId id="298" r:id="rId21"/>
    <p:sldId id="384" r:id="rId22"/>
    <p:sldId id="385" r:id="rId23"/>
    <p:sldId id="386" r:id="rId24"/>
    <p:sldId id="299" r:id="rId25"/>
    <p:sldId id="300" r:id="rId26"/>
    <p:sldId id="387" r:id="rId27"/>
    <p:sldId id="388" r:id="rId28"/>
    <p:sldId id="301" r:id="rId29"/>
    <p:sldId id="302" r:id="rId30"/>
    <p:sldId id="390" r:id="rId31"/>
    <p:sldId id="391" r:id="rId32"/>
    <p:sldId id="303" r:id="rId33"/>
    <p:sldId id="304" r:id="rId34"/>
    <p:sldId id="305" r:id="rId35"/>
    <p:sldId id="392" r:id="rId36"/>
    <p:sldId id="393" r:id="rId37"/>
    <p:sldId id="306" r:id="rId38"/>
    <p:sldId id="394" r:id="rId39"/>
    <p:sldId id="307" r:id="rId40"/>
    <p:sldId id="308" r:id="rId41"/>
    <p:sldId id="395" r:id="rId42"/>
    <p:sldId id="309" r:id="rId43"/>
    <p:sldId id="310" r:id="rId44"/>
    <p:sldId id="311" r:id="rId45"/>
    <p:sldId id="312" r:id="rId46"/>
    <p:sldId id="313" r:id="rId47"/>
    <p:sldId id="396" r:id="rId48"/>
    <p:sldId id="285" r:id="rId49"/>
    <p:sldId id="377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86" autoAdjust="0"/>
  </p:normalViewPr>
  <p:slideViewPr>
    <p:cSldViewPr>
      <p:cViewPr varScale="1">
        <p:scale>
          <a:sx n="63" d="100"/>
          <a:sy n="63" d="100"/>
        </p:scale>
        <p:origin x="131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3D88BA-71AE-46B5-90BB-A1AC23B88A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76887-20CA-43A3-A8DD-B6E9A328C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CB237B4-53BD-46B9-9EE7-CF300360A8C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1F5EA-7FD4-41E8-96C8-642C928DEF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59BD6-1053-427D-B64E-FA23DCB0EA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E6D5F1-4FC7-465A-9DFA-9A5630E52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14ABC-6BAD-45B8-8017-64B352A42B70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71F12-FC5B-45DA-8946-FC3009B5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ヒラギノ角ゴ Pro W3" charset="-128"/>
              </a:rPr>
              <a:t>note: there appears to be no "</a:t>
            </a:r>
            <a:r>
              <a:rPr lang="en-US" dirty="0" err="1">
                <a:ea typeface="ヒラギノ角ゴ Pro W3" charset="-128"/>
              </a:rPr>
              <a:t>const</a:t>
            </a:r>
            <a:r>
              <a:rPr lang="en-US" dirty="0">
                <a:ea typeface="ヒラギノ角ゴ Pro W3" charset="-128"/>
              </a:rPr>
              <a:t>" like mechanism, as in C++, to protect the calling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C7E94-310F-4ACB-979E-7D6F9598F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E9014FFB-F87A-4E34-A8E2-FA6B67CE1A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10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A5B50F6A-5653-4D33-A5E0-897F8ED8AE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Classes and Object-Oriented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DFD39-C14B-4BB3-8057-C4E52E3AF4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0975"/>
            <a:ext cx="4808538" cy="59928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4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D98D91-B237-46F3-8AE9-41AB688A0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D15F3-838C-451A-96FC-91CE7EED0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23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BAC1B48-4458-4C2A-B7D8-34EEB5157C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74D2E-46A3-4243-AB4D-5180B4A29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2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028575A-D516-404A-AF1C-4D618AAB9C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EB7FC-7AD2-4223-8C90-2CD3EEDD73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7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392967-C153-4F3B-8FB8-D21CBB0807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8F58B-BEEF-4695-B86F-64FD93E3D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5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7DDDEC5-2B41-4F20-AFA5-14505CAE8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C72D-DD48-4A8F-9C80-206911476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46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4EA5781-6540-494C-BD1A-FF397A2660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E06C3-62FE-40FA-8D4F-96BCC22DA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5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465153E-7A82-4721-9C17-0CDABE167C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AE069-8EF2-4783-8845-8852D0B4B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28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04127BD-8E35-48EA-A9E6-EF64ADA40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21063-549C-44A4-BCDD-4926C07C3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4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1D76F9-C347-4EE9-BB48-205487245A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287D5-2FED-4E2D-BF80-5CE5F8B76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98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4CC404B-5591-43A0-B2CF-D162E166A4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1FA6-4F3C-4DF6-BB6A-B7ED04C90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2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2053D1-13FB-47CC-9E88-3F4707F87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EF98D1-9AC8-4874-BF40-5A2D37163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FA3E531-8E43-44F7-9C15-0AD18EFD6D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461125"/>
            <a:ext cx="320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2015 Pearson Education, Inc.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C1EBE81-8A63-4A37-8A44-9200BF7B46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C015721-4397-448D-8434-9C64946FB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03C6DBCA-0537-41AE-B931-E6DFAD816CB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400800"/>
            <a:ext cx="14208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25EE898-3FC2-43C5-8CD2-F81CFA479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Everyday Example of an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CA86C87-D0F9-4598-8170-2C6A7EFA32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Data attributes</a:t>
            </a:r>
            <a:r>
              <a:rPr lang="en-US" altLang="en-US">
                <a:cs typeface="Courier New" panose="02070309020205020404" pitchFamily="49" charset="0"/>
              </a:rPr>
              <a:t>: define the state of an object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clock object would have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en-US" altLang="en-US">
                <a:cs typeface="Courier New" panose="02070309020205020404" pitchFamily="49" charset="0"/>
              </a:rPr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minute</a:t>
            </a:r>
            <a:r>
              <a:rPr lang="en-US" altLang="en-US">
                <a:cs typeface="Courier New" panose="02070309020205020404" pitchFamily="49" charset="0"/>
              </a:rPr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hour</a:t>
            </a:r>
            <a:r>
              <a:rPr lang="en-US" altLang="en-US">
                <a:cs typeface="Courier New" panose="02070309020205020404" pitchFamily="49" charset="0"/>
              </a:rPr>
              <a:t> data attributes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Public methods</a:t>
            </a:r>
            <a:r>
              <a:rPr lang="en-US" altLang="en-US">
                <a:cs typeface="Courier New" panose="02070309020205020404" pitchFamily="49" charset="0"/>
              </a:rPr>
              <a:t>: allow external code to manipulate the object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set_time, set_alarm_time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Private methods</a:t>
            </a:r>
            <a:r>
              <a:rPr lang="en-US" altLang="en-US">
                <a:cs typeface="Courier New" panose="02070309020205020404" pitchFamily="49" charset="0"/>
              </a:rPr>
              <a:t>: used for object’s inner workings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4BFA51-B253-4D9D-8F1A-C2AD07678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F148E6E-139C-4564-9259-998F258CB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56" y="5770563"/>
            <a:ext cx="2478088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public vs private </a:t>
            </a:r>
            <a:br>
              <a:rPr lang="en-US" dirty="0"/>
            </a:br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Alarm Clock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i="1" dirty="0"/>
              <a:t>private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current_second</a:t>
            </a:r>
            <a:r>
              <a:rPr lang="en-US" dirty="0"/>
              <a:t>, </a:t>
            </a:r>
            <a:r>
              <a:rPr lang="en-US" dirty="0" err="1"/>
              <a:t>current_minute</a:t>
            </a:r>
            <a:r>
              <a:rPr lang="en-US" dirty="0"/>
              <a:t>, </a:t>
            </a:r>
            <a:r>
              <a:rPr lang="en-US" dirty="0" err="1"/>
              <a:t>current_hour</a:t>
            </a:r>
            <a:endParaRPr lang="en-US" dirty="0"/>
          </a:p>
          <a:p>
            <a:pPr lvl="1"/>
            <a:r>
              <a:rPr lang="en-US" dirty="0" err="1"/>
              <a:t>alarm_time</a:t>
            </a:r>
            <a:r>
              <a:rPr lang="en-US" dirty="0"/>
              <a:t>, </a:t>
            </a:r>
            <a:r>
              <a:rPr lang="en-US" dirty="0" err="1"/>
              <a:t>alarm_is_set</a:t>
            </a:r>
            <a:endParaRPr lang="en-US" dirty="0"/>
          </a:p>
          <a:p>
            <a:r>
              <a:rPr lang="en-US" i="1" dirty="0"/>
              <a:t>public</a:t>
            </a:r>
            <a:r>
              <a:rPr lang="en-US" dirty="0"/>
              <a:t> methods</a:t>
            </a:r>
          </a:p>
          <a:p>
            <a:pPr lvl="1"/>
            <a:r>
              <a:rPr lang="en-US" dirty="0" err="1"/>
              <a:t>set_time</a:t>
            </a:r>
            <a:r>
              <a:rPr lang="en-US" dirty="0"/>
              <a:t>, </a:t>
            </a:r>
            <a:r>
              <a:rPr lang="en-US" dirty="0" err="1"/>
              <a:t>set_alarm_time</a:t>
            </a:r>
            <a:r>
              <a:rPr lang="en-US" dirty="0"/>
              <a:t>, </a:t>
            </a:r>
            <a:r>
              <a:rPr lang="en-US" dirty="0" err="1"/>
              <a:t>set_alarm_on</a:t>
            </a:r>
            <a:r>
              <a:rPr lang="en-US" dirty="0"/>
              <a:t>, </a:t>
            </a:r>
            <a:r>
              <a:rPr lang="en-US" dirty="0" err="1"/>
              <a:t>set_alarm_off</a:t>
            </a:r>
            <a:endParaRPr lang="en-US" dirty="0"/>
          </a:p>
          <a:p>
            <a:r>
              <a:rPr lang="en-US" i="1" dirty="0"/>
              <a:t>private</a:t>
            </a:r>
            <a:r>
              <a:rPr lang="en-US" dirty="0"/>
              <a:t> methods</a:t>
            </a:r>
          </a:p>
          <a:p>
            <a:pPr lvl="1"/>
            <a:r>
              <a:rPr lang="en-US" dirty="0" err="1"/>
              <a:t>increment_current_second</a:t>
            </a:r>
            <a:r>
              <a:rPr lang="en-US" dirty="0"/>
              <a:t>, </a:t>
            </a:r>
            <a:r>
              <a:rPr lang="en-US" dirty="0" err="1"/>
              <a:t>increment_current_minute</a:t>
            </a:r>
            <a:r>
              <a:rPr lang="en-US" dirty="0"/>
              <a:t>, </a:t>
            </a:r>
            <a:r>
              <a:rPr lang="en-US" dirty="0" err="1"/>
              <a:t>increment_current_hour</a:t>
            </a:r>
            <a:r>
              <a:rPr lang="en-US" dirty="0"/>
              <a:t>, </a:t>
            </a:r>
            <a:r>
              <a:rPr lang="en-US" dirty="0" err="1"/>
              <a:t>sound_alarm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0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3352800"/>
          </a:xfrm>
        </p:spPr>
        <p:txBody>
          <a:bodyPr/>
          <a:lstStyle/>
          <a:p>
            <a:r>
              <a:rPr lang="en-US" dirty="0"/>
              <a:t>Class: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A class is a data structure that specifies data attributes and methods for a particular type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2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566F3CD-1092-44EE-9865-0EA432196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6CAD93C-4B0D-49B8-8AD6-100EE5AE7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Class</a:t>
            </a:r>
            <a:r>
              <a:rPr lang="en-US" altLang="en-US"/>
              <a:t>: code that specifies the data attributes and methods of a particular type of object</a:t>
            </a:r>
          </a:p>
          <a:p>
            <a:pPr lvl="1"/>
            <a:r>
              <a:rPr lang="en-US" altLang="en-US"/>
              <a:t>Similar to a blueprint of a house or a cookie cutter</a:t>
            </a:r>
          </a:p>
          <a:p>
            <a:pPr>
              <a:buFontTx/>
              <a:buChar char="•"/>
            </a:pPr>
            <a:r>
              <a:rPr lang="en-US" altLang="en-US" u="sng"/>
              <a:t>Instance</a:t>
            </a:r>
            <a:r>
              <a:rPr lang="en-US" altLang="en-US"/>
              <a:t>: an object created from a class</a:t>
            </a:r>
          </a:p>
          <a:p>
            <a:pPr lvl="1"/>
            <a:r>
              <a:rPr lang="en-US" altLang="en-US"/>
              <a:t>Similar to a specific house built according to the blueprint or a specific cookie</a:t>
            </a:r>
          </a:p>
          <a:p>
            <a:pPr lvl="1"/>
            <a:r>
              <a:rPr lang="en-US" altLang="en-US"/>
              <a:t>There can be many instances of one class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B3F88-E287-4B6B-ACFC-AC7CF6CC2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BDD013A-9E54-44DE-AE45-8AE31ADF4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45DA238C-AE32-4A3A-9CA0-684F89E90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2275"/>
            <a:ext cx="8229600" cy="43418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D47AC-0018-4B62-8CC4-E5AD12D6B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89CA814-5191-4731-84D2-A8B790791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</a:p>
        </p:txBody>
      </p:sp>
      <p:pic>
        <p:nvPicPr>
          <p:cNvPr id="13315" name="Content Placeholder 3">
            <a:extLst>
              <a:ext uri="{FF2B5EF4-FFF2-40B4-BE49-F238E27FC236}">
                <a16:creationId xmlns:a16="http://schemas.microsoft.com/office/drawing/2014/main" id="{305C37FC-D581-4569-B5DF-4FDDE20FE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47850"/>
            <a:ext cx="8229600" cy="40306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C8158-9648-43DE-9BF6-1E5689129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57D24DC-5ED1-4EDE-8D9F-EE416127D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(cont’d.)</a:t>
            </a:r>
          </a:p>
        </p:txBody>
      </p:sp>
      <p:pic>
        <p:nvPicPr>
          <p:cNvPr id="14339" name="Content Placeholder 3">
            <a:extLst>
              <a:ext uri="{FF2B5EF4-FFF2-40B4-BE49-F238E27FC236}">
                <a16:creationId xmlns:a16="http://schemas.microsoft.com/office/drawing/2014/main" id="{FEAC6388-4756-4802-89F7-9039A4539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32075"/>
            <a:ext cx="8229600" cy="2462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21452C-FD27-4EBA-ABFC-1D56567E2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DC178A1-848B-4FD5-8F0A-761B6E25E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D0D211AD-5573-4584-B29C-3530C1AC4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Class definition</a:t>
            </a:r>
            <a:r>
              <a:rPr lang="en-US" altLang="en-US"/>
              <a:t>: set of statements that define a class’s methods and data attributes</a:t>
            </a:r>
          </a:p>
          <a:p>
            <a:pPr lvl="1"/>
            <a:r>
              <a:rPr lang="en-US" altLang="en-US"/>
              <a:t>Format: begin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Class names often start with uppercase letter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Method definition like any other python function definition</a:t>
            </a:r>
          </a:p>
          <a:p>
            <a:pPr lvl="2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u="sng">
                <a:cs typeface="Courier New" panose="02070309020205020404" pitchFamily="49" charset="0"/>
              </a:rPr>
              <a:t> parameter</a:t>
            </a:r>
            <a:r>
              <a:rPr lang="en-US" altLang="en-US">
                <a:cs typeface="Courier New" panose="02070309020205020404" pitchFamily="49" charset="0"/>
              </a:rPr>
              <a:t>: required in every method in the class – references the specific object that the method is working on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15633F-8CA0-4F0F-A37C-ECC84B305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23D61A7-08FD-4C53-8351-3B995A0A2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67BDAD96-3329-481C-83DB-A7241415F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Initializer method</a:t>
            </a:r>
            <a:r>
              <a:rPr lang="en-US" altLang="en-US">
                <a:cs typeface="Courier New" panose="02070309020205020404" pitchFamily="49" charset="0"/>
              </a:rPr>
              <a:t>: automatically executed when an instance of the class is created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Initializes object’s data attributes and assigns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cs typeface="Courier New" panose="02070309020205020404" pitchFamily="49" charset="0"/>
              </a:rPr>
              <a:t> parameter to the object that was just created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def __init__ (self):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Usually the first method in a class definition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88327-EA4F-4FDC-B5FC-5418F5DDF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229600" cy="3048000"/>
          </a:xfrm>
        </p:spPr>
        <p:txBody>
          <a:bodyPr/>
          <a:lstStyle/>
          <a:p>
            <a:r>
              <a:rPr lang="en-US" dirty="0"/>
              <a:t>Often called </a:t>
            </a:r>
            <a:r>
              <a:rPr lang="en-US" i="1" dirty="0"/>
              <a:t>gets</a:t>
            </a:r>
            <a:r>
              <a:rPr lang="en-US" dirty="0"/>
              <a:t> and </a:t>
            </a:r>
            <a:r>
              <a:rPr lang="en-US" i="1" dirty="0"/>
              <a:t>sets</a:t>
            </a:r>
          </a:p>
          <a:p>
            <a:r>
              <a:rPr lang="en-US" dirty="0"/>
              <a:t>A set method sets some data member of a class object to a particular value</a:t>
            </a:r>
          </a:p>
          <a:p>
            <a:r>
              <a:rPr lang="en-US" dirty="0"/>
              <a:t>A get method retrieves some data member value of a class object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8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D51D890-D64D-4A3B-899D-17FBC1239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9F3F51B-7801-491D-B008-F6CB056AD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Procedural and Object-Oriented Programming</a:t>
            </a:r>
          </a:p>
          <a:p>
            <a:pPr>
              <a:buFontTx/>
              <a:buChar char="•"/>
            </a:pPr>
            <a:r>
              <a:rPr lang="en-US" altLang="en-US" dirty="0"/>
              <a:t>Classes</a:t>
            </a:r>
          </a:p>
          <a:p>
            <a:pPr>
              <a:buFontTx/>
              <a:buChar char="•"/>
            </a:pPr>
            <a:r>
              <a:rPr lang="en-US" altLang="en-US" dirty="0"/>
              <a:t>Working with Instances</a:t>
            </a:r>
          </a:p>
          <a:p>
            <a:pPr>
              <a:buFontTx/>
              <a:buChar char="•"/>
            </a:pPr>
            <a:r>
              <a:rPr lang="en-US" altLang="en-US" dirty="0"/>
              <a:t>Techniques for Designing Classes</a:t>
            </a:r>
          </a:p>
          <a:p>
            <a:pPr>
              <a:buFontTx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Note: slides with the fuchsia-colored pointed symbol in the lower right corner were added by your course instructor; slides in general have been modified and added to by your instructor</a:t>
            </a:r>
          </a:p>
          <a:p>
            <a:pPr>
              <a:buFontTx/>
              <a:buChar char="•"/>
            </a:pPr>
            <a:endParaRPr lang="he-IL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F74DD-E728-4A24-890A-853922386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D0EC5CB-07A5-477E-A151-25614F63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41FB057-2EF7-483C-9F0E-68DF0A20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</a:p>
        </p:txBody>
      </p:sp>
      <p:pic>
        <p:nvPicPr>
          <p:cNvPr id="17411" name="Content Placeholder 3">
            <a:extLst>
              <a:ext uri="{FF2B5EF4-FFF2-40B4-BE49-F238E27FC236}">
                <a16:creationId xmlns:a16="http://schemas.microsoft.com/office/drawing/2014/main" id="{DE37CF28-BDF6-4FC2-B62A-370D572B12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90688"/>
            <a:ext cx="8229600" cy="434498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0D482-A8D2-4DF8-B204-F9895805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52800"/>
            <a:ext cx="5553075" cy="152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48602"/>
            <a:ext cx="4942379" cy="369332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" charset="0"/>
              </a:rPr>
              <a:t>my_coin</a:t>
            </a:r>
            <a:r>
              <a:rPr lang="en-US" dirty="0"/>
              <a:t> variable references a </a:t>
            </a:r>
            <a:r>
              <a:rPr lang="en-US" dirty="0">
                <a:latin typeface="Courier" charset="0"/>
              </a:rPr>
              <a:t>Coin</a:t>
            </a:r>
            <a:r>
              <a:rPr lang="en-US" dirty="0"/>
              <a:t> object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7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1143000"/>
          </a:xfrm>
        </p:spPr>
        <p:txBody>
          <a:bodyPr/>
          <a:lstStyle/>
          <a:p>
            <a:r>
              <a:rPr lang="en-US" dirty="0"/>
              <a:t>Data Hiding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Typically, we want to prevent application code (here, main) from directly accessing class member data directly</a:t>
            </a:r>
          </a:p>
          <a:p>
            <a:pPr lvl="1"/>
            <a:r>
              <a:rPr lang="en-US" dirty="0"/>
              <a:t>in our program example so far, </a:t>
            </a:r>
            <a:r>
              <a:rPr lang="en-US" dirty="0" err="1"/>
              <a:t>sideup</a:t>
            </a:r>
            <a:r>
              <a:rPr lang="en-US" dirty="0"/>
              <a:t> is PUBLIC</a:t>
            </a:r>
          </a:p>
          <a:p>
            <a:pPr lvl="1"/>
            <a:r>
              <a:rPr lang="en-US" dirty="0"/>
              <a:t>we want to make it PRIVATE</a:t>
            </a:r>
          </a:p>
          <a:p>
            <a:r>
              <a:rPr lang="en-US" sz="2800" dirty="0"/>
              <a:t>General Principle: class data members are generally made private to hide them from direct access from outside the class. Only class methods can access private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4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1600200"/>
          </a:xfrm>
        </p:spPr>
        <p:txBody>
          <a:bodyPr/>
          <a:lstStyle/>
          <a:p>
            <a:r>
              <a:rPr lang="en-US" dirty="0"/>
              <a:t>coin_demo2.py</a:t>
            </a:r>
            <a:br>
              <a:rPr lang="en-US" dirty="0"/>
            </a:br>
            <a:endParaRPr lang="en-US" dirty="0"/>
          </a:p>
          <a:p>
            <a:r>
              <a:rPr lang="en-US" dirty="0"/>
              <a:t>illustrates the </a:t>
            </a:r>
            <a:r>
              <a:rPr lang="en-US" i="1" dirty="0"/>
              <a:t>public</a:t>
            </a:r>
            <a:r>
              <a:rPr lang="en-US" dirty="0"/>
              <a:t> status of </a:t>
            </a:r>
            <a:r>
              <a:rPr lang="en-US" dirty="0" err="1"/>
              <a:t>sideup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8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D6C11EA-8323-4BB8-BB3E-F91D273A0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Definitions (cont’d.)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BB184DB-7F70-47DD-9369-237AFBE71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create a new instance of a class call the initializer method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My_instance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call any of the class methods using the created instance, use dot notation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My_instance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Because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cs typeface="Courier New" panose="02070309020205020404" pitchFamily="49" charset="0"/>
              </a:rPr>
              <a:t> parameter references the specific instance of the object, the method will affect this instance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Reference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>
                <a:cs typeface="Courier New" panose="02070309020205020404" pitchFamily="49" charset="0"/>
              </a:rPr>
              <a:t> is passed automatically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D331DE-A71C-43E7-8C0A-94CA570D7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527A8BD-AA9E-48AE-A6F4-262D4B326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Attributes and Storing Classes in Modules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EB224A5-BD96-460F-AB27-B2B5B2C7C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An object’s data attributes should be private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To make sure of this, place two underscores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>
                <a:cs typeface="Courier New" panose="02070309020205020404" pitchFamily="49" charset="0"/>
              </a:rPr>
              <a:t>) in front of attribute name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__current_minute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Classes can be stored in modules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Filename for module must end in .py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Module can be imported to programs that use the class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0885C-313A-48EB-9B71-6AE8BC4ED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1600200"/>
          </a:xfrm>
        </p:spPr>
        <p:txBody>
          <a:bodyPr/>
          <a:lstStyle/>
          <a:p>
            <a:r>
              <a:rPr lang="en-US" dirty="0"/>
              <a:t>coin_demo3.py</a:t>
            </a:r>
          </a:p>
          <a:p>
            <a:r>
              <a:rPr lang="en-US" dirty="0"/>
              <a:t>illustrates the now </a:t>
            </a:r>
            <a:r>
              <a:rPr lang="en-US" i="1" dirty="0"/>
              <a:t>private </a:t>
            </a:r>
            <a:r>
              <a:rPr lang="en-US" dirty="0"/>
              <a:t>status of </a:t>
            </a:r>
            <a:r>
              <a:rPr lang="en-US" dirty="0" err="1"/>
              <a:t>sideup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Classes in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/>
              <a:t>Create a module with the class definitions; save the file using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r>
              <a:rPr lang="en-US" dirty="0"/>
              <a:t>Import the module into any program that needs to use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4324191"/>
            <a:ext cx="2274888" cy="120015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we will look at</a:t>
            </a:r>
            <a:br>
              <a:rPr lang="en-US" dirty="0"/>
            </a:br>
            <a:r>
              <a:rPr lang="en-US" dirty="0"/>
              <a:t>coin_demo4.py</a:t>
            </a:r>
          </a:p>
          <a:p>
            <a:r>
              <a:rPr lang="en-US" dirty="0"/>
              <a:t>coin.py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37401" y="4800600"/>
            <a:ext cx="5192713" cy="83026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important when writing LARGE</a:t>
            </a:r>
            <a:br>
              <a:rPr lang="en-US" dirty="0"/>
            </a:br>
            <a:r>
              <a:rPr lang="en-US" dirty="0"/>
              <a:t>programs with MULTIPLE CLASSES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0129453-47AA-4148-829A-B2F0C2604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/>
              <a:t> Class – More About Classes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6CD5ED6-284A-4D9E-8FD9-7C62551D0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Class methods can have multiple parameters in addition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>
                <a:cs typeface="Courier New" panose="02070309020205020404" pitchFamily="49" charset="0"/>
              </a:rPr>
              <a:t>, parameters needed to create an instance of the class </a:t>
            </a:r>
          </a:p>
          <a:p>
            <a:pPr lvl="2">
              <a:buFontTx/>
              <a:buChar char="•"/>
            </a:pPr>
            <a:r>
              <a:rPr lang="en-US" altLang="en-US"/>
              <a:t>Example: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altLang="en-US"/>
              <a:t> object is created with a  balance</a:t>
            </a:r>
          </a:p>
          <a:p>
            <a:pPr lvl="3"/>
            <a:r>
              <a:rPr lang="en-US" altLang="en-US"/>
              <a:t>When called, the initializer method receives a value to be assigned to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__balance</a:t>
            </a:r>
            <a:r>
              <a:rPr lang="en-US" altLang="en-US"/>
              <a:t> attribute</a:t>
            </a:r>
          </a:p>
          <a:p>
            <a:pPr lvl="1"/>
            <a:r>
              <a:rPr lang="en-US" altLang="en-US"/>
              <a:t>For other methods, parameters needed to perform required task</a:t>
            </a:r>
          </a:p>
          <a:p>
            <a:pPr lvl="2">
              <a:buFontTx/>
              <a:buChar char="•"/>
            </a:pPr>
            <a:r>
              <a:rPr lang="en-US" altLang="en-US" sz="2000"/>
              <a:t>Example: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deposit</a:t>
            </a:r>
            <a:r>
              <a:rPr lang="en-US" altLang="en-US" sz="2000"/>
              <a:t> method amount to be deposited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B2243-FDD5-42BB-ABDE-F7B72F99D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4334B5C-02C5-48C6-BCC2-5F0390D09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altLang="en-US"/>
              <a:t> method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97F9CE4-F5D4-4753-8F43-6C7368920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Object’s state</a:t>
            </a:r>
            <a:r>
              <a:rPr lang="en-US" altLang="en-US" dirty="0"/>
              <a:t>: the values of the object’s attribute at a given moment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method</a:t>
            </a:r>
            <a:r>
              <a:rPr lang="en-US" altLang="en-US" dirty="0"/>
              <a:t>: displays the object’s state</a:t>
            </a:r>
          </a:p>
          <a:p>
            <a:pPr lvl="1"/>
            <a:r>
              <a:rPr lang="en-US" altLang="en-US" dirty="0"/>
              <a:t>Automatically called when the object is passed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pPr lvl="1"/>
            <a:r>
              <a:rPr lang="en-US" altLang="en-US" dirty="0"/>
              <a:t>Automatically called when the object is passed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dirty="0"/>
              <a:t>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D1280-F609-43CA-9170-ACAC990EB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C363A-AEB2-476F-BFC6-30A33C4B7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831751"/>
            <a:ext cx="3331361" cy="707886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sz="2000" i="1" dirty="0"/>
              <a:t>printing an object's state</a:t>
            </a:r>
            <a:br>
              <a:rPr lang="en-US" sz="2000" i="1" dirty="0"/>
            </a:br>
            <a:r>
              <a:rPr lang="en-US" sz="2000" i="1" dirty="0"/>
              <a:t>is a very common operation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8506837-4459-4CFA-8691-0AC064A72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Procedural Programming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2BD9E99-D4BF-46C7-BEED-6FB0BCC59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Procedural programming</a:t>
            </a:r>
            <a:r>
              <a:rPr lang="en-US" altLang="en-US">
                <a:cs typeface="Courier New" panose="02070309020205020404" pitchFamily="49" charset="0"/>
              </a:rPr>
              <a:t>: writing programs made of functions that perform specific tasks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Procedures typically operate on data items that are separate from the procedures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Data items commonly passed from one procedure to another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Focus: to create procedures that operate on the program’s data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6BE194-E005-4F3B-9E06-98A1AD5C6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4600" y="2990850"/>
            <a:ext cx="4121150" cy="120015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we will look at these in class:</a:t>
            </a:r>
          </a:p>
          <a:p>
            <a:r>
              <a:rPr lang="en-US" dirty="0"/>
              <a:t>bankaccount2.py</a:t>
            </a:r>
          </a:p>
          <a:p>
            <a:r>
              <a:rPr lang="en-US" dirty="0"/>
              <a:t>account_test2.py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23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8229600" cy="1752600"/>
          </a:xfrm>
        </p:spPr>
        <p:txBody>
          <a:bodyPr/>
          <a:lstStyle/>
          <a:p>
            <a:r>
              <a:rPr lang="en-US" dirty="0"/>
              <a:t>Each instance of a class has its own set of data attributes, or </a:t>
            </a:r>
            <a:r>
              <a:rPr lang="en-US" i="1" dirty="0"/>
              <a:t>instance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5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C054DB3-0778-4B8D-AF13-D415B8F87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Instances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A7FBE26-E6E4-4E6B-BAC7-D3C88D05F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Instance attribute</a:t>
            </a:r>
            <a:r>
              <a:rPr lang="en-US" altLang="en-US" dirty="0"/>
              <a:t>: belongs to a specific instance of a class</a:t>
            </a:r>
          </a:p>
          <a:p>
            <a:pPr lvl="1"/>
            <a:r>
              <a:rPr lang="en-US" altLang="en-US" dirty="0"/>
              <a:t>Created when a method uses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 dirty="0"/>
              <a:t> parameter to create an attribute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If many instances of a class are created, each would have its own set of attributes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C5683-0F15-4364-AD65-D8872B5A9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3689AC9C-E707-44C4-B274-D86B1A04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5438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4">
            <a:extLst>
              <a:ext uri="{FF2B5EF4-FFF2-40B4-BE49-F238E27FC236}">
                <a16:creationId xmlns:a16="http://schemas.microsoft.com/office/drawing/2014/main" id="{233F59C3-E453-420F-8FED-3AE751C36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5438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8E319-AF93-45C3-8F70-D5C4B6040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8FA0FAC-23A8-4872-B492-9E539910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40756"/>
            <a:ext cx="2274888" cy="830263"/>
          </a:xfrm>
          <a:prstGeom prst="rect">
            <a:avLst/>
          </a:prstGeom>
          <a:solidFill>
            <a:srgbClr val="CC99FF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we will discuss</a:t>
            </a:r>
            <a:br>
              <a:rPr lang="en-US" dirty="0"/>
            </a:br>
            <a:r>
              <a:rPr lang="en-US" dirty="0"/>
              <a:t>coin_demo5.py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A5AE115-0072-4CFC-A56B-0A51BC69B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Accessor and Mutator Methods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8BB9C84-C1E9-475C-B4DA-2C56155BA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Typically, all of a class’s data attributes are private and provide methods to access and change them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Accessor methods</a:t>
            </a:r>
            <a:r>
              <a:rPr lang="en-US" altLang="en-US">
                <a:cs typeface="Courier New" panose="02070309020205020404" pitchFamily="49" charset="0"/>
              </a:rPr>
              <a:t>: return a value from a class’s attribute without changing it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Safe way for code outside the class to retrieve the value of attributes</a:t>
            </a:r>
          </a:p>
          <a:p>
            <a:pPr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Mutator methods</a:t>
            </a:r>
            <a:r>
              <a:rPr lang="en-US" altLang="en-US">
                <a:cs typeface="Courier New" panose="02070309020205020404" pitchFamily="49" charset="0"/>
              </a:rPr>
              <a:t>: store or change the value of a data attribute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E5D8E-3E01-40DD-B179-7F3A3D5AF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Program: Cell Phone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2133600"/>
          </a:xfrm>
        </p:spPr>
        <p:txBody>
          <a:bodyPr/>
          <a:lstStyle/>
          <a:p>
            <a:r>
              <a:rPr lang="en-US" dirty="0"/>
              <a:t>In lecture we will discuss</a:t>
            </a:r>
          </a:p>
          <a:p>
            <a:pPr lvl="1"/>
            <a:r>
              <a:rPr lang="en-US" dirty="0"/>
              <a:t>cell_phone.py</a:t>
            </a:r>
          </a:p>
          <a:p>
            <a:pPr lvl="1"/>
            <a:r>
              <a:rPr lang="en-US" dirty="0"/>
              <a:t>cell_phone_test.py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14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list of class objects?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514600"/>
            <a:ext cx="4572000" cy="2590800"/>
          </a:xfrm>
        </p:spPr>
        <p:txBody>
          <a:bodyPr/>
          <a:lstStyle/>
          <a:p>
            <a:r>
              <a:rPr lang="en-US" dirty="0"/>
              <a:t>Yes, definitely!</a:t>
            </a:r>
          </a:p>
          <a:p>
            <a:r>
              <a:rPr lang="en-US" dirty="0"/>
              <a:t>We will now discuss</a:t>
            </a:r>
          </a:p>
          <a:p>
            <a:pPr lvl="1"/>
            <a:r>
              <a:rPr lang="en-US" dirty="0"/>
              <a:t>cell_phone.py</a:t>
            </a:r>
          </a:p>
          <a:p>
            <a:pPr lvl="1"/>
            <a:r>
              <a:rPr lang="en-US" dirty="0"/>
              <a:t>cell_phone_list.py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4C5C009-30FC-4416-A5BC-AAD434AD5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257800" cy="1143000"/>
          </a:xfrm>
        </p:spPr>
        <p:txBody>
          <a:bodyPr/>
          <a:lstStyle/>
          <a:p>
            <a:r>
              <a:rPr lang="en-US" altLang="en-US" dirty="0"/>
              <a:t>Passing Objects as Arguments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61FF3F-721B-4400-A5D6-BBC10A02C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Methods and functions often need to accept objects as arguments</a:t>
            </a:r>
          </a:p>
          <a:p>
            <a:pPr>
              <a:buFontTx/>
              <a:buChar char="•"/>
            </a:pPr>
            <a:r>
              <a:rPr lang="en-US" altLang="en-US"/>
              <a:t>When you pass an object as an argument, you are actually passing a reference to the object</a:t>
            </a:r>
          </a:p>
          <a:p>
            <a:pPr lvl="1"/>
            <a:r>
              <a:rPr lang="en-US" altLang="en-US"/>
              <a:t>The receiving method or function has access to the actual object</a:t>
            </a:r>
          </a:p>
          <a:p>
            <a:pPr lvl="2">
              <a:buFontTx/>
              <a:buChar char="•"/>
            </a:pPr>
            <a:r>
              <a:rPr lang="en-US" altLang="en-US"/>
              <a:t>Methods of the object can be called within the receiving function or method, and data attributes may be changed using mutator methods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297429-A1D0-4C01-B260-97119C9F91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AEB50C2-9393-4303-8220-1E0E3930FC66}"/>
              </a:ext>
            </a:extLst>
          </p:cNvPr>
          <p:cNvSpPr txBox="1"/>
          <p:nvPr/>
        </p:nvSpPr>
        <p:spPr>
          <a:xfrm>
            <a:off x="5410200" y="762000"/>
            <a:ext cx="3440365" cy="584775"/>
          </a:xfrm>
          <a:prstGeom prst="rect">
            <a:avLst/>
          </a:prstGeom>
          <a:solidFill>
            <a:srgbClr val="66FF9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9900CC"/>
                </a:solidFill>
              </a:rPr>
              <a:t>coin_argument.py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sz="2600" dirty="0">
                <a:latin typeface="Arial Black" pitchFamily="34" charset="0"/>
                <a:cs typeface="Courier New" pitchFamily="49" charset="0"/>
              </a:rPr>
              <a:t>The Unified Modeling Language (UML)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b="1" dirty="0">
                <a:cs typeface="Courier New" pitchFamily="49" charset="0"/>
              </a:rPr>
              <a:t>Provides a set of standard diagrams for graphically depicting object-oriented systems</a:t>
            </a:r>
          </a:p>
          <a:p>
            <a:pPr marL="0" lvl="4" eaLnBrk="1" hangingPunct="1">
              <a:spcBef>
                <a:spcPts val="1800"/>
              </a:spcBef>
              <a:buClr>
                <a:srgbClr val="EB9F27"/>
              </a:buClr>
            </a:pPr>
            <a:r>
              <a:rPr lang="en-US" b="1" i="1" dirty="0">
                <a:cs typeface="Courier New" pitchFamily="49" charset="0"/>
              </a:rPr>
              <a:t>NOTE: A full discussion of object-oriented design is beyond the scope of an introductory programming course.  This is a topic you may wish to study in more detail later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8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B85B6C4-BB39-4BE5-948D-0BB1274A6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for Designing Classes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2536238-E584-4B87-9CC0-DA7710A716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UML diagram</a:t>
            </a:r>
            <a:r>
              <a:rPr lang="en-US" altLang="en-US">
                <a:cs typeface="Courier New" panose="02070309020205020404" pitchFamily="49" charset="0"/>
              </a:rPr>
              <a:t>: standard diagrams for graphically depicting object-oriented systems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Stands for Unified Modeling Language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General layout: box divided into three sections: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Top section: name of the class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Middle section: list of data attributes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Bottom section: list of class methods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6E83A6-66DA-4733-B155-62AF8736B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99FCDF6-0F83-4FEA-BFE4-BD85AECEE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B0E739-CDC1-4755-A59A-D2B034E00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Object-oriented programming</a:t>
            </a:r>
            <a:r>
              <a:rPr lang="en-US" altLang="en-US" dirty="0"/>
              <a:t>: focused on creating objects</a:t>
            </a:r>
          </a:p>
          <a:p>
            <a:pPr>
              <a:buFontTx/>
              <a:buChar char="•"/>
            </a:pPr>
            <a:r>
              <a:rPr lang="en-US" altLang="en-US" u="sng" dirty="0"/>
              <a:t>Object</a:t>
            </a:r>
            <a:r>
              <a:rPr lang="en-US" altLang="en-US" dirty="0"/>
              <a:t>: entity that contains data and procedures</a:t>
            </a:r>
          </a:p>
          <a:p>
            <a:pPr lvl="1"/>
            <a:r>
              <a:rPr lang="en-US" altLang="en-US" dirty="0"/>
              <a:t>Data is known as data attributes and procedures are known as methods</a:t>
            </a:r>
          </a:p>
          <a:p>
            <a:pPr lvl="2">
              <a:buFontTx/>
              <a:buChar char="•"/>
            </a:pPr>
            <a:r>
              <a:rPr lang="en-US" altLang="en-US" dirty="0"/>
              <a:t>Methods perform operations on the data attributes</a:t>
            </a:r>
          </a:p>
          <a:p>
            <a:pPr>
              <a:buFontTx/>
              <a:buChar char="•"/>
            </a:pPr>
            <a:r>
              <a:rPr lang="en-US" altLang="en-US" u="sng" dirty="0"/>
              <a:t>Encapsulation</a:t>
            </a:r>
            <a:r>
              <a:rPr lang="en-US" altLang="en-US" dirty="0"/>
              <a:t>: combining data and code into a single object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5468E-0151-47E5-BE18-6211E57A5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B4304-5B49-4567-A7E3-3A2FAAD7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245225"/>
            <a:ext cx="3676650" cy="461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r>
              <a:rPr lang="en-US" dirty="0"/>
              <a:t>e.g. string and file objects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96F45A2B-231D-4162-9F99-1BED7138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989013"/>
            <a:ext cx="8124825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BC4E4-3240-4EC7-80D5-8D3CF9CF7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for a Cell Phone Class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465827" cy="33821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65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A882EF2-D469-4608-9B62-65BF9A975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D297DAC-03F0-4604-8F51-67EC1D05E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When developing object oriented program, first goal is to identify classes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Typically involves identifying the real-world objects that are in the problem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Technique for identifying classes: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>
                <a:cs typeface="Courier New" panose="02070309020205020404" pitchFamily="49" charset="0"/>
              </a:rPr>
              <a:t>Get written description of the problem domain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>
                <a:cs typeface="Courier New" panose="02070309020205020404" pitchFamily="49" charset="0"/>
              </a:rPr>
              <a:t>Identify all nouns in the description, each of which is a potential class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US" altLang="en-US">
                <a:cs typeface="Courier New" panose="02070309020205020404" pitchFamily="49" charset="0"/>
              </a:rPr>
              <a:t>Refine the list to include only classes that are relevant to the problem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2EE6E-78FC-47F8-BEF3-E2AC2E92E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7CF733D-ED5D-40B9-B87F-ECF0C1EE2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DE40-2D50-4052-80D2-A5C03A23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/>
              <a:defRPr/>
            </a:pPr>
            <a:r>
              <a:rPr lang="en-US" altLang="en-US" dirty="0"/>
              <a:t>Get written description of the problem domain</a:t>
            </a:r>
          </a:p>
          <a:p>
            <a:pPr lvl="1">
              <a:defRPr/>
            </a:pPr>
            <a:r>
              <a:rPr lang="en-US" altLang="en-US" dirty="0"/>
              <a:t>May be written by you or by an expert</a:t>
            </a:r>
          </a:p>
          <a:p>
            <a:pPr lvl="1">
              <a:defRPr/>
            </a:pPr>
            <a:r>
              <a:rPr lang="en-US" altLang="en-US" dirty="0"/>
              <a:t>Should include any or all of the following:</a:t>
            </a:r>
          </a:p>
          <a:p>
            <a:pPr lvl="2">
              <a:defRPr/>
            </a:pPr>
            <a:r>
              <a:rPr lang="en-US" altLang="en-US" dirty="0"/>
              <a:t>Physical objects simulated by the program</a:t>
            </a:r>
          </a:p>
          <a:p>
            <a:pPr lvl="2">
              <a:defRPr/>
            </a:pPr>
            <a:r>
              <a:rPr lang="en-US" altLang="en-US" dirty="0"/>
              <a:t>The role played by a person </a:t>
            </a:r>
          </a:p>
          <a:p>
            <a:pPr lvl="2">
              <a:defRPr/>
            </a:pPr>
            <a:r>
              <a:rPr lang="en-US" altLang="en-US" dirty="0"/>
              <a:t>The result of a business event</a:t>
            </a:r>
          </a:p>
          <a:p>
            <a:pPr lvl="2">
              <a:defRPr/>
            </a:pPr>
            <a:r>
              <a:rPr lang="en-US" altLang="en-US" dirty="0"/>
              <a:t>Recordkeeping items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2202F-D898-43EC-BB7C-30FDDBE60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399F05D-AE55-4631-A36B-9BBB7BBA4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C1B7-0107-4A93-A3A9-6F0D5694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8229600" cy="2743200"/>
          </a:xfrm>
        </p:spPr>
        <p:txBody>
          <a:bodyPr/>
          <a:lstStyle/>
          <a:p>
            <a:pPr marL="463550" indent="-463550">
              <a:buFontTx/>
              <a:buAutoNum type="arabicPeriod" startAt="2"/>
              <a:defRPr/>
            </a:pPr>
            <a:r>
              <a:rPr lang="en-US" altLang="en-US" dirty="0"/>
              <a:t>Identify all nouns in the description, each of which is a potential class</a:t>
            </a:r>
          </a:p>
          <a:p>
            <a:pPr lvl="1">
              <a:defRPr/>
            </a:pPr>
            <a:r>
              <a:rPr lang="en-US" altLang="en-US" dirty="0"/>
              <a:t>Should include noun phrases and pronouns</a:t>
            </a:r>
          </a:p>
          <a:p>
            <a:pPr lvl="1">
              <a:defRPr/>
            </a:pPr>
            <a:r>
              <a:rPr lang="en-US" altLang="en-US" dirty="0"/>
              <a:t>Some nouns may appear twice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BCA78-BC5B-4625-A827-10CF261671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FB87EA5-4D31-4D56-B99A-87BD2990A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Classes in a Problem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B9D9-8805-470A-944E-02153214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Tx/>
              <a:buAutoNum type="arabicPeriod" startAt="3"/>
              <a:defRPr/>
            </a:pPr>
            <a:r>
              <a:rPr lang="en-US" altLang="en-US" dirty="0"/>
              <a:t>Refine the list to include only classes that are relevant to the problem</a:t>
            </a:r>
          </a:p>
          <a:p>
            <a:pPr lvl="1">
              <a:defRPr/>
            </a:pPr>
            <a:r>
              <a:rPr lang="en-US" altLang="en-US" dirty="0"/>
              <a:t>Remove nouns that mean the same thing</a:t>
            </a:r>
          </a:p>
          <a:p>
            <a:pPr lvl="1">
              <a:defRPr/>
            </a:pPr>
            <a:r>
              <a:rPr lang="en-US" altLang="en-US" dirty="0"/>
              <a:t>Remove nouns that represent items that the program does not need to be concerned with</a:t>
            </a:r>
          </a:p>
          <a:p>
            <a:pPr lvl="1">
              <a:defRPr/>
            </a:pPr>
            <a:r>
              <a:rPr lang="en-US" altLang="en-US" dirty="0"/>
              <a:t>Remove nouns that represent objects, not classes</a:t>
            </a:r>
          </a:p>
          <a:p>
            <a:pPr lvl="1">
              <a:defRPr/>
            </a:pPr>
            <a:r>
              <a:rPr lang="en-US" altLang="en-US" dirty="0"/>
              <a:t>Remove nouns that represent simple values that can be assigned to a variable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E3F4D-6D88-4019-9816-F776F79F9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1BBCD53-838F-4EEE-A1DF-60BA985E2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a Class’s Responsibilities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0922E39-31CB-4E14-9354-B7B12EDFE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classes responsibilities are:</a:t>
            </a:r>
          </a:p>
          <a:p>
            <a:pPr lvl="1"/>
            <a:r>
              <a:rPr lang="en-US" altLang="en-US"/>
              <a:t>The things the class is responsible for knowing</a:t>
            </a:r>
          </a:p>
          <a:p>
            <a:pPr lvl="2">
              <a:buFontTx/>
              <a:buChar char="•"/>
            </a:pPr>
            <a:r>
              <a:rPr lang="en-US" altLang="en-US"/>
              <a:t>Identifying these helps identify the class’s data attributes</a:t>
            </a:r>
          </a:p>
          <a:p>
            <a:pPr lvl="1"/>
            <a:r>
              <a:rPr lang="en-US" altLang="en-US"/>
              <a:t>The actions the class is responsible for doing</a:t>
            </a:r>
          </a:p>
          <a:p>
            <a:pPr lvl="2">
              <a:buFontTx/>
              <a:buChar char="•"/>
            </a:pPr>
            <a:r>
              <a:rPr lang="en-US" altLang="en-US"/>
              <a:t>Identifying these helps identify the class’s methods</a:t>
            </a:r>
          </a:p>
          <a:p>
            <a:pPr>
              <a:buFontTx/>
              <a:buChar char="•"/>
            </a:pPr>
            <a:r>
              <a:rPr lang="en-US" altLang="en-US"/>
              <a:t>To find out a class’s responsibilities look at the problem domain</a:t>
            </a:r>
          </a:p>
          <a:p>
            <a:pPr lvl="1"/>
            <a:r>
              <a:rPr lang="en-US" altLang="en-US"/>
              <a:t>Deduce required information and actions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F2ABD-2761-43D0-AE0D-51D930C9E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1143000"/>
          </a:xfrm>
        </p:spPr>
        <p:txBody>
          <a:bodyPr/>
          <a:lstStyle/>
          <a:p>
            <a:r>
              <a:rPr lang="en-US" dirty="0"/>
              <a:t>Some 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91000"/>
          </a:xfrm>
        </p:spPr>
        <p:txBody>
          <a:bodyPr/>
          <a:lstStyle/>
          <a:p>
            <a:r>
              <a:rPr lang="en-US" sz="2400" dirty="0"/>
              <a:t>In a program with multiple classes,</a:t>
            </a:r>
          </a:p>
          <a:p>
            <a:pPr lvl="1"/>
            <a:r>
              <a:rPr lang="en-US" sz="2400" dirty="0"/>
              <a:t>do the classes interact?</a:t>
            </a:r>
          </a:p>
          <a:p>
            <a:pPr lvl="1"/>
            <a:r>
              <a:rPr lang="en-US" sz="2400" dirty="0"/>
              <a:t>does one class "contain" or "own" another class, e.g. a student object </a:t>
            </a:r>
            <a:r>
              <a:rPr lang="en-US" sz="2400" b="1" dirty="0"/>
              <a:t>HAS A</a:t>
            </a:r>
            <a:r>
              <a:rPr lang="en-US" sz="2400" dirty="0"/>
              <a:t> transcript object</a:t>
            </a:r>
          </a:p>
          <a:p>
            <a:pPr lvl="1"/>
            <a:r>
              <a:rPr lang="en-US" sz="2400" dirty="0"/>
              <a:t>does one class need access to the data in another class? e.g. a user object may need access to a document object, in a word processing program</a:t>
            </a:r>
          </a:p>
          <a:p>
            <a:pPr lvl="1"/>
            <a:r>
              <a:rPr lang="en-US" sz="2400" dirty="0"/>
              <a:t>does a class inherit properties from another? e.g. a scrolling window, or a fixed window, </a:t>
            </a:r>
            <a:r>
              <a:rPr lang="en-US" sz="2400" b="1" dirty="0"/>
              <a:t>IS A</a:t>
            </a:r>
            <a:r>
              <a:rPr lang="en-US" sz="2400" dirty="0"/>
              <a:t> window (GUI interfaces, graphical user interface objects)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D626462-6DD6-4AD2-B8A5-679C458E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C4B34CC-CE0B-409B-943B-BBD194F4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Procedural vs. object-oriented programming</a:t>
            </a:r>
          </a:p>
          <a:p>
            <a:pPr lvl="1" eaLnBrk="1" hangingPunct="1"/>
            <a:r>
              <a:rPr lang="en-US" altLang="en-US" sz="2400"/>
              <a:t>Classes and instances </a:t>
            </a:r>
          </a:p>
          <a:p>
            <a:pPr lvl="1" eaLnBrk="1" hangingPunct="1"/>
            <a:r>
              <a:rPr lang="en-US" altLang="en-US" sz="2400"/>
              <a:t>Class definitions,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altLang="en-US"/>
              <a:t> parameter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Data attributes and methods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altLang="en-US"/>
              <a:t> functions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Hiding attributes from code outside a class</a:t>
            </a:r>
          </a:p>
          <a:p>
            <a:pPr lvl="1" eaLnBrk="1" hangingPunct="1"/>
            <a:r>
              <a:rPr lang="en-US" altLang="en-US" sz="2400"/>
              <a:t>Storing classes in modules</a:t>
            </a:r>
          </a:p>
          <a:p>
            <a:pPr lvl="1" eaLnBrk="1" hangingPunct="1"/>
            <a:r>
              <a:rPr lang="en-US" altLang="en-US" sz="2400"/>
              <a:t>Designing classes</a:t>
            </a:r>
          </a:p>
          <a:p>
            <a:pPr lvl="1" eaLnBrk="1" hangingPunct="1"/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AD3856-336C-4E72-8EC8-FDEEDD6FA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Next…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400300" y="3124200"/>
            <a:ext cx="4343400" cy="762000"/>
          </a:xfr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dirty="0"/>
              <a:t>Inheritance</a:t>
            </a:r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67BB42-EE79-4B66-8DA6-6E0A01E36D5F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1066800" cy="466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bliqueBottomRight"/>
            <a:lightRig rig="threePt" dir="t"/>
          </a:scene3d>
          <a:sp3d>
            <a:bevelT prst="relaxedInset"/>
          </a:sp3d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400" b="0" dirty="0">
                <a:latin typeface="Times New Roman" pitchFamily="18" charset="0"/>
                <a:sym typeface="Wingdings" pitchFamily="2" charset="2"/>
              </a:rPr>
              <a:t></a:t>
            </a:r>
            <a:endParaRPr lang="en-US" sz="24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and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methods, or paradigms, of programming: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there are many other programming paradigms; these are currently two of the most popular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7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Styles of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OBJECT-BASED</a:t>
            </a:r>
          </a:p>
          <a:p>
            <a:pPr lvl="1"/>
            <a:r>
              <a:rPr lang="en-US" dirty="0"/>
              <a:t>use objects that already exist in a language</a:t>
            </a:r>
          </a:p>
          <a:p>
            <a:pPr lvl="1"/>
            <a:r>
              <a:rPr lang="en-US" dirty="0"/>
              <a:t>e.g. using the Python string and file objects, as we have already</a:t>
            </a:r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creating new objects and going through the object-oriented design process; this is a major field of study</a:t>
            </a:r>
          </a:p>
          <a:p>
            <a:pPr lvl="1"/>
            <a:r>
              <a:rPr lang="en-US" dirty="0"/>
              <a:t>typically most useful for </a:t>
            </a:r>
            <a:r>
              <a:rPr lang="en-US" i="1" dirty="0"/>
              <a:t>VERY LARGE </a:t>
            </a:r>
            <a:r>
              <a:rPr lang="en-US" dirty="0"/>
              <a:t>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A3D4A8-192F-4F82-93F2-683CC8C950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305800" y="5791200"/>
            <a:ext cx="395288" cy="427038"/>
          </a:xfrm>
          <a:prstGeom prst="star8">
            <a:avLst>
              <a:gd name="adj" fmla="val 3825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§"/>
            </a:pPr>
            <a:endParaRPr lang="en-US" sz="28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2F53A41-4B59-4082-AEC2-0CCD872FE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</a:p>
        </p:txBody>
      </p:sp>
      <p:pic>
        <p:nvPicPr>
          <p:cNvPr id="7171" name="Content Placeholder 3">
            <a:extLst>
              <a:ext uri="{FF2B5EF4-FFF2-40B4-BE49-F238E27FC236}">
                <a16:creationId xmlns:a16="http://schemas.microsoft.com/office/drawing/2014/main" id="{C7E071AF-A3DB-4D38-9B19-02A4C9C7C4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28838"/>
            <a:ext cx="8229600" cy="346868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1BC93-582B-464A-B77B-E2606792E2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26D2FBA-0275-4F12-803F-CC861592D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BD3C309-C6B5-40E5-885F-CD460C05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Data hiding</a:t>
            </a:r>
            <a:r>
              <a:rPr lang="en-US" altLang="en-US"/>
              <a:t>: object’s data attributes are hidden from code outside the object</a:t>
            </a:r>
          </a:p>
          <a:p>
            <a:pPr lvl="1"/>
            <a:r>
              <a:rPr lang="en-US" altLang="en-US"/>
              <a:t>Access restricted to the object’s methods</a:t>
            </a:r>
          </a:p>
          <a:p>
            <a:pPr lvl="2">
              <a:buFontTx/>
              <a:buChar char="•"/>
            </a:pPr>
            <a:r>
              <a:rPr lang="en-US" altLang="en-US"/>
              <a:t>Protects from accidental corruption</a:t>
            </a:r>
          </a:p>
          <a:p>
            <a:pPr lvl="2">
              <a:buFontTx/>
              <a:buChar char="•"/>
            </a:pPr>
            <a:r>
              <a:rPr lang="en-US" altLang="en-US"/>
              <a:t>Outside code does not need to know internal structure of the object</a:t>
            </a:r>
          </a:p>
          <a:p>
            <a:pPr>
              <a:buFontTx/>
              <a:buChar char="•"/>
            </a:pPr>
            <a:r>
              <a:rPr lang="en-US" altLang="en-US" u="sng"/>
              <a:t>Object reusability</a:t>
            </a:r>
            <a:r>
              <a:rPr lang="en-US" altLang="en-US"/>
              <a:t>: the same object can be used in different programs </a:t>
            </a:r>
          </a:p>
          <a:p>
            <a:pPr lvl="1"/>
            <a:r>
              <a:rPr lang="en-US" altLang="en-US"/>
              <a:t>Example: 3D image object can be used for architecture and game programming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ABEDB-600D-4F69-8507-68AFD0FD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A3DAC98-EE14-48FC-B341-E123F9BC7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Object-Oriented Programming (cont’d.)</a:t>
            </a:r>
          </a:p>
        </p:txBody>
      </p:sp>
      <p:pic>
        <p:nvPicPr>
          <p:cNvPr id="9219" name="Content Placeholder 3">
            <a:extLst>
              <a:ext uri="{FF2B5EF4-FFF2-40B4-BE49-F238E27FC236}">
                <a16:creationId xmlns:a16="http://schemas.microsoft.com/office/drawing/2014/main" id="{A82D954A-A6F6-4632-A037-4888C4F1A1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84400"/>
            <a:ext cx="8229600" cy="33575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8897B-A5BF-4FF5-89DE-2D3B561B5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EB7FC-7AD2-4223-8C90-2CD3EEDD73A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1931</Words>
  <Application>Microsoft Office PowerPoint</Application>
  <PresentationFormat>On-screen Show (4:3)</PresentationFormat>
  <Paragraphs>274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Calibri</vt:lpstr>
      <vt:lpstr>Century Gothic</vt:lpstr>
      <vt:lpstr>Courier</vt:lpstr>
      <vt:lpstr>Courier New</vt:lpstr>
      <vt:lpstr>Times New Roman</vt:lpstr>
      <vt:lpstr>Tw Cen MT</vt:lpstr>
      <vt:lpstr>Wingdings</vt:lpstr>
      <vt:lpstr>Default Design</vt:lpstr>
      <vt:lpstr>PowerPoint Presentation</vt:lpstr>
      <vt:lpstr>Topics</vt:lpstr>
      <vt:lpstr>Procedural Programming</vt:lpstr>
      <vt:lpstr>Object-Oriented Programming</vt:lpstr>
      <vt:lpstr>Procedural and Object-Oriented Programming</vt:lpstr>
      <vt:lpstr>Some Styles of Programming</vt:lpstr>
      <vt:lpstr>Object-Oriented Programming (cont’d.)</vt:lpstr>
      <vt:lpstr>Object-Oriented Programming (cont’d.)</vt:lpstr>
      <vt:lpstr>Object-Oriented Programming (cont’d.)</vt:lpstr>
      <vt:lpstr>An Everyday Example of an Object</vt:lpstr>
      <vt:lpstr>E.g. Alarm Clock Object</vt:lpstr>
      <vt:lpstr>Major Concept</vt:lpstr>
      <vt:lpstr>Classes</vt:lpstr>
      <vt:lpstr>Classes (cont’d.)</vt:lpstr>
      <vt:lpstr>Classes (cont’d.)</vt:lpstr>
      <vt:lpstr>Classes (cont’d.)</vt:lpstr>
      <vt:lpstr>Class Definitions</vt:lpstr>
      <vt:lpstr>Class Definitions (cont’d.)</vt:lpstr>
      <vt:lpstr>Accessor and Mutator Methods</vt:lpstr>
      <vt:lpstr>Class Definitions (cont’d.)</vt:lpstr>
      <vt:lpstr>Example</vt:lpstr>
      <vt:lpstr>Data Hiding and Encapsulation</vt:lpstr>
      <vt:lpstr>Example</vt:lpstr>
      <vt:lpstr>Class Definitions (cont’d.)</vt:lpstr>
      <vt:lpstr>Hiding Attributes and Storing Classes in Modules</vt:lpstr>
      <vt:lpstr>Example</vt:lpstr>
      <vt:lpstr>Storing Classes in Modules</vt:lpstr>
      <vt:lpstr>The BankAccount Class – More About Classes</vt:lpstr>
      <vt:lpstr>The __str__ method</vt:lpstr>
      <vt:lpstr>Example</vt:lpstr>
      <vt:lpstr>Major Concept</vt:lpstr>
      <vt:lpstr>Working With Instances</vt:lpstr>
      <vt:lpstr>PowerPoint Presentation</vt:lpstr>
      <vt:lpstr>Accessor and Mutator Methods </vt:lpstr>
      <vt:lpstr>Example Program: Cell Phone Class</vt:lpstr>
      <vt:lpstr>What about a list of class objects?</vt:lpstr>
      <vt:lpstr>Passing Objects as Arguments</vt:lpstr>
      <vt:lpstr>Designing Classes</vt:lpstr>
      <vt:lpstr>Techniques for Designing Classes</vt:lpstr>
      <vt:lpstr>PowerPoint Presentation</vt:lpstr>
      <vt:lpstr>UML Diagram for a Cell Phone Class</vt:lpstr>
      <vt:lpstr>Finding the Classes in a Problem</vt:lpstr>
      <vt:lpstr>Finding the Classes in a Problem (cont’d.)</vt:lpstr>
      <vt:lpstr>Finding the Classes in a Problem (cont’d.)</vt:lpstr>
      <vt:lpstr>Finding the Classes in a Problem (cont’d.)</vt:lpstr>
      <vt:lpstr>Identifying a Class’s Responsibilities</vt:lpstr>
      <vt:lpstr>Some Additional Considerations</vt:lpstr>
      <vt:lpstr>Summary</vt:lpstr>
      <vt:lpstr>Next…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Ann Tyson</cp:lastModifiedBy>
  <cp:revision>121</cp:revision>
  <dcterms:created xsi:type="dcterms:W3CDTF">2011-02-21T19:15:53Z</dcterms:created>
  <dcterms:modified xsi:type="dcterms:W3CDTF">2019-08-12T19:04:59Z</dcterms:modified>
</cp:coreProperties>
</file>