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96" r:id="rId4"/>
    <p:sldId id="397" r:id="rId5"/>
    <p:sldId id="398" r:id="rId6"/>
    <p:sldId id="383" r:id="rId7"/>
    <p:sldId id="384" r:id="rId8"/>
    <p:sldId id="286" r:id="rId9"/>
    <p:sldId id="385" r:id="rId10"/>
    <p:sldId id="287" r:id="rId11"/>
    <p:sldId id="288" r:id="rId12"/>
    <p:sldId id="289" r:id="rId13"/>
    <p:sldId id="290" r:id="rId14"/>
    <p:sldId id="386" r:id="rId15"/>
    <p:sldId id="387" r:id="rId16"/>
    <p:sldId id="291" r:id="rId17"/>
    <p:sldId id="388" r:id="rId18"/>
    <p:sldId id="389" r:id="rId19"/>
    <p:sldId id="292" r:id="rId20"/>
    <p:sldId id="293" r:id="rId21"/>
    <p:sldId id="390" r:id="rId22"/>
    <p:sldId id="391" r:id="rId23"/>
    <p:sldId id="392" r:id="rId24"/>
    <p:sldId id="294" r:id="rId25"/>
    <p:sldId id="393" r:id="rId26"/>
    <p:sldId id="295" r:id="rId27"/>
    <p:sldId id="296" r:id="rId28"/>
    <p:sldId id="395" r:id="rId29"/>
    <p:sldId id="285" r:id="rId30"/>
    <p:sldId id="38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3" d="100"/>
          <a:sy n="63" d="100"/>
        </p:scale>
        <p:origin x="131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28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F2DDA3-57EF-4857-AF63-364B4E1A9A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9E2F-672E-4198-BB5B-213E5F9243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B6A14CE-B301-46B4-9DB1-66AF1EC111E6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70FBF-9653-435C-AC81-969885B1EF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B9890-4601-4677-BA13-A5C487A5DC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921A2C-5468-4CC2-B2E3-6912FB0CB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F5D80-CA02-4DCC-8154-98D352279EE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36211-0DBE-4CE7-883D-09451B9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6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used this and next slide: FA 10</a:t>
            </a:r>
          </a:p>
          <a:p>
            <a:r>
              <a:rPr lang="en-US"/>
              <a:t>is this GREEN ???</a:t>
            </a:r>
          </a:p>
        </p:txBody>
      </p:sp>
      <p:sp>
        <p:nvSpPr>
          <p:cNvPr id="22532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dirty="0"/>
              <a:t>Lecture File 22 COP 3014</a:t>
            </a:r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1AD010-FD4C-42FE-9E17-3D60F284C801}" type="datetime4">
              <a:rPr lang="en-US" sz="1200" smtClean="0"/>
              <a:pPr/>
              <a:t>August 12, 2019</a:t>
            </a:fld>
            <a:endParaRPr lang="en-US" altLang="en-US" sz="1200" dirty="0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dirty="0"/>
              <a:t>A. Ford Tyson</a:t>
            </a:r>
          </a:p>
        </p:txBody>
      </p:sp>
      <p:sp>
        <p:nvSpPr>
          <p:cNvPr id="2253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C0DC9-F8AB-4D2A-AE78-2B2963657A59}" type="slidenum">
              <a:rPr lang="en-US" altLang="en-US" sz="1200" smtClean="0"/>
              <a:pPr/>
              <a:t>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in "The Dalles" Oregon on Columbia River; Tolliver Heath is the FSU alumni specifically who originally showed this photo in his talk at FSU in 2009</a:t>
            </a:r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dirty="0"/>
              <a:t>Lecture File 22 COP 3014</a:t>
            </a:r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6ADCC-415F-46CC-A813-93164231F7F5}" type="datetime4">
              <a:rPr lang="en-US" sz="1200" smtClean="0"/>
              <a:pPr/>
              <a:t>August 12, 2019</a:t>
            </a:fld>
            <a:endParaRPr lang="en-US" altLang="en-US" sz="1200" dirty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dirty="0"/>
              <a:t>A. Ford Tyson</a:t>
            </a:r>
          </a:p>
        </p:txBody>
      </p:sp>
      <p:sp>
        <p:nvSpPr>
          <p:cNvPr id="2355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28622E-34B4-4C66-9A64-A87B07BBF0B8}" type="slidenum">
              <a:rPr lang="en-US" altLang="en-US" sz="1200" smtClean="0"/>
              <a:pPr/>
              <a:t>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97C1AB67-730F-4D8C-A7EA-A35A06DCEF49}" type="slidenum">
              <a:rPr lang="en-US" sz="1200" smtClean="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63690592-D700-48BD-B990-B7863436036C}" type="slidenum">
              <a:rPr lang="en-US" sz="1200" smtClean="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E03064A0-946A-42FE-A8C7-8DCA32794C4F}" type="slidenum">
              <a:rPr lang="en-US" sz="1200" smtClean="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6C445E5A-62B1-476C-B7A4-64283DF36ED8}" type="slidenum">
              <a:rPr lang="en-US" sz="1200" smtClean="0"/>
              <a:pPr/>
              <a:t>25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8B810AF4-DFEA-4B94-9C2D-3B6E4B48C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11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8F2F35F4-9103-447F-A5E4-AF56A95F3B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D43B1-0389-4E07-9564-4F015AC9F6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81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708537B-CAD5-4721-BC23-932F4CD93B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59451-238B-45CF-B8EC-D3E25E83FE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52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7CFA92A-4595-4A6F-8547-40664DF09D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A838A-87B5-47A2-9935-9B8D35039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02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630E176-5198-4A02-AC5E-E8E1F3FE93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AAB5F-4ABA-40AE-BCB8-31F5B4E5C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72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C1C550B-59C6-4009-85D9-1A3CF189DF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6B8D6-147D-4DC1-AC51-FCB1CB3B73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56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F64FCE-F6D1-407B-AB32-A8C2BB456A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5EC9-8864-4A09-A747-8FB025120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1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DB9E4B8-3D3F-40AC-9FFD-3B9F6B7ADB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4CA4F-25CF-40D3-9ED4-CB4E77B99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9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FDC5720-C3D1-4252-A770-151E6AED34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2657B-36EB-45AE-9974-367027D93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25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A11414B-02CE-41E3-9F5F-257A5214B4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48439-C41F-42DA-88C6-C4EDE38A33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9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17A27E9-C31A-4051-A5BE-9BBE48743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CCAC3-A327-4522-9CDC-95A5FC3E6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45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449583-A352-4559-9917-7A5D775FC3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54CA2-7DEC-41DC-9374-3FDD9A6F5F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08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C4680C-C880-433D-9921-0E7C66266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4D9689-F2C3-483E-9DDB-793A41CAF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2267E34-7A94-46C8-AF34-EC00BB69B4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6465888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596BAF3-8671-4662-8597-5192637329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8A29A72-0545-422A-BD07-6EA1B1133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72F3C5AE-39DD-4829-9111-C1D7822722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tificamerican.com/article.cfm?id=greening-the-inter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621251E-B7E5-4295-9FA0-E22D833CD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Inheritance (cont’d.)</a:t>
            </a:r>
          </a:p>
        </p:txBody>
      </p:sp>
      <p:pic>
        <p:nvPicPr>
          <p:cNvPr id="6147" name="Content Placeholder 3">
            <a:extLst>
              <a:ext uri="{FF2B5EF4-FFF2-40B4-BE49-F238E27FC236}">
                <a16:creationId xmlns:a16="http://schemas.microsoft.com/office/drawing/2014/main" id="{E7DBC81F-BF25-45F2-934D-A4C7A169A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62175"/>
            <a:ext cx="8229600" cy="34020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43AB79-DF58-4160-A6AD-08C18D099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C49961E-32ED-4A1B-9ED3-3B6354B5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8A55C91-08CA-40DA-9D20-162821E5F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“</a:t>
            </a:r>
            <a:r>
              <a:rPr lang="en-US" altLang="en-US" u="sng"/>
              <a:t>Is a” relationship</a:t>
            </a:r>
            <a:r>
              <a:rPr lang="en-US" altLang="en-US"/>
              <a:t>: exists when one object is a specialized version of another object</a:t>
            </a:r>
          </a:p>
          <a:p>
            <a:pPr lvl="1"/>
            <a:r>
              <a:rPr lang="en-US" altLang="en-US"/>
              <a:t>Specialized object has all the characteristics of the general object plus unique characteristics</a:t>
            </a:r>
          </a:p>
          <a:p>
            <a:pPr lvl="1"/>
            <a:r>
              <a:rPr lang="en-US" altLang="en-US"/>
              <a:t>Example: Rectangle is a shape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	              Daisy is a flower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6DC65-DC32-4454-B54D-AC73552BE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A48A2AF-AF3F-4491-B287-7D60F8501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337265D-B177-4EA3-95F0-8550A77FC7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Inheritance</a:t>
            </a:r>
            <a:r>
              <a:rPr lang="en-US" altLang="en-US"/>
              <a:t>: used to create an “is a” relationship between classes </a:t>
            </a:r>
          </a:p>
          <a:p>
            <a:pPr>
              <a:buFontTx/>
              <a:buChar char="•"/>
            </a:pPr>
            <a:r>
              <a:rPr lang="en-US" altLang="en-US" u="sng"/>
              <a:t>Superclass (base class)</a:t>
            </a:r>
            <a:r>
              <a:rPr lang="en-US" altLang="en-US"/>
              <a:t>: a general class </a:t>
            </a:r>
          </a:p>
          <a:p>
            <a:pPr>
              <a:buFontTx/>
              <a:buChar char="•"/>
            </a:pPr>
            <a:r>
              <a:rPr lang="en-US" altLang="en-US" u="sng"/>
              <a:t>Subclass (derived class)</a:t>
            </a:r>
            <a:r>
              <a:rPr lang="en-US" altLang="en-US"/>
              <a:t>: a specialized class</a:t>
            </a:r>
          </a:p>
          <a:p>
            <a:pPr lvl="1"/>
            <a:r>
              <a:rPr lang="en-US" altLang="en-US"/>
              <a:t>An extended version of the superclass</a:t>
            </a:r>
          </a:p>
          <a:p>
            <a:pPr lvl="2">
              <a:buFontTx/>
              <a:buChar char="•"/>
            </a:pPr>
            <a:r>
              <a:rPr lang="en-US" altLang="en-US"/>
              <a:t>Inherits attributes and methods of the superclass</a:t>
            </a:r>
          </a:p>
          <a:p>
            <a:pPr lvl="2">
              <a:buFontTx/>
              <a:buChar char="•"/>
            </a:pPr>
            <a:r>
              <a:rPr lang="en-US" altLang="en-US"/>
              <a:t>New attributes and methods can be added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64BA0-F845-497B-B237-16F8B178D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A8AA2D9-08B6-4299-B16A-B23C4EFD9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BBDD012-9527-4EA3-BE76-FD1AE47B2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For example, need to create classes for cars, pickup trucks, and SUVs</a:t>
            </a:r>
          </a:p>
          <a:p>
            <a:pPr>
              <a:buFontTx/>
              <a:buChar char="•"/>
            </a:pPr>
            <a:r>
              <a:rPr lang="en-US" altLang="en-US"/>
              <a:t>All are automobiles</a:t>
            </a:r>
          </a:p>
          <a:p>
            <a:pPr lvl="1"/>
            <a:r>
              <a:rPr lang="en-US" altLang="en-US"/>
              <a:t>Have a make, year model, mileage, and price </a:t>
            </a:r>
          </a:p>
          <a:p>
            <a:pPr lvl="1"/>
            <a:r>
              <a:rPr lang="en-US" altLang="en-US"/>
              <a:t>This can be the attributes for the base class</a:t>
            </a:r>
          </a:p>
          <a:p>
            <a:pPr>
              <a:buFontTx/>
              <a:buChar char="•"/>
            </a:pPr>
            <a:r>
              <a:rPr lang="en-US" altLang="en-US"/>
              <a:t>In addition:</a:t>
            </a:r>
          </a:p>
          <a:p>
            <a:pPr lvl="1"/>
            <a:r>
              <a:rPr lang="en-US" altLang="en-US"/>
              <a:t>Car has a number of doors </a:t>
            </a:r>
          </a:p>
          <a:p>
            <a:pPr lvl="1"/>
            <a:r>
              <a:rPr lang="en-US" altLang="en-US"/>
              <a:t>Pickup truck has a drive type</a:t>
            </a:r>
          </a:p>
          <a:p>
            <a:pPr lvl="1"/>
            <a:r>
              <a:rPr lang="en-US" altLang="en-US"/>
              <a:t>SUV has a passenger capacity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563D9-0C12-4061-9D3F-2030DF5C9B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Auto Dealership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85119"/>
            <a:ext cx="8305800" cy="4206081"/>
          </a:xfrm>
        </p:spPr>
        <p:txBody>
          <a:bodyPr/>
          <a:lstStyle/>
          <a:p>
            <a:r>
              <a:rPr lang="en-US" sz="2800" dirty="0"/>
              <a:t>Three kinds of vehicles: cars, pickup trucks, SUVs</a:t>
            </a:r>
          </a:p>
          <a:p>
            <a:r>
              <a:rPr lang="en-US" sz="2800" dirty="0"/>
              <a:t>All have: make, year model, mileage, price</a:t>
            </a:r>
          </a:p>
          <a:p>
            <a:r>
              <a:rPr lang="en-US" sz="2800" dirty="0"/>
              <a:t>Cars have: number of doors (2 or 4)</a:t>
            </a:r>
          </a:p>
          <a:p>
            <a:r>
              <a:rPr lang="en-US" sz="2800" dirty="0"/>
              <a:t>Pickup Trucks have: drive type (2-wheel or 4-wheel drive)</a:t>
            </a:r>
          </a:p>
          <a:p>
            <a:r>
              <a:rPr lang="en-US" sz="2800" dirty="0"/>
              <a:t>SUVs have: passenger capacity</a:t>
            </a:r>
          </a:p>
          <a:p>
            <a:r>
              <a:rPr lang="en-US" sz="2800" i="1" dirty="0"/>
              <a:t>Should we declare 3 separate classes?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77238" y="5577681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6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581399" y="2628899"/>
            <a:ext cx="1727200" cy="4619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Automobile</a:t>
            </a: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1904999" y="4381499"/>
            <a:ext cx="681038" cy="461963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Car</a:t>
            </a: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3886199" y="4381499"/>
            <a:ext cx="942975" cy="46196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Truck</a:t>
            </a:r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6095999" y="4381499"/>
            <a:ext cx="817563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SUV</a:t>
            </a:r>
          </a:p>
        </p:txBody>
      </p:sp>
      <p:cxnSp>
        <p:nvCxnSpPr>
          <p:cNvPr id="19464" name="Straight Arrow Connector 9"/>
          <p:cNvCxnSpPr>
            <a:cxnSpLocks noChangeShapeType="1"/>
            <a:stCxn id="19460" idx="2"/>
          </p:cNvCxnSpPr>
          <p:nvPr/>
        </p:nvCxnSpPr>
        <p:spPr bwMode="auto">
          <a:xfrm rot="5400000">
            <a:off x="2834480" y="2694781"/>
            <a:ext cx="1214437" cy="2006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Straight Arrow Connector 11"/>
          <p:cNvCxnSpPr>
            <a:cxnSpLocks noChangeShapeType="1"/>
            <a:stCxn id="19460" idx="2"/>
            <a:endCxn id="19462" idx="0"/>
          </p:cNvCxnSpPr>
          <p:nvPr/>
        </p:nvCxnSpPr>
        <p:spPr bwMode="auto">
          <a:xfrm rot="5400000">
            <a:off x="3756024" y="3692525"/>
            <a:ext cx="1290637" cy="87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Straight Arrow Connector 13"/>
          <p:cNvCxnSpPr>
            <a:cxnSpLocks noChangeShapeType="1"/>
            <a:stCxn id="19460" idx="2"/>
          </p:cNvCxnSpPr>
          <p:nvPr/>
        </p:nvCxnSpPr>
        <p:spPr bwMode="auto">
          <a:xfrm rot="16200000" flipH="1">
            <a:off x="4929980" y="2605881"/>
            <a:ext cx="1214437" cy="218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8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0A0D982-1BDA-4477-8908-0879FAC0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3135A9C-A393-45C4-80D9-8AA31F1A13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85172"/>
            <a:ext cx="8229600" cy="4343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a class definition for a subclass:</a:t>
            </a:r>
          </a:p>
          <a:p>
            <a:pPr lvl="1"/>
            <a:r>
              <a:rPr lang="en-US" altLang="en-US" dirty="0"/>
              <a:t>To indicate inheritance, the superclass name is placed in parentheses after subclass name</a:t>
            </a:r>
          </a:p>
          <a:p>
            <a:pPr lvl="2">
              <a:buFontTx/>
              <a:buChar char="•"/>
            </a:pPr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Car(Automobile):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The initializer method of a subclass calls the initializer method of the superclass and then initializes the unique data attributes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Add method definitions for unique methods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407F9-3FFF-4AA2-B85D-F199007C4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B12F2-41A3-418C-8C37-5D2D898CEA7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124200" y="2590800"/>
            <a:ext cx="2467342" cy="646331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>
                <a:solidFill>
                  <a:srgbClr val="9900CC"/>
                </a:solidFill>
              </a:rPr>
              <a:t>vehicles.py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438400" y="4038600"/>
            <a:ext cx="4057521" cy="646331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>
                <a:solidFill>
                  <a:srgbClr val="9900CC"/>
                </a:solidFill>
              </a:rPr>
              <a:t>car_demo.py (app)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4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look 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895600"/>
          </a:xfrm>
        </p:spPr>
        <p:txBody>
          <a:bodyPr/>
          <a:lstStyle/>
          <a:p>
            <a:r>
              <a:rPr lang="en-US" dirty="0"/>
              <a:t>Truck Class (both in vehicles.py)</a:t>
            </a:r>
          </a:p>
          <a:p>
            <a:r>
              <a:rPr lang="en-US" dirty="0"/>
              <a:t>SUV Class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car_truck_suv_demo.py (app)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B12F2-41A3-418C-8C37-5D2D898CEA7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62A290D-BBE1-4582-8ECD-7C58A64AA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in UML Diagrams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B79289A-5FB4-4C0E-AD73-D608F92DA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343151"/>
            <a:ext cx="8229600" cy="2438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UML diagram, show inheritance by drawing a line with an open arrowhead from subclass to superclass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44A81-AE8F-4D36-9CEB-1E20A2B13F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407A36E-7599-450A-B2C0-159861DD5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DB46935-CD07-4C54-8016-C22E353B0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Introduction to Inheritance</a:t>
            </a:r>
          </a:p>
          <a:p>
            <a:pPr>
              <a:buFontTx/>
              <a:buChar char="•"/>
            </a:pPr>
            <a:r>
              <a:rPr lang="en-US" altLang="en-US" dirty="0"/>
              <a:t>Polymorphism</a:t>
            </a:r>
            <a:br>
              <a:rPr lang="en-US" altLang="en-US" dirty="0"/>
            </a:br>
            <a:endParaRPr lang="en-US" altLang="en-US" dirty="0"/>
          </a:p>
          <a:p>
            <a:pPr>
              <a:buFontTx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Note: slides with the fuchsia-colored pointed symbol in the lower right corner were added by your course instructor; slides in general have been modified and added to by your instructor</a:t>
            </a:r>
          </a:p>
          <a:p>
            <a:pPr>
              <a:buFontTx/>
              <a:buChar char="•"/>
            </a:pPr>
            <a:endParaRPr lang="he-IL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72C6B3-603E-4395-A332-E7BA3A540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12A65DD-346D-45FA-B204-48DB982D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7B304D4E-6B78-4ED5-85CA-721604F7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09650"/>
            <a:ext cx="6248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B0804-8838-4F00-810E-035E9F03E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get a job with a bank. The bank needs a program to process savings accounts and CD accounts.</a:t>
            </a:r>
          </a:p>
          <a:p>
            <a:r>
              <a:rPr lang="en-US" sz="2800" dirty="0"/>
              <a:t>Savings Account has: account number, interest rate, account balance</a:t>
            </a:r>
          </a:p>
          <a:p>
            <a:r>
              <a:rPr lang="en-US" sz="2800" dirty="0"/>
              <a:t>CD account has: all of that plus maturity date</a:t>
            </a:r>
          </a:p>
          <a:p>
            <a:r>
              <a:rPr lang="en-US" sz="2800" dirty="0"/>
              <a:t>How should we set up these classes?</a:t>
            </a:r>
            <a:br>
              <a:rPr lang="en-US" sz="2800" dirty="0"/>
            </a:br>
            <a:r>
              <a:rPr lang="en-US" sz="2800" dirty="0"/>
              <a:t>What are the options to consider?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B12F2-41A3-418C-8C37-5D2D898CEA7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4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Example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905000"/>
          </a:xfrm>
        </p:spPr>
        <p:txBody>
          <a:bodyPr/>
          <a:lstStyle/>
          <a:p>
            <a:r>
              <a:rPr lang="en-US" dirty="0"/>
              <a:t>We will look at</a:t>
            </a:r>
          </a:p>
          <a:p>
            <a:pPr lvl="1"/>
            <a:r>
              <a:rPr lang="en-US" dirty="0"/>
              <a:t>accounts.py</a:t>
            </a:r>
          </a:p>
          <a:p>
            <a:pPr lvl="1"/>
            <a:r>
              <a:rPr lang="en-US" dirty="0"/>
              <a:t>account_demo.py (app)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B12F2-41A3-418C-8C37-5D2D898CEA7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2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ekton Pro" pitchFamily="34" charset="0"/>
              </a:rPr>
              <a:t>Polymorphism</a:t>
            </a:r>
            <a:r>
              <a:rPr lang="en-US" dirty="0">
                <a:latin typeface="Tekton Pro" pitchFamily="34" charset="0"/>
              </a:rPr>
              <a:t> allows subclasses to have methods with the same names as methods in their </a:t>
            </a:r>
            <a:r>
              <a:rPr lang="en-US" dirty="0" err="1">
                <a:latin typeface="Tekton Pro" pitchFamily="34" charset="0"/>
              </a:rPr>
              <a:t>superclasses</a:t>
            </a:r>
            <a:r>
              <a:rPr lang="en-US" dirty="0">
                <a:latin typeface="Tekton Pro" pitchFamily="34" charset="0"/>
              </a:rPr>
              <a:t>.  It provides the ability for a program to call the correct method depending on the type of object that is used to call the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B12F2-41A3-418C-8C37-5D2D898CEA7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7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7D6B526-6187-4B65-8055-2D99FE59A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4876800" cy="1143000"/>
          </a:xfrm>
        </p:spPr>
        <p:txBody>
          <a:bodyPr/>
          <a:lstStyle/>
          <a:p>
            <a:r>
              <a:rPr lang="en-US" altLang="en-US" dirty="0"/>
              <a:t>Polymorphism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9EC5734-10FC-4D5A-A71D-B6BEB3CEF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Polymorphism</a:t>
            </a:r>
            <a:r>
              <a:rPr lang="en-US" altLang="en-US"/>
              <a:t>: an object’s ability to take different forms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Essential ingredients of polymorphic behavior: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Ability to define a method in a superclass and override it in a subclass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Subclass defines method with the same name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Ability to call the correct version of overridden method depending on the type of object that called for it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48100-6D5E-4569-8D01-103B093FC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5DB08-CA91-4665-B946-BC35C39E8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739914"/>
            <a:ext cx="3148619" cy="707886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000" dirty="0"/>
              <a:t>we have already seen this</a:t>
            </a:r>
            <a:br>
              <a:rPr lang="en-US" sz="2000" dirty="0"/>
            </a:br>
            <a:r>
              <a:rPr lang="en-US" sz="2000" dirty="0"/>
              <a:t>with </a:t>
            </a:r>
            <a:r>
              <a:rPr lang="en-US" sz="2000" i="1" dirty="0" err="1"/>
              <a:t>init</a:t>
            </a:r>
            <a:r>
              <a:rPr lang="en-US" sz="2000" dirty="0"/>
              <a:t> methods 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6115367" y="1348581"/>
            <a:ext cx="2530052" cy="13234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000" dirty="0"/>
              <a:t>they all need to</a:t>
            </a:r>
            <a:br>
              <a:rPr lang="en-US" sz="2000" dirty="0"/>
            </a:br>
            <a:r>
              <a:rPr lang="en-US" sz="2000" dirty="0"/>
              <a:t>make a sound,</a:t>
            </a:r>
          </a:p>
          <a:p>
            <a:r>
              <a:rPr lang="en-US" sz="2000" dirty="0"/>
              <a:t>BUT the sounds are </a:t>
            </a:r>
            <a:br>
              <a:rPr lang="en-US" sz="2000" dirty="0"/>
            </a:br>
            <a:r>
              <a:rPr lang="en-US" sz="2000" i="1" dirty="0"/>
              <a:t>different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3657600" y="2890837"/>
            <a:ext cx="1366838" cy="461963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Mammal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2667000" y="4491037"/>
            <a:ext cx="750888" cy="46196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Dog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5257800" y="4491037"/>
            <a:ext cx="663575" cy="46196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Cat</a:t>
            </a:r>
          </a:p>
        </p:txBody>
      </p:sp>
      <p:cxnSp>
        <p:nvCxnSpPr>
          <p:cNvPr id="29704" name="Straight Arrow Connector 9"/>
          <p:cNvCxnSpPr>
            <a:cxnSpLocks noChangeShapeType="1"/>
            <a:stCxn id="29700" idx="2"/>
            <a:endCxn id="29701" idx="0"/>
          </p:cNvCxnSpPr>
          <p:nvPr/>
        </p:nvCxnSpPr>
        <p:spPr bwMode="auto">
          <a:xfrm rot="5400000">
            <a:off x="3121819" y="3272631"/>
            <a:ext cx="1138237" cy="1298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705" name="Straight Arrow Connector 11"/>
          <p:cNvCxnSpPr>
            <a:cxnSpLocks noChangeShapeType="1"/>
            <a:stCxn id="29700" idx="2"/>
            <a:endCxn id="29702" idx="0"/>
          </p:cNvCxnSpPr>
          <p:nvPr/>
        </p:nvCxnSpPr>
        <p:spPr bwMode="auto">
          <a:xfrm rot="16200000" flipH="1">
            <a:off x="4395788" y="3297237"/>
            <a:ext cx="1138237" cy="1249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02B1AD7-89B0-48F9-B325-19CF1AB43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 (cont’d.)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8FFC943-0FA8-466A-BE52-2F7C970A4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previous inheritance examples showed how to override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/>
              <a:t> method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Called superclass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>
                <a:cs typeface="Courier New" panose="02070309020205020404" pitchFamily="49" charset="0"/>
              </a:rPr>
              <a:t> method and then added onto that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same can be done for any other method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The method can call the superclass equivalent and add to it, or do something completely different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9DF401-077B-4683-BC43-53DFEB1A3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B87AD5B-955D-4718-A3E1-D2EF140B0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/>
              <a:t> Function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0C3B55B-2C96-406D-AC20-DD0B916E0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Polymorphism provides great flexibility when designing programs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altLang="en-US" u="sng">
                <a:cs typeface="Courier New" panose="02070309020205020404" pitchFamily="49" charset="0"/>
              </a:rPr>
              <a:t> exception</a:t>
            </a:r>
            <a:r>
              <a:rPr lang="en-US" altLang="en-US">
                <a:cs typeface="Courier New" panose="02070309020205020404" pitchFamily="49" charset="0"/>
              </a:rPr>
              <a:t>: raised when a method is receives an object which is not an instance of the right class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determines whether object is an instance of a class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F86B6-7D73-41B3-AE65-A9D18AD2E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7562"/>
            <a:ext cx="8229600" cy="2971800"/>
          </a:xfrm>
        </p:spPr>
        <p:txBody>
          <a:bodyPr/>
          <a:lstStyle/>
          <a:p>
            <a:r>
              <a:rPr lang="en-US" dirty="0"/>
              <a:t>We will look at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wrong_type.py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polymorphism_demo2.py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B12F2-41A3-418C-8C37-5D2D898CEA7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64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6E9E96-6F54-4CDE-82D6-179439095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63C53CC-26A7-439C-9DB1-8A4B70E98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Inheritance,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“Is a” relationships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Subclasses and superclasses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Defining subclasses and initializer methods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Depicting inheritance in UML diagrams</a:t>
            </a:r>
          </a:p>
          <a:p>
            <a:pPr lvl="1" eaLnBrk="1" hangingPunct="1"/>
            <a:r>
              <a:rPr lang="en-US" altLang="en-US"/>
              <a:t>Polymorphism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/>
              <a:t> function</a:t>
            </a:r>
          </a:p>
          <a:p>
            <a:pPr lvl="1" eaLnBrk="1" hangingPunct="1"/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A65C5A-0D13-4A2E-B3BE-D2D763545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  <a:solidFill>
            <a:srgbClr val="99FF99"/>
          </a:solidFill>
        </p:spPr>
        <p:txBody>
          <a:bodyPr/>
          <a:lstStyle/>
          <a:p>
            <a:r>
              <a:rPr lang="en-US" sz="3200" dirty="0"/>
              <a:t>Food for Thought… where is all that internet information stored ???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772400" cy="4953000"/>
          </a:xfrm>
        </p:spPr>
        <p:txBody>
          <a:bodyPr/>
          <a:lstStyle/>
          <a:p>
            <a:r>
              <a:rPr lang="en-US" sz="2400" dirty="0"/>
              <a:t>"Data centers" power usage has doubled in the last 5 years (source: Google research talk)</a:t>
            </a:r>
          </a:p>
          <a:p>
            <a:r>
              <a:rPr lang="en-US" sz="2400" dirty="0"/>
              <a:t>Data centers (e.g. </a:t>
            </a:r>
            <a:r>
              <a:rPr lang="en-US" sz="2400" i="1" dirty="0"/>
              <a:t>major</a:t>
            </a:r>
            <a:r>
              <a:rPr lang="en-US" sz="2400" dirty="0"/>
              <a:t> web sites) use about 2% of national power supply</a:t>
            </a:r>
          </a:p>
          <a:p>
            <a:r>
              <a:rPr lang="en-US" sz="2400" dirty="0"/>
              <a:t>Efficiency == work/energy used</a:t>
            </a:r>
          </a:p>
          <a:p>
            <a:pPr lvl="1"/>
            <a:r>
              <a:rPr lang="en-US" sz="2400" dirty="0"/>
              <a:t>what is "work?"</a:t>
            </a:r>
          </a:p>
          <a:p>
            <a:pPr lvl="2"/>
            <a:r>
              <a:rPr lang="en-US" sz="2000" dirty="0"/>
              <a:t>analyzing data to further cancer research?</a:t>
            </a:r>
          </a:p>
          <a:p>
            <a:pPr lvl="2"/>
            <a:r>
              <a:rPr lang="en-US" sz="2000" dirty="0"/>
              <a:t>watching </a:t>
            </a:r>
            <a:r>
              <a:rPr lang="en-US" sz="2000" dirty="0" err="1"/>
              <a:t>youtube</a:t>
            </a:r>
            <a:r>
              <a:rPr lang="en-US" sz="2000" dirty="0"/>
              <a:t> videos of dogs on skateboards?</a:t>
            </a:r>
          </a:p>
          <a:p>
            <a:r>
              <a:rPr lang="en-US" sz="2400" dirty="0"/>
              <a:t>Software and hardware issues</a:t>
            </a:r>
          </a:p>
          <a:p>
            <a:pPr lvl="1"/>
            <a:r>
              <a:rPr lang="en-US" sz="2400" dirty="0"/>
              <a:t>past: major focus on performance</a:t>
            </a:r>
          </a:p>
          <a:p>
            <a:pPr lvl="1"/>
            <a:r>
              <a:rPr lang="en-US" sz="2400" dirty="0"/>
              <a:t>future: perhaps major focus on efficiency (power required)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11CE0D-3806-4067-B91A-D79D15677AC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27BDC6C-ADA3-4109-B8C5-25CD51AA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256" y="6202362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52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400300" y="3124200"/>
            <a:ext cx="4343400" cy="762000"/>
          </a:xfr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Recursion</a:t>
            </a:r>
          </a:p>
        </p:txBody>
      </p:sp>
      <p:sp>
        <p:nvSpPr>
          <p:cNvPr id="327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67BB42-EE79-4B66-8DA6-6E0A01E36D5F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bliqueBottomRigh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Times New Roman" pitchFamily="18" charset="0"/>
                <a:sym typeface="Wingdings" pitchFamily="2" charset="2"/>
              </a:rPr>
              <a:t></a:t>
            </a:r>
            <a:endParaRPr lang="en-US" sz="2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centers…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400" y="4343400"/>
            <a:ext cx="7772400" cy="2209800"/>
          </a:xfrm>
        </p:spPr>
        <p:txBody>
          <a:bodyPr/>
          <a:lstStyle/>
          <a:p>
            <a:r>
              <a:rPr lang="en-US" dirty="0"/>
              <a:t>Google data center in Oregon</a:t>
            </a:r>
          </a:p>
          <a:p>
            <a:pPr lvl="1"/>
            <a:r>
              <a:rPr lang="en-US" sz="2400" dirty="0"/>
              <a:t>Google, btw, is investing major research dollars into reducing power usage… and hiring for this research area (from T. Heath, FSU alumni and Google "</a:t>
            </a:r>
            <a:r>
              <a:rPr lang="en-US" sz="2400" dirty="0" err="1"/>
              <a:t>imagineer</a:t>
            </a:r>
            <a:r>
              <a:rPr lang="en-US" sz="2400" dirty="0"/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2515D54-4489-4CA1-AC11-2AA1F4AA4BF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45" name="Picture 4" descr="googDataCntr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858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DAE4E8AE-AD7E-4469-A8F6-43A3576C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956" y="6202362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0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 and Heat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705100"/>
            <a:ext cx="7772400" cy="14478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http://www.scientificamerican.com/article.cfm?id=greening-the-internet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38FF96D-44A3-4B6F-80C1-AC068241926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772DCEA-120D-4D65-B59A-9B9F8CFE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58674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5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Major Attributes of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133600"/>
          </a:xfrm>
        </p:spPr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B12F2-41A3-418C-8C37-5D2D898CEA7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676400" y="5181600"/>
            <a:ext cx="4978400" cy="461963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this chapter will introduce the last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8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362200"/>
          </a:xfrm>
        </p:spPr>
        <p:txBody>
          <a:bodyPr/>
          <a:lstStyle/>
          <a:p>
            <a:r>
              <a:rPr lang="en-US" i="1" dirty="0">
                <a:latin typeface="Tekton Pro" pitchFamily="34" charset="0"/>
              </a:rPr>
              <a:t>Inheritance</a:t>
            </a:r>
            <a:r>
              <a:rPr lang="en-US" dirty="0">
                <a:latin typeface="Tekton Pro" pitchFamily="34" charset="0"/>
              </a:rPr>
              <a:t> allows a new class to extend an existing class.  The new class inherits the members of the class it extends.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B12F2-41A3-418C-8C37-5D2D898CEA7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3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B6AC2F0-9AF6-47E3-AC46-25EB0FAB6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Inheritance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B6B23EA-0FC4-4EBC-BBCD-61ECADED6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the real world, many objects are a specialized version of more general objects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grasshoppers and bees are specialized types of insect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addition to the general insect characteristics, they have unique characteristics:</a:t>
            </a:r>
          </a:p>
          <a:p>
            <a:pPr lvl="3"/>
            <a:r>
              <a:rPr lang="en-US" altLang="en-US">
                <a:cs typeface="Courier New" panose="02070309020205020404" pitchFamily="49" charset="0"/>
              </a:rPr>
              <a:t>Grasshoppers can jump</a:t>
            </a:r>
          </a:p>
          <a:p>
            <a:pPr lvl="3"/>
            <a:r>
              <a:rPr lang="en-US" altLang="en-US">
                <a:cs typeface="Courier New" panose="02070309020205020404" pitchFamily="49" charset="0"/>
              </a:rPr>
              <a:t>Bees can sting, make honey, and build hives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9399D-8EFD-44F5-BC68-A75CA8E76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3AAB5F-4ABA-40AE-BCB8-31F5B4E5C5D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71488" y="0"/>
            <a:ext cx="8229600" cy="1143000"/>
          </a:xfrm>
        </p:spPr>
        <p:txBody>
          <a:bodyPr/>
          <a:lstStyle/>
          <a:p>
            <a:r>
              <a:rPr lang="en-US" sz="3200" dirty="0"/>
              <a:t>People, by nature, categorize the world in this way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3276600" y="1371600"/>
            <a:ext cx="1281120" cy="46166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Animals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143000" y="2667000"/>
            <a:ext cx="151923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Mammals</a:t>
            </a: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3581400" y="2667000"/>
            <a:ext cx="1298575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Reptiles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6019800" y="2667000"/>
            <a:ext cx="88741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Birds</a:t>
            </a: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228600" y="3962400"/>
            <a:ext cx="1316038" cy="46196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Canines</a:t>
            </a:r>
          </a:p>
        </p:txBody>
      </p: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1219200" y="4876800"/>
            <a:ext cx="1177925" cy="46196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Felines</a:t>
            </a:r>
          </a:p>
        </p:txBody>
      </p:sp>
      <p:sp>
        <p:nvSpPr>
          <p:cNvPr id="16394" name="TextBox 10"/>
          <p:cNvSpPr txBox="1">
            <a:spLocks noChangeArrowheads="1"/>
          </p:cNvSpPr>
          <p:nvPr/>
        </p:nvSpPr>
        <p:spPr bwMode="auto">
          <a:xfrm>
            <a:off x="2057400" y="4038600"/>
            <a:ext cx="1331913" cy="46196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Rodents</a:t>
            </a:r>
          </a:p>
        </p:txBody>
      </p:sp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4343400" y="3733800"/>
            <a:ext cx="679450" cy="46196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etc.</a:t>
            </a:r>
          </a:p>
        </p:txBody>
      </p:sp>
      <p:sp>
        <p:nvSpPr>
          <p:cNvPr id="16396" name="TextBox 12"/>
          <p:cNvSpPr txBox="1">
            <a:spLocks noChangeArrowheads="1"/>
          </p:cNvSpPr>
          <p:nvPr/>
        </p:nvSpPr>
        <p:spPr bwMode="auto">
          <a:xfrm>
            <a:off x="6781800" y="3810000"/>
            <a:ext cx="679450" cy="46196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etc.</a:t>
            </a:r>
          </a:p>
        </p:txBody>
      </p:sp>
      <p:sp>
        <p:nvSpPr>
          <p:cNvPr id="16397" name="TextBox 13"/>
          <p:cNvSpPr txBox="1">
            <a:spLocks noChangeArrowheads="1"/>
          </p:cNvSpPr>
          <p:nvPr/>
        </p:nvSpPr>
        <p:spPr bwMode="auto">
          <a:xfrm>
            <a:off x="1371600" y="5791200"/>
            <a:ext cx="679450" cy="4619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etc.</a:t>
            </a:r>
          </a:p>
        </p:txBody>
      </p:sp>
      <p:cxnSp>
        <p:nvCxnSpPr>
          <p:cNvPr id="16398" name="Straight Arrow Connector 15"/>
          <p:cNvCxnSpPr>
            <a:cxnSpLocks noChangeShapeType="1"/>
            <a:stCxn id="16388" idx="2"/>
          </p:cNvCxnSpPr>
          <p:nvPr/>
        </p:nvCxnSpPr>
        <p:spPr bwMode="auto">
          <a:xfrm flipH="1">
            <a:off x="1981200" y="1833265"/>
            <a:ext cx="1935960" cy="75753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Straight Arrow Connector 17"/>
          <p:cNvCxnSpPr>
            <a:cxnSpLocks noChangeShapeType="1"/>
            <a:stCxn id="16388" idx="2"/>
          </p:cNvCxnSpPr>
          <p:nvPr/>
        </p:nvCxnSpPr>
        <p:spPr bwMode="auto">
          <a:xfrm>
            <a:off x="3917160" y="1833265"/>
            <a:ext cx="273840" cy="75753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Straight Arrow Connector 19"/>
          <p:cNvCxnSpPr>
            <a:cxnSpLocks noChangeShapeType="1"/>
            <a:stCxn id="16388" idx="2"/>
          </p:cNvCxnSpPr>
          <p:nvPr/>
        </p:nvCxnSpPr>
        <p:spPr bwMode="auto">
          <a:xfrm>
            <a:off x="3917160" y="1833265"/>
            <a:ext cx="2559840" cy="75753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Straight Arrow Connector 21"/>
          <p:cNvCxnSpPr>
            <a:cxnSpLocks noChangeShapeType="1"/>
            <a:stCxn id="16390" idx="2"/>
          </p:cNvCxnSpPr>
          <p:nvPr/>
        </p:nvCxnSpPr>
        <p:spPr bwMode="auto">
          <a:xfrm rot="16200000" flipH="1">
            <a:off x="4213225" y="3146426"/>
            <a:ext cx="528637" cy="493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Straight Arrow Connector 23"/>
          <p:cNvCxnSpPr>
            <a:cxnSpLocks noChangeShapeType="1"/>
            <a:stCxn id="16391" idx="2"/>
          </p:cNvCxnSpPr>
          <p:nvPr/>
        </p:nvCxnSpPr>
        <p:spPr bwMode="auto">
          <a:xfrm rot="16200000" flipH="1">
            <a:off x="6472238" y="3119438"/>
            <a:ext cx="604837" cy="623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Straight Arrow Connector 25"/>
          <p:cNvCxnSpPr>
            <a:cxnSpLocks noChangeShapeType="1"/>
            <a:stCxn id="16389" idx="2"/>
          </p:cNvCxnSpPr>
          <p:nvPr/>
        </p:nvCxnSpPr>
        <p:spPr bwMode="auto">
          <a:xfrm rot="5400000">
            <a:off x="1030288" y="3013075"/>
            <a:ext cx="757237" cy="989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Arrow Connector 27"/>
          <p:cNvCxnSpPr>
            <a:cxnSpLocks noChangeShapeType="1"/>
            <a:stCxn id="16389" idx="2"/>
            <a:endCxn id="16394" idx="0"/>
          </p:cNvCxnSpPr>
          <p:nvPr/>
        </p:nvCxnSpPr>
        <p:spPr bwMode="auto">
          <a:xfrm rot="16200000" flipH="1">
            <a:off x="1858963" y="3173413"/>
            <a:ext cx="909637" cy="820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Straight Arrow Connector 29"/>
          <p:cNvCxnSpPr>
            <a:cxnSpLocks noChangeShapeType="1"/>
          </p:cNvCxnSpPr>
          <p:nvPr/>
        </p:nvCxnSpPr>
        <p:spPr bwMode="auto">
          <a:xfrm rot="5400000">
            <a:off x="1066800" y="3962400"/>
            <a:ext cx="16002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Straight Arrow Connector 31"/>
          <p:cNvCxnSpPr>
            <a:cxnSpLocks noChangeShapeType="1"/>
            <a:stCxn id="16393" idx="2"/>
          </p:cNvCxnSpPr>
          <p:nvPr/>
        </p:nvCxnSpPr>
        <p:spPr bwMode="auto">
          <a:xfrm rot="5400000">
            <a:off x="1554163" y="5461000"/>
            <a:ext cx="376237" cy="131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TextBox 33"/>
          <p:cNvSpPr txBox="1">
            <a:spLocks noChangeArrowheads="1"/>
          </p:cNvSpPr>
          <p:nvPr/>
        </p:nvSpPr>
        <p:spPr bwMode="auto">
          <a:xfrm>
            <a:off x="3708400" y="5169058"/>
            <a:ext cx="3733800" cy="830263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what about web sites, e.g.</a:t>
            </a:r>
            <a:br>
              <a:rPr lang="en-US" dirty="0"/>
            </a:br>
            <a:r>
              <a:rPr lang="en-US" dirty="0"/>
              <a:t>amazon.com ?</a:t>
            </a: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558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1072</Words>
  <Application>Microsoft Office PowerPoint</Application>
  <PresentationFormat>On-screen Show (4:3)</PresentationFormat>
  <Paragraphs>183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Tekton Pro</vt:lpstr>
      <vt:lpstr>Times New Roman</vt:lpstr>
      <vt:lpstr>Tw Cen MT</vt:lpstr>
      <vt:lpstr>Wingdings</vt:lpstr>
      <vt:lpstr>Default Design</vt:lpstr>
      <vt:lpstr>PowerPoint Presentation</vt:lpstr>
      <vt:lpstr>Topics</vt:lpstr>
      <vt:lpstr>Food for Thought… where is all that internet information stored ???</vt:lpstr>
      <vt:lpstr>Data centers…</vt:lpstr>
      <vt:lpstr>Data Centers and Heat</vt:lpstr>
      <vt:lpstr>The Three Major Attributes of Object-Oriented Programming</vt:lpstr>
      <vt:lpstr>Major Concept</vt:lpstr>
      <vt:lpstr>Introduction to Inheritance</vt:lpstr>
      <vt:lpstr>People, by nature, categorize the world in this way</vt:lpstr>
      <vt:lpstr>Introduction to Inheritance (cont’d.)</vt:lpstr>
      <vt:lpstr>Inheritance and the “Is a” Relationship</vt:lpstr>
      <vt:lpstr>Inheritance and the “Is a” Relationship (cont’d.)</vt:lpstr>
      <vt:lpstr>Inheritance and the “Is a” Relationship (cont’d.)</vt:lpstr>
      <vt:lpstr>Example: Auto Dealership</vt:lpstr>
      <vt:lpstr>Example</vt:lpstr>
      <vt:lpstr>Inheritance and the “Is a” Relationship (cont’d.)</vt:lpstr>
      <vt:lpstr>Example</vt:lpstr>
      <vt:lpstr>Now look at…</vt:lpstr>
      <vt:lpstr>Inheritance in UML Diagrams</vt:lpstr>
      <vt:lpstr>PowerPoint Presentation</vt:lpstr>
      <vt:lpstr>Program Example</vt:lpstr>
      <vt:lpstr>Program Example continued</vt:lpstr>
      <vt:lpstr>Major Concept</vt:lpstr>
      <vt:lpstr>Polymorphism</vt:lpstr>
      <vt:lpstr>Example</vt:lpstr>
      <vt:lpstr>Polymorphism (cont’d.)</vt:lpstr>
      <vt:lpstr>The isinstance Function</vt:lpstr>
      <vt:lpstr>Examples</vt:lpstr>
      <vt:lpstr>Summary</vt:lpstr>
      <vt:lpstr>Next…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Ann Tyson</cp:lastModifiedBy>
  <cp:revision>88</cp:revision>
  <dcterms:created xsi:type="dcterms:W3CDTF">2011-02-21T19:15:53Z</dcterms:created>
  <dcterms:modified xsi:type="dcterms:W3CDTF">2019-08-12T19:31:24Z</dcterms:modified>
</cp:coreProperties>
</file>