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1"/>
  </p:notesMasterIdLst>
  <p:handoutMasterIdLst>
    <p:handoutMasterId r:id="rId52"/>
  </p:handoutMasterIdLst>
  <p:sldIdLst>
    <p:sldId id="256" r:id="rId2"/>
    <p:sldId id="352" r:id="rId3"/>
    <p:sldId id="374" r:id="rId4"/>
    <p:sldId id="425" r:id="rId5"/>
    <p:sldId id="355" r:id="rId6"/>
    <p:sldId id="375" r:id="rId7"/>
    <p:sldId id="357" r:id="rId8"/>
    <p:sldId id="372" r:id="rId9"/>
    <p:sldId id="415" r:id="rId10"/>
    <p:sldId id="373" r:id="rId11"/>
    <p:sldId id="360" r:id="rId12"/>
    <p:sldId id="390" r:id="rId13"/>
    <p:sldId id="391" r:id="rId14"/>
    <p:sldId id="407" r:id="rId15"/>
    <p:sldId id="404" r:id="rId16"/>
    <p:sldId id="406" r:id="rId17"/>
    <p:sldId id="438" r:id="rId18"/>
    <p:sldId id="405" r:id="rId19"/>
    <p:sldId id="392" r:id="rId20"/>
    <p:sldId id="399" r:id="rId21"/>
    <p:sldId id="400" r:id="rId22"/>
    <p:sldId id="393" r:id="rId23"/>
    <p:sldId id="398" r:id="rId24"/>
    <p:sldId id="430" r:id="rId25"/>
    <p:sldId id="394" r:id="rId26"/>
    <p:sldId id="395" r:id="rId27"/>
    <p:sldId id="422" r:id="rId28"/>
    <p:sldId id="442" r:id="rId29"/>
    <p:sldId id="396" r:id="rId30"/>
    <p:sldId id="366" r:id="rId31"/>
    <p:sldId id="367" r:id="rId32"/>
    <p:sldId id="377" r:id="rId33"/>
    <p:sldId id="378" r:id="rId34"/>
    <p:sldId id="439" r:id="rId35"/>
    <p:sldId id="412" r:id="rId36"/>
    <p:sldId id="414" r:id="rId37"/>
    <p:sldId id="413" r:id="rId38"/>
    <p:sldId id="416" r:id="rId39"/>
    <p:sldId id="410" r:id="rId40"/>
    <p:sldId id="440" r:id="rId41"/>
    <p:sldId id="417" r:id="rId42"/>
    <p:sldId id="419" r:id="rId43"/>
    <p:sldId id="421" r:id="rId44"/>
    <p:sldId id="420" r:id="rId45"/>
    <p:sldId id="408" r:id="rId46"/>
    <p:sldId id="409" r:id="rId47"/>
    <p:sldId id="423" r:id="rId48"/>
    <p:sldId id="428" r:id="rId49"/>
    <p:sldId id="441" r:id="rId50"/>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a:ea typeface="+mn-ea"/>
        <a:cs typeface="+mn-cs"/>
      </a:defRPr>
    </a:lvl1pPr>
    <a:lvl2pPr marL="457200" algn="ctr" rtl="0" eaLnBrk="0" fontAlgn="base" hangingPunct="0">
      <a:spcBef>
        <a:spcPct val="0"/>
      </a:spcBef>
      <a:spcAft>
        <a:spcPct val="0"/>
      </a:spcAft>
      <a:defRPr sz="2400" kern="1200">
        <a:solidFill>
          <a:schemeClr val="tx1"/>
        </a:solidFill>
        <a:latin typeface="Times"/>
        <a:ea typeface="+mn-ea"/>
        <a:cs typeface="+mn-cs"/>
      </a:defRPr>
    </a:lvl2pPr>
    <a:lvl3pPr marL="914400" algn="ctr" rtl="0" eaLnBrk="0" fontAlgn="base" hangingPunct="0">
      <a:spcBef>
        <a:spcPct val="0"/>
      </a:spcBef>
      <a:spcAft>
        <a:spcPct val="0"/>
      </a:spcAft>
      <a:defRPr sz="2400" kern="1200">
        <a:solidFill>
          <a:schemeClr val="tx1"/>
        </a:solidFill>
        <a:latin typeface="Times"/>
        <a:ea typeface="+mn-ea"/>
        <a:cs typeface="+mn-cs"/>
      </a:defRPr>
    </a:lvl3pPr>
    <a:lvl4pPr marL="1371600" algn="ctr" rtl="0" eaLnBrk="0" fontAlgn="base" hangingPunct="0">
      <a:spcBef>
        <a:spcPct val="0"/>
      </a:spcBef>
      <a:spcAft>
        <a:spcPct val="0"/>
      </a:spcAft>
      <a:defRPr sz="2400" kern="1200">
        <a:solidFill>
          <a:schemeClr val="tx1"/>
        </a:solidFill>
        <a:latin typeface="Times"/>
        <a:ea typeface="+mn-ea"/>
        <a:cs typeface="+mn-cs"/>
      </a:defRPr>
    </a:lvl4pPr>
    <a:lvl5pPr marL="1828800" algn="ctr"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3601">
          <p15:clr>
            <a:srgbClr val="A4A3A4"/>
          </p15:clr>
        </p15:guide>
        <p15:guide id="2" pos="41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66FF99"/>
    <a:srgbClr val="FF7C80"/>
    <a:srgbClr val="1822CD"/>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48" autoAdjust="0"/>
    <p:restoredTop sz="90536" autoAdjust="0"/>
  </p:normalViewPr>
  <p:slideViewPr>
    <p:cSldViewPr snapToGrid="0">
      <p:cViewPr varScale="1">
        <p:scale>
          <a:sx n="61" d="100"/>
          <a:sy n="61" d="100"/>
        </p:scale>
        <p:origin x="1625" y="22"/>
      </p:cViewPr>
      <p:guideLst>
        <p:guide orient="horz" pos="3601"/>
        <p:guide pos="4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01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US" dirty="0"/>
              <a:t>COP  3035 Lecture File 19</a:t>
            </a:r>
          </a:p>
        </p:txBody>
      </p:sp>
      <p:sp>
        <p:nvSpPr>
          <p:cNvPr id="84995"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6A67ABD-502C-4886-AE20-691CDC80E485}" type="datetime1">
              <a:rPr lang="en-US"/>
              <a:pPr>
                <a:defRPr/>
              </a:pPr>
              <a:t>8/12/2019</a:t>
            </a:fld>
            <a:endParaRPr lang="en-US"/>
          </a:p>
        </p:txBody>
      </p:sp>
      <p:sp>
        <p:nvSpPr>
          <p:cNvPr id="84996"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t>Instructor: A. Ford Tyson</a:t>
            </a:r>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302DE20-A438-427F-A2A7-A458DEC7A2DA}" type="slidenum">
              <a:rPr lang="en-US"/>
              <a:pPr>
                <a:defRPr/>
              </a:pPr>
              <a:t>‹#›</a:t>
            </a:fld>
            <a:endParaRPr lang="en-US"/>
          </a:p>
        </p:txBody>
      </p:sp>
    </p:spTree>
    <p:extLst>
      <p:ext uri="{BB962C8B-B14F-4D97-AF65-F5344CB8AC3E}">
        <p14:creationId xmlns:p14="http://schemas.microsoft.com/office/powerpoint/2010/main" val="161446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US" dirty="0"/>
              <a:t>COP  3035 Lecture File 19</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C3F338B-6FB4-4CA9-B27C-7BF8BF1E2ECE}" type="datetime1">
              <a:rPr lang="en-US"/>
              <a:pPr>
                <a:defRPr/>
              </a:pPr>
              <a:t>8/12/2019</a:t>
            </a:fld>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t>Instructor: A. Ford Tyson</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A73766-7AC1-4C05-B027-C83407BB0275}" type="slidenum">
              <a:rPr lang="en-US"/>
              <a:pPr>
                <a:defRPr/>
              </a:pPr>
              <a:t>‹#›</a:t>
            </a:fld>
            <a:endParaRPr lang="en-US"/>
          </a:p>
        </p:txBody>
      </p:sp>
    </p:spTree>
    <p:extLst>
      <p:ext uri="{BB962C8B-B14F-4D97-AF65-F5344CB8AC3E}">
        <p14:creationId xmlns:p14="http://schemas.microsoft.com/office/powerpoint/2010/main" val="355788186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CGS 2930</a:t>
            </a:r>
          </a:p>
        </p:txBody>
      </p:sp>
      <p:sp>
        <p:nvSpPr>
          <p:cNvPr id="53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05605D44-5D20-43B8-8BBD-C3AD48B08EAC}" type="datetime1">
              <a:rPr lang="en-US" sz="1200" smtClean="0"/>
              <a:pPr/>
              <a:t>8/12/2019</a:t>
            </a:fld>
            <a:endParaRPr lang="en-US" sz="1200"/>
          </a:p>
        </p:txBody>
      </p:sp>
      <p:sp>
        <p:nvSpPr>
          <p:cNvPr id="532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32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08C237BE-7513-4C10-9388-267296152750}" type="slidenum">
              <a:rPr lang="en-US" sz="1200" smtClean="0"/>
              <a:pPr/>
              <a:t>1</a:t>
            </a:fld>
            <a:endParaRPr lang="en-US" sz="1200"/>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2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33175794-E371-458F-98D2-A0ABD4903085}" type="datetime1">
              <a:rPr lang="en-US" sz="1200" smtClean="0"/>
              <a:pPr/>
              <a:t>8/12/2019</a:t>
            </a:fld>
            <a:endParaRPr lang="en-US" sz="1200"/>
          </a:p>
        </p:txBody>
      </p:sp>
      <p:sp>
        <p:nvSpPr>
          <p:cNvPr id="62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2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369017F-70AF-467E-AF0B-777755B5AE2F}" type="slidenum">
              <a:rPr lang="en-US" sz="1200" smtClean="0"/>
              <a:pPr/>
              <a:t>10</a:t>
            </a:fld>
            <a:endParaRPr lang="en-US" sz="1200"/>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900">
                <a:solidFill>
                  <a:srgbClr val="000000"/>
                </a:solidFill>
                <a:latin typeface="Monaco" charset="0"/>
              </a:rPr>
              <a: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3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E3EE16B3-4D54-4F1F-959B-AFCE11124301}" type="datetime1">
              <a:rPr lang="en-US" sz="1200" smtClean="0"/>
              <a:pPr/>
              <a:t>8/12/2019</a:t>
            </a:fld>
            <a:endParaRPr lang="en-US" sz="1200"/>
          </a:p>
        </p:txBody>
      </p:sp>
      <p:sp>
        <p:nvSpPr>
          <p:cNvPr id="63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3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6297281C-3266-4E6D-8DA1-5EAF43775D10}" type="slidenum">
              <a:rPr lang="en-US" sz="1200" smtClean="0"/>
              <a:pPr/>
              <a:t>11</a:t>
            </a:fld>
            <a:endParaRPr lang="en-US" sz="1200"/>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451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79FA48D-9C97-44C5-A28A-29CB059456C9}" type="datetime1">
              <a:rPr lang="en-US" sz="1200" smtClean="0"/>
              <a:pPr/>
              <a:t>8/12/2019</a:t>
            </a:fld>
            <a:endParaRPr lang="en-US" sz="1200"/>
          </a:p>
        </p:txBody>
      </p:sp>
      <p:sp>
        <p:nvSpPr>
          <p:cNvPr id="6451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451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258E868-6715-45B9-97BA-610757AD0109}" type="slidenum">
              <a:rPr lang="en-US" sz="1200" smtClean="0"/>
              <a:pPr/>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FC04CD8-E3D1-4469-816F-56468CB54A10}" type="datetime1">
              <a:rPr lang="en-US" sz="1200" smtClean="0"/>
              <a:pPr/>
              <a:t>8/12/2019</a:t>
            </a:fld>
            <a:endParaRPr lang="en-US" sz="1200"/>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12A7893-E4D7-47F4-9112-CC04E5521484}" type="slidenum">
              <a:rPr lang="en-US" sz="1200" smtClean="0"/>
              <a:pPr/>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6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3B88E0D-718B-48A0-9163-BD6F9AEB4CC0}" type="datetime1">
              <a:rPr lang="en-US" sz="1200" smtClean="0"/>
              <a:pPr/>
              <a:t>8/12/2019</a:t>
            </a:fld>
            <a:endParaRPr lang="en-US" sz="1200"/>
          </a:p>
        </p:txBody>
      </p:sp>
      <p:sp>
        <p:nvSpPr>
          <p:cNvPr id="66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6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8A3F44B-FAC7-49B4-8D54-DABB69C08986}" type="slidenum">
              <a:rPr lang="en-US" sz="1200" smtClean="0"/>
              <a:pPr/>
              <a:t>14</a:t>
            </a:fld>
            <a:endParaRPr lang="en-US" sz="1200"/>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900">
                <a:solidFill>
                  <a:srgbClr val="000000"/>
                </a:solidFill>
                <a:latin typeface="Monaco" charset="0"/>
              </a:rPr>
              <a: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758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22993A9-0E5D-4F9C-ACA3-0FC04BF7B6A4}" type="datetime1">
              <a:rPr lang="en-US" sz="1200" smtClean="0"/>
              <a:pPr/>
              <a:t>8/12/2019</a:t>
            </a:fld>
            <a:endParaRPr lang="en-US" sz="1200"/>
          </a:p>
        </p:txBody>
      </p:sp>
      <p:sp>
        <p:nvSpPr>
          <p:cNvPr id="6759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759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CDA5B968-DBBF-4C78-B231-07260115566D}" type="slidenum">
              <a:rPr lang="en-US" sz="1200" smtClean="0"/>
              <a:pPr/>
              <a:t>15</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861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6039717-055E-4851-BF0A-D6513D3E6E94}" type="datetime1">
              <a:rPr lang="en-US" sz="1200" smtClean="0"/>
              <a:pPr/>
              <a:t>8/12/2019</a:t>
            </a:fld>
            <a:endParaRPr lang="en-US" sz="1200"/>
          </a:p>
        </p:txBody>
      </p:sp>
      <p:sp>
        <p:nvSpPr>
          <p:cNvPr id="6861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86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3C4F6C3-1961-42AD-A9F5-86C07E341368}" type="slidenum">
              <a:rPr lang="en-US" sz="1200" smtClean="0"/>
              <a:pPr/>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COP 3330</a:t>
            </a:r>
          </a:p>
        </p:txBody>
      </p:sp>
      <p:sp>
        <p:nvSpPr>
          <p:cNvPr id="6963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AC6790C-2D9F-467E-AC74-B989DB8F146D}" type="datetime1">
              <a:rPr lang="en-US" sz="1200" smtClean="0"/>
              <a:pPr/>
              <a:t>8/12/2019</a:t>
            </a:fld>
            <a:endParaRPr lang="en-US" sz="1200"/>
          </a:p>
        </p:txBody>
      </p:sp>
      <p:sp>
        <p:nvSpPr>
          <p:cNvPr id="6963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 Tyson</a:t>
            </a:r>
          </a:p>
        </p:txBody>
      </p:sp>
      <p:sp>
        <p:nvSpPr>
          <p:cNvPr id="696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283D5F3E-F176-45AB-82D4-520E6F152158}" type="slidenum">
              <a:rPr lang="en-US" sz="1200" smtClean="0"/>
              <a:pPr/>
              <a:t>17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6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06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1358A24-4971-439E-AA73-5F68BEF5E5A2}" type="datetime1">
              <a:rPr lang="en-US" sz="1200" smtClean="0"/>
              <a:pPr/>
              <a:t>8/12/2019</a:t>
            </a:fld>
            <a:endParaRPr lang="en-US" sz="1200"/>
          </a:p>
        </p:txBody>
      </p:sp>
      <p:sp>
        <p:nvSpPr>
          <p:cNvPr id="706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06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4AA410A4-D52D-4A7D-9DDD-0B5EC6D6EBCA}" type="slidenum">
              <a:rPr lang="en-US" sz="1200" smtClean="0"/>
              <a:pPr/>
              <a:t>18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6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168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0708C0D-1416-43FE-82DF-2B9EBA1939A6}" type="datetime1">
              <a:rPr lang="en-US" sz="1200" smtClean="0"/>
              <a:pPr/>
              <a:t>8/12/2019</a:t>
            </a:fld>
            <a:endParaRPr lang="en-US" sz="1200"/>
          </a:p>
        </p:txBody>
      </p:sp>
      <p:sp>
        <p:nvSpPr>
          <p:cNvPr id="7168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16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6A118F6-EB8F-4654-804D-9ABBFE1E0EED}" type="slidenum">
              <a:rPr lang="en-US" sz="1200" smtClean="0"/>
              <a:pPr/>
              <a:t>19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2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5427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189CEB02-D857-4829-AA00-6DE56430C93B}" type="datetime1">
              <a:rPr lang="en-US" sz="1200" smtClean="0"/>
              <a:pPr/>
              <a:t>8/12/2019</a:t>
            </a:fld>
            <a:endParaRPr lang="en-US" sz="1200"/>
          </a:p>
        </p:txBody>
      </p:sp>
      <p:sp>
        <p:nvSpPr>
          <p:cNvPr id="5427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42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4F3276E-DC50-4F3B-ACA5-8864FE0F7AF0}" type="slidenum">
              <a:rPr lang="en-US" sz="1200" smtClean="0"/>
              <a:pPr/>
              <a:t>2</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5454D6D-A407-4FCD-A5B2-0BF64432CE01}" type="datetime1">
              <a:rPr lang="en-US" sz="1200" smtClean="0"/>
              <a:pPr/>
              <a:t>8/12/2019</a:t>
            </a:fld>
            <a:endParaRPr lang="en-US" sz="1200"/>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EDF83588-CD68-408D-A01D-AA57CA89C617}" type="slidenum">
              <a:rPr lang="en-US" sz="1200" smtClean="0"/>
              <a:pPr/>
              <a:t>20</a:t>
            </a:fld>
            <a:endParaRPr lang="en-US" sz="1200"/>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Zn = Zn-1 * Zn-1 + c</a:t>
            </a:r>
          </a:p>
          <a:p>
            <a:r>
              <a:rPr lang="en-US"/>
              <a:t>Z0 = 0, hence Z1 = c, Z2 = c * c + c; etc.</a:t>
            </a:r>
          </a:p>
          <a:p>
            <a:endParaRPr lang="en-US"/>
          </a:p>
          <a:p>
            <a:r>
              <a:rPr lang="en-US"/>
              <a:t>If |Zn| converges for c (I.e. less than 2) then c is in the set and color it black, else color is chosen based on the value of n for which it diverges (exceeds 2)</a:t>
            </a:r>
          </a:p>
          <a:p>
            <a:endParaRPr lang="en-US"/>
          </a:p>
          <a:p>
            <a:r>
              <a:rPr lang="en-US"/>
              <a:t>A point on graph is x + iy</a:t>
            </a:r>
          </a:p>
          <a:p>
            <a:r>
              <a:rPr lang="en-US"/>
              <a:t>Y-axis is imaginary axis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373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B205A3C-D5AD-456F-B87A-7BB0F67D3916}" type="datetime1">
              <a:rPr lang="en-US" sz="1200" smtClean="0"/>
              <a:pPr/>
              <a:t>8/12/2019</a:t>
            </a:fld>
            <a:endParaRPr lang="en-US" sz="1200"/>
          </a:p>
        </p:txBody>
      </p:sp>
      <p:sp>
        <p:nvSpPr>
          <p:cNvPr id="7373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37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C56B1CC-DA2D-40AE-B0D4-6096F3458610}" type="slidenum">
              <a:rPr lang="en-US" sz="1200" smtClean="0"/>
              <a:pPr/>
              <a:t>21</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475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6125E74-FE76-46E6-A64B-AB10EE06571C}" type="datetime1">
              <a:rPr lang="en-US" sz="1200" smtClean="0"/>
              <a:pPr/>
              <a:t>8/12/2019</a:t>
            </a:fld>
            <a:endParaRPr lang="en-US" sz="1200"/>
          </a:p>
        </p:txBody>
      </p:sp>
      <p:sp>
        <p:nvSpPr>
          <p:cNvPr id="7475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475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1627E88-08E7-46DA-A02F-7514E46C34B4}" type="slidenum">
              <a:rPr lang="en-US" sz="1200" smtClean="0"/>
              <a:pPr/>
              <a:t>22</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578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BA450E2-9A6D-42A1-8A80-45D44834A70D}" type="datetime1">
              <a:rPr lang="en-US" sz="1200" smtClean="0"/>
              <a:pPr/>
              <a:t>8/12/2019</a:t>
            </a:fld>
            <a:endParaRPr lang="en-US" sz="1200"/>
          </a:p>
        </p:txBody>
      </p:sp>
      <p:sp>
        <p:nvSpPr>
          <p:cNvPr id="7578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57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B55A56A-602D-404B-93F7-5B905CD11406}" type="slidenum">
              <a:rPr lang="en-US" sz="1200" smtClean="0"/>
              <a:pPr/>
              <a:t>23</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Lecture File 23</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2D373BE1-7338-4727-9C7A-76943B7B4256}" type="datetime4">
              <a:rPr lang="en-US" sz="1200" smtClean="0"/>
              <a:pPr/>
              <a:t>August 12, 2019</a:t>
            </a:fld>
            <a:endParaRPr lang="en-US" sz="1200"/>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B864D87-C178-4E93-B5AE-51C507DD785D}" type="slidenum">
              <a:rPr lang="en-US" sz="1200" smtClean="0"/>
              <a:pPr/>
              <a:t>24</a:t>
            </a:fld>
            <a:endParaRPr lang="en-US" sz="1200"/>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Pollack appeared to throw paint at the canvas, but he said his technique was very deliberate.  Mathematicians analyzed it later on and found many of his works to be fractal in form.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t>
            </a:r>
          </a:p>
        </p:txBody>
      </p:sp>
      <p:sp>
        <p:nvSpPr>
          <p:cNvPr id="778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782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390AB72-1A4B-4DA0-A260-A56AB07F9967}" type="datetime1">
              <a:rPr lang="en-US" sz="1200" smtClean="0"/>
              <a:pPr/>
              <a:t>8/12/2019</a:t>
            </a:fld>
            <a:endParaRPr lang="en-US" sz="1200"/>
          </a:p>
        </p:txBody>
      </p:sp>
      <p:sp>
        <p:nvSpPr>
          <p:cNvPr id="7783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783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77DEBA8-8FEC-484A-A0E4-018A6AFED495}" type="slidenum">
              <a:rPr lang="en-US" sz="1200" smtClean="0"/>
              <a:pPr/>
              <a:t>25</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885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CF6301CA-1AF7-4FE2-8435-B2EF96ABC8B3}" type="datetime1">
              <a:rPr lang="en-US" sz="1200" smtClean="0"/>
              <a:pPr/>
              <a:t>8/12/2019</a:t>
            </a:fld>
            <a:endParaRPr lang="en-US" sz="1200"/>
          </a:p>
        </p:txBody>
      </p:sp>
      <p:sp>
        <p:nvSpPr>
          <p:cNvPr id="7885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885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6CF518C-F363-499D-A99C-36285DC6FC5E}" type="slidenum">
              <a:rPr lang="en-US" sz="1200" smtClean="0"/>
              <a:pPr/>
              <a:t>26</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7987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1171191-93AE-40B0-B39C-2418E491FE4D}" type="datetime1">
              <a:rPr lang="en-US" sz="1200" smtClean="0"/>
              <a:pPr/>
              <a:t>8/12/2019</a:t>
            </a:fld>
            <a:endParaRPr lang="en-US" sz="1200"/>
          </a:p>
        </p:txBody>
      </p:sp>
      <p:sp>
        <p:nvSpPr>
          <p:cNvPr id="7987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798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E843A0B-B394-4298-B836-64D007A0495B}" type="slidenum">
              <a:rPr lang="en-US" sz="1200" smtClean="0"/>
              <a:pPr/>
              <a:t>27</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live </a:t>
            </a:r>
            <a:r>
              <a:rPr lang="en-US" dirty="0" err="1"/>
              <a:t>google</a:t>
            </a:r>
            <a:r>
              <a:rPr lang="en-US" dirty="0"/>
              <a:t> image search in class for </a:t>
            </a:r>
            <a:r>
              <a:rPr lang="en-US" dirty="0" err="1"/>
              <a:t>romanesco</a:t>
            </a:r>
            <a:r>
              <a:rPr lang="en-US" dirty="0"/>
              <a:t> broccoli</a:t>
            </a:r>
          </a:p>
          <a:p>
            <a:r>
              <a:rPr lang="en-US" dirty="0"/>
              <a:t>really amazing stuff, living broccoli in fractal patterns!</a:t>
            </a:r>
          </a:p>
          <a:p>
            <a:endParaRPr lang="en-US" dirty="0"/>
          </a:p>
        </p:txBody>
      </p:sp>
      <p:sp>
        <p:nvSpPr>
          <p:cNvPr id="4" name="Header Placeholder 3"/>
          <p:cNvSpPr>
            <a:spLocks noGrp="1"/>
          </p:cNvSpPr>
          <p:nvPr>
            <p:ph type="hdr" sz="quarter" idx="10"/>
          </p:nvPr>
        </p:nvSpPr>
        <p:spPr/>
        <p:txBody>
          <a:bodyPr/>
          <a:lstStyle/>
          <a:p>
            <a:pPr>
              <a:defRPr/>
            </a:pPr>
            <a:r>
              <a:rPr lang="en-US"/>
              <a:t>COP  3035 Lecture File 19</a:t>
            </a:r>
            <a:endParaRPr lang="en-US" dirty="0"/>
          </a:p>
        </p:txBody>
      </p:sp>
      <p:sp>
        <p:nvSpPr>
          <p:cNvPr id="5" name="Date Placeholder 4"/>
          <p:cNvSpPr>
            <a:spLocks noGrp="1"/>
          </p:cNvSpPr>
          <p:nvPr>
            <p:ph type="dt" idx="11"/>
          </p:nvPr>
        </p:nvSpPr>
        <p:spPr/>
        <p:txBody>
          <a:bodyPr/>
          <a:lstStyle/>
          <a:p>
            <a:pPr>
              <a:defRPr/>
            </a:pPr>
            <a:fld id="{2C3F338B-6FB4-4CA9-B27C-7BF8BF1E2ECE}" type="datetime1">
              <a:rPr lang="en-US" smtClean="0"/>
              <a:pPr>
                <a:defRPr/>
              </a:pPr>
              <a:t>8/12/2019</a:t>
            </a:fld>
            <a:endParaRPr lang="en-US"/>
          </a:p>
        </p:txBody>
      </p:sp>
      <p:sp>
        <p:nvSpPr>
          <p:cNvPr id="6" name="Footer Placeholder 5"/>
          <p:cNvSpPr>
            <a:spLocks noGrp="1"/>
          </p:cNvSpPr>
          <p:nvPr>
            <p:ph type="ftr" sz="quarter" idx="12"/>
          </p:nvPr>
        </p:nvSpPr>
        <p:spPr/>
        <p:txBody>
          <a:bodyPr/>
          <a:lstStyle/>
          <a:p>
            <a:pPr>
              <a:defRPr/>
            </a:pPr>
            <a:r>
              <a:rPr lang="en-US"/>
              <a:t>Instructor: A. Ford Tyson</a:t>
            </a:r>
          </a:p>
        </p:txBody>
      </p:sp>
      <p:sp>
        <p:nvSpPr>
          <p:cNvPr id="7" name="Slide Number Placeholder 6"/>
          <p:cNvSpPr>
            <a:spLocks noGrp="1"/>
          </p:cNvSpPr>
          <p:nvPr>
            <p:ph type="sldNum" sz="quarter" idx="13"/>
          </p:nvPr>
        </p:nvSpPr>
        <p:spPr/>
        <p:txBody>
          <a:bodyPr/>
          <a:lstStyle/>
          <a:p>
            <a:pPr>
              <a:defRPr/>
            </a:pPr>
            <a:fld id="{F0A73766-7AC1-4C05-B027-C83407BB0275}" type="slidenum">
              <a:rPr lang="en-US" smtClean="0"/>
              <a:pPr>
                <a:defRPr/>
              </a:pPr>
              <a:t>28</a:t>
            </a:fld>
            <a:endParaRPr lang="en-US"/>
          </a:p>
        </p:txBody>
      </p:sp>
    </p:spTree>
    <p:extLst>
      <p:ext uri="{BB962C8B-B14F-4D97-AF65-F5344CB8AC3E}">
        <p14:creationId xmlns:p14="http://schemas.microsoft.com/office/powerpoint/2010/main" val="3053333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9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090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312D8144-CA3B-4755-8B9C-7724215B04A6}" type="datetime1">
              <a:rPr lang="en-US" sz="1200" smtClean="0"/>
              <a:pPr/>
              <a:t>8/12/2019</a:t>
            </a:fld>
            <a:endParaRPr lang="en-US" sz="1200"/>
          </a:p>
        </p:txBody>
      </p:sp>
      <p:sp>
        <p:nvSpPr>
          <p:cNvPr id="8090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09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68980727-7D5C-4636-8135-20D214980DD1}" type="slidenum">
              <a:rPr lang="en-US" sz="1200" smtClean="0"/>
              <a:pPr/>
              <a:t>29</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5530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2AC10911-6E6F-4316-B75A-944154945035}" type="datetime1">
              <a:rPr lang="en-US" sz="1200" smtClean="0"/>
              <a:pPr/>
              <a:t>8/12/2019</a:t>
            </a:fld>
            <a:endParaRPr lang="en-US" sz="1200"/>
          </a:p>
        </p:txBody>
      </p:sp>
      <p:sp>
        <p:nvSpPr>
          <p:cNvPr id="5530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53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2B2D9E0-31EE-4F9F-B267-42DEB9DCC3FE}" type="slidenum">
              <a:rPr lang="en-US" sz="1200" smtClean="0"/>
              <a:pPr/>
              <a:t>3</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192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6E2FD0C-24A7-43E3-8F44-0F02E4941FAB}" type="datetime1">
              <a:rPr lang="en-US" sz="1200" smtClean="0"/>
              <a:pPr/>
              <a:t>8/12/2019</a:t>
            </a:fld>
            <a:endParaRPr lang="en-US" sz="1200"/>
          </a:p>
        </p:txBody>
      </p:sp>
      <p:sp>
        <p:nvSpPr>
          <p:cNvPr id="8192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19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4D035C3B-B782-4C11-B83A-957EABB0A58D}" type="slidenum">
              <a:rPr lang="en-US" sz="1200" smtClean="0"/>
              <a:pPr/>
              <a:t>30</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2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BF08AEA8-FE7B-4B88-BB48-D329808EFBBD}" type="datetime1">
              <a:rPr lang="en-US" sz="1200" smtClean="0"/>
              <a:pPr/>
              <a:t>8/12/2019</a:t>
            </a:fld>
            <a:endParaRPr lang="en-US" sz="1200"/>
          </a:p>
        </p:txBody>
      </p:sp>
      <p:sp>
        <p:nvSpPr>
          <p:cNvPr id="82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2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C3192FD1-8531-4581-A312-B28F1B4E93A9}" type="slidenum">
              <a:rPr lang="en-US" sz="1200" smtClean="0"/>
              <a:pPr/>
              <a:t>31</a:t>
            </a:fld>
            <a:endParaRPr lang="en-US" sz="1200"/>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tac</a:t>
            </a:r>
            <a:r>
              <a:rPr lang="en-US" dirty="0"/>
              <a:t> is printed; the reverse of whatever the user types prior to the quit code</a:t>
            </a:r>
          </a:p>
          <a:p>
            <a:r>
              <a:rPr lang="en-US" dirty="0"/>
              <a:t>May trace this on the board during lecture, or ask students to do it as exercise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9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397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811EDC2-B6A0-4182-BD69-85ABA99CE4B1}" type="datetime1">
              <a:rPr lang="en-US" sz="1200" smtClean="0"/>
              <a:pPr/>
              <a:t>8/12/2019</a:t>
            </a:fld>
            <a:endParaRPr lang="en-US" sz="1200"/>
          </a:p>
        </p:txBody>
      </p:sp>
      <p:sp>
        <p:nvSpPr>
          <p:cNvPr id="8397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39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1F19896-AA65-4495-A4F2-717EF00810F2}" type="slidenum">
              <a:rPr lang="en-US" sz="1200" smtClean="0"/>
              <a:pPr/>
              <a:t>32</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range_sum uses indices 3 through 7 inclusive here, so adds 4,5,6,7,8</a:t>
            </a:r>
          </a:p>
        </p:txBody>
      </p:sp>
      <p:sp>
        <p:nvSpPr>
          <p:cNvPr id="849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CGS 2930</a:t>
            </a:r>
          </a:p>
        </p:txBody>
      </p:sp>
      <p:sp>
        <p:nvSpPr>
          <p:cNvPr id="849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B871405A-BA96-42EA-9EB6-977A779F0166}" type="datetime1">
              <a:rPr lang="en-US" sz="1200" smtClean="0"/>
              <a:pPr/>
              <a:t>8/12/2019</a:t>
            </a:fld>
            <a:endParaRPr lang="en-US" sz="1200"/>
          </a:p>
        </p:txBody>
      </p:sp>
      <p:sp>
        <p:nvSpPr>
          <p:cNvPr id="8499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 Tyson</a:t>
            </a:r>
          </a:p>
        </p:txBody>
      </p:sp>
      <p:sp>
        <p:nvSpPr>
          <p:cNvPr id="8499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5080F51-5115-42FF-A63B-32349BB0474B}" type="slidenum">
              <a:rPr lang="en-US" sz="1200" smtClean="0"/>
              <a:pPr/>
              <a:t>34</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602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09F7BF93-7B98-488F-BDC2-76DF81B8EA77}" type="datetime1">
              <a:rPr lang="en-US" sz="1200" smtClean="0"/>
              <a:pPr/>
              <a:t>8/12/2019</a:t>
            </a:fld>
            <a:endParaRPr lang="en-US" sz="1200"/>
          </a:p>
        </p:txBody>
      </p:sp>
      <p:sp>
        <p:nvSpPr>
          <p:cNvPr id="8602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60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0029B946-95FF-42AD-8EEB-D8FE22D5DC38}" type="slidenum">
              <a:rPr lang="en-US" sz="1200" smtClean="0"/>
              <a:pPr/>
              <a:t>35</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70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071DDDED-3E5F-46C0-9AEA-8147B85E2803}" type="datetime1">
              <a:rPr lang="en-US" sz="1200" smtClean="0"/>
              <a:pPr/>
              <a:t>8/12/2019</a:t>
            </a:fld>
            <a:endParaRPr lang="en-US" sz="1200"/>
          </a:p>
        </p:txBody>
      </p:sp>
      <p:sp>
        <p:nvSpPr>
          <p:cNvPr id="8704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704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7D91F38B-6CE1-4730-9B29-F3D8485D9C42}" type="slidenum">
              <a:rPr lang="en-US" sz="1200" smtClean="0"/>
              <a:pPr/>
              <a:t>36</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number of moves required is 2**(number of disks – 1)</a:t>
            </a:r>
          </a:p>
        </p:txBody>
      </p:sp>
      <p:sp>
        <p:nvSpPr>
          <p:cNvPr id="880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80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B1DBBA73-D369-430B-B498-23F348C1C0BF}" type="datetime1">
              <a:rPr lang="en-US" sz="1200" smtClean="0"/>
              <a:pPr/>
              <a:t>8/12/2019</a:t>
            </a:fld>
            <a:endParaRPr lang="en-US" sz="1200"/>
          </a:p>
        </p:txBody>
      </p:sp>
      <p:sp>
        <p:nvSpPr>
          <p:cNvPr id="880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80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0D4AD7F-8008-4E47-9677-EDBC2BB00BA0}" type="slidenum">
              <a:rPr lang="en-US" sz="1200" smtClean="0"/>
              <a:pPr/>
              <a:t>37</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8909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022EC6C-D1A1-4EBB-B1A8-9B7FC303BBF5}" type="datetime1">
              <a:rPr lang="en-US" sz="1200" smtClean="0"/>
              <a:pPr/>
              <a:t>8/12/2019</a:t>
            </a:fld>
            <a:endParaRPr lang="en-US" sz="1200"/>
          </a:p>
        </p:txBody>
      </p:sp>
      <p:sp>
        <p:nvSpPr>
          <p:cNvPr id="8909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8909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4B4619A6-B06E-4C5F-92C3-7989BC753BF3}" type="slidenum">
              <a:rPr lang="en-US" sz="1200" smtClean="0"/>
              <a:pPr/>
              <a:t>38</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011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BAA4C683-4E4F-43F0-A6CD-AB14C21C5DE6}" type="datetime1">
              <a:rPr lang="en-US" sz="1200" smtClean="0"/>
              <a:pPr/>
              <a:t>8/12/2019</a:t>
            </a:fld>
            <a:endParaRPr lang="en-US" sz="1200"/>
          </a:p>
        </p:txBody>
      </p:sp>
      <p:sp>
        <p:nvSpPr>
          <p:cNvPr id="9011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011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6EB2D0BF-652C-4A10-9EFE-046F197C644E}" type="slidenum">
              <a:rPr lang="en-US" sz="1200" smtClean="0"/>
              <a:pPr/>
              <a:t>39</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2**7 is 128, hence there will be 127 moves</a:t>
            </a:r>
          </a:p>
        </p:txBody>
      </p:sp>
      <p:sp>
        <p:nvSpPr>
          <p:cNvPr id="911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CGS 2930</a:t>
            </a:r>
          </a:p>
        </p:txBody>
      </p:sp>
      <p:sp>
        <p:nvSpPr>
          <p:cNvPr id="911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D593CE0-06C9-4F2C-BEE2-E8F489D93DAA}" type="datetime1">
              <a:rPr lang="en-US" sz="1200" smtClean="0"/>
              <a:pPr/>
              <a:t>8/12/2019</a:t>
            </a:fld>
            <a:endParaRPr lang="en-US" sz="1200"/>
          </a:p>
        </p:txBody>
      </p:sp>
      <p:sp>
        <p:nvSpPr>
          <p:cNvPr id="911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 Tyson</a:t>
            </a:r>
          </a:p>
        </p:txBody>
      </p:sp>
      <p:sp>
        <p:nvSpPr>
          <p:cNvPr id="911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092242F-6F2C-4ADB-B6BD-441471F056F3}" type="slidenum">
              <a:rPr lang="en-US" sz="1200" smtClean="0"/>
              <a:pPr/>
              <a:t>40</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5632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545B398-867A-43AB-A78B-388EA803A58D}" type="datetime1">
              <a:rPr lang="en-US" sz="1200" smtClean="0"/>
              <a:pPr/>
              <a:t>8/12/2019</a:t>
            </a:fld>
            <a:endParaRPr lang="en-US" sz="1200"/>
          </a:p>
        </p:txBody>
      </p:sp>
      <p:sp>
        <p:nvSpPr>
          <p:cNvPr id="5632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63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E3480E7-040E-4B11-B43B-7AFD93F8EBAD}" type="slidenum">
              <a:rPr lang="en-US" sz="1200" smtClean="0"/>
              <a:pPr/>
              <a:t>4</a:t>
            </a:fld>
            <a:endParaRPr 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1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21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8736A06-16BA-41CA-A192-8E88F858CFA6}" type="datetime1">
              <a:rPr lang="en-US" sz="1200" smtClean="0"/>
              <a:pPr/>
              <a:t>8/12/2019</a:t>
            </a:fld>
            <a:endParaRPr lang="en-US" sz="1200"/>
          </a:p>
        </p:txBody>
      </p:sp>
      <p:sp>
        <p:nvSpPr>
          <p:cNvPr id="921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21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EF976E63-D242-455E-A6D5-306E000BB0D0}" type="slidenum">
              <a:rPr lang="en-US" sz="1200" smtClean="0"/>
              <a:pPr/>
              <a:t>41</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318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7D4E7BB-0D40-4C3A-802A-BD9E5CE080CF}" type="datetime1">
              <a:rPr lang="en-US" sz="1200" smtClean="0"/>
              <a:pPr/>
              <a:t>8/12/2019</a:t>
            </a:fld>
            <a:endParaRPr lang="en-US" sz="1200"/>
          </a:p>
        </p:txBody>
      </p:sp>
      <p:sp>
        <p:nvSpPr>
          <p:cNvPr id="9319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319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13ECC4E-B110-4B69-AD50-F07C7FA2F13A}" type="slidenum">
              <a:rPr lang="en-US" sz="1200" smtClean="0"/>
              <a:pPr/>
              <a:t>42</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2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421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27B62B53-F6A3-41C4-A567-24638BC2CDAD}" type="datetime1">
              <a:rPr lang="en-US" sz="1200" smtClean="0"/>
              <a:pPr/>
              <a:t>8/12/2019</a:t>
            </a:fld>
            <a:endParaRPr lang="en-US" sz="1200"/>
          </a:p>
        </p:txBody>
      </p:sp>
      <p:sp>
        <p:nvSpPr>
          <p:cNvPr id="9421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42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E682A872-6407-4A18-83F0-4C3F47DA5A5F}" type="slidenum">
              <a:rPr lang="en-US" sz="1200" smtClean="0"/>
              <a:pPr/>
              <a:t>43</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523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F333F1D-98DB-43CD-A5C5-BE7F04097A2E}" type="datetime1">
              <a:rPr lang="en-US" sz="1200" smtClean="0"/>
              <a:pPr/>
              <a:t>8/12/2019</a:t>
            </a:fld>
            <a:endParaRPr lang="en-US" sz="1200"/>
          </a:p>
        </p:txBody>
      </p:sp>
      <p:sp>
        <p:nvSpPr>
          <p:cNvPr id="9523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52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207EC500-15B4-439E-86B5-EC2E4D1FE182}" type="slidenum">
              <a:rPr lang="en-US" sz="1200" smtClean="0"/>
              <a:pPr/>
              <a:t>44</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2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62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632683E6-A32F-46C2-8E94-E109FF6D1E0C}" type="datetime1">
              <a:rPr lang="en-US" sz="1200" smtClean="0"/>
              <a:pPr/>
              <a:t>8/12/2019</a:t>
            </a:fld>
            <a:endParaRPr lang="en-US" sz="1200"/>
          </a:p>
        </p:txBody>
      </p:sp>
      <p:sp>
        <p:nvSpPr>
          <p:cNvPr id="962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62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5D33DF5B-776E-406E-BF6E-66954BF6976F}" type="slidenum">
              <a:rPr lang="en-US" sz="1200" smtClean="0"/>
              <a:pPr/>
              <a:t>45</a:t>
            </a:fld>
            <a:endParaRPr 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728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4B3CA514-3FA9-4B3E-AA39-FCC74C67D324}" type="datetime1">
              <a:rPr lang="en-US" sz="1200" smtClean="0"/>
              <a:pPr/>
              <a:t>8/12/2019</a:t>
            </a:fld>
            <a:endParaRPr lang="en-US" sz="1200"/>
          </a:p>
        </p:txBody>
      </p:sp>
      <p:sp>
        <p:nvSpPr>
          <p:cNvPr id="9728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72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771E8DF-0B01-4148-9537-0C59A270C82B}" type="slidenum">
              <a:rPr lang="en-US" sz="1200" smtClean="0"/>
              <a:pPr/>
              <a:t>46</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830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CC0F4136-4CA0-463C-A809-3A6018FDE9FA}" type="datetime1">
              <a:rPr lang="en-US" sz="1200" smtClean="0"/>
              <a:pPr/>
              <a:t>8/12/2019</a:t>
            </a:fld>
            <a:endParaRPr lang="en-US" sz="1200"/>
          </a:p>
        </p:txBody>
      </p:sp>
      <p:sp>
        <p:nvSpPr>
          <p:cNvPr id="9831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831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72138473-69F2-405B-B77D-4FE158CD2F27}" type="slidenum">
              <a:rPr lang="en-US" sz="1200" smtClean="0"/>
              <a:pPr/>
              <a:t>47</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3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9933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D43B39B1-9C57-4744-B391-E304747C49CD}" type="datetime1">
              <a:rPr lang="en-US" sz="1200" smtClean="0"/>
              <a:pPr/>
              <a:t>8/12/2019</a:t>
            </a:fld>
            <a:endParaRPr lang="en-US" sz="1200"/>
          </a:p>
        </p:txBody>
      </p:sp>
      <p:sp>
        <p:nvSpPr>
          <p:cNvPr id="9933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993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B6953563-3EC1-469A-9F3F-957D49CC57C2}" type="slidenum">
              <a:rPr lang="en-US" sz="1200" smtClean="0"/>
              <a:pPr/>
              <a:t>48</a:t>
            </a:fld>
            <a:endParaRPr 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3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CGS 2930</a:t>
            </a:r>
          </a:p>
        </p:txBody>
      </p:sp>
      <p:sp>
        <p:nvSpPr>
          <p:cNvPr id="10035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11CB8228-7EE1-42AB-9454-A87D26C6327D}" type="datetime1">
              <a:rPr lang="en-US" sz="1200" smtClean="0"/>
              <a:pPr/>
              <a:t>8/12/2019</a:t>
            </a:fld>
            <a:endParaRPr lang="en-US" sz="1200"/>
          </a:p>
        </p:txBody>
      </p:sp>
      <p:sp>
        <p:nvSpPr>
          <p:cNvPr id="10035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 Tyson</a:t>
            </a:r>
          </a:p>
        </p:txBody>
      </p:sp>
      <p:sp>
        <p:nvSpPr>
          <p:cNvPr id="10035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0AAABD4-CE57-4539-AC3C-618CEC6E5DCA}" type="slidenum">
              <a:rPr lang="en-US" sz="1200" smtClean="0"/>
              <a:pPr/>
              <a:t>49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5734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7847098-8ACC-4377-BA9D-C7EDD3ADBA24}" type="datetime1">
              <a:rPr lang="en-US" sz="1200" smtClean="0"/>
              <a:pPr/>
              <a:t>8/12/2019</a:t>
            </a:fld>
            <a:endParaRPr lang="en-US" sz="1200"/>
          </a:p>
        </p:txBody>
      </p:sp>
      <p:sp>
        <p:nvSpPr>
          <p:cNvPr id="5735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73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156ADDD8-BD68-481E-BD5A-E696E306C829}" type="slidenum">
              <a:rPr lang="en-US" sz="1200" smtClean="0"/>
              <a:pP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5837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998044EF-9C33-4E62-8514-611E8E64690F}" type="datetime1">
              <a:rPr lang="en-US" sz="1200" smtClean="0"/>
              <a:pPr/>
              <a:t>8/12/2019</a:t>
            </a:fld>
            <a:endParaRPr lang="en-US" sz="1200"/>
          </a:p>
        </p:txBody>
      </p:sp>
      <p:sp>
        <p:nvSpPr>
          <p:cNvPr id="5837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83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C826493-3957-40B8-BEDB-1E2C5AB1961D}" type="slidenum">
              <a:rPr lang="en-US" sz="1200" smtClean="0"/>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593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1B18800-1233-4097-BF6C-AA6843896F73}" type="datetime1">
              <a:rPr lang="en-US" sz="1200" smtClean="0"/>
              <a:pPr/>
              <a:t>8/12/2019</a:t>
            </a:fld>
            <a:endParaRPr lang="en-US" sz="1200"/>
          </a:p>
        </p:txBody>
      </p:sp>
      <p:sp>
        <p:nvSpPr>
          <p:cNvPr id="5939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5939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3A511085-8412-4E18-9C2F-8BCFBD028B94}" type="slidenum">
              <a:rPr lang="en-US" sz="1200" smtClean="0"/>
              <a:pP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042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89AC2527-C7A4-467C-B3DD-71586A6BBC06}" type="datetime1">
              <a:rPr lang="en-US" sz="1200" smtClean="0"/>
              <a:pPr/>
              <a:t>8/12/2019</a:t>
            </a:fld>
            <a:endParaRPr lang="en-US" sz="1200"/>
          </a:p>
        </p:txBody>
      </p:sp>
      <p:sp>
        <p:nvSpPr>
          <p:cNvPr id="6042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04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304EA3C2-7E7B-4479-A8EC-90A4E1A45932}" type="slidenum">
              <a:rPr lang="en-US" sz="1200" smtClean="0"/>
              <a:pP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EECS 280</a:t>
            </a:r>
          </a:p>
        </p:txBody>
      </p:sp>
      <p:sp>
        <p:nvSpPr>
          <p:cNvPr id="614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A583C074-D581-4C05-8D2D-7A3544DAEF60}" type="datetime1">
              <a:rPr lang="en-US" sz="1200" smtClean="0"/>
              <a:pPr/>
              <a:t>8/12/2019</a:t>
            </a:fld>
            <a:endParaRPr lang="en-US" sz="1200"/>
          </a:p>
        </p:txBody>
      </p:sp>
      <p:sp>
        <p:nvSpPr>
          <p:cNvPr id="614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1200"/>
              <a:t>Instructor: A. Ford</a:t>
            </a:r>
          </a:p>
        </p:txBody>
      </p:sp>
      <p:sp>
        <p:nvSpPr>
          <p:cNvPr id="614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fld id="{FC726379-5830-409F-B6DD-80F7758AD436}" type="slidenum">
              <a:rPr lang="en-US" sz="1200" smtClean="0"/>
              <a:pPr/>
              <a:t>9</a:t>
            </a:fld>
            <a:endParaRPr lang="en-US" sz="1200"/>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8!/(3! * 5!)</a:t>
            </a:r>
          </a:p>
          <a:p>
            <a:r>
              <a:rPr lang="en-US"/>
              <a:t>40320/(6 * 120)</a:t>
            </a:r>
          </a:p>
          <a:p>
            <a:r>
              <a:rPr lang="en-US"/>
              <a:t>56 possible ways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userDrawn="1"/>
          </p:nvGrpSpPr>
          <p:grpSpPr bwMode="auto">
            <a:xfrm flipH="1">
              <a:off x="-2" y="1562"/>
              <a:ext cx="5763" cy="654"/>
              <a:chOff x="-3" y="1562"/>
              <a:chExt cx="5763" cy="654"/>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11" name="Freeform 7"/>
              <p:cNvSpPr>
                <a:spLocks/>
              </p:cNvSpPr>
              <p:nvPr/>
            </p:nvSpPr>
            <p:spPr bwMode="ltGray">
              <a:xfrm rot="-5400000">
                <a:off x="-58" y="176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14" name="Freeform 10"/>
              <p:cNvSpPr>
                <a:spLocks/>
              </p:cNvSpPr>
              <p:nvPr/>
            </p:nvSpPr>
            <p:spPr bwMode="ltGray">
              <a:xfrm rot="-5400000">
                <a:off x="154" y="1743"/>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15" name="Freeform 11"/>
              <p:cNvSpPr>
                <a:spLocks/>
              </p:cNvSpPr>
              <p:nvPr/>
            </p:nvSpPr>
            <p:spPr bwMode="ltGray">
              <a:xfrm rot="-5400000">
                <a:off x="3195"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17" name="Freeform 13"/>
              <p:cNvSpPr>
                <a:spLocks/>
              </p:cNvSpPr>
              <p:nvPr/>
            </p:nvSpPr>
            <p:spPr bwMode="ltGray">
              <a:xfrm rot="-5400000">
                <a:off x="1828" y="1764"/>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19" name="Freeform 15"/>
              <p:cNvSpPr>
                <a:spLocks/>
              </p:cNvSpPr>
              <p:nvPr/>
            </p:nvSpPr>
            <p:spPr bwMode="ltGray">
              <a:xfrm rot="-5400000">
                <a:off x="232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21" name="Freeform 17"/>
              <p:cNvSpPr>
                <a:spLocks/>
              </p:cNvSpPr>
              <p:nvPr/>
            </p:nvSpPr>
            <p:spPr bwMode="ltGray">
              <a:xfrm rot="-5400000">
                <a:off x="4061"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23" name="Freeform 19"/>
              <p:cNvSpPr>
                <a:spLocks/>
              </p:cNvSpPr>
              <p:nvPr/>
            </p:nvSpPr>
            <p:spPr bwMode="ltGray">
              <a:xfrm rot="-5400000">
                <a:off x="4567" y="175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25" name="Freeform 21"/>
              <p:cNvSpPr>
                <a:spLocks/>
              </p:cNvSpPr>
              <p:nvPr/>
            </p:nvSpPr>
            <p:spPr bwMode="ltGray">
              <a:xfrm rot="-5400000">
                <a:off x="5067"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chemeClr val="bg1">
                    <a:gamma/>
                    <a:shade val="46275"/>
                    <a:invGamma/>
                  </a:schemeClr>
                </a:gs>
              </a:gsLst>
              <a:lin ang="540000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chemeClr val="bg1">
                    <a:gamma/>
                    <a:shade val="46275"/>
                    <a:invGamma/>
                  </a:schemeClr>
                </a:gs>
                <a:gs pos="100000">
                  <a:schemeClr val="bg1"/>
                </a:gs>
              </a:gsLst>
              <a:lin ang="5400000" scaled="1"/>
            </a:gradFill>
            <a:ln w="9525" cap="flat">
              <a:noFill/>
              <a:prstDash val="solid"/>
              <a:miter lim="800000"/>
              <a:headEnd/>
              <a:tailEnd/>
            </a:ln>
            <a:effectLst/>
          </p:spPr>
          <p:txBody>
            <a:bodyPr wrap="none" anchor="ctr"/>
            <a:lstStyle/>
            <a:p>
              <a:pPr>
                <a:defRPr/>
              </a:pPr>
              <a:endParaRPr lang="en-US"/>
            </a:p>
          </p:txBody>
        </p:sp>
      </p:grpSp>
      <p:sp>
        <p:nvSpPr>
          <p:cNvPr id="301081" name="Rectangle 25"/>
          <p:cNvSpPr>
            <a:spLocks noGrp="1" noChangeArrowheads="1"/>
          </p:cNvSpPr>
          <p:nvPr>
            <p:ph type="ctrTitle"/>
          </p:nvPr>
        </p:nvSpPr>
        <p:spPr>
          <a:xfrm>
            <a:off x="1173163" y="1371600"/>
            <a:ext cx="7772400" cy="1112838"/>
          </a:xfrm>
        </p:spPr>
        <p:txBody>
          <a:bodyPr/>
          <a:lstStyle>
            <a:lvl1pPr>
              <a:defRPr/>
            </a:lvl1pPr>
          </a:lstStyle>
          <a:p>
            <a:r>
              <a:rPr lang="en-US"/>
              <a:t>Click to edit Master title style</a:t>
            </a:r>
          </a:p>
        </p:txBody>
      </p:sp>
      <p:sp>
        <p:nvSpPr>
          <p:cNvPr id="301082"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BA0FF161-BA7F-4A1B-A824-BF091C2FC935}" type="slidenum">
              <a:rPr lang="en-US"/>
              <a:pPr>
                <a:defRPr/>
              </a:pPr>
              <a:t>‹#›</a:t>
            </a:fld>
            <a:endParaRPr lang="en-US"/>
          </a:p>
        </p:txBody>
      </p:sp>
    </p:spTree>
    <p:extLst>
      <p:ext uri="{BB962C8B-B14F-4D97-AF65-F5344CB8AC3E}">
        <p14:creationId xmlns:p14="http://schemas.microsoft.com/office/powerpoint/2010/main" val="251079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2A12F219-E04D-4E82-841F-5AFDDCE4812C}" type="slidenum">
              <a:rPr lang="en-US"/>
              <a:pPr>
                <a:defRPr/>
              </a:pPr>
              <a:t>‹#›</a:t>
            </a:fld>
            <a:endParaRPr lang="en-US"/>
          </a:p>
        </p:txBody>
      </p:sp>
    </p:spTree>
    <p:extLst>
      <p:ext uri="{BB962C8B-B14F-4D97-AF65-F5344CB8AC3E}">
        <p14:creationId xmlns:p14="http://schemas.microsoft.com/office/powerpoint/2010/main" val="322039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56DA2070-2AA3-4434-99F4-671501DC0167}" type="slidenum">
              <a:rPr lang="en-US"/>
              <a:pPr>
                <a:defRPr/>
              </a:pPr>
              <a:t>‹#›</a:t>
            </a:fld>
            <a:endParaRPr lang="en-US"/>
          </a:p>
        </p:txBody>
      </p:sp>
    </p:spTree>
    <p:extLst>
      <p:ext uri="{BB962C8B-B14F-4D97-AF65-F5344CB8AC3E}">
        <p14:creationId xmlns:p14="http://schemas.microsoft.com/office/powerpoint/2010/main" val="134757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5A0C464A-3479-4789-B090-FE143E907C98}" type="slidenum">
              <a:rPr lang="en-US"/>
              <a:pPr>
                <a:defRPr/>
              </a:pPr>
              <a:t>‹#›</a:t>
            </a:fld>
            <a:endParaRPr lang="en-US"/>
          </a:p>
        </p:txBody>
      </p:sp>
    </p:spTree>
    <p:extLst>
      <p:ext uri="{BB962C8B-B14F-4D97-AF65-F5344CB8AC3E}">
        <p14:creationId xmlns:p14="http://schemas.microsoft.com/office/powerpoint/2010/main" val="43988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1DAE5528-05C7-43A3-ACF7-3487CF013005}" type="slidenum">
              <a:rPr lang="en-US"/>
              <a:pPr>
                <a:defRPr/>
              </a:pPr>
              <a:t>‹#›</a:t>
            </a:fld>
            <a:endParaRPr lang="en-US"/>
          </a:p>
        </p:txBody>
      </p:sp>
    </p:spTree>
    <p:extLst>
      <p:ext uri="{BB962C8B-B14F-4D97-AF65-F5344CB8AC3E}">
        <p14:creationId xmlns:p14="http://schemas.microsoft.com/office/powerpoint/2010/main" val="40734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CA5D0B58-70B7-4334-9029-50426DBF869C}" type="slidenum">
              <a:rPr lang="en-US"/>
              <a:pPr>
                <a:defRPr/>
              </a:pPr>
              <a:t>‹#›</a:t>
            </a:fld>
            <a:endParaRPr lang="en-US"/>
          </a:p>
        </p:txBody>
      </p:sp>
    </p:spTree>
    <p:extLst>
      <p:ext uri="{BB962C8B-B14F-4D97-AF65-F5344CB8AC3E}">
        <p14:creationId xmlns:p14="http://schemas.microsoft.com/office/powerpoint/2010/main" val="41223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pPr>
              <a:defRPr/>
            </a:pPr>
            <a:fld id="{DE799863-3CC4-414E-AFBE-2D6FDBC94E24}" type="slidenum">
              <a:rPr lang="en-US"/>
              <a:pPr>
                <a:defRPr/>
              </a:pPr>
              <a:t>‹#›</a:t>
            </a:fld>
            <a:endParaRPr lang="en-US"/>
          </a:p>
        </p:txBody>
      </p:sp>
    </p:spTree>
    <p:extLst>
      <p:ext uri="{BB962C8B-B14F-4D97-AF65-F5344CB8AC3E}">
        <p14:creationId xmlns:p14="http://schemas.microsoft.com/office/powerpoint/2010/main" val="298866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fld id="{903D1ED7-AB3F-434F-8B2A-949F8991AE0E}" type="slidenum">
              <a:rPr lang="en-US"/>
              <a:pPr>
                <a:defRPr/>
              </a:pPr>
              <a:t>‹#›</a:t>
            </a:fld>
            <a:endParaRPr lang="en-US"/>
          </a:p>
        </p:txBody>
      </p:sp>
    </p:spTree>
    <p:extLst>
      <p:ext uri="{BB962C8B-B14F-4D97-AF65-F5344CB8AC3E}">
        <p14:creationId xmlns:p14="http://schemas.microsoft.com/office/powerpoint/2010/main" val="403256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fld id="{0A34B235-2DD4-4A89-A46E-A33B526033F2}" type="slidenum">
              <a:rPr lang="en-US"/>
              <a:pPr>
                <a:defRPr/>
              </a:pPr>
              <a:t>‹#›</a:t>
            </a:fld>
            <a:endParaRPr lang="en-US"/>
          </a:p>
        </p:txBody>
      </p:sp>
    </p:spTree>
    <p:extLst>
      <p:ext uri="{BB962C8B-B14F-4D97-AF65-F5344CB8AC3E}">
        <p14:creationId xmlns:p14="http://schemas.microsoft.com/office/powerpoint/2010/main" val="350187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9FB98DCE-0F52-4C46-BE4B-9965196C1699}" type="slidenum">
              <a:rPr lang="en-US"/>
              <a:pPr>
                <a:defRPr/>
              </a:pPr>
              <a:t>‹#›</a:t>
            </a:fld>
            <a:endParaRPr lang="en-US"/>
          </a:p>
        </p:txBody>
      </p:sp>
    </p:spTree>
    <p:extLst>
      <p:ext uri="{BB962C8B-B14F-4D97-AF65-F5344CB8AC3E}">
        <p14:creationId xmlns:p14="http://schemas.microsoft.com/office/powerpoint/2010/main" val="381356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85C964E6-4D75-46E3-A105-7A769E5CEEA5}" type="slidenum">
              <a:rPr lang="en-US"/>
              <a:pPr>
                <a:defRPr/>
              </a:pPr>
              <a:t>‹#›</a:t>
            </a:fld>
            <a:endParaRPr lang="en-US"/>
          </a:p>
        </p:txBody>
      </p:sp>
    </p:spTree>
    <p:extLst>
      <p:ext uri="{BB962C8B-B14F-4D97-AF65-F5344CB8AC3E}">
        <p14:creationId xmlns:p14="http://schemas.microsoft.com/office/powerpoint/2010/main" val="296616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6800" cy="6858001"/>
            <a:chOff x="0" y="-3"/>
            <a:chExt cx="672" cy="4320"/>
          </a:xfrm>
        </p:grpSpPr>
        <p:grpSp>
          <p:nvGrpSpPr>
            <p:cNvPr id="1032" name="Group 3"/>
            <p:cNvGrpSpPr>
              <a:grpSpLocks/>
            </p:cNvGrpSpPr>
            <p:nvPr/>
          </p:nvGrpSpPr>
          <p:grpSpPr bwMode="auto">
            <a:xfrm rot="16200000" flipH="1">
              <a:off x="-1815" y="1838"/>
              <a:ext cx="4320" cy="638"/>
              <a:chOff x="-2" y="1562"/>
              <a:chExt cx="5762" cy="638"/>
            </a:xfrm>
          </p:grpSpPr>
          <p:sp>
            <p:nvSpPr>
              <p:cNvPr id="300036" name="Freeform 4"/>
              <p:cNvSpPr>
                <a:spLocks/>
              </p:cNvSpPr>
              <p:nvPr/>
            </p:nvSpPr>
            <p:spPr bwMode="ltGray">
              <a:xfrm rot="-5400000">
                <a:off x="2554" y="-990"/>
                <a:ext cx="624"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30003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0038" name="Freeform 6"/>
              <p:cNvSpPr>
                <a:spLocks/>
              </p:cNvSpPr>
              <p:nvPr/>
            </p:nvSpPr>
            <p:spPr bwMode="ltGray">
              <a:xfrm rot="-5400000">
                <a:off x="946" y="1686"/>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300039" name="Freeform 7"/>
              <p:cNvSpPr>
                <a:spLocks/>
              </p:cNvSpPr>
              <p:nvPr/>
            </p:nvSpPr>
            <p:spPr bwMode="ltGray">
              <a:xfrm rot="-5400000">
                <a:off x="-93" y="1770"/>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300040"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300041" name="Freeform 9"/>
              <p:cNvSpPr>
                <a:spLocks/>
              </p:cNvSpPr>
              <p:nvPr/>
            </p:nvSpPr>
            <p:spPr bwMode="ltGray">
              <a:xfrm rot="-5400000">
                <a:off x="419" y="1699"/>
                <a:ext cx="624" cy="364"/>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0042" name="Freeform 10"/>
              <p:cNvSpPr>
                <a:spLocks/>
              </p:cNvSpPr>
              <p:nvPr/>
            </p:nvSpPr>
            <p:spPr bwMode="ltGray">
              <a:xfrm rot="-5400000">
                <a:off x="132" y="1728"/>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300043" name="Freeform 11"/>
              <p:cNvSpPr>
                <a:spLocks/>
              </p:cNvSpPr>
              <p:nvPr/>
            </p:nvSpPr>
            <p:spPr bwMode="ltGray">
              <a:xfrm rot="-5400000">
                <a:off x="3163" y="1647"/>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004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300045"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300046" name="Freeform 14"/>
              <p:cNvSpPr>
                <a:spLocks/>
              </p:cNvSpPr>
              <p:nvPr/>
            </p:nvSpPr>
            <p:spPr bwMode="ltGray">
              <a:xfrm rot="-5400000">
                <a:off x="2528" y="1729"/>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30004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0048" name="Freeform 16"/>
              <p:cNvSpPr>
                <a:spLocks/>
              </p:cNvSpPr>
              <p:nvPr/>
            </p:nvSpPr>
            <p:spPr bwMode="ltGray">
              <a:xfrm rot="-5400000">
                <a:off x="2019"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300049" name="Freeform 17"/>
              <p:cNvSpPr>
                <a:spLocks/>
              </p:cNvSpPr>
              <p:nvPr/>
            </p:nvSpPr>
            <p:spPr bwMode="ltGray">
              <a:xfrm rot="-5400000">
                <a:off x="4031" y="1634"/>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300050" name="Freeform 18"/>
              <p:cNvSpPr>
                <a:spLocks/>
              </p:cNvSpPr>
              <p:nvPr/>
            </p:nvSpPr>
            <p:spPr bwMode="ltGray">
              <a:xfrm rot="-5400000">
                <a:off x="3665" y="1650"/>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300051" name="Freeform 19"/>
              <p:cNvSpPr>
                <a:spLocks/>
              </p:cNvSpPr>
              <p:nvPr/>
            </p:nvSpPr>
            <p:spPr bwMode="ltGray">
              <a:xfrm rot="-5400000">
                <a:off x="4512" y="172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300052" name="Freeform 20"/>
              <p:cNvSpPr>
                <a:spLocks/>
              </p:cNvSpPr>
              <p:nvPr/>
            </p:nvSpPr>
            <p:spPr bwMode="ltGray">
              <a:xfrm>
                <a:off x="5469" y="1544"/>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300053" name="Freeform 21"/>
              <p:cNvSpPr>
                <a:spLocks/>
              </p:cNvSpPr>
              <p:nvPr/>
            </p:nvSpPr>
            <p:spPr bwMode="ltGray">
              <a:xfrm rot="-5400000">
                <a:off x="5055" y="1659"/>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0054" name="Freeform 22"/>
              <p:cNvSpPr>
                <a:spLocks/>
              </p:cNvSpPr>
              <p:nvPr/>
            </p:nvSpPr>
            <p:spPr bwMode="ltGray">
              <a:xfrm rot="-5400000">
                <a:off x="4748" y="1685"/>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30005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chemeClr val="bg1">
                    <a:gamma/>
                    <a:shade val="46275"/>
                    <a:invGamma/>
                  </a:schemeClr>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300056" name="Freeform 24"/>
            <p:cNvSpPr>
              <a:spLocks/>
            </p:cNvSpPr>
            <p:nvPr/>
          </p:nvSpPr>
          <p:spPr bwMode="ltGray">
            <a:xfrm rot="16200000" flipH="1">
              <a:off x="-1582"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chemeClr val="bg1">
                    <a:gamma/>
                    <a:shade val="46275"/>
                    <a:invGamma/>
                  </a:schemeClr>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005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spcBef>
                <a:spcPct val="50000"/>
              </a:spcBef>
              <a:defRPr sz="1400">
                <a:latin typeface="+mn-lt"/>
              </a:defRPr>
            </a:lvl1pPr>
          </a:lstStyle>
          <a:p>
            <a:pPr>
              <a:defRPr/>
            </a:pPr>
            <a:endParaRPr lang="en-US"/>
          </a:p>
        </p:txBody>
      </p:sp>
      <p:sp>
        <p:nvSpPr>
          <p:cNvPr id="30006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a:latin typeface="+mn-lt"/>
              </a:defRPr>
            </a:lvl1pPr>
          </a:lstStyle>
          <a:p>
            <a:pPr>
              <a:defRPr/>
            </a:pPr>
            <a:endParaRPr lang="en-US"/>
          </a:p>
        </p:txBody>
      </p:sp>
      <p:sp>
        <p:nvSpPr>
          <p:cNvPr id="30006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a:latin typeface="+mn-lt"/>
              </a:defRPr>
            </a:lvl1pPr>
          </a:lstStyle>
          <a:p>
            <a:pPr>
              <a:defRPr/>
            </a:pPr>
            <a:fld id="{2FA266F9-A962-4A47-B8B3-71C78F6C42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fontAlgn="base">
        <a:spcBef>
          <a:spcPct val="0"/>
        </a:spcBef>
        <a:spcAft>
          <a:spcPct val="0"/>
        </a:spcAft>
        <a:defRPr sz="4400">
          <a:solidFill>
            <a:schemeClr val="tx2"/>
          </a:solidFill>
          <a:latin typeface="Times New Roman" charset="0"/>
        </a:defRPr>
      </a:lvl6pPr>
      <a:lvl7pPr marL="914400" algn="l" rtl="0" fontAlgn="base">
        <a:spcBef>
          <a:spcPct val="0"/>
        </a:spcBef>
        <a:spcAft>
          <a:spcPct val="0"/>
        </a:spcAft>
        <a:defRPr sz="4400">
          <a:solidFill>
            <a:schemeClr val="tx2"/>
          </a:solidFill>
          <a:latin typeface="Times New Roman" charset="0"/>
        </a:defRPr>
      </a:lvl7pPr>
      <a:lvl8pPr marL="1371600" algn="l" rtl="0" fontAlgn="base">
        <a:spcBef>
          <a:spcPct val="0"/>
        </a:spcBef>
        <a:spcAft>
          <a:spcPct val="0"/>
        </a:spcAft>
        <a:defRPr sz="4400">
          <a:solidFill>
            <a:schemeClr val="tx2"/>
          </a:solidFill>
          <a:latin typeface="Times New Roman" charset="0"/>
        </a:defRPr>
      </a:lvl8pPr>
      <a:lvl9pPr marL="1828800" algn="l"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video" Target="file:///C:\Users\annfo\Documents\Courses\3035_1\2019_01_fa_cop3035\lectures_3035\12_ch12_recursion_3035\zoom.mpg" TargetMode="External"/><Relationship Id="rId7" Type="http://schemas.openxmlformats.org/officeDocument/2006/relationships/image" Target="../media/image7.png"/><Relationship Id="rId2" Type="http://schemas.microsoft.com/office/2007/relationships/media" Target="file:///C:\Users\annfo\Documents\Courses\3035_1\2019_01_fa_cop3035\lectures_3035\12_ch12_recursion_3035\zoom.mpg" TargetMode="External"/><Relationship Id="rId1" Type="http://schemas.openxmlformats.org/officeDocument/2006/relationships/video" Target="bluediveII.mpg" TargetMode="External"/><Relationship Id="rId6" Type="http://schemas.openxmlformats.org/officeDocument/2006/relationships/image" Target="../media/image6.wmf"/><Relationship Id="rId5" Type="http://schemas.openxmlformats.org/officeDocument/2006/relationships/notesSlide" Target="../notesSlides/notesSlide29.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2011142-EF21-4901-BD8E-C9363A12505D}" type="slidenum">
              <a:rPr lang="en-US"/>
              <a:pPr>
                <a:defRPr/>
              </a:pPr>
              <a:t>1</a:t>
            </a:fld>
            <a:endParaRPr lang="en-US"/>
          </a:p>
        </p:txBody>
      </p:sp>
      <p:sp>
        <p:nvSpPr>
          <p:cNvPr id="3075" name="Rectangle 2"/>
          <p:cNvSpPr>
            <a:spLocks noGrp="1" noChangeArrowheads="1"/>
          </p:cNvSpPr>
          <p:nvPr>
            <p:ph type="title"/>
          </p:nvPr>
        </p:nvSpPr>
        <p:spPr>
          <a:xfrm>
            <a:off x="1071563" y="212725"/>
            <a:ext cx="7772400" cy="1428750"/>
          </a:xfrm>
        </p:spPr>
        <p:txBody>
          <a:bodyPr/>
          <a:lstStyle/>
          <a:p>
            <a:pPr eaLnBrk="1" hangingPunct="1"/>
            <a:r>
              <a:rPr lang="en-US" dirty="0"/>
              <a:t>COP 3035</a:t>
            </a:r>
            <a:br>
              <a:rPr lang="en-US" dirty="0"/>
            </a:br>
            <a:r>
              <a:rPr lang="en-US" dirty="0"/>
              <a:t>Lecture File 19: Recursion</a:t>
            </a:r>
          </a:p>
        </p:txBody>
      </p:sp>
      <p:sp>
        <p:nvSpPr>
          <p:cNvPr id="3076" name="Rectangle 5"/>
          <p:cNvSpPr>
            <a:spLocks noGrp="1" noChangeArrowheads="1"/>
          </p:cNvSpPr>
          <p:nvPr>
            <p:ph type="body" idx="1"/>
          </p:nvPr>
        </p:nvSpPr>
        <p:spPr>
          <a:xfrm>
            <a:off x="1614488" y="2836863"/>
            <a:ext cx="6953250" cy="2463800"/>
          </a:xfrm>
        </p:spPr>
        <p:txBody>
          <a:bodyPr/>
          <a:lstStyle/>
          <a:p>
            <a:pPr eaLnBrk="1" hangingPunct="1"/>
            <a:r>
              <a:rPr lang="en-US" b="1"/>
              <a:t> </a:t>
            </a:r>
            <a:r>
              <a:rPr lang="en-US"/>
              <a:t>Topics</a:t>
            </a:r>
          </a:p>
          <a:p>
            <a:pPr lvl="1" eaLnBrk="1" hangingPunct="1"/>
            <a:r>
              <a:rPr lang="en-US"/>
              <a:t>What is recursion?</a:t>
            </a:r>
          </a:p>
          <a:p>
            <a:pPr lvl="1" eaLnBrk="1" hangingPunct="1"/>
            <a:r>
              <a:rPr lang="en-US"/>
              <a:t>Recursion examples</a:t>
            </a:r>
            <a:endParaRPr lang="en-US" b="1"/>
          </a:p>
        </p:txBody>
      </p:sp>
      <p:sp>
        <p:nvSpPr>
          <p:cNvPr id="3077" name="Text Box 8"/>
          <p:cNvSpPr txBox="1">
            <a:spLocks noChangeArrowheads="1"/>
          </p:cNvSpPr>
          <p:nvPr/>
        </p:nvSpPr>
        <p:spPr bwMode="auto">
          <a:xfrm>
            <a:off x="2049463" y="5821363"/>
            <a:ext cx="525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r>
              <a:rPr lang="en-US" sz="2000">
                <a:latin typeface="Times New Roman" charset="0"/>
              </a:rPr>
              <a:t>Copyright  Ann Ford Tyson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8A8913B-54A4-46F8-AA93-24985E29AB0C}" type="slidenum">
              <a:rPr lang="en-US"/>
              <a:pPr>
                <a:defRPr/>
              </a:pPr>
              <a:t>10</a:t>
            </a:fld>
            <a:endParaRPr lang="en-US"/>
          </a:p>
        </p:txBody>
      </p:sp>
      <p:sp>
        <p:nvSpPr>
          <p:cNvPr id="12291" name="Rectangle 2"/>
          <p:cNvSpPr>
            <a:spLocks noGrp="1" noChangeArrowheads="1"/>
          </p:cNvSpPr>
          <p:nvPr>
            <p:ph type="title"/>
          </p:nvPr>
        </p:nvSpPr>
        <p:spPr>
          <a:xfrm>
            <a:off x="1219200" y="196850"/>
            <a:ext cx="7772400" cy="1085850"/>
          </a:xfrm>
        </p:spPr>
        <p:txBody>
          <a:bodyPr/>
          <a:lstStyle/>
          <a:p>
            <a:pPr eaLnBrk="1" hangingPunct="1"/>
            <a:r>
              <a:rPr lang="en-US"/>
              <a:t>Recursive Factorial  </a:t>
            </a:r>
            <a:r>
              <a:rPr lang="en-US" i="1"/>
              <a:t>p.1</a:t>
            </a:r>
            <a:endParaRPr lang="en-US"/>
          </a:p>
        </p:txBody>
      </p:sp>
      <p:sp>
        <p:nvSpPr>
          <p:cNvPr id="12292" name="Rectangle 3"/>
          <p:cNvSpPr>
            <a:spLocks noGrp="1" noChangeArrowheads="1"/>
          </p:cNvSpPr>
          <p:nvPr>
            <p:ph type="body" idx="1"/>
          </p:nvPr>
        </p:nvSpPr>
        <p:spPr>
          <a:xfrm>
            <a:off x="1171575" y="1724025"/>
            <a:ext cx="7743825" cy="4265613"/>
          </a:xfrm>
        </p:spPr>
        <p:txBody>
          <a:bodyPr/>
          <a:lstStyle/>
          <a:p>
            <a:pPr eaLnBrk="1" hangingPunct="1">
              <a:buFont typeface="Wingdings" pitchFamily="2" charset="2"/>
              <a:buNone/>
            </a:pPr>
            <a:r>
              <a:rPr lang="en-US" sz="2400" b="1" dirty="0" err="1">
                <a:latin typeface="Courier New" pitchFamily="49" charset="0"/>
              </a:rPr>
              <a:t>def</a:t>
            </a:r>
            <a:r>
              <a:rPr lang="en-US" sz="2400" b="1" dirty="0">
                <a:latin typeface="Courier New" pitchFamily="49" charset="0"/>
              </a:rPr>
              <a:t> main():</a:t>
            </a:r>
          </a:p>
          <a:p>
            <a:pPr eaLnBrk="1" hangingPunct="1">
              <a:buFont typeface="Wingdings" pitchFamily="2" charset="2"/>
              <a:buNone/>
            </a:pPr>
            <a:endParaRPr lang="en-US" sz="2400" b="1" dirty="0">
              <a:latin typeface="Courier New" pitchFamily="49" charset="0"/>
            </a:endParaRPr>
          </a:p>
          <a:p>
            <a:pPr eaLnBrk="1" hangingPunct="1">
              <a:buFont typeface="Wingdings" pitchFamily="2" charset="2"/>
              <a:buNone/>
            </a:pPr>
            <a:r>
              <a:rPr lang="en-US" sz="2400" b="1" dirty="0">
                <a:latin typeface="Courier New" pitchFamily="49" charset="0"/>
              </a:rPr>
              <a:t>	N = 0    # we need an integer variable</a:t>
            </a:r>
          </a:p>
          <a:p>
            <a:pPr eaLnBrk="1" hangingPunct="1">
              <a:buFont typeface="Wingdings" pitchFamily="2" charset="2"/>
              <a:buNone/>
            </a:pPr>
            <a:r>
              <a:rPr lang="en-US" sz="2400" b="1" dirty="0">
                <a:latin typeface="Courier New" pitchFamily="49" charset="0"/>
              </a:rPr>
              <a:t>	print ("Compute N factorial")</a:t>
            </a:r>
          </a:p>
          <a:p>
            <a:pPr eaLnBrk="1" hangingPunct="1">
              <a:buFont typeface="Wingdings" pitchFamily="2" charset="2"/>
              <a:buNone/>
            </a:pPr>
            <a:r>
              <a:rPr lang="en-US" sz="2400" b="1" dirty="0">
                <a:latin typeface="Courier New" pitchFamily="49" charset="0"/>
              </a:rPr>
              <a:t>	N = </a:t>
            </a:r>
            <a:r>
              <a:rPr lang="en-US" sz="2400" b="1" dirty="0" err="1">
                <a:latin typeface="Courier New" pitchFamily="49" charset="0"/>
              </a:rPr>
              <a:t>int</a:t>
            </a:r>
            <a:r>
              <a:rPr lang="en-US" sz="2400" b="1" dirty="0">
                <a:latin typeface="Courier New" pitchFamily="49" charset="0"/>
              </a:rPr>
              <a:t>(input("Enter an integer: "))</a:t>
            </a:r>
          </a:p>
          <a:p>
            <a:pPr eaLnBrk="1" hangingPunct="1">
              <a:buFont typeface="Wingdings" pitchFamily="2" charset="2"/>
              <a:buNone/>
            </a:pPr>
            <a:r>
              <a:rPr lang="en-US" sz="2400" b="1" dirty="0">
                <a:latin typeface="Courier New" pitchFamily="49" charset="0"/>
              </a:rPr>
              <a:t>	print ("N is: ", N)</a:t>
            </a:r>
          </a:p>
          <a:p>
            <a:pPr eaLnBrk="1" hangingPunct="1">
              <a:buFont typeface="Wingdings" pitchFamily="2" charset="2"/>
              <a:buNone/>
            </a:pPr>
            <a:r>
              <a:rPr lang="en-US" sz="2400" b="1" dirty="0">
                <a:latin typeface="Courier New" pitchFamily="49" charset="0"/>
              </a:rPr>
              <a:t>  print ("N factorial is: ", </a:t>
            </a:r>
            <a:r>
              <a:rPr lang="en-US" sz="2400" b="1" dirty="0" err="1">
                <a:latin typeface="Courier New" pitchFamily="49" charset="0"/>
              </a:rPr>
              <a:t>Nfact</a:t>
            </a:r>
            <a:r>
              <a:rPr lang="en-US" sz="2400" b="1" dirty="0">
                <a:latin typeface="Courier New" pitchFamily="49" charset="0"/>
              </a:rPr>
              <a:t>(N))</a:t>
            </a:r>
          </a:p>
          <a:p>
            <a:pPr eaLnBrk="1" hangingPunct="1">
              <a:buFont typeface="Wingdings" pitchFamily="2" charset="2"/>
              <a:buNone/>
            </a:pPr>
            <a:endParaRPr lang="en-US" sz="2800" dirty="0">
              <a:latin typeface="Courier" charset="0"/>
            </a:endParaRPr>
          </a:p>
        </p:txBody>
      </p:sp>
      <p:sp>
        <p:nvSpPr>
          <p:cNvPr id="12293" name="TextBox 4"/>
          <p:cNvSpPr txBox="1">
            <a:spLocks noChangeArrowheads="1"/>
          </p:cNvSpPr>
          <p:nvPr/>
        </p:nvSpPr>
        <p:spPr bwMode="auto">
          <a:xfrm>
            <a:off x="6051550" y="1371600"/>
            <a:ext cx="2224088" cy="4619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t>recursiveFact.py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4D773CD-2345-4C6D-A453-B3D8DD8BD4FA}" type="slidenum">
              <a:rPr lang="en-US"/>
              <a:pPr>
                <a:defRPr/>
              </a:pPr>
              <a:t>11</a:t>
            </a:fld>
            <a:endParaRPr lang="en-US"/>
          </a:p>
        </p:txBody>
      </p:sp>
      <p:sp>
        <p:nvSpPr>
          <p:cNvPr id="13315" name="Rectangle 2"/>
          <p:cNvSpPr>
            <a:spLocks noGrp="1" noChangeArrowheads="1"/>
          </p:cNvSpPr>
          <p:nvPr>
            <p:ph type="title"/>
          </p:nvPr>
        </p:nvSpPr>
        <p:spPr>
          <a:xfrm>
            <a:off x="1219200" y="196850"/>
            <a:ext cx="7772400" cy="1085850"/>
          </a:xfrm>
        </p:spPr>
        <p:txBody>
          <a:bodyPr/>
          <a:lstStyle/>
          <a:p>
            <a:pPr eaLnBrk="1" hangingPunct="1"/>
            <a:r>
              <a:rPr lang="en-US"/>
              <a:t>Recursive Factorial  </a:t>
            </a:r>
            <a:r>
              <a:rPr lang="en-US" i="1"/>
              <a:t>p. 2</a:t>
            </a:r>
            <a:endParaRPr lang="en-US"/>
          </a:p>
        </p:txBody>
      </p:sp>
      <p:sp>
        <p:nvSpPr>
          <p:cNvPr id="13316" name="Rectangle 3"/>
          <p:cNvSpPr>
            <a:spLocks noGrp="1" noChangeArrowheads="1"/>
          </p:cNvSpPr>
          <p:nvPr>
            <p:ph type="body" idx="1"/>
          </p:nvPr>
        </p:nvSpPr>
        <p:spPr/>
        <p:txBody>
          <a:bodyPr/>
          <a:lstStyle/>
          <a:p>
            <a:pPr eaLnBrk="1" hangingPunct="1">
              <a:buFont typeface="Wingdings" pitchFamily="2" charset="2"/>
              <a:buNone/>
            </a:pPr>
            <a:r>
              <a:rPr lang="en-US" sz="2400" b="1">
                <a:latin typeface="Courier New" pitchFamily="49" charset="0"/>
              </a:rPr>
              <a:t>def Nfact(N) :</a:t>
            </a:r>
          </a:p>
          <a:p>
            <a:pPr eaLnBrk="1" hangingPunct="1">
              <a:buFont typeface="Wingdings" pitchFamily="2" charset="2"/>
              <a:buNone/>
            </a:pPr>
            <a:endParaRPr lang="en-US" sz="2400" b="1">
              <a:latin typeface="Courier New" pitchFamily="49" charset="0"/>
            </a:endParaRPr>
          </a:p>
          <a:p>
            <a:pPr eaLnBrk="1" hangingPunct="1">
              <a:buFont typeface="Wingdings" pitchFamily="2" charset="2"/>
              <a:buNone/>
            </a:pPr>
            <a:r>
              <a:rPr lang="en-US" sz="2400" b="1">
                <a:latin typeface="Courier New" pitchFamily="49" charset="0"/>
              </a:rPr>
              <a:t>	if ( N  &lt;=  1 ):		</a:t>
            </a:r>
            <a:r>
              <a:rPr lang="en-US" sz="2400" b="1">
                <a:solidFill>
                  <a:srgbClr val="000099"/>
                </a:solidFill>
                <a:latin typeface="Courier New" pitchFamily="49" charset="0"/>
              </a:rPr>
              <a:t># base case</a:t>
            </a:r>
            <a:endParaRPr lang="en-US" sz="2400" b="1">
              <a:latin typeface="Courier New" pitchFamily="49" charset="0"/>
            </a:endParaRPr>
          </a:p>
          <a:p>
            <a:pPr eaLnBrk="1" hangingPunct="1">
              <a:buFont typeface="Wingdings" pitchFamily="2" charset="2"/>
              <a:buNone/>
            </a:pPr>
            <a:r>
              <a:rPr lang="en-US" sz="2400" b="1">
                <a:latin typeface="Courier New" pitchFamily="49" charset="0"/>
              </a:rPr>
              <a:t>	  return 1</a:t>
            </a:r>
          </a:p>
          <a:p>
            <a:pPr eaLnBrk="1" hangingPunct="1">
              <a:buFont typeface="Wingdings" pitchFamily="2" charset="2"/>
              <a:buNone/>
            </a:pPr>
            <a:r>
              <a:rPr lang="en-US" sz="2400" b="1">
                <a:latin typeface="Courier New" pitchFamily="49" charset="0"/>
              </a:rPr>
              <a:t>	else:				</a:t>
            </a:r>
            <a:r>
              <a:rPr lang="en-US" sz="2400" b="1">
                <a:solidFill>
                  <a:srgbClr val="000099"/>
                </a:solidFill>
                <a:latin typeface="Courier New" pitchFamily="49" charset="0"/>
              </a:rPr>
              <a:t># recursive case</a:t>
            </a:r>
            <a:endParaRPr lang="en-US" sz="2400" b="1">
              <a:latin typeface="Courier New" pitchFamily="49" charset="0"/>
            </a:endParaRPr>
          </a:p>
          <a:p>
            <a:pPr eaLnBrk="1" hangingPunct="1">
              <a:buFont typeface="Wingdings" pitchFamily="2" charset="2"/>
              <a:buNone/>
            </a:pPr>
            <a:r>
              <a:rPr lang="en-US" sz="2400" b="1">
                <a:latin typeface="Courier New" pitchFamily="49" charset="0"/>
              </a:rPr>
              <a:t>	  return ( N * </a:t>
            </a:r>
            <a:r>
              <a:rPr lang="en-US" sz="2400" b="1">
                <a:solidFill>
                  <a:srgbClr val="FF0000"/>
                </a:solidFill>
                <a:latin typeface="Courier New" pitchFamily="49" charset="0"/>
              </a:rPr>
              <a:t>Nfact(N - 1)</a:t>
            </a:r>
            <a:r>
              <a:rPr lang="en-US" sz="2400" b="1">
                <a:latin typeface="Courier New" pitchFamily="49" charset="0"/>
              </a:rPr>
              <a:t> )</a:t>
            </a:r>
          </a:p>
          <a:p>
            <a:pPr eaLnBrk="1" hangingPunct="1">
              <a:buFont typeface="Wingdings" pitchFamily="2" charset="2"/>
              <a:buNone/>
            </a:pPr>
            <a:endParaRPr lang="en-US" sz="2400" b="1">
              <a:latin typeface="Courier New" pitchFamily="49" charset="0"/>
            </a:endParaRPr>
          </a:p>
          <a:p>
            <a:pPr eaLnBrk="1" hangingPunct="1">
              <a:buFont typeface="Wingdings" pitchFamily="2" charset="2"/>
              <a:buNone/>
            </a:pPr>
            <a:r>
              <a:rPr lang="en-US" sz="2400" b="1">
                <a:latin typeface="Courier New" pitchFamily="49" charset="0"/>
              </a:rPr>
              <a:t>main()    # call to get things started</a:t>
            </a:r>
          </a:p>
          <a:p>
            <a:pPr eaLnBrk="1" hangingPunct="1">
              <a:buFont typeface="Wingdings" pitchFamily="2" charset="2"/>
              <a:buNone/>
            </a:pPr>
            <a:endParaRPr lang="en-US">
              <a:latin typeface="Courier"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pPr>
              <a:defRPr/>
            </a:pPr>
            <a:fld id="{40D27ADB-221E-4226-9603-323942E8AA1F}" type="slidenum">
              <a:rPr lang="en-US"/>
              <a:pPr>
                <a:defRPr/>
              </a:pPr>
              <a:t>12</a:t>
            </a:fld>
            <a:endParaRPr lang="en-US"/>
          </a:p>
        </p:txBody>
      </p:sp>
      <p:sp>
        <p:nvSpPr>
          <p:cNvPr id="14339" name="Rectangle 2"/>
          <p:cNvSpPr>
            <a:spLocks noGrp="1" noChangeArrowheads="1"/>
          </p:cNvSpPr>
          <p:nvPr>
            <p:ph type="title"/>
          </p:nvPr>
        </p:nvSpPr>
        <p:spPr/>
        <p:txBody>
          <a:bodyPr/>
          <a:lstStyle/>
          <a:p>
            <a:pPr eaLnBrk="1" hangingPunct="1"/>
            <a:r>
              <a:rPr lang="en-US"/>
              <a:t>Tracing Nfact(4) </a:t>
            </a:r>
            <a:r>
              <a:rPr lang="en-US" i="1"/>
              <a:t>runtime stack</a:t>
            </a:r>
          </a:p>
        </p:txBody>
      </p:sp>
      <p:sp>
        <p:nvSpPr>
          <p:cNvPr id="14340" name="Text Box 3"/>
          <p:cNvSpPr txBox="1">
            <a:spLocks noChangeArrowheads="1"/>
          </p:cNvSpPr>
          <p:nvPr/>
        </p:nvSpPr>
        <p:spPr bwMode="auto">
          <a:xfrm>
            <a:off x="5905500" y="1935163"/>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endParaRPr lang="en-US"/>
          </a:p>
        </p:txBody>
      </p:sp>
      <p:sp>
        <p:nvSpPr>
          <p:cNvPr id="14341" name="Text Box 4"/>
          <p:cNvSpPr txBox="1">
            <a:spLocks noChangeArrowheads="1"/>
          </p:cNvSpPr>
          <p:nvPr/>
        </p:nvSpPr>
        <p:spPr bwMode="auto">
          <a:xfrm>
            <a:off x="3487738" y="2236788"/>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4</a:t>
            </a:r>
          </a:p>
        </p:txBody>
      </p:sp>
      <p:sp>
        <p:nvSpPr>
          <p:cNvPr id="14342" name="Text Box 5"/>
          <p:cNvSpPr txBox="1">
            <a:spLocks noChangeArrowheads="1"/>
          </p:cNvSpPr>
          <p:nvPr/>
        </p:nvSpPr>
        <p:spPr bwMode="auto">
          <a:xfrm>
            <a:off x="3519488" y="3133725"/>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a:t>
            </a:r>
          </a:p>
        </p:txBody>
      </p:sp>
      <p:sp>
        <p:nvSpPr>
          <p:cNvPr id="14343" name="Text Box 6"/>
          <p:cNvSpPr txBox="1">
            <a:spLocks noChangeArrowheads="1"/>
          </p:cNvSpPr>
          <p:nvPr/>
        </p:nvSpPr>
        <p:spPr bwMode="auto">
          <a:xfrm>
            <a:off x="1314450" y="1976438"/>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(4)</a:t>
            </a:r>
            <a:endParaRPr lang="en-US"/>
          </a:p>
        </p:txBody>
      </p:sp>
      <p:sp>
        <p:nvSpPr>
          <p:cNvPr id="14344" name="Text Box 7"/>
          <p:cNvSpPr txBox="1">
            <a:spLocks noChangeArrowheads="1"/>
          </p:cNvSpPr>
          <p:nvPr/>
        </p:nvSpPr>
        <p:spPr bwMode="auto">
          <a:xfrm>
            <a:off x="6016625" y="1765300"/>
            <a:ext cx="191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4 * NFact (3)</a:t>
            </a:r>
            <a:endParaRPr lang="en-US"/>
          </a:p>
        </p:txBody>
      </p:sp>
      <p:sp>
        <p:nvSpPr>
          <p:cNvPr id="14345" name="Text Box 8"/>
          <p:cNvSpPr txBox="1">
            <a:spLocks noChangeArrowheads="1"/>
          </p:cNvSpPr>
          <p:nvPr/>
        </p:nvSpPr>
        <p:spPr bwMode="auto">
          <a:xfrm>
            <a:off x="3519488" y="3579813"/>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3</a:t>
            </a:r>
          </a:p>
        </p:txBody>
      </p:sp>
      <p:sp>
        <p:nvSpPr>
          <p:cNvPr id="14346" name="Text Box 9"/>
          <p:cNvSpPr txBox="1">
            <a:spLocks noChangeArrowheads="1"/>
          </p:cNvSpPr>
          <p:nvPr/>
        </p:nvSpPr>
        <p:spPr bwMode="auto">
          <a:xfrm>
            <a:off x="3509963" y="1774825"/>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a:t>
            </a:r>
          </a:p>
        </p:txBody>
      </p:sp>
      <p:sp>
        <p:nvSpPr>
          <p:cNvPr id="14347" name="Text Box 10"/>
          <p:cNvSpPr txBox="1">
            <a:spLocks noChangeArrowheads="1"/>
          </p:cNvSpPr>
          <p:nvPr/>
        </p:nvSpPr>
        <p:spPr bwMode="auto">
          <a:xfrm>
            <a:off x="1304925" y="3297238"/>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(3)</a:t>
            </a:r>
            <a:endParaRPr lang="en-US"/>
          </a:p>
        </p:txBody>
      </p:sp>
      <p:sp>
        <p:nvSpPr>
          <p:cNvPr id="14348" name="Text Box 11"/>
          <p:cNvSpPr txBox="1">
            <a:spLocks noChangeArrowheads="1"/>
          </p:cNvSpPr>
          <p:nvPr/>
        </p:nvSpPr>
        <p:spPr bwMode="auto">
          <a:xfrm>
            <a:off x="6350000" y="3044825"/>
            <a:ext cx="191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3 * NFact (2)</a:t>
            </a:r>
            <a:endParaRPr lang="en-US"/>
          </a:p>
        </p:txBody>
      </p:sp>
      <p:sp>
        <p:nvSpPr>
          <p:cNvPr id="14349" name="Text Box 12"/>
          <p:cNvSpPr txBox="1">
            <a:spLocks noChangeArrowheads="1"/>
          </p:cNvSpPr>
          <p:nvPr/>
        </p:nvSpPr>
        <p:spPr bwMode="auto">
          <a:xfrm>
            <a:off x="1273175" y="45593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(2)</a:t>
            </a:r>
            <a:endParaRPr lang="en-US"/>
          </a:p>
        </p:txBody>
      </p:sp>
      <p:sp>
        <p:nvSpPr>
          <p:cNvPr id="14350" name="Text Box 13"/>
          <p:cNvSpPr txBox="1">
            <a:spLocks noChangeArrowheads="1"/>
          </p:cNvSpPr>
          <p:nvPr/>
        </p:nvSpPr>
        <p:spPr bwMode="auto">
          <a:xfrm>
            <a:off x="1304925" y="5881688"/>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(1)</a:t>
            </a:r>
            <a:endParaRPr lang="en-US"/>
          </a:p>
        </p:txBody>
      </p:sp>
      <p:sp>
        <p:nvSpPr>
          <p:cNvPr id="14351" name="Text Box 14"/>
          <p:cNvSpPr txBox="1">
            <a:spLocks noChangeArrowheads="1"/>
          </p:cNvSpPr>
          <p:nvPr/>
        </p:nvSpPr>
        <p:spPr bwMode="auto">
          <a:xfrm>
            <a:off x="3549650" y="4413250"/>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a:t>
            </a:r>
          </a:p>
        </p:txBody>
      </p:sp>
      <p:sp>
        <p:nvSpPr>
          <p:cNvPr id="14352" name="Text Box 15"/>
          <p:cNvSpPr txBox="1">
            <a:spLocks noChangeArrowheads="1"/>
          </p:cNvSpPr>
          <p:nvPr/>
        </p:nvSpPr>
        <p:spPr bwMode="auto">
          <a:xfrm>
            <a:off x="3611563" y="5643563"/>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a:t>
            </a:r>
          </a:p>
        </p:txBody>
      </p:sp>
      <p:sp>
        <p:nvSpPr>
          <p:cNvPr id="14353" name="Text Box 16"/>
          <p:cNvSpPr txBox="1">
            <a:spLocks noChangeArrowheads="1"/>
          </p:cNvSpPr>
          <p:nvPr/>
        </p:nvSpPr>
        <p:spPr bwMode="auto">
          <a:xfrm>
            <a:off x="3540125" y="4868863"/>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2</a:t>
            </a:r>
          </a:p>
        </p:txBody>
      </p:sp>
      <p:sp>
        <p:nvSpPr>
          <p:cNvPr id="14354" name="Text Box 17"/>
          <p:cNvSpPr txBox="1">
            <a:spLocks noChangeArrowheads="1"/>
          </p:cNvSpPr>
          <p:nvPr/>
        </p:nvSpPr>
        <p:spPr bwMode="auto">
          <a:xfrm>
            <a:off x="3579813" y="6137275"/>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1</a:t>
            </a:r>
          </a:p>
        </p:txBody>
      </p:sp>
      <p:sp>
        <p:nvSpPr>
          <p:cNvPr id="14355" name="Text Box 18"/>
          <p:cNvSpPr txBox="1">
            <a:spLocks noChangeArrowheads="1"/>
          </p:cNvSpPr>
          <p:nvPr/>
        </p:nvSpPr>
        <p:spPr bwMode="auto">
          <a:xfrm>
            <a:off x="6564313" y="4305300"/>
            <a:ext cx="191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2 * NFact (1)</a:t>
            </a:r>
            <a:endParaRPr lang="en-US"/>
          </a:p>
        </p:txBody>
      </p:sp>
      <p:sp>
        <p:nvSpPr>
          <p:cNvPr id="14356" name="Text Box 19"/>
          <p:cNvSpPr txBox="1">
            <a:spLocks noChangeArrowheads="1"/>
          </p:cNvSpPr>
          <p:nvPr/>
        </p:nvSpPr>
        <p:spPr bwMode="auto">
          <a:xfrm>
            <a:off x="6943725" y="5567363"/>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(1)</a:t>
            </a:r>
            <a:endParaRPr lang="en-US"/>
          </a:p>
        </p:txBody>
      </p:sp>
      <p:sp>
        <p:nvSpPr>
          <p:cNvPr id="14357" name="Line 21"/>
          <p:cNvSpPr>
            <a:spLocks noChangeShapeType="1"/>
          </p:cNvSpPr>
          <p:nvPr/>
        </p:nvSpPr>
        <p:spPr bwMode="auto">
          <a:xfrm flipH="1">
            <a:off x="5502275" y="2095500"/>
            <a:ext cx="2097088" cy="1633538"/>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8" name="Line 22"/>
          <p:cNvSpPr>
            <a:spLocks noChangeShapeType="1"/>
          </p:cNvSpPr>
          <p:nvPr/>
        </p:nvSpPr>
        <p:spPr bwMode="auto">
          <a:xfrm flipH="1">
            <a:off x="5564188" y="3425825"/>
            <a:ext cx="2357437" cy="1552575"/>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9" name="Line 23"/>
          <p:cNvSpPr>
            <a:spLocks noChangeShapeType="1"/>
          </p:cNvSpPr>
          <p:nvPr/>
        </p:nvSpPr>
        <p:spPr bwMode="auto">
          <a:xfrm flipH="1">
            <a:off x="5583238" y="4756150"/>
            <a:ext cx="2581275" cy="1592263"/>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pPr>
              <a:defRPr/>
            </a:pPr>
            <a:fld id="{D0C734F9-2192-4638-84E2-3AFE89694B0F}" type="slidenum">
              <a:rPr lang="en-US"/>
              <a:pPr>
                <a:defRPr/>
              </a:pPr>
              <a:t>13</a:t>
            </a:fld>
            <a:endParaRPr lang="en-US"/>
          </a:p>
        </p:txBody>
      </p:sp>
      <p:sp>
        <p:nvSpPr>
          <p:cNvPr id="15363" name="Rectangle 2"/>
          <p:cNvSpPr>
            <a:spLocks noGrp="1" noChangeArrowheads="1"/>
          </p:cNvSpPr>
          <p:nvPr>
            <p:ph type="title"/>
          </p:nvPr>
        </p:nvSpPr>
        <p:spPr/>
        <p:txBody>
          <a:bodyPr/>
          <a:lstStyle/>
          <a:p>
            <a:pPr eaLnBrk="1" hangingPunct="1"/>
            <a:r>
              <a:rPr lang="en-US"/>
              <a:t>Tracing Nfact(4) p.2</a:t>
            </a:r>
          </a:p>
        </p:txBody>
      </p:sp>
      <p:sp>
        <p:nvSpPr>
          <p:cNvPr id="15364" name="Text Box 3"/>
          <p:cNvSpPr txBox="1">
            <a:spLocks noChangeArrowheads="1"/>
          </p:cNvSpPr>
          <p:nvPr/>
        </p:nvSpPr>
        <p:spPr bwMode="auto">
          <a:xfrm>
            <a:off x="5905500" y="1935163"/>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endParaRPr lang="en-US"/>
          </a:p>
        </p:txBody>
      </p:sp>
      <p:sp>
        <p:nvSpPr>
          <p:cNvPr id="15365" name="Text Box 4"/>
          <p:cNvSpPr txBox="1">
            <a:spLocks noChangeArrowheads="1"/>
          </p:cNvSpPr>
          <p:nvPr/>
        </p:nvSpPr>
        <p:spPr bwMode="auto">
          <a:xfrm>
            <a:off x="3487738" y="2236788"/>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4</a:t>
            </a:r>
          </a:p>
        </p:txBody>
      </p:sp>
      <p:sp>
        <p:nvSpPr>
          <p:cNvPr id="15366" name="Text Box 5"/>
          <p:cNvSpPr txBox="1">
            <a:spLocks noChangeArrowheads="1"/>
          </p:cNvSpPr>
          <p:nvPr/>
        </p:nvSpPr>
        <p:spPr bwMode="auto">
          <a:xfrm>
            <a:off x="3519488" y="3133725"/>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6</a:t>
            </a:r>
          </a:p>
        </p:txBody>
      </p:sp>
      <p:sp>
        <p:nvSpPr>
          <p:cNvPr id="15367" name="Text Box 6"/>
          <p:cNvSpPr txBox="1">
            <a:spLocks noChangeArrowheads="1"/>
          </p:cNvSpPr>
          <p:nvPr/>
        </p:nvSpPr>
        <p:spPr bwMode="auto">
          <a:xfrm>
            <a:off x="1314450" y="1976438"/>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(4)</a:t>
            </a:r>
            <a:endParaRPr lang="en-US"/>
          </a:p>
        </p:txBody>
      </p:sp>
      <p:sp>
        <p:nvSpPr>
          <p:cNvPr id="15368" name="Text Box 7"/>
          <p:cNvSpPr txBox="1">
            <a:spLocks noChangeArrowheads="1"/>
          </p:cNvSpPr>
          <p:nvPr/>
        </p:nvSpPr>
        <p:spPr bwMode="auto">
          <a:xfrm>
            <a:off x="6767513" y="1825625"/>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4 * 6</a:t>
            </a:r>
            <a:endParaRPr lang="en-US"/>
          </a:p>
        </p:txBody>
      </p:sp>
      <p:sp>
        <p:nvSpPr>
          <p:cNvPr id="15369" name="Text Box 8"/>
          <p:cNvSpPr txBox="1">
            <a:spLocks noChangeArrowheads="1"/>
          </p:cNvSpPr>
          <p:nvPr/>
        </p:nvSpPr>
        <p:spPr bwMode="auto">
          <a:xfrm>
            <a:off x="3519488" y="3579813"/>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3</a:t>
            </a:r>
          </a:p>
        </p:txBody>
      </p:sp>
      <p:sp>
        <p:nvSpPr>
          <p:cNvPr id="15370" name="Text Box 9"/>
          <p:cNvSpPr txBox="1">
            <a:spLocks noChangeArrowheads="1"/>
          </p:cNvSpPr>
          <p:nvPr/>
        </p:nvSpPr>
        <p:spPr bwMode="auto">
          <a:xfrm>
            <a:off x="3509963" y="1774825"/>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24</a:t>
            </a:r>
          </a:p>
        </p:txBody>
      </p:sp>
      <p:sp>
        <p:nvSpPr>
          <p:cNvPr id="15371" name="Text Box 10"/>
          <p:cNvSpPr txBox="1">
            <a:spLocks noChangeArrowheads="1"/>
          </p:cNvSpPr>
          <p:nvPr/>
        </p:nvSpPr>
        <p:spPr bwMode="auto">
          <a:xfrm>
            <a:off x="1304925" y="3297238"/>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(3)</a:t>
            </a:r>
            <a:endParaRPr lang="en-US"/>
          </a:p>
        </p:txBody>
      </p:sp>
      <p:sp>
        <p:nvSpPr>
          <p:cNvPr id="15372" name="Text Box 11"/>
          <p:cNvSpPr txBox="1">
            <a:spLocks noChangeArrowheads="1"/>
          </p:cNvSpPr>
          <p:nvPr/>
        </p:nvSpPr>
        <p:spPr bwMode="auto">
          <a:xfrm>
            <a:off x="6738938" y="3044825"/>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3 * 2</a:t>
            </a:r>
            <a:endParaRPr lang="en-US"/>
          </a:p>
        </p:txBody>
      </p:sp>
      <p:sp>
        <p:nvSpPr>
          <p:cNvPr id="15373" name="Text Box 12"/>
          <p:cNvSpPr txBox="1">
            <a:spLocks noChangeArrowheads="1"/>
          </p:cNvSpPr>
          <p:nvPr/>
        </p:nvSpPr>
        <p:spPr bwMode="auto">
          <a:xfrm>
            <a:off x="1273175" y="45593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(2)</a:t>
            </a:r>
            <a:endParaRPr lang="en-US"/>
          </a:p>
        </p:txBody>
      </p:sp>
      <p:sp>
        <p:nvSpPr>
          <p:cNvPr id="15374" name="Text Box 13"/>
          <p:cNvSpPr txBox="1">
            <a:spLocks noChangeArrowheads="1"/>
          </p:cNvSpPr>
          <p:nvPr/>
        </p:nvSpPr>
        <p:spPr bwMode="auto">
          <a:xfrm>
            <a:off x="1304925" y="5881688"/>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(1)</a:t>
            </a:r>
            <a:endParaRPr lang="en-US"/>
          </a:p>
        </p:txBody>
      </p:sp>
      <p:sp>
        <p:nvSpPr>
          <p:cNvPr id="15375" name="Text Box 14"/>
          <p:cNvSpPr txBox="1">
            <a:spLocks noChangeArrowheads="1"/>
          </p:cNvSpPr>
          <p:nvPr/>
        </p:nvSpPr>
        <p:spPr bwMode="auto">
          <a:xfrm>
            <a:off x="3549650" y="4413250"/>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2</a:t>
            </a:r>
          </a:p>
        </p:txBody>
      </p:sp>
      <p:sp>
        <p:nvSpPr>
          <p:cNvPr id="15376" name="Text Box 15"/>
          <p:cNvSpPr txBox="1">
            <a:spLocks noChangeArrowheads="1"/>
          </p:cNvSpPr>
          <p:nvPr/>
        </p:nvSpPr>
        <p:spPr bwMode="auto">
          <a:xfrm>
            <a:off x="3611563" y="5643563"/>
            <a:ext cx="1914525" cy="457200"/>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1</a:t>
            </a:r>
          </a:p>
        </p:txBody>
      </p:sp>
      <p:sp>
        <p:nvSpPr>
          <p:cNvPr id="15377" name="Text Box 16"/>
          <p:cNvSpPr txBox="1">
            <a:spLocks noChangeArrowheads="1"/>
          </p:cNvSpPr>
          <p:nvPr/>
        </p:nvSpPr>
        <p:spPr bwMode="auto">
          <a:xfrm>
            <a:off x="3540125" y="4868863"/>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2</a:t>
            </a:r>
          </a:p>
        </p:txBody>
      </p:sp>
      <p:sp>
        <p:nvSpPr>
          <p:cNvPr id="15378" name="Text Box 17"/>
          <p:cNvSpPr txBox="1">
            <a:spLocks noChangeArrowheads="1"/>
          </p:cNvSpPr>
          <p:nvPr/>
        </p:nvSpPr>
        <p:spPr bwMode="auto">
          <a:xfrm>
            <a:off x="3579813" y="6137275"/>
            <a:ext cx="1914525" cy="45720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 1</a:t>
            </a:r>
          </a:p>
        </p:txBody>
      </p:sp>
      <p:sp>
        <p:nvSpPr>
          <p:cNvPr id="15379" name="Text Box 18"/>
          <p:cNvSpPr txBox="1">
            <a:spLocks noChangeArrowheads="1"/>
          </p:cNvSpPr>
          <p:nvPr/>
        </p:nvSpPr>
        <p:spPr bwMode="auto">
          <a:xfrm>
            <a:off x="6772275" y="44862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2 * 1</a:t>
            </a:r>
            <a:endParaRPr lang="en-US"/>
          </a:p>
        </p:txBody>
      </p:sp>
      <p:sp>
        <p:nvSpPr>
          <p:cNvPr id="15380" name="Text Box 19"/>
          <p:cNvSpPr txBox="1">
            <a:spLocks noChangeArrowheads="1"/>
          </p:cNvSpPr>
          <p:nvPr/>
        </p:nvSpPr>
        <p:spPr bwMode="auto">
          <a:xfrm>
            <a:off x="6702425" y="5668963"/>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latin typeface="Arial" charset="0"/>
              </a:rPr>
              <a:t>NFact (1)</a:t>
            </a:r>
            <a:endParaRPr lang="en-US"/>
          </a:p>
        </p:txBody>
      </p:sp>
      <p:sp>
        <p:nvSpPr>
          <p:cNvPr id="15381" name="Line 23"/>
          <p:cNvSpPr>
            <a:spLocks noChangeShapeType="1"/>
          </p:cNvSpPr>
          <p:nvPr/>
        </p:nvSpPr>
        <p:spPr bwMode="auto">
          <a:xfrm flipV="1">
            <a:off x="5538788" y="4953000"/>
            <a:ext cx="1836737" cy="904875"/>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25"/>
          <p:cNvSpPr>
            <a:spLocks noChangeShapeType="1"/>
          </p:cNvSpPr>
          <p:nvPr/>
        </p:nvSpPr>
        <p:spPr bwMode="auto">
          <a:xfrm flipV="1">
            <a:off x="5462588" y="3567113"/>
            <a:ext cx="1874837" cy="1068387"/>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26"/>
          <p:cNvSpPr>
            <a:spLocks noChangeShapeType="1"/>
          </p:cNvSpPr>
          <p:nvPr/>
        </p:nvSpPr>
        <p:spPr bwMode="auto">
          <a:xfrm flipV="1">
            <a:off x="5422900" y="2317750"/>
            <a:ext cx="1935163" cy="1008063"/>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4" name="TextBox 23"/>
          <p:cNvSpPr txBox="1">
            <a:spLocks noChangeArrowheads="1"/>
          </p:cNvSpPr>
          <p:nvPr/>
        </p:nvSpPr>
        <p:spPr bwMode="auto">
          <a:xfrm>
            <a:off x="4989513" y="0"/>
            <a:ext cx="4154487" cy="83026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t>depth of recursion:</a:t>
            </a:r>
          </a:p>
          <a:p>
            <a:r>
              <a:rPr lang="en-US"/>
              <a:t>number of times func calls itself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9F657DA-2947-498B-B2C4-E5EA50056A59}" type="slidenum">
              <a:rPr lang="en-US"/>
              <a:pPr>
                <a:defRPr/>
              </a:pPr>
              <a:t>14</a:t>
            </a:fld>
            <a:endParaRPr lang="en-US"/>
          </a:p>
        </p:txBody>
      </p:sp>
      <p:sp>
        <p:nvSpPr>
          <p:cNvPr id="16387" name="Rectangle 2"/>
          <p:cNvSpPr>
            <a:spLocks noGrp="1" noChangeArrowheads="1"/>
          </p:cNvSpPr>
          <p:nvPr>
            <p:ph type="title"/>
          </p:nvPr>
        </p:nvSpPr>
        <p:spPr>
          <a:xfrm>
            <a:off x="1219200" y="196850"/>
            <a:ext cx="7772400" cy="1085850"/>
          </a:xfrm>
        </p:spPr>
        <p:txBody>
          <a:bodyPr/>
          <a:lstStyle/>
          <a:p>
            <a:pPr eaLnBrk="1" hangingPunct="1"/>
            <a:r>
              <a:rPr lang="en-US" sz="3600"/>
              <a:t>Serious Error: no base case</a:t>
            </a:r>
            <a:endParaRPr lang="en-US" sz="3600" i="1"/>
          </a:p>
        </p:txBody>
      </p:sp>
      <p:sp>
        <p:nvSpPr>
          <p:cNvPr id="16388" name="Rectangle 3"/>
          <p:cNvSpPr>
            <a:spLocks noGrp="1" noChangeArrowheads="1"/>
          </p:cNvSpPr>
          <p:nvPr>
            <p:ph type="body" idx="1"/>
          </p:nvPr>
        </p:nvSpPr>
        <p:spPr/>
        <p:txBody>
          <a:bodyPr/>
          <a:lstStyle/>
          <a:p>
            <a:pPr eaLnBrk="1" hangingPunct="1">
              <a:buFont typeface="Wingdings" pitchFamily="2" charset="2"/>
              <a:buNone/>
            </a:pPr>
            <a:r>
              <a:rPr lang="en-US" sz="2400" b="1">
                <a:latin typeface="Courier New" pitchFamily="49" charset="0"/>
              </a:rPr>
              <a:t>def Nfact ( N ) :</a:t>
            </a:r>
          </a:p>
          <a:p>
            <a:pPr eaLnBrk="1" hangingPunct="1">
              <a:buFont typeface="Wingdings" pitchFamily="2" charset="2"/>
              <a:buNone/>
            </a:pPr>
            <a:endParaRPr lang="en-US" sz="2400" b="1">
              <a:latin typeface="Courier New" pitchFamily="49" charset="0"/>
            </a:endParaRPr>
          </a:p>
          <a:p>
            <a:pPr eaLnBrk="1" hangingPunct="1">
              <a:buFont typeface="Wingdings" pitchFamily="2" charset="2"/>
              <a:buNone/>
            </a:pPr>
            <a:r>
              <a:rPr lang="en-US" sz="2400" b="1">
                <a:latin typeface="Courier New" pitchFamily="49" charset="0"/>
              </a:rPr>
              <a:t>	  return ( N * </a:t>
            </a:r>
            <a:r>
              <a:rPr lang="en-US" sz="2400" b="1">
                <a:solidFill>
                  <a:srgbClr val="FF0000"/>
                </a:solidFill>
                <a:latin typeface="Courier New" pitchFamily="49" charset="0"/>
              </a:rPr>
              <a:t>Nfact(N - 1)</a:t>
            </a:r>
            <a:r>
              <a:rPr lang="en-US" sz="2400" b="1">
                <a:latin typeface="Courier New" pitchFamily="49" charset="0"/>
              </a:rPr>
              <a:t> )</a:t>
            </a:r>
          </a:p>
          <a:p>
            <a:pPr eaLnBrk="1" hangingPunct="1">
              <a:buFont typeface="Wingdings" pitchFamily="2" charset="2"/>
              <a:buNone/>
            </a:pPr>
            <a:endParaRPr lang="en-US">
              <a:latin typeface="Courier" charset="0"/>
            </a:endParaRPr>
          </a:p>
        </p:txBody>
      </p:sp>
      <p:sp>
        <p:nvSpPr>
          <p:cNvPr id="16389" name="Text Box 4"/>
          <p:cNvSpPr txBox="1">
            <a:spLocks noChangeArrowheads="1"/>
          </p:cNvSpPr>
          <p:nvPr/>
        </p:nvSpPr>
        <p:spPr bwMode="auto">
          <a:xfrm>
            <a:off x="2344738" y="4738688"/>
            <a:ext cx="4821237" cy="1739900"/>
          </a:xfrm>
          <a:prstGeom prst="rect">
            <a:avLst/>
          </a:prstGeom>
          <a:solidFill>
            <a:srgbClr val="CCFFCC"/>
          </a:solidFill>
          <a:ln>
            <a:noFill/>
          </a:ln>
          <a:extLs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600" b="1" dirty="0">
                <a:solidFill>
                  <a:schemeClr val="tx2"/>
                </a:solidFill>
                <a:latin typeface="Times New Roman" charset="0"/>
              </a:rPr>
              <a:t>Result: </a:t>
            </a:r>
            <a:br>
              <a:rPr lang="en-US" sz="3600" b="1" dirty="0">
                <a:solidFill>
                  <a:schemeClr val="tx2"/>
                </a:solidFill>
                <a:latin typeface="Times New Roman" charset="0"/>
              </a:rPr>
            </a:br>
            <a:r>
              <a:rPr lang="en-US" sz="3600" b="1" i="1" dirty="0">
                <a:solidFill>
                  <a:schemeClr val="tx2"/>
                </a:solidFill>
                <a:latin typeface="Times New Roman" charset="0"/>
              </a:rPr>
              <a:t>infinite recursion</a:t>
            </a:r>
            <a:br>
              <a:rPr lang="en-US" sz="3600" b="1" i="1" dirty="0">
                <a:solidFill>
                  <a:schemeClr val="tx2"/>
                </a:solidFill>
                <a:latin typeface="Times New Roman" charset="0"/>
              </a:rPr>
            </a:br>
            <a:r>
              <a:rPr lang="en-US" sz="3600" b="1" i="1" dirty="0">
                <a:solidFill>
                  <a:schemeClr val="tx2"/>
                </a:solidFill>
                <a:latin typeface="Times New Roman" charset="0"/>
              </a:rPr>
              <a:t>runtime stack overflow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1BA9855-C408-499B-AF26-AD8A76F58518}" type="slidenum">
              <a:rPr lang="en-US"/>
              <a:pPr>
                <a:defRPr/>
              </a:pPr>
              <a:t>15</a:t>
            </a:fld>
            <a:endParaRPr lang="en-US"/>
          </a:p>
        </p:txBody>
      </p:sp>
      <p:sp>
        <p:nvSpPr>
          <p:cNvPr id="17411" name="Rectangle 2"/>
          <p:cNvSpPr>
            <a:spLocks noGrp="1" noChangeArrowheads="1"/>
          </p:cNvSpPr>
          <p:nvPr>
            <p:ph type="title"/>
          </p:nvPr>
        </p:nvSpPr>
        <p:spPr/>
        <p:txBody>
          <a:bodyPr/>
          <a:lstStyle/>
          <a:p>
            <a:pPr eaLnBrk="1" hangingPunct="1"/>
            <a:r>
              <a:rPr lang="en-US"/>
              <a:t>Recursion and Iteration</a:t>
            </a:r>
          </a:p>
        </p:txBody>
      </p:sp>
      <p:sp>
        <p:nvSpPr>
          <p:cNvPr id="17412" name="Rectangle 3"/>
          <p:cNvSpPr>
            <a:spLocks noGrp="1" noChangeArrowheads="1"/>
          </p:cNvSpPr>
          <p:nvPr>
            <p:ph type="body" idx="1"/>
          </p:nvPr>
        </p:nvSpPr>
        <p:spPr/>
        <p:txBody>
          <a:bodyPr/>
          <a:lstStyle/>
          <a:p>
            <a:pPr eaLnBrk="1" hangingPunct="1">
              <a:lnSpc>
                <a:spcPct val="90000"/>
              </a:lnSpc>
            </a:pPr>
            <a:r>
              <a:rPr lang="en-US" sz="2800"/>
              <a:t>A recursive solution can always be written instead using iteration</a:t>
            </a:r>
          </a:p>
          <a:p>
            <a:pPr eaLnBrk="1" hangingPunct="1">
              <a:lnSpc>
                <a:spcPct val="90000"/>
              </a:lnSpc>
            </a:pPr>
            <a:r>
              <a:rPr lang="en-US" sz="2800"/>
              <a:t>An iterative solution can always be written instead using recursion</a:t>
            </a:r>
          </a:p>
          <a:p>
            <a:pPr eaLnBrk="1" hangingPunct="1">
              <a:lnSpc>
                <a:spcPct val="90000"/>
              </a:lnSpc>
            </a:pPr>
            <a:r>
              <a:rPr lang="en-US" sz="2800"/>
              <a:t>Recursive solution: involves lots of function call overhead</a:t>
            </a:r>
          </a:p>
          <a:p>
            <a:pPr eaLnBrk="1" hangingPunct="1">
              <a:lnSpc>
                <a:spcPct val="90000"/>
              </a:lnSpc>
            </a:pPr>
            <a:r>
              <a:rPr lang="en-US" sz="2800"/>
              <a:t>Many programming languages will evaluate certain types of recursive code and generate the executable using iteration instead, to </a:t>
            </a:r>
            <a:r>
              <a:rPr lang="en-US" sz="2800" i="1"/>
              <a:t>optimize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BBBF081-320C-4D8A-A82C-D499C98D5909}" type="slidenum">
              <a:rPr lang="en-US"/>
              <a:pPr>
                <a:defRPr/>
              </a:pPr>
              <a:t>16</a:t>
            </a:fld>
            <a:endParaRPr lang="en-US"/>
          </a:p>
        </p:txBody>
      </p:sp>
      <p:sp>
        <p:nvSpPr>
          <p:cNvPr id="18435" name="Rectangle 2"/>
          <p:cNvSpPr>
            <a:spLocks noGrp="1" noChangeArrowheads="1"/>
          </p:cNvSpPr>
          <p:nvPr>
            <p:ph type="title"/>
          </p:nvPr>
        </p:nvSpPr>
        <p:spPr/>
        <p:txBody>
          <a:bodyPr/>
          <a:lstStyle/>
          <a:p>
            <a:pPr eaLnBrk="1" hangingPunct="1"/>
            <a:r>
              <a:rPr lang="en-US"/>
              <a:t>Iterative Factorial</a:t>
            </a:r>
          </a:p>
        </p:txBody>
      </p:sp>
      <p:sp>
        <p:nvSpPr>
          <p:cNvPr id="18436" name="Rectangle 3"/>
          <p:cNvSpPr>
            <a:spLocks noGrp="1" noChangeArrowheads="1"/>
          </p:cNvSpPr>
          <p:nvPr>
            <p:ph type="body" idx="1"/>
          </p:nvPr>
        </p:nvSpPr>
        <p:spPr>
          <a:xfrm>
            <a:off x="1173163" y="1981200"/>
            <a:ext cx="7772400" cy="4381500"/>
          </a:xfrm>
        </p:spPr>
        <p:txBody>
          <a:bodyPr/>
          <a:lstStyle/>
          <a:p>
            <a:pPr eaLnBrk="1" hangingPunct="1"/>
            <a:r>
              <a:rPr lang="en-US" sz="2400">
                <a:solidFill>
                  <a:srgbClr val="000000"/>
                </a:solidFill>
                <a:latin typeface="Monaco" charset="0"/>
              </a:rPr>
              <a:t>def Nfact2 (N) :</a:t>
            </a:r>
            <a:br>
              <a:rPr lang="en-US" sz="2400">
                <a:solidFill>
                  <a:srgbClr val="000000"/>
                </a:solidFill>
                <a:latin typeface="Monaco" charset="0"/>
              </a:rPr>
            </a:br>
            <a:br>
              <a:rPr lang="en-US" sz="2400">
                <a:solidFill>
                  <a:srgbClr val="000000"/>
                </a:solidFill>
                <a:latin typeface="Monaco" charset="0"/>
              </a:rPr>
            </a:br>
            <a:r>
              <a:rPr lang="en-US" sz="2400">
                <a:solidFill>
                  <a:srgbClr val="000000"/>
                </a:solidFill>
                <a:latin typeface="Monaco" charset="0"/>
              </a:rPr>
              <a:t>	result = 1</a:t>
            </a:r>
            <a:br>
              <a:rPr lang="en-US" sz="2400">
                <a:solidFill>
                  <a:srgbClr val="000000"/>
                </a:solidFill>
                <a:latin typeface="Monaco" charset="0"/>
              </a:rPr>
            </a:br>
            <a:r>
              <a:rPr lang="en-US" sz="2400">
                <a:solidFill>
                  <a:srgbClr val="000000"/>
                </a:solidFill>
                <a:latin typeface="Monaco" charset="0"/>
              </a:rPr>
              <a:t> </a:t>
            </a:r>
            <a:br>
              <a:rPr lang="en-US" sz="2400">
                <a:solidFill>
                  <a:srgbClr val="000000"/>
                </a:solidFill>
                <a:latin typeface="Monaco" charset="0"/>
              </a:rPr>
            </a:br>
            <a:r>
              <a:rPr lang="en-US" sz="2400">
                <a:solidFill>
                  <a:srgbClr val="000000"/>
                </a:solidFill>
                <a:latin typeface="Monaco" charset="0"/>
              </a:rPr>
              <a:t>	for countdown in range (N, 1, -1)  :</a:t>
            </a:r>
            <a:br>
              <a:rPr lang="en-US" sz="2400">
                <a:solidFill>
                  <a:srgbClr val="000000"/>
                </a:solidFill>
                <a:latin typeface="Monaco" charset="0"/>
              </a:rPr>
            </a:br>
            <a:r>
              <a:rPr lang="en-US" sz="2400">
                <a:solidFill>
                  <a:srgbClr val="000000"/>
                </a:solidFill>
                <a:latin typeface="Monaco" charset="0"/>
              </a:rPr>
              <a:t>	    result = result * countdown;</a:t>
            </a:r>
            <a:br>
              <a:rPr lang="en-US" sz="2400">
                <a:solidFill>
                  <a:srgbClr val="000000"/>
                </a:solidFill>
                <a:latin typeface="Monaco" charset="0"/>
              </a:rPr>
            </a:br>
            <a:br>
              <a:rPr lang="en-US" sz="2400">
                <a:solidFill>
                  <a:srgbClr val="000000"/>
                </a:solidFill>
                <a:latin typeface="Monaco" charset="0"/>
              </a:rPr>
            </a:br>
            <a:r>
              <a:rPr lang="en-US" sz="2400">
                <a:solidFill>
                  <a:srgbClr val="000000"/>
                </a:solidFill>
                <a:latin typeface="Monaco" charset="0"/>
              </a:rPr>
              <a:t>	return result</a:t>
            </a:r>
            <a:br>
              <a:rPr lang="en-US" sz="2400">
                <a:solidFill>
                  <a:srgbClr val="000000"/>
                </a:solidFill>
                <a:latin typeface="Monaco" charset="0"/>
              </a:rPr>
            </a:br>
            <a:endParaRPr lang="en-US"/>
          </a:p>
          <a:p>
            <a:pPr eaLnBrk="1" hangingPunct="1"/>
            <a:endParaRPr lang="en-US"/>
          </a:p>
        </p:txBody>
      </p:sp>
      <p:sp>
        <p:nvSpPr>
          <p:cNvPr id="18437" name="TextBox 4"/>
          <p:cNvSpPr txBox="1">
            <a:spLocks noChangeArrowheads="1"/>
          </p:cNvSpPr>
          <p:nvPr/>
        </p:nvSpPr>
        <p:spPr bwMode="auto">
          <a:xfrm>
            <a:off x="6111875" y="1371600"/>
            <a:ext cx="2103438" cy="461963"/>
          </a:xfrm>
          <a:prstGeom prst="rect">
            <a:avLst/>
          </a:prstGeom>
          <a:solidFill>
            <a:srgbClr val="66FF99"/>
          </a:solidFill>
          <a:ln>
            <a:noFill/>
          </a:ln>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dirty="0"/>
              <a:t>iterativeFact.py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Direct and Indirect Recursion</a:t>
            </a:r>
          </a:p>
        </p:txBody>
      </p:sp>
      <p:sp>
        <p:nvSpPr>
          <p:cNvPr id="19459" name="Content Placeholder 2"/>
          <p:cNvSpPr>
            <a:spLocks noGrp="1"/>
          </p:cNvSpPr>
          <p:nvPr>
            <p:ph idx="1"/>
          </p:nvPr>
        </p:nvSpPr>
        <p:spPr>
          <a:xfrm>
            <a:off x="1173163" y="1981200"/>
            <a:ext cx="7772400" cy="4495800"/>
          </a:xfrm>
        </p:spPr>
        <p:txBody>
          <a:bodyPr/>
          <a:lstStyle/>
          <a:p>
            <a:r>
              <a:rPr lang="en-US" sz="2800" dirty="0"/>
              <a:t>Direct recursion example: a function A which calls itself</a:t>
            </a:r>
          </a:p>
          <a:p>
            <a:endParaRPr lang="en-US" sz="2800" dirty="0"/>
          </a:p>
          <a:p>
            <a:r>
              <a:rPr lang="en-US" sz="2800" dirty="0"/>
              <a:t>Indirect recursion example: function A calls function B, and function B calls function A</a:t>
            </a:r>
          </a:p>
          <a:p>
            <a:endParaRPr lang="en-US" sz="2800" dirty="0"/>
          </a:p>
          <a:p>
            <a:r>
              <a:rPr lang="en-US" sz="2800" dirty="0"/>
              <a:t>Always check for possibility of infinite recursion: won't terminate!  Runtime stack overflow!</a:t>
            </a:r>
          </a:p>
        </p:txBody>
      </p:sp>
      <p:sp>
        <p:nvSpPr>
          <p:cNvPr id="4" name="Slide Number Placeholder 3"/>
          <p:cNvSpPr>
            <a:spLocks noGrp="1"/>
          </p:cNvSpPr>
          <p:nvPr>
            <p:ph type="sldNum" sz="quarter" idx="12"/>
          </p:nvPr>
        </p:nvSpPr>
        <p:spPr/>
        <p:txBody>
          <a:bodyPr/>
          <a:lstStyle/>
          <a:p>
            <a:pPr>
              <a:defRPr/>
            </a:pPr>
            <a:fld id="{DA896196-5430-42E4-AE2F-517D3130A22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66669E6-AE8A-44B0-AF2A-AAE9282AF222}" type="slidenum">
              <a:rPr lang="en-US"/>
              <a:pPr>
                <a:defRPr/>
              </a:pPr>
              <a:t>18</a:t>
            </a:fld>
            <a:endParaRPr lang="en-US"/>
          </a:p>
        </p:txBody>
      </p:sp>
      <p:sp>
        <p:nvSpPr>
          <p:cNvPr id="20483" name="Rectangle 2"/>
          <p:cNvSpPr>
            <a:spLocks noGrp="1" noChangeArrowheads="1"/>
          </p:cNvSpPr>
          <p:nvPr>
            <p:ph type="title"/>
          </p:nvPr>
        </p:nvSpPr>
        <p:spPr/>
        <p:txBody>
          <a:bodyPr/>
          <a:lstStyle/>
          <a:p>
            <a:pPr eaLnBrk="1" hangingPunct="1"/>
            <a:r>
              <a:rPr lang="en-US"/>
              <a:t>When do we choose recursion?</a:t>
            </a:r>
          </a:p>
        </p:txBody>
      </p:sp>
      <p:sp>
        <p:nvSpPr>
          <p:cNvPr id="20484" name="Rectangle 3"/>
          <p:cNvSpPr>
            <a:spLocks noGrp="1" noChangeArrowheads="1"/>
          </p:cNvSpPr>
          <p:nvPr>
            <p:ph type="body" idx="1"/>
          </p:nvPr>
        </p:nvSpPr>
        <p:spPr>
          <a:xfrm>
            <a:off x="1173163" y="1981200"/>
            <a:ext cx="7772400" cy="4648200"/>
          </a:xfrm>
        </p:spPr>
        <p:txBody>
          <a:bodyPr/>
          <a:lstStyle/>
          <a:p>
            <a:pPr eaLnBrk="1" hangingPunct="1">
              <a:lnSpc>
                <a:spcPct val="90000"/>
              </a:lnSpc>
            </a:pPr>
            <a:r>
              <a:rPr lang="en-US" sz="2800"/>
              <a:t>When it gives the algorithm and resulting  code more </a:t>
            </a:r>
            <a:r>
              <a:rPr lang="en-US" sz="2800" i="1"/>
              <a:t>clarity</a:t>
            </a:r>
          </a:p>
          <a:p>
            <a:pPr eaLnBrk="1" hangingPunct="1">
              <a:lnSpc>
                <a:spcPct val="90000"/>
              </a:lnSpc>
            </a:pPr>
            <a:r>
              <a:rPr lang="en-US" sz="2800"/>
              <a:t>E.g. major well-studied examples which utilize recursion appropriately</a:t>
            </a:r>
          </a:p>
          <a:p>
            <a:pPr lvl="1" eaLnBrk="1" hangingPunct="1">
              <a:lnSpc>
                <a:spcPct val="90000"/>
              </a:lnSpc>
            </a:pPr>
            <a:r>
              <a:rPr lang="en-US" sz="2400" i="1"/>
              <a:t>Hoare's quicksort</a:t>
            </a:r>
          </a:p>
          <a:p>
            <a:pPr lvl="1" eaLnBrk="1" hangingPunct="1">
              <a:lnSpc>
                <a:spcPct val="90000"/>
              </a:lnSpc>
            </a:pPr>
            <a:r>
              <a:rPr lang="en-US" sz="2400" i="1"/>
              <a:t>Towers of Hanoi game</a:t>
            </a:r>
          </a:p>
          <a:p>
            <a:pPr eaLnBrk="1" hangingPunct="1">
              <a:lnSpc>
                <a:spcPct val="90000"/>
              </a:lnSpc>
            </a:pPr>
            <a:r>
              <a:rPr lang="en-US" sz="2800"/>
              <a:t>Certain processing of data structures, e.g. lists and trees (chess or checkers game)</a:t>
            </a:r>
          </a:p>
          <a:p>
            <a:pPr eaLnBrk="1" hangingPunct="1">
              <a:lnSpc>
                <a:spcPct val="90000"/>
              </a:lnSpc>
            </a:pPr>
            <a:r>
              <a:rPr lang="en-US" sz="2800"/>
              <a:t>This is discussed thoroughly in more advanced courses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5434B4F-FB36-40BE-8587-91127A2EF713}" type="slidenum">
              <a:rPr lang="en-US"/>
              <a:pPr>
                <a:defRPr/>
              </a:pPr>
              <a:t>19</a:t>
            </a:fld>
            <a:endParaRPr lang="en-US"/>
          </a:p>
        </p:txBody>
      </p:sp>
      <p:sp>
        <p:nvSpPr>
          <p:cNvPr id="21507" name="Rectangle 2"/>
          <p:cNvSpPr>
            <a:spLocks noGrp="1" noChangeArrowheads="1"/>
          </p:cNvSpPr>
          <p:nvPr>
            <p:ph type="title"/>
          </p:nvPr>
        </p:nvSpPr>
        <p:spPr>
          <a:xfrm>
            <a:off x="1011238" y="261938"/>
            <a:ext cx="7772400" cy="1143000"/>
          </a:xfrm>
        </p:spPr>
        <p:txBody>
          <a:bodyPr/>
          <a:lstStyle/>
          <a:p>
            <a:pPr eaLnBrk="1" hangingPunct="1"/>
            <a:r>
              <a:rPr lang="en-US" sz="2800"/>
              <a:t>The Geometric Dreams of Benoit Mendelbrot, father of fractal geometry (Jeffrey Goldsmith, Wired Magazine)</a:t>
            </a:r>
            <a:endParaRPr lang="en-US"/>
          </a:p>
        </p:txBody>
      </p:sp>
      <p:sp>
        <p:nvSpPr>
          <p:cNvPr id="21508" name="Rectangle 3"/>
          <p:cNvSpPr>
            <a:spLocks noGrp="1" noChangeArrowheads="1"/>
          </p:cNvSpPr>
          <p:nvPr>
            <p:ph type="body" idx="1"/>
          </p:nvPr>
        </p:nvSpPr>
        <p:spPr>
          <a:xfrm>
            <a:off x="1112838" y="1658938"/>
            <a:ext cx="7772400" cy="4557712"/>
          </a:xfrm>
        </p:spPr>
        <p:txBody>
          <a:bodyPr/>
          <a:lstStyle/>
          <a:p>
            <a:pPr eaLnBrk="1" hangingPunct="1">
              <a:lnSpc>
                <a:spcPct val="90000"/>
              </a:lnSpc>
            </a:pPr>
            <a:r>
              <a:rPr lang="en-US" sz="2800" b="1">
                <a:latin typeface="Times"/>
              </a:rPr>
              <a:t>Fractals</a:t>
            </a:r>
            <a:r>
              <a:rPr lang="en-US" sz="2800">
                <a:latin typeface="Times"/>
              </a:rPr>
              <a:t>: a branch of mathematics that reveals patterns in a coastline, swings of commodities prices, properties of new materials such as aerogels, and is used to generate images in computer-animation in movies and games</a:t>
            </a:r>
            <a:br>
              <a:rPr lang="en-US" sz="2800">
                <a:latin typeface="Times"/>
              </a:rPr>
            </a:br>
            <a:endParaRPr lang="en-US" sz="2800">
              <a:latin typeface="Times"/>
            </a:endParaRPr>
          </a:p>
          <a:p>
            <a:pPr eaLnBrk="1" hangingPunct="1">
              <a:lnSpc>
                <a:spcPct val="90000"/>
              </a:lnSpc>
            </a:pPr>
            <a:r>
              <a:rPr lang="en-US" sz="2800">
                <a:latin typeface="Times"/>
              </a:rPr>
              <a:t>brainchild of maverick mathematician </a:t>
            </a:r>
            <a:r>
              <a:rPr lang="en-US" sz="2800" b="1">
                <a:latin typeface="Times"/>
              </a:rPr>
              <a:t>Benoit Mandelbrot</a:t>
            </a:r>
            <a:r>
              <a:rPr lang="en-US" sz="2800">
                <a:latin typeface="Times"/>
              </a:rPr>
              <a:t>, who coined the term in the 1970s and popularized it in the 1980s, fractals (for fractional dimensions) allowed him to eschew traditional geometric analysis in favor of his own flair for visualizing phenomena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E9AB079-041C-43D4-93A4-8B529ED73274}" type="slidenum">
              <a:rPr lang="en-US"/>
              <a:pPr>
                <a:defRPr/>
              </a:pPr>
              <a:t>2</a:t>
            </a:fld>
            <a:endParaRPr lang="en-US"/>
          </a:p>
        </p:txBody>
      </p:sp>
      <p:sp>
        <p:nvSpPr>
          <p:cNvPr id="4099" name="Rectangle 12"/>
          <p:cNvSpPr>
            <a:spLocks noGrp="1" noChangeArrowheads="1"/>
          </p:cNvSpPr>
          <p:nvPr>
            <p:ph type="title"/>
          </p:nvPr>
        </p:nvSpPr>
        <p:spPr/>
        <p:txBody>
          <a:bodyPr/>
          <a:lstStyle/>
          <a:p>
            <a:pPr eaLnBrk="1" hangingPunct="1"/>
            <a:r>
              <a:rPr lang="en-US"/>
              <a:t>What is recursion ?</a:t>
            </a:r>
          </a:p>
        </p:txBody>
      </p:sp>
      <p:sp>
        <p:nvSpPr>
          <p:cNvPr id="265229" name="Rectangle 13"/>
          <p:cNvSpPr>
            <a:spLocks noGrp="1" noChangeArrowheads="1"/>
          </p:cNvSpPr>
          <p:nvPr>
            <p:ph type="body" idx="1"/>
          </p:nvPr>
        </p:nvSpPr>
        <p:spPr/>
        <p:txBody>
          <a:bodyPr/>
          <a:lstStyle/>
          <a:p>
            <a:pPr eaLnBrk="1" hangingPunct="1"/>
            <a:r>
              <a:rPr lang="en-US" sz="2800"/>
              <a:t>A method of defining a concept which refers to the concept itself</a:t>
            </a:r>
          </a:p>
          <a:p>
            <a:pPr eaLnBrk="1" hangingPunct="1"/>
            <a:r>
              <a:rPr lang="en-US" sz="2800"/>
              <a:t>A method of solving a problem by decomposing it into sub-problems of the same type as the original problem</a:t>
            </a:r>
          </a:p>
          <a:p>
            <a:pPr eaLnBrk="1" hangingPunct="1"/>
            <a:r>
              <a:rPr lang="en-US" sz="2800"/>
              <a:t>A powerful, elegant, efficient way to solve </a:t>
            </a:r>
            <a:r>
              <a:rPr lang="en-US" sz="2800" u="sng"/>
              <a:t>certain classes </a:t>
            </a:r>
            <a:r>
              <a:rPr lang="en-US" sz="2800"/>
              <a:t>of programming problems</a:t>
            </a:r>
          </a:p>
          <a:p>
            <a:pPr eaLnBrk="1" hangingPunct="1"/>
            <a:r>
              <a:rPr lang="en-US" sz="2800"/>
              <a:t>A </a:t>
            </a:r>
            <a:r>
              <a:rPr lang="en-US" sz="2800" i="1">
                <a:solidFill>
                  <a:srgbClr val="000099"/>
                </a:solidFill>
              </a:rPr>
              <a:t>recursive function</a:t>
            </a:r>
            <a:r>
              <a:rPr lang="en-US" sz="2800"/>
              <a:t> calls itself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9">
                                            <p:txEl>
                                              <p:pRg st="0" end="0"/>
                                            </p:txEl>
                                          </p:spTgt>
                                        </p:tgtEl>
                                        <p:attrNameLst>
                                          <p:attrName>style.visibility</p:attrName>
                                        </p:attrNameLst>
                                      </p:cBhvr>
                                      <p:to>
                                        <p:strVal val="visible"/>
                                      </p:to>
                                    </p:set>
                                    <p:anim calcmode="lin" valueType="num">
                                      <p:cBhvr additive="base">
                                        <p:cTn id="7" dur="500" fill="hold"/>
                                        <p:tgtEl>
                                          <p:spTgt spid="2652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52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9">
                                            <p:txEl>
                                              <p:pRg st="1" end="1"/>
                                            </p:txEl>
                                          </p:spTgt>
                                        </p:tgtEl>
                                        <p:attrNameLst>
                                          <p:attrName>style.visibility</p:attrName>
                                        </p:attrNameLst>
                                      </p:cBhvr>
                                      <p:to>
                                        <p:strVal val="visible"/>
                                      </p:to>
                                    </p:set>
                                    <p:anim calcmode="lin" valueType="num">
                                      <p:cBhvr additive="base">
                                        <p:cTn id="13" dur="500" fill="hold"/>
                                        <p:tgtEl>
                                          <p:spTgt spid="2652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52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5229">
                                            <p:txEl>
                                              <p:pRg st="2" end="2"/>
                                            </p:txEl>
                                          </p:spTgt>
                                        </p:tgtEl>
                                        <p:attrNameLst>
                                          <p:attrName>style.visibility</p:attrName>
                                        </p:attrNameLst>
                                      </p:cBhvr>
                                      <p:to>
                                        <p:strVal val="visible"/>
                                      </p:to>
                                    </p:set>
                                    <p:anim calcmode="lin" valueType="num">
                                      <p:cBhvr additive="base">
                                        <p:cTn id="19" dur="500" fill="hold"/>
                                        <p:tgtEl>
                                          <p:spTgt spid="2652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52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5229">
                                            <p:txEl>
                                              <p:pRg st="3" end="3"/>
                                            </p:txEl>
                                          </p:spTgt>
                                        </p:tgtEl>
                                        <p:attrNameLst>
                                          <p:attrName>style.visibility</p:attrName>
                                        </p:attrNameLst>
                                      </p:cBhvr>
                                      <p:to>
                                        <p:strVal val="visible"/>
                                      </p:to>
                                    </p:set>
                                    <p:anim calcmode="lin" valueType="num">
                                      <p:cBhvr additive="base">
                                        <p:cTn id="25" dur="500" fill="hold"/>
                                        <p:tgtEl>
                                          <p:spTgt spid="26522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522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1ED211B-FC30-4BD2-907A-CE6F4C723E38}" type="slidenum">
              <a:rPr lang="en-US"/>
              <a:pPr>
                <a:defRPr/>
              </a:pPr>
              <a:t>20</a:t>
            </a:fld>
            <a:endParaRPr lang="en-US"/>
          </a:p>
        </p:txBody>
      </p:sp>
      <p:sp>
        <p:nvSpPr>
          <p:cNvPr id="22531" name="Rectangle 2"/>
          <p:cNvSpPr>
            <a:spLocks noGrp="1" noChangeArrowheads="1"/>
          </p:cNvSpPr>
          <p:nvPr>
            <p:ph type="title"/>
          </p:nvPr>
        </p:nvSpPr>
        <p:spPr>
          <a:xfrm>
            <a:off x="1011238" y="261938"/>
            <a:ext cx="7772400" cy="1143000"/>
          </a:xfrm>
        </p:spPr>
        <p:txBody>
          <a:bodyPr/>
          <a:lstStyle/>
          <a:p>
            <a:pPr eaLnBrk="1" hangingPunct="1"/>
            <a:r>
              <a:rPr lang="en-US" sz="3600"/>
              <a:t>Mandelbrot Set</a:t>
            </a:r>
            <a:endParaRPr lang="en-US"/>
          </a:p>
        </p:txBody>
      </p:sp>
      <p:sp>
        <p:nvSpPr>
          <p:cNvPr id="22532" name="Rectangle 3"/>
          <p:cNvSpPr>
            <a:spLocks noGrp="1" noChangeArrowheads="1"/>
          </p:cNvSpPr>
          <p:nvPr>
            <p:ph type="body" idx="1"/>
          </p:nvPr>
        </p:nvSpPr>
        <p:spPr>
          <a:xfrm>
            <a:off x="1112838" y="1658938"/>
            <a:ext cx="7772400" cy="4557712"/>
          </a:xfrm>
        </p:spPr>
        <p:txBody>
          <a:bodyPr/>
          <a:lstStyle/>
          <a:p>
            <a:pPr eaLnBrk="1" hangingPunct="1">
              <a:lnSpc>
                <a:spcPct val="90000"/>
              </a:lnSpc>
            </a:pPr>
            <a:r>
              <a:rPr lang="en-US" sz="2400"/>
              <a:t>The </a:t>
            </a:r>
            <a:r>
              <a:rPr lang="en-US" sz="2400" b="1"/>
              <a:t>Mandelbrot Set</a:t>
            </a:r>
            <a:r>
              <a:rPr lang="en-US" sz="2400"/>
              <a:t>, displayed by digital computers, the result of an iterative feedback loop, with different colors representing this recursive equation's acceleration toward infinity. </a:t>
            </a:r>
            <a:br>
              <a:rPr lang="en-US" sz="2400"/>
            </a:br>
            <a:endParaRPr lang="en-US" sz="2400"/>
          </a:p>
          <a:p>
            <a:pPr eaLnBrk="1" hangingPunct="1">
              <a:lnSpc>
                <a:spcPct val="90000"/>
              </a:lnSpc>
            </a:pPr>
            <a:r>
              <a:rPr lang="en-US" sz="2400"/>
              <a:t>Graph of</a:t>
            </a:r>
            <a:br>
              <a:rPr lang="en-US" sz="2400"/>
            </a:br>
            <a:endParaRPr lang="en-US" sz="2400"/>
          </a:p>
          <a:p>
            <a:pPr eaLnBrk="1" hangingPunct="1">
              <a:lnSpc>
                <a:spcPct val="90000"/>
              </a:lnSpc>
              <a:buFont typeface="Wingdings" pitchFamily="2" charset="2"/>
              <a:buNone/>
            </a:pPr>
            <a:r>
              <a:rPr lang="en-US" sz="2400"/>
              <a:t>	</a:t>
            </a:r>
            <a:r>
              <a:rPr lang="en-US" sz="2400" b="1"/>
              <a:t>f(x) = f(x-1) ^ 2 + c</a:t>
            </a:r>
            <a:br>
              <a:rPr lang="en-US" sz="2400" b="1"/>
            </a:br>
            <a:br>
              <a:rPr lang="en-US" sz="2400"/>
            </a:br>
            <a:r>
              <a:rPr lang="en-US" sz="2400"/>
              <a:t>where c is any complex number (x + iy)</a:t>
            </a:r>
          </a:p>
          <a:p>
            <a:pPr eaLnBrk="1" hangingPunct="1">
              <a:lnSpc>
                <a:spcPct val="90000"/>
              </a:lnSpc>
              <a:buFont typeface="Wingdings" pitchFamily="2" charset="2"/>
              <a:buNone/>
            </a:pPr>
            <a:r>
              <a:rPr lang="en-US" sz="2400"/>
              <a:t>	color of each point displayed is determined by an 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A488900F-261B-458F-8406-BD6740A3CCFB}" type="slidenum">
              <a:rPr lang="en-US"/>
              <a:pPr>
                <a:defRPr/>
              </a:pPr>
              <a:t>21</a:t>
            </a:fld>
            <a:endParaRPr lang="en-US"/>
          </a:p>
        </p:txBody>
      </p:sp>
      <p:sp>
        <p:nvSpPr>
          <p:cNvPr id="23555" name="Rectangle 2"/>
          <p:cNvSpPr>
            <a:spLocks noGrp="1" noChangeArrowheads="1"/>
          </p:cNvSpPr>
          <p:nvPr>
            <p:ph type="title"/>
          </p:nvPr>
        </p:nvSpPr>
        <p:spPr/>
        <p:txBody>
          <a:bodyPr/>
          <a:lstStyle/>
          <a:p>
            <a:pPr eaLnBrk="1" hangingPunct="1"/>
            <a:r>
              <a:rPr lang="en-US"/>
              <a:t>Mandelbrot plot</a:t>
            </a:r>
          </a:p>
        </p:txBody>
      </p:sp>
      <p:pic>
        <p:nvPicPr>
          <p:cNvPr id="23556" name="Picture 3" descr="&#10;mandel.gif                                                     00071F0EarfordG3                       B6651F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941513"/>
            <a:ext cx="5738813"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915AEF00-86BA-4B7E-9940-2FC0324DA5ED}" type="slidenum">
              <a:rPr lang="en-US"/>
              <a:pPr>
                <a:defRPr/>
              </a:pPr>
              <a:t>22</a:t>
            </a:fld>
            <a:endParaRPr lang="en-US"/>
          </a:p>
        </p:txBody>
      </p:sp>
      <p:sp>
        <p:nvSpPr>
          <p:cNvPr id="24579" name="Rectangle 2"/>
          <p:cNvSpPr>
            <a:spLocks noGrp="1" noChangeArrowheads="1"/>
          </p:cNvSpPr>
          <p:nvPr>
            <p:ph type="title"/>
          </p:nvPr>
        </p:nvSpPr>
        <p:spPr/>
        <p:txBody>
          <a:bodyPr/>
          <a:lstStyle/>
          <a:p>
            <a:pPr eaLnBrk="1" hangingPunct="1"/>
            <a:r>
              <a:rPr lang="en-US"/>
              <a:t>Mandelbrot on Nature</a:t>
            </a:r>
          </a:p>
        </p:txBody>
      </p:sp>
      <p:sp>
        <p:nvSpPr>
          <p:cNvPr id="24580" name="Text Box 3"/>
          <p:cNvSpPr txBox="1">
            <a:spLocks noChangeArrowheads="1"/>
          </p:cNvSpPr>
          <p:nvPr/>
        </p:nvSpPr>
        <p:spPr bwMode="auto">
          <a:xfrm>
            <a:off x="1209675" y="2136775"/>
            <a:ext cx="759936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r>
              <a:rPr lang="en-US" b="1"/>
              <a:t>Wired:</a:t>
            </a:r>
            <a:r>
              <a:rPr lang="en-US"/>
              <a:t> </a:t>
            </a:r>
          </a:p>
          <a:p>
            <a:pPr algn="l"/>
            <a:endParaRPr lang="en-US"/>
          </a:p>
          <a:p>
            <a:pPr algn="l"/>
            <a:r>
              <a:rPr lang="en-US"/>
              <a:t>Your book is called </a:t>
            </a:r>
            <a:r>
              <a:rPr lang="en-US" u="sng"/>
              <a:t>The Fractal Geometry of Nature</a:t>
            </a:r>
            <a:r>
              <a:rPr lang="en-US"/>
              <a:t>. What is the fractal geometry of nature? </a:t>
            </a:r>
          </a:p>
          <a:p>
            <a:pPr algn="l"/>
            <a:endParaRPr lang="en-US"/>
          </a:p>
          <a:p>
            <a:pPr algn="l"/>
            <a:r>
              <a:rPr lang="en-US" b="1"/>
              <a:t>Mandelbrot:</a:t>
            </a:r>
            <a:r>
              <a:rPr lang="en-US"/>
              <a:t> </a:t>
            </a:r>
          </a:p>
          <a:p>
            <a:pPr algn="l"/>
            <a:endParaRPr lang="en-US"/>
          </a:p>
          <a:p>
            <a:pPr algn="l"/>
            <a:r>
              <a:rPr lang="en-US"/>
              <a:t>The geometry of nature is fractal to the extent that if you look at many shapes in nature -- clouds, trees, et cetera -- small parts are the same as big parts; that's the definition of fractal.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9373D32E-DFF1-467E-BE42-42B3A72DB423}" type="slidenum">
              <a:rPr lang="en-US"/>
              <a:pPr>
                <a:defRPr/>
              </a:pPr>
              <a:t>23</a:t>
            </a:fld>
            <a:endParaRPr lang="en-US"/>
          </a:p>
        </p:txBody>
      </p:sp>
      <p:sp>
        <p:nvSpPr>
          <p:cNvPr id="25603" name="Rectangle 2"/>
          <p:cNvSpPr>
            <a:spLocks noGrp="1" noChangeArrowheads="1"/>
          </p:cNvSpPr>
          <p:nvPr>
            <p:ph type="title"/>
          </p:nvPr>
        </p:nvSpPr>
        <p:spPr/>
        <p:txBody>
          <a:bodyPr/>
          <a:lstStyle/>
          <a:p>
            <a:pPr eaLnBrk="1" hangingPunct="1"/>
            <a:r>
              <a:rPr lang="en-US"/>
              <a:t>Another thought…</a:t>
            </a:r>
          </a:p>
        </p:txBody>
      </p:sp>
      <p:sp>
        <p:nvSpPr>
          <p:cNvPr id="25604" name="Text Box 3"/>
          <p:cNvSpPr txBox="1">
            <a:spLocks noChangeArrowheads="1"/>
          </p:cNvSpPr>
          <p:nvPr/>
        </p:nvSpPr>
        <p:spPr bwMode="auto">
          <a:xfrm>
            <a:off x="1249363" y="2338388"/>
            <a:ext cx="74183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r>
              <a:rPr lang="en-US" b="1"/>
              <a:t>Alan Beck in </a:t>
            </a:r>
            <a:r>
              <a:rPr lang="en-US" b="1" u="sng"/>
              <a:t>What Is a Fractal? And who is this guy Mandelbrot?</a:t>
            </a:r>
            <a:r>
              <a:rPr lang="en-US" b="1"/>
              <a:t> writes: </a:t>
            </a:r>
          </a:p>
          <a:p>
            <a:pPr algn="l"/>
            <a:endParaRPr lang="en-US" b="1"/>
          </a:p>
          <a:p>
            <a:pPr algn="l"/>
            <a:r>
              <a:rPr lang="en-US" b="1"/>
              <a:t>"Basically, a fractal is any pattern that reveals greater complexity as it is enlarged. Thus, fractals graphically portray the notion of "worlds within worlds" which has obsessed Western culture from its tenth-century beginnings."</a:t>
            </a:r>
            <a:r>
              <a:rPr lang="en-US"/>
              <a:t> </a:t>
            </a:r>
          </a:p>
          <a:p>
            <a:pPr algn="l"/>
            <a:endParaRPr lang="en-US"/>
          </a:p>
          <a:p>
            <a:pPr algn="l"/>
            <a:r>
              <a:rPr lang="en-US" b="1"/>
              <a:t>Consider: artwork by Jackson Pollack</a:t>
            </a:r>
          </a:p>
          <a:p>
            <a:pPr algn="l"/>
            <a:r>
              <a:rPr lang="en-US" b="1"/>
              <a:t>American Abstract Expressionist Painter, 1912-1956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BAD120E-0F63-43DB-83D4-63E842496102}" type="slidenum">
              <a:rPr lang="en-US"/>
              <a:pPr>
                <a:defRPr/>
              </a:pPr>
              <a:t>24</a:t>
            </a:fld>
            <a:endParaRPr lang="en-US"/>
          </a:p>
        </p:txBody>
      </p:sp>
      <p:sp>
        <p:nvSpPr>
          <p:cNvPr id="26627" name="Rectangle 4"/>
          <p:cNvSpPr>
            <a:spLocks noGrp="1" noChangeArrowheads="1"/>
          </p:cNvSpPr>
          <p:nvPr>
            <p:ph type="title"/>
          </p:nvPr>
        </p:nvSpPr>
        <p:spPr/>
        <p:txBody>
          <a:bodyPr/>
          <a:lstStyle/>
          <a:p>
            <a:r>
              <a:rPr lang="en-US" sz="4000"/>
              <a:t>Art of Jackson Pollack</a:t>
            </a:r>
            <a:br>
              <a:rPr lang="en-US" sz="4000"/>
            </a:br>
            <a:endParaRPr lang="en-US" sz="4000"/>
          </a:p>
        </p:txBody>
      </p:sp>
      <p:pic>
        <p:nvPicPr>
          <p:cNvPr id="26628" name="Picture 5" descr="pollac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6775" y="1462088"/>
            <a:ext cx="5029200" cy="3714750"/>
          </a:xfrm>
          <a:noFill/>
        </p:spPr>
      </p:pic>
      <p:sp>
        <p:nvSpPr>
          <p:cNvPr id="26629" name="Text Box 7"/>
          <p:cNvSpPr txBox="1">
            <a:spLocks noChangeArrowheads="1"/>
          </p:cNvSpPr>
          <p:nvPr/>
        </p:nvSpPr>
        <p:spPr bwMode="auto">
          <a:xfrm>
            <a:off x="2676525" y="5419725"/>
            <a:ext cx="38481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t>"Lavender Mist"  1950</a:t>
            </a:r>
          </a:p>
          <a:p>
            <a:r>
              <a:rPr lang="en-US"/>
              <a:t>Technique - ?</a:t>
            </a:r>
          </a:p>
          <a:p>
            <a:r>
              <a:rPr lang="en-US"/>
              <a:t>"There are no accidents."  J.P.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167CAAE3-A492-40B2-9BE6-E07E5665044A}" type="slidenum">
              <a:rPr lang="en-US"/>
              <a:pPr>
                <a:defRPr/>
              </a:pPr>
              <a:t>25</a:t>
            </a:fld>
            <a:endParaRPr lang="en-US"/>
          </a:p>
        </p:txBody>
      </p:sp>
      <p:sp>
        <p:nvSpPr>
          <p:cNvPr id="27651" name="Rectangle 2"/>
          <p:cNvSpPr>
            <a:spLocks noGrp="1" noChangeArrowheads="1"/>
          </p:cNvSpPr>
          <p:nvPr>
            <p:ph type="title"/>
          </p:nvPr>
        </p:nvSpPr>
        <p:spPr/>
        <p:txBody>
          <a:bodyPr/>
          <a:lstStyle/>
          <a:p>
            <a:pPr eaLnBrk="1" hangingPunct="1"/>
            <a:r>
              <a:rPr lang="en-US"/>
              <a:t>Example Fractal Image 1</a:t>
            </a:r>
          </a:p>
        </p:txBody>
      </p:sp>
      <p:pic>
        <p:nvPicPr>
          <p:cNvPr id="27652" name="Picture 3" descr="jean.gif                                                       00071F0EarfordG3                       B6651F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1857375"/>
            <a:ext cx="7761287"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8F040F09-D151-41EC-A9E6-9022B14276A1}" type="slidenum">
              <a:rPr lang="en-US"/>
              <a:pPr>
                <a:defRPr/>
              </a:pPr>
              <a:t>26</a:t>
            </a:fld>
            <a:endParaRPr lang="en-US"/>
          </a:p>
        </p:txBody>
      </p:sp>
      <p:sp>
        <p:nvSpPr>
          <p:cNvPr id="28675" name="Rectangle 2"/>
          <p:cNvSpPr>
            <a:spLocks noGrp="1" noChangeArrowheads="1"/>
          </p:cNvSpPr>
          <p:nvPr>
            <p:ph type="title"/>
          </p:nvPr>
        </p:nvSpPr>
        <p:spPr/>
        <p:txBody>
          <a:bodyPr/>
          <a:lstStyle/>
          <a:p>
            <a:pPr eaLnBrk="1" hangingPunct="1"/>
            <a:r>
              <a:rPr lang="en-US"/>
              <a:t>Example Fractal Image 2</a:t>
            </a:r>
          </a:p>
        </p:txBody>
      </p:sp>
      <p:pic>
        <p:nvPicPr>
          <p:cNvPr id="28676" name="Picture 3" descr="&#10;vortex.gif                                                     00071F0EarfordG3                       B6651F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1879600"/>
            <a:ext cx="5849937"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C800F05D-D8A6-44DF-BE5C-62B539B2B1DD}" type="slidenum">
              <a:rPr lang="en-US"/>
              <a:pPr>
                <a:defRPr/>
              </a:pPr>
              <a:t>27</a:t>
            </a:fld>
            <a:endParaRPr lang="en-US"/>
          </a:p>
        </p:txBody>
      </p:sp>
      <p:sp>
        <p:nvSpPr>
          <p:cNvPr id="29699" name="Rectangle 2"/>
          <p:cNvSpPr>
            <a:spLocks noGrp="1" noChangeArrowheads="1"/>
          </p:cNvSpPr>
          <p:nvPr>
            <p:ph type="title"/>
          </p:nvPr>
        </p:nvSpPr>
        <p:spPr>
          <a:xfrm>
            <a:off x="1173163" y="190500"/>
            <a:ext cx="7772400" cy="1143000"/>
          </a:xfrm>
        </p:spPr>
        <p:txBody>
          <a:bodyPr/>
          <a:lstStyle/>
          <a:p>
            <a:pPr eaLnBrk="1" hangingPunct="1"/>
            <a:r>
              <a:rPr lang="en-US" sz="4000"/>
              <a:t>Fractal Images are used in movie and game image creation</a:t>
            </a:r>
          </a:p>
        </p:txBody>
      </p:sp>
      <p:pic>
        <p:nvPicPr>
          <p:cNvPr id="29700" name="Picture 4" descr="C:\Documents and Settings\arford\My Documents\My Pictures\fractals\barre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781175"/>
            <a:ext cx="7704138"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i="1" dirty="0"/>
              <a:t>vegetables</a:t>
            </a:r>
            <a:r>
              <a:rPr lang="en-US" dirty="0"/>
              <a:t>???</a:t>
            </a:r>
          </a:p>
        </p:txBody>
      </p:sp>
      <p:sp>
        <p:nvSpPr>
          <p:cNvPr id="3" name="Content Placeholder 2"/>
          <p:cNvSpPr>
            <a:spLocks noGrp="1"/>
          </p:cNvSpPr>
          <p:nvPr>
            <p:ph idx="1"/>
          </p:nvPr>
        </p:nvSpPr>
        <p:spPr>
          <a:xfrm>
            <a:off x="1371600" y="2482241"/>
            <a:ext cx="7772400" cy="2108548"/>
          </a:xfrm>
        </p:spPr>
        <p:txBody>
          <a:bodyPr/>
          <a:lstStyle/>
          <a:p>
            <a:r>
              <a:rPr lang="en-US" dirty="0"/>
              <a:t>Do a google image search for</a:t>
            </a:r>
            <a:br>
              <a:rPr lang="en-US" dirty="0"/>
            </a:br>
            <a:br>
              <a:rPr lang="en-US" dirty="0"/>
            </a:br>
            <a:r>
              <a:rPr lang="en-US" dirty="0" err="1"/>
              <a:t>romanesco</a:t>
            </a:r>
            <a:r>
              <a:rPr lang="en-US" dirty="0"/>
              <a:t> broccoli</a:t>
            </a: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a:defRPr/>
            </a:pPr>
            <a:fld id="{5A0C464A-3479-4789-B090-FE143E907C98}" type="slidenum">
              <a:rPr lang="en-US" smtClean="0"/>
              <a:pPr>
                <a:defRPr/>
              </a:pPr>
              <a:t>28</a:t>
            </a:fld>
            <a:endParaRPr lang="en-US"/>
          </a:p>
        </p:txBody>
      </p:sp>
    </p:spTree>
    <p:extLst>
      <p:ext uri="{BB962C8B-B14F-4D97-AF65-F5344CB8AC3E}">
        <p14:creationId xmlns:p14="http://schemas.microsoft.com/office/powerpoint/2010/main" val="288927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0FF9400-005A-40FF-8A7D-4117274A9639}" type="slidenum">
              <a:rPr lang="en-US"/>
              <a:pPr>
                <a:defRPr/>
              </a:pPr>
              <a:t>29</a:t>
            </a:fld>
            <a:endParaRPr lang="en-US"/>
          </a:p>
        </p:txBody>
      </p:sp>
      <p:sp>
        <p:nvSpPr>
          <p:cNvPr id="30723" name="Rectangle 2"/>
          <p:cNvSpPr>
            <a:spLocks noGrp="1" noChangeArrowheads="1"/>
          </p:cNvSpPr>
          <p:nvPr>
            <p:ph type="title"/>
          </p:nvPr>
        </p:nvSpPr>
        <p:spPr/>
        <p:txBody>
          <a:bodyPr/>
          <a:lstStyle/>
          <a:p>
            <a:pPr eaLnBrk="1" hangingPunct="1"/>
            <a:r>
              <a:rPr lang="en-US"/>
              <a:t>A Mandelbrot movie…</a:t>
            </a:r>
          </a:p>
        </p:txBody>
      </p:sp>
      <p:pic>
        <p:nvPicPr>
          <p:cNvPr id="333827" name="bluediveII.mpg" descr="arfordG3:Desktop Folder:hot:fractint:bluediveII.mpg">
            <a:hlinkClick r:id="" action="ppaction://media"/>
          </p:cNvPr>
          <p:cNvPicPr>
            <a:picLocks noRot="1" noChangeAspec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2544763" y="1903413"/>
            <a:ext cx="406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28" name="zoom.mpg">
            <a:hlinkClick r:id="" action="ppaction://media"/>
          </p:cNvPr>
          <p:cNvPicPr>
            <a:picLocks noChangeAspect="1" noChangeArrowheads="1"/>
          </p:cNvPicPr>
          <p:nvPr>
            <a:videoFile r:link="rId3"/>
            <p:extLst>
              <p:ext uri="{DAA4B4D4-6D71-4841-9C94-3DE7FCFB9230}">
                <p14:media xmlns:p14="http://schemas.microsoft.com/office/powerpoint/2010/main" r:link="rId2"/>
              </p:ext>
            </p:extLst>
          </p:nvPr>
        </p:nvPicPr>
        <p:blipFill>
          <a:blip r:embed="rId7">
            <a:extLst>
              <a:ext uri="{28A0092B-C50C-407E-A947-70E740481C1C}">
                <a14:useLocalDpi xmlns:a14="http://schemas.microsoft.com/office/drawing/2010/main" val="0"/>
              </a:ext>
            </a:extLst>
          </a:blip>
          <a:srcRect/>
          <a:stretch>
            <a:fillRect/>
          </a:stretch>
        </p:blipFill>
        <p:spPr bwMode="auto">
          <a:xfrm>
            <a:off x="3352800" y="251460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382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333827"/>
                                        </p:tgtEl>
                                      </p:cBhvr>
                                    </p:cmd>
                                  </p:childTnLst>
                                </p:cTn>
                              </p:par>
                            </p:childTnLst>
                          </p:cTn>
                        </p:par>
                      </p:childTnLst>
                    </p:cTn>
                  </p:par>
                </p:childTnLst>
              </p:cTn>
              <p:nextCondLst>
                <p:cond evt="onClick" delay="0">
                  <p:tgtEl>
                    <p:spTgt spid="333827"/>
                  </p:tgtEl>
                </p:cond>
              </p:nextCondLst>
            </p:seq>
            <p:video>
              <p:cMediaNode>
                <p:cTn id="7" fill="hold" display="0">
                  <p:stCondLst>
                    <p:cond delay="indefinite"/>
                  </p:stCondLst>
                  <p:endCondLst>
                    <p:cond evt="onNext" delay="0">
                      <p:tgtEl>
                        <p:sldTgt/>
                      </p:tgtEl>
                    </p:cond>
                    <p:cond evt="onPrev" delay="0">
                      <p:tgtEl>
                        <p:sldTgt/>
                      </p:tgtEl>
                    </p:cond>
                  </p:endCondLst>
                </p:cTn>
                <p:tgtEl>
                  <p:spTgt spid="333827"/>
                </p:tgtEl>
              </p:cMediaNode>
            </p:video>
            <p:seq concurrent="1" nextAc="seek">
              <p:cTn id="8" restart="whenNotActive" fill="hold" evtFilter="cancelBubble" nodeType="interactiveSeq">
                <p:stCondLst>
                  <p:cond evt="onClick" delay="0">
                    <p:tgtEl>
                      <p:spTgt spid="333828"/>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333828"/>
                                        </p:tgtEl>
                                      </p:cBhvr>
                                    </p:cmd>
                                  </p:childTnLst>
                                </p:cTn>
                              </p:par>
                            </p:childTnLst>
                          </p:cTn>
                        </p:par>
                      </p:childTnLst>
                    </p:cTn>
                  </p:par>
                </p:childTnLst>
              </p:cTn>
              <p:nextCondLst>
                <p:cond evt="onClick" delay="0">
                  <p:tgtEl>
                    <p:spTgt spid="333828"/>
                  </p:tgtEl>
                </p:cond>
              </p:nextCondLst>
            </p:seq>
            <p:video>
              <p:cMediaNode>
                <p:cTn id="13" fill="hold" display="0">
                  <p:stCondLst>
                    <p:cond delay="indefinite"/>
                  </p:stCondLst>
                  <p:endCondLst>
                    <p:cond evt="onNext" delay="0">
                      <p:tgtEl>
                        <p:sldTgt/>
                      </p:tgtEl>
                    </p:cond>
                    <p:cond evt="onPrev" delay="0">
                      <p:tgtEl>
                        <p:sldTgt/>
                      </p:tgtEl>
                    </p:cond>
                  </p:endCondLst>
                </p:cTn>
                <p:tgtEl>
                  <p:spTgt spid="333828"/>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DA59635E-3518-43E1-924D-D732C890FD9D}" type="slidenum">
              <a:rPr lang="en-US"/>
              <a:pPr>
                <a:defRPr/>
              </a:pPr>
              <a:t>3</a:t>
            </a:fld>
            <a:endParaRPr lang="en-US"/>
          </a:p>
        </p:txBody>
      </p:sp>
      <p:sp>
        <p:nvSpPr>
          <p:cNvPr id="5123" name="Text Box 3"/>
          <p:cNvSpPr txBox="1">
            <a:spLocks noChangeArrowheads="1"/>
          </p:cNvSpPr>
          <p:nvPr/>
        </p:nvSpPr>
        <p:spPr bwMode="auto">
          <a:xfrm>
            <a:off x="1665288" y="2201863"/>
            <a:ext cx="6970712"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spcBef>
                <a:spcPct val="20000"/>
              </a:spcBef>
              <a:buClr>
                <a:schemeClr val="accent2"/>
              </a:buClr>
              <a:buSzPct val="75000"/>
              <a:buFont typeface="Monotype Sorts" pitchFamily="2" charset="2"/>
              <a:buChar char="n"/>
            </a:pPr>
            <a:r>
              <a:rPr kumimoji="1" lang="en-US" sz="3200">
                <a:latin typeface="Times New Roman" charset="0"/>
              </a:rPr>
              <a:t> Definition of a concept refers to the concept itself</a:t>
            </a:r>
            <a:br>
              <a:rPr kumimoji="1" lang="en-US" sz="3200">
                <a:latin typeface="Times New Roman" charset="0"/>
              </a:rPr>
            </a:br>
            <a:endParaRPr kumimoji="1" lang="en-US" sz="3200">
              <a:latin typeface="Times New Roman" charset="0"/>
            </a:endParaRPr>
          </a:p>
          <a:p>
            <a:pPr algn="l">
              <a:spcBef>
                <a:spcPct val="20000"/>
              </a:spcBef>
              <a:buClr>
                <a:schemeClr val="accent2"/>
              </a:buClr>
              <a:buSzPct val="75000"/>
              <a:buFont typeface="Monotype Sorts" pitchFamily="2" charset="2"/>
              <a:buChar char="n"/>
            </a:pPr>
            <a:r>
              <a:rPr kumimoji="1" lang="en-US" sz="3200">
                <a:latin typeface="Times New Roman" charset="0"/>
              </a:rPr>
              <a:t> Definition of a </a:t>
            </a:r>
            <a:r>
              <a:rPr kumimoji="1" lang="en-US" sz="3200" i="1">
                <a:latin typeface="Times New Roman" charset="0"/>
              </a:rPr>
              <a:t>procedure (task)</a:t>
            </a:r>
            <a:r>
              <a:rPr kumimoji="1" lang="en-US" sz="3200">
                <a:latin typeface="Times New Roman" charset="0"/>
              </a:rPr>
              <a:t> </a:t>
            </a:r>
            <a:r>
              <a:rPr kumimoji="1" lang="en-US" sz="3200">
                <a:solidFill>
                  <a:srgbClr val="000099"/>
                </a:solidFill>
                <a:latin typeface="Times New Roman" charset="0"/>
              </a:rPr>
              <a:t>invokes</a:t>
            </a:r>
            <a:r>
              <a:rPr kumimoji="1" lang="en-US" sz="3200">
                <a:latin typeface="Times New Roman" charset="0"/>
              </a:rPr>
              <a:t> the procedure itself</a:t>
            </a:r>
          </a:p>
        </p:txBody>
      </p:sp>
      <p:sp>
        <p:nvSpPr>
          <p:cNvPr id="5124" name="Rectangle 4"/>
          <p:cNvSpPr>
            <a:spLocks noGrp="1" noChangeArrowheads="1"/>
          </p:cNvSpPr>
          <p:nvPr>
            <p:ph type="title"/>
          </p:nvPr>
        </p:nvSpPr>
        <p:spPr/>
        <p:txBody>
          <a:bodyPr/>
          <a:lstStyle/>
          <a:p>
            <a:pPr eaLnBrk="1" hangingPunct="1"/>
            <a:r>
              <a:rPr lang="en-US"/>
              <a:t>Recursive Definitions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7350674-13DB-4E09-BA07-1BAB10214ECA}" type="slidenum">
              <a:rPr lang="en-US"/>
              <a:pPr>
                <a:defRPr/>
              </a:pPr>
              <a:t>30</a:t>
            </a:fld>
            <a:endParaRPr lang="en-US"/>
          </a:p>
        </p:txBody>
      </p:sp>
      <p:sp>
        <p:nvSpPr>
          <p:cNvPr id="31747" name="Rectangle 2"/>
          <p:cNvSpPr>
            <a:spLocks noGrp="1" noChangeArrowheads="1"/>
          </p:cNvSpPr>
          <p:nvPr>
            <p:ph type="title"/>
          </p:nvPr>
        </p:nvSpPr>
        <p:spPr/>
        <p:txBody>
          <a:bodyPr/>
          <a:lstStyle/>
          <a:p>
            <a:pPr eaLnBrk="1" hangingPunct="1"/>
            <a:r>
              <a:rPr lang="en-US"/>
              <a:t>Another Recursion Example</a:t>
            </a:r>
            <a:br>
              <a:rPr lang="en-US"/>
            </a:br>
            <a:r>
              <a:rPr lang="en-US"/>
              <a:t>(try this as an exercise)</a:t>
            </a:r>
          </a:p>
        </p:txBody>
      </p:sp>
      <p:sp>
        <p:nvSpPr>
          <p:cNvPr id="31748" name="Rectangle 3"/>
          <p:cNvSpPr>
            <a:spLocks noGrp="1" noChangeArrowheads="1"/>
          </p:cNvSpPr>
          <p:nvPr>
            <p:ph type="body" idx="1"/>
          </p:nvPr>
        </p:nvSpPr>
        <p:spPr>
          <a:xfrm>
            <a:off x="1112838" y="2484438"/>
            <a:ext cx="7772400" cy="2865437"/>
          </a:xfrm>
        </p:spPr>
        <p:txBody>
          <a:bodyPr/>
          <a:lstStyle/>
          <a:p>
            <a:pPr eaLnBrk="1" hangingPunct="1">
              <a:lnSpc>
                <a:spcPct val="90000"/>
              </a:lnSpc>
              <a:spcBef>
                <a:spcPct val="0"/>
              </a:spcBef>
              <a:buFont typeface="Wingdings" pitchFamily="2" charset="2"/>
              <a:buNone/>
            </a:pPr>
            <a:r>
              <a:rPr lang="en-US" sz="2400" b="1" dirty="0">
                <a:latin typeface="Courier New" pitchFamily="49" charset="0"/>
              </a:rPr>
              <a:t>QUIT = 'q'</a:t>
            </a:r>
          </a:p>
          <a:p>
            <a:pPr eaLnBrk="1" hangingPunct="1">
              <a:lnSpc>
                <a:spcPct val="90000"/>
              </a:lnSpc>
              <a:spcBef>
                <a:spcPct val="0"/>
              </a:spcBef>
              <a:buFont typeface="Wingdings" pitchFamily="2" charset="2"/>
              <a:buNone/>
            </a:pPr>
            <a:endParaRPr lang="en-US" sz="2400" b="1" dirty="0">
              <a:latin typeface="Courier New" pitchFamily="49" charset="0"/>
            </a:endParaRPr>
          </a:p>
          <a:p>
            <a:pPr eaLnBrk="1" hangingPunct="1">
              <a:lnSpc>
                <a:spcPct val="90000"/>
              </a:lnSpc>
              <a:spcBef>
                <a:spcPct val="0"/>
              </a:spcBef>
              <a:buFont typeface="Wingdings" pitchFamily="2" charset="2"/>
              <a:buNone/>
            </a:pPr>
            <a:endParaRPr lang="en-US" sz="2400" b="1" dirty="0">
              <a:latin typeface="Courier New" pitchFamily="49" charset="0"/>
            </a:endParaRPr>
          </a:p>
          <a:p>
            <a:pPr eaLnBrk="1" hangingPunct="1">
              <a:lnSpc>
                <a:spcPct val="90000"/>
              </a:lnSpc>
              <a:spcBef>
                <a:spcPct val="0"/>
              </a:spcBef>
              <a:buFont typeface="Wingdings" pitchFamily="2" charset="2"/>
              <a:buNone/>
            </a:pPr>
            <a:r>
              <a:rPr lang="en-US" sz="2400" b="1" dirty="0" err="1">
                <a:latin typeface="Courier New" pitchFamily="49" charset="0"/>
              </a:rPr>
              <a:t>def</a:t>
            </a:r>
            <a:r>
              <a:rPr lang="en-US" sz="2400" b="1" dirty="0">
                <a:latin typeface="Courier New" pitchFamily="49" charset="0"/>
              </a:rPr>
              <a:t> main( ) :</a:t>
            </a:r>
          </a:p>
          <a:p>
            <a:pPr eaLnBrk="1" hangingPunct="1">
              <a:lnSpc>
                <a:spcPct val="90000"/>
              </a:lnSpc>
              <a:spcBef>
                <a:spcPct val="0"/>
              </a:spcBef>
              <a:buFont typeface="Wingdings" pitchFamily="2" charset="2"/>
              <a:buNone/>
            </a:pPr>
            <a:endParaRPr lang="en-US" sz="2400" b="1" dirty="0">
              <a:latin typeface="Courier New" pitchFamily="49" charset="0"/>
            </a:endParaRPr>
          </a:p>
          <a:p>
            <a:pPr eaLnBrk="1" hangingPunct="1">
              <a:lnSpc>
                <a:spcPct val="90000"/>
              </a:lnSpc>
              <a:spcBef>
                <a:spcPct val="0"/>
              </a:spcBef>
              <a:buFont typeface="Wingdings" pitchFamily="2" charset="2"/>
              <a:buNone/>
            </a:pPr>
            <a:r>
              <a:rPr lang="en-US" sz="2400" b="1" dirty="0">
                <a:latin typeface="Courier New" pitchFamily="49" charset="0"/>
              </a:rPr>
              <a:t>   </a:t>
            </a:r>
            <a:r>
              <a:rPr lang="en-US" sz="2400" b="1" dirty="0">
                <a:solidFill>
                  <a:srgbClr val="FF0000"/>
                </a:solidFill>
                <a:latin typeface="Courier New" pitchFamily="49" charset="0"/>
              </a:rPr>
              <a:t>Mystery( )</a:t>
            </a:r>
            <a:endParaRPr lang="en-US" sz="2400" b="1" dirty="0">
              <a:latin typeface="Courier New" pitchFamily="49" charset="0"/>
            </a:endParaRPr>
          </a:p>
          <a:p>
            <a:pPr eaLnBrk="1" hangingPunct="1">
              <a:lnSpc>
                <a:spcPct val="90000"/>
              </a:lnSpc>
              <a:spcBef>
                <a:spcPct val="0"/>
              </a:spcBef>
              <a:buFont typeface="Wingdings" pitchFamily="2" charset="2"/>
              <a:buNone/>
            </a:pPr>
            <a:r>
              <a:rPr lang="en-US" sz="2400" b="1" dirty="0">
                <a:latin typeface="Courier New" pitchFamily="49" charset="0"/>
              </a:rPr>
              <a:t>   print ()</a:t>
            </a:r>
          </a:p>
          <a:p>
            <a:pPr eaLnBrk="1" hangingPunct="1">
              <a:lnSpc>
                <a:spcPct val="90000"/>
              </a:lnSpc>
              <a:spcBef>
                <a:spcPct val="0"/>
              </a:spcBef>
              <a:buFont typeface="Wingdings" pitchFamily="2" charset="2"/>
              <a:buNone/>
            </a:pPr>
            <a:r>
              <a:rPr lang="en-US" sz="2400" b="1" dirty="0">
                <a:latin typeface="Courier New" pitchFamily="49" charset="0"/>
              </a:rPr>
              <a:t>  </a:t>
            </a:r>
          </a:p>
        </p:txBody>
      </p:sp>
      <p:sp>
        <p:nvSpPr>
          <p:cNvPr id="31749" name="TextBox 4"/>
          <p:cNvSpPr txBox="1">
            <a:spLocks noChangeArrowheads="1"/>
          </p:cNvSpPr>
          <p:nvPr/>
        </p:nvSpPr>
        <p:spPr bwMode="auto">
          <a:xfrm>
            <a:off x="5375275" y="3200400"/>
            <a:ext cx="1539875"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dirty="0"/>
              <a:t>mystery.py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E136A42-7EAC-4DCC-83B7-C523A1F6DD27}" type="slidenum">
              <a:rPr lang="en-US"/>
              <a:pPr>
                <a:defRPr/>
              </a:pPr>
              <a:t>31</a:t>
            </a:fld>
            <a:endParaRPr lang="en-US"/>
          </a:p>
        </p:txBody>
      </p:sp>
      <p:sp>
        <p:nvSpPr>
          <p:cNvPr id="32771" name="Rectangle 2"/>
          <p:cNvSpPr>
            <a:spLocks noGrp="1" noChangeArrowheads="1"/>
          </p:cNvSpPr>
          <p:nvPr>
            <p:ph type="title"/>
          </p:nvPr>
        </p:nvSpPr>
        <p:spPr/>
        <p:txBody>
          <a:bodyPr/>
          <a:lstStyle/>
          <a:p>
            <a:pPr eaLnBrk="1" hangingPunct="1"/>
            <a:r>
              <a:rPr lang="en-US"/>
              <a:t>Mystery Subroutine</a:t>
            </a:r>
          </a:p>
        </p:txBody>
      </p:sp>
      <p:sp>
        <p:nvSpPr>
          <p:cNvPr id="32772" name="Rectangle 3"/>
          <p:cNvSpPr>
            <a:spLocks noGrp="1" noChangeArrowheads="1"/>
          </p:cNvSpPr>
          <p:nvPr>
            <p:ph type="body" idx="1"/>
          </p:nvPr>
        </p:nvSpPr>
        <p:spPr>
          <a:xfrm>
            <a:off x="1158875" y="2519363"/>
            <a:ext cx="7772400" cy="3332162"/>
          </a:xfrm>
        </p:spPr>
        <p:txBody>
          <a:bodyPr/>
          <a:lstStyle/>
          <a:p>
            <a:pPr eaLnBrk="1" hangingPunct="1">
              <a:lnSpc>
                <a:spcPct val="90000"/>
              </a:lnSpc>
              <a:spcBef>
                <a:spcPct val="5000"/>
              </a:spcBef>
              <a:buFont typeface="Wingdings" pitchFamily="2" charset="2"/>
              <a:buNone/>
            </a:pPr>
            <a:r>
              <a:rPr lang="en-US" sz="2000" b="1" dirty="0" err="1">
                <a:latin typeface="Courier New" pitchFamily="49" charset="0"/>
              </a:rPr>
              <a:t>def</a:t>
            </a:r>
            <a:r>
              <a:rPr lang="en-US" sz="2000" b="1" dirty="0">
                <a:latin typeface="Courier New" pitchFamily="49" charset="0"/>
              </a:rPr>
              <a:t> Mystery ( ):</a:t>
            </a:r>
          </a:p>
          <a:p>
            <a:pPr eaLnBrk="1" hangingPunct="1">
              <a:lnSpc>
                <a:spcPct val="90000"/>
              </a:lnSpc>
              <a:spcBef>
                <a:spcPct val="5000"/>
              </a:spcBef>
              <a:buFont typeface="Wingdings" pitchFamily="2" charset="2"/>
              <a:buNone/>
            </a:pPr>
            <a:endParaRPr lang="en-US" sz="2000" b="1" dirty="0">
              <a:latin typeface="Courier New" pitchFamily="49" charset="0"/>
            </a:endParaRPr>
          </a:p>
          <a:p>
            <a:pPr eaLnBrk="1" hangingPunct="1">
              <a:lnSpc>
                <a:spcPct val="90000"/>
              </a:lnSpc>
              <a:spcBef>
                <a:spcPct val="5000"/>
              </a:spcBef>
              <a:buFont typeface="Wingdings" pitchFamily="2" charset="2"/>
              <a:buNone/>
            </a:pPr>
            <a:r>
              <a:rPr lang="en-US" sz="2000" b="1" dirty="0">
                <a:latin typeface="Courier New" pitchFamily="49" charset="0"/>
              </a:rPr>
              <a:t>   </a:t>
            </a:r>
            <a:r>
              <a:rPr lang="en-US" sz="2000" b="1" dirty="0" err="1">
                <a:latin typeface="Courier New" pitchFamily="49" charset="0"/>
              </a:rPr>
              <a:t>ch</a:t>
            </a:r>
            <a:r>
              <a:rPr lang="en-US" sz="2000" b="1" dirty="0">
                <a:latin typeface="Courier New" pitchFamily="49" charset="0"/>
              </a:rPr>
              <a:t> = input("Enter a char (q to quit): ")</a:t>
            </a:r>
          </a:p>
          <a:p>
            <a:pPr eaLnBrk="1" hangingPunct="1">
              <a:lnSpc>
                <a:spcPct val="90000"/>
              </a:lnSpc>
              <a:spcBef>
                <a:spcPct val="5000"/>
              </a:spcBef>
              <a:buFont typeface="Wingdings" pitchFamily="2" charset="2"/>
              <a:buNone/>
            </a:pPr>
            <a:r>
              <a:rPr lang="en-US" sz="2000" b="1" dirty="0">
                <a:latin typeface="Courier New" pitchFamily="49" charset="0"/>
              </a:rPr>
              <a:t>   if (</a:t>
            </a:r>
            <a:r>
              <a:rPr lang="en-US" sz="2000" b="1" dirty="0" err="1">
                <a:latin typeface="Courier New" pitchFamily="49" charset="0"/>
              </a:rPr>
              <a:t>ch</a:t>
            </a:r>
            <a:r>
              <a:rPr lang="en-US" sz="2000" b="1" dirty="0">
                <a:latin typeface="Courier New" pitchFamily="49" charset="0"/>
              </a:rPr>
              <a:t> != QUIT):</a:t>
            </a:r>
          </a:p>
          <a:p>
            <a:pPr eaLnBrk="1" hangingPunct="1">
              <a:lnSpc>
                <a:spcPct val="90000"/>
              </a:lnSpc>
              <a:spcBef>
                <a:spcPct val="5000"/>
              </a:spcBef>
              <a:buFont typeface="Wingdings" pitchFamily="2" charset="2"/>
              <a:buNone/>
            </a:pPr>
            <a:r>
              <a:rPr lang="en-US" sz="2000" b="1" dirty="0">
                <a:latin typeface="Courier New" pitchFamily="49" charset="0"/>
              </a:rPr>
              <a:t>      </a:t>
            </a:r>
          </a:p>
          <a:p>
            <a:pPr eaLnBrk="1" hangingPunct="1">
              <a:lnSpc>
                <a:spcPct val="90000"/>
              </a:lnSpc>
              <a:spcBef>
                <a:spcPct val="5000"/>
              </a:spcBef>
              <a:buFont typeface="Wingdings" pitchFamily="2" charset="2"/>
              <a:buNone/>
            </a:pPr>
            <a:r>
              <a:rPr lang="en-US" sz="2000" b="1" dirty="0">
                <a:latin typeface="Courier New" pitchFamily="49" charset="0"/>
              </a:rPr>
              <a:t>      </a:t>
            </a:r>
            <a:r>
              <a:rPr lang="en-US" sz="2000" b="1" dirty="0">
                <a:solidFill>
                  <a:srgbClr val="FF0000"/>
                </a:solidFill>
                <a:latin typeface="Courier New" pitchFamily="49" charset="0"/>
              </a:rPr>
              <a:t>Mystery ( )</a:t>
            </a:r>
            <a:endParaRPr lang="en-US" sz="2000" b="1" dirty="0">
              <a:latin typeface="Courier New" pitchFamily="49" charset="0"/>
            </a:endParaRPr>
          </a:p>
          <a:p>
            <a:pPr eaLnBrk="1" hangingPunct="1">
              <a:lnSpc>
                <a:spcPct val="90000"/>
              </a:lnSpc>
              <a:spcBef>
                <a:spcPct val="5000"/>
              </a:spcBef>
              <a:buFont typeface="Wingdings" pitchFamily="2" charset="2"/>
              <a:buNone/>
            </a:pPr>
            <a:r>
              <a:rPr lang="en-US" sz="2000" b="1" dirty="0">
                <a:latin typeface="Courier New" pitchFamily="49" charset="0"/>
              </a:rPr>
              <a:t>      print (</a:t>
            </a:r>
            <a:r>
              <a:rPr lang="en-US" sz="2000" b="1" dirty="0" err="1">
                <a:latin typeface="Courier New" pitchFamily="49" charset="0"/>
              </a:rPr>
              <a:t>ch</a:t>
            </a:r>
            <a:r>
              <a:rPr lang="en-US" sz="2000" b="1" dirty="0">
                <a:latin typeface="Courier New" pitchFamily="49" charset="0"/>
              </a:rPr>
              <a:t>)</a:t>
            </a:r>
          </a:p>
          <a:p>
            <a:pPr eaLnBrk="1" hangingPunct="1">
              <a:lnSpc>
                <a:spcPct val="90000"/>
              </a:lnSpc>
              <a:spcBef>
                <a:spcPct val="5000"/>
              </a:spcBef>
              <a:buFont typeface="Wingdings" pitchFamily="2" charset="2"/>
              <a:buNone/>
            </a:pPr>
            <a:endParaRPr lang="en-US" sz="2000" b="1" dirty="0">
              <a:latin typeface="Courier New" pitchFamily="49" charset="0"/>
            </a:endParaRPr>
          </a:p>
          <a:p>
            <a:pPr eaLnBrk="1" hangingPunct="1">
              <a:lnSpc>
                <a:spcPct val="90000"/>
              </a:lnSpc>
              <a:spcBef>
                <a:spcPct val="5000"/>
              </a:spcBef>
              <a:buFont typeface="Wingdings" pitchFamily="2" charset="2"/>
              <a:buNone/>
            </a:pPr>
            <a:r>
              <a:rPr lang="en-US" sz="2000" b="1" dirty="0">
                <a:latin typeface="Courier New" pitchFamily="49" charset="0"/>
              </a:rPr>
              <a:t>main ()</a:t>
            </a:r>
          </a:p>
          <a:p>
            <a:pPr eaLnBrk="1" hangingPunct="1">
              <a:lnSpc>
                <a:spcPct val="90000"/>
              </a:lnSpc>
              <a:spcBef>
                <a:spcPct val="5000"/>
              </a:spcBef>
              <a:buFont typeface="Wingdings" pitchFamily="2" charset="2"/>
              <a:buNone/>
            </a:pPr>
            <a:r>
              <a:rPr lang="en-US" sz="2000" b="1" dirty="0">
                <a:latin typeface="Courier New" pitchFamily="49" charset="0"/>
              </a:rPr>
              <a:t>   </a:t>
            </a:r>
          </a:p>
        </p:txBody>
      </p:sp>
      <p:sp>
        <p:nvSpPr>
          <p:cNvPr id="32773" name="Text Box 4"/>
          <p:cNvSpPr txBox="1">
            <a:spLocks noChangeArrowheads="1"/>
          </p:cNvSpPr>
          <p:nvPr/>
        </p:nvSpPr>
        <p:spPr bwMode="auto">
          <a:xfrm>
            <a:off x="6154738" y="539750"/>
            <a:ext cx="2762250" cy="1552575"/>
          </a:xfrm>
          <a:prstGeom prst="rect">
            <a:avLst/>
          </a:prstGeom>
          <a:solidFill>
            <a:srgbClr val="00FFFF"/>
          </a:solidFill>
          <a:ln>
            <a:noFill/>
          </a:ln>
          <a:extLs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b="1">
                <a:latin typeface="Arial" charset="0"/>
              </a:rPr>
              <a:t>If the user types the word “cat”</a:t>
            </a:r>
            <a:br>
              <a:rPr lang="en-US" b="1">
                <a:latin typeface="Arial" charset="0"/>
              </a:rPr>
            </a:br>
            <a:r>
              <a:rPr lang="en-US" b="1">
                <a:latin typeface="Arial" charset="0"/>
              </a:rPr>
              <a:t>as input, what is printed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F0622D9-C664-4375-BF22-6D830D749027}" type="slidenum">
              <a:rPr lang="en-US"/>
              <a:pPr>
                <a:defRPr/>
              </a:pPr>
              <a:t>32</a:t>
            </a:fld>
            <a:endParaRPr lang="en-US"/>
          </a:p>
        </p:txBody>
      </p:sp>
      <p:sp>
        <p:nvSpPr>
          <p:cNvPr id="33795" name="Rectangle 2"/>
          <p:cNvSpPr>
            <a:spLocks noChangeArrowheads="1"/>
          </p:cNvSpPr>
          <p:nvPr/>
        </p:nvSpPr>
        <p:spPr bwMode="auto">
          <a:xfrm>
            <a:off x="1219200" y="209550"/>
            <a:ext cx="7772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l" eaLnBrk="1" hangingPunct="1"/>
            <a:r>
              <a:rPr lang="en-US" sz="4400">
                <a:solidFill>
                  <a:schemeClr val="tx2"/>
                </a:solidFill>
                <a:latin typeface="Times New Roman" charset="0"/>
              </a:rPr>
              <a:t>Expression Evaluation</a:t>
            </a:r>
          </a:p>
        </p:txBody>
      </p:sp>
      <p:sp>
        <p:nvSpPr>
          <p:cNvPr id="33796" name="Rectangle 3"/>
          <p:cNvSpPr>
            <a:spLocks noChangeArrowheads="1"/>
          </p:cNvSpPr>
          <p:nvPr/>
        </p:nvSpPr>
        <p:spPr bwMode="auto">
          <a:xfrm>
            <a:off x="1143000" y="1692275"/>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eaLnBrk="1" hangingPunct="1">
              <a:spcBef>
                <a:spcPct val="20000"/>
              </a:spcBef>
              <a:buClr>
                <a:schemeClr val="accent1"/>
              </a:buClr>
              <a:buSzPct val="80000"/>
              <a:buFont typeface="Wingdings" pitchFamily="2" charset="2"/>
              <a:buChar char="n"/>
            </a:pPr>
            <a:r>
              <a:rPr lang="en-US" sz="3200">
                <a:latin typeface="Arial" charset="0"/>
              </a:rPr>
              <a:t>General form:</a:t>
            </a:r>
          </a:p>
          <a:p>
            <a:pPr marL="742950" lvl="1" indent="-285750" algn="l" eaLnBrk="1" hangingPunct="1">
              <a:spcBef>
                <a:spcPct val="20000"/>
              </a:spcBef>
            </a:pPr>
            <a:r>
              <a:rPr lang="en-US" sz="2800">
                <a:latin typeface="Arial" charset="0"/>
              </a:rPr>
              <a:t>Expr </a:t>
            </a:r>
            <a:r>
              <a:rPr lang="en-US" sz="2800">
                <a:latin typeface="Arial" charset="0"/>
                <a:sym typeface="Symbol" pitchFamily="18" charset="2"/>
              </a:rPr>
              <a:t> Number</a:t>
            </a:r>
            <a:endParaRPr lang="en-US" sz="2800">
              <a:latin typeface="Arial" charset="0"/>
            </a:endParaRPr>
          </a:p>
          <a:p>
            <a:pPr marL="742950" lvl="1" indent="-285750" algn="l" eaLnBrk="1" hangingPunct="1">
              <a:spcBef>
                <a:spcPct val="20000"/>
              </a:spcBef>
            </a:pPr>
            <a:r>
              <a:rPr lang="en-US" sz="2800">
                <a:latin typeface="Arial" charset="0"/>
              </a:rPr>
              <a:t>Expr </a:t>
            </a:r>
            <a:r>
              <a:rPr lang="en-US" sz="2800">
                <a:latin typeface="Arial" charset="0"/>
                <a:sym typeface="Symbol" pitchFamily="18" charset="2"/>
              </a:rPr>
              <a:t> </a:t>
            </a:r>
            <a:r>
              <a:rPr lang="en-US" sz="2800">
                <a:latin typeface="Arial" charset="0"/>
              </a:rPr>
              <a:t>[Expr Operator Expr]</a:t>
            </a:r>
          </a:p>
          <a:p>
            <a:pPr marL="342900" indent="-342900" algn="l" eaLnBrk="1" hangingPunct="1">
              <a:spcBef>
                <a:spcPct val="20000"/>
              </a:spcBef>
              <a:buClr>
                <a:schemeClr val="accent1"/>
              </a:buClr>
              <a:buSzPct val="80000"/>
              <a:buFont typeface="Wingdings" pitchFamily="2" charset="2"/>
              <a:buChar char="n"/>
            </a:pPr>
            <a:r>
              <a:rPr lang="en-US" sz="3200">
                <a:latin typeface="Arial" charset="0"/>
              </a:rPr>
              <a:t>Evaluate (expr)</a:t>
            </a:r>
          </a:p>
          <a:p>
            <a:pPr marL="742950" lvl="1" indent="-285750" algn="l" eaLnBrk="1" hangingPunct="1">
              <a:spcBef>
                <a:spcPct val="20000"/>
              </a:spcBef>
              <a:buFontTx/>
              <a:buChar char="–"/>
            </a:pPr>
            <a:r>
              <a:rPr lang="en-US" sz="2800">
                <a:latin typeface="Arial" charset="0"/>
              </a:rPr>
              <a:t>If expr is a number, return the number</a:t>
            </a:r>
          </a:p>
          <a:p>
            <a:pPr marL="742950" lvl="1" indent="-285750" algn="l" eaLnBrk="1" hangingPunct="1">
              <a:spcBef>
                <a:spcPct val="20000"/>
              </a:spcBef>
              <a:buFontTx/>
              <a:buChar char="–"/>
            </a:pPr>
            <a:r>
              <a:rPr lang="en-US" sz="2800">
                <a:latin typeface="Arial" charset="0"/>
              </a:rPr>
              <a:t>Otherwise (form is [expr1 op expr2]):</a:t>
            </a:r>
          </a:p>
          <a:p>
            <a:pPr marL="1143000" lvl="2" indent="-228600" algn="l" eaLnBrk="1" hangingPunct="1">
              <a:spcBef>
                <a:spcPct val="20000"/>
              </a:spcBef>
              <a:buFontTx/>
              <a:buChar char="•"/>
            </a:pPr>
            <a:r>
              <a:rPr lang="en-US">
                <a:latin typeface="Arial" charset="0"/>
              </a:rPr>
              <a:t>val1 = Evaluate (expr1)</a:t>
            </a:r>
          </a:p>
          <a:p>
            <a:pPr marL="1143000" lvl="2" indent="-228600" algn="l" eaLnBrk="1" hangingPunct="1">
              <a:spcBef>
                <a:spcPct val="20000"/>
              </a:spcBef>
              <a:buFontTx/>
              <a:buChar char="•"/>
            </a:pPr>
            <a:r>
              <a:rPr lang="en-US">
                <a:latin typeface="Arial" charset="0"/>
              </a:rPr>
              <a:t>val2 = Evaluate (expr2)</a:t>
            </a:r>
          </a:p>
          <a:p>
            <a:pPr marL="1143000" lvl="2" indent="-228600" algn="l" eaLnBrk="1" hangingPunct="1">
              <a:spcBef>
                <a:spcPct val="20000"/>
              </a:spcBef>
              <a:buFontTx/>
              <a:buChar char="•"/>
            </a:pPr>
            <a:r>
              <a:rPr lang="en-US">
                <a:latin typeface="Arial" charset="0"/>
              </a:rPr>
              <a:t>Return op (val1,val2)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pPr>
              <a:defRPr/>
            </a:pPr>
            <a:fld id="{9C2AB141-7C26-4786-9424-41D8B13AEC2F}" type="slidenum">
              <a:rPr lang="en-US"/>
              <a:pPr>
                <a:defRPr/>
              </a:pPr>
              <a:t>33</a:t>
            </a:fld>
            <a:endParaRPr lang="en-US"/>
          </a:p>
        </p:txBody>
      </p:sp>
      <p:sp>
        <p:nvSpPr>
          <p:cNvPr id="34819" name="Rectangle 2"/>
          <p:cNvSpPr>
            <a:spLocks noChangeArrowheads="1"/>
          </p:cNvSpPr>
          <p:nvPr/>
        </p:nvSpPr>
        <p:spPr bwMode="auto">
          <a:xfrm>
            <a:off x="1219200" y="209550"/>
            <a:ext cx="7772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l" eaLnBrk="1" hangingPunct="1"/>
            <a:r>
              <a:rPr lang="en-US" sz="4400">
                <a:solidFill>
                  <a:schemeClr val="tx2"/>
                </a:solidFill>
                <a:latin typeface="Times New Roman" charset="0"/>
              </a:rPr>
              <a:t>Example: expressions (tree)</a:t>
            </a:r>
          </a:p>
        </p:txBody>
      </p:sp>
      <p:sp>
        <p:nvSpPr>
          <p:cNvPr id="34820" name="Rectangle 3"/>
          <p:cNvSpPr>
            <a:spLocks noChangeArrowheads="1"/>
          </p:cNvSpPr>
          <p:nvPr/>
        </p:nvSpPr>
        <p:spPr bwMode="auto">
          <a:xfrm>
            <a:off x="1235075" y="1981200"/>
            <a:ext cx="7772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eaLnBrk="1" hangingPunct="1">
              <a:spcBef>
                <a:spcPct val="20000"/>
              </a:spcBef>
              <a:buClr>
                <a:schemeClr val="accent1"/>
              </a:buClr>
              <a:buSzPct val="80000"/>
              <a:buFont typeface="Wingdings" pitchFamily="2" charset="2"/>
              <a:buChar char="n"/>
            </a:pPr>
            <a:r>
              <a:rPr lang="en-US" sz="3200">
                <a:latin typeface="Arial" charset="0"/>
              </a:rPr>
              <a:t> [ 5 </a:t>
            </a:r>
            <a:r>
              <a:rPr lang="en-US" sz="3200">
                <a:latin typeface="Arial" charset="0"/>
                <a:sym typeface="Symbol" pitchFamily="18" charset="2"/>
              </a:rPr>
              <a:t> [ </a:t>
            </a:r>
            <a:r>
              <a:rPr lang="en-US" sz="3200">
                <a:latin typeface="Arial" charset="0"/>
              </a:rPr>
              <a:t>[3 + 7 ] </a:t>
            </a:r>
            <a:r>
              <a:rPr lang="en-US" sz="3200">
                <a:latin typeface="Arial" charset="0"/>
                <a:sym typeface="Symbol" pitchFamily="18" charset="2"/>
              </a:rPr>
              <a:t> [ 11 – </a:t>
            </a:r>
            <a:r>
              <a:rPr lang="en-US" sz="3200">
                <a:latin typeface="Arial" charset="0"/>
              </a:rPr>
              <a:t>4 ] ] ]</a:t>
            </a:r>
          </a:p>
          <a:p>
            <a:pPr marL="342900" indent="-342900" algn="l" eaLnBrk="1" hangingPunct="1">
              <a:spcBef>
                <a:spcPct val="20000"/>
              </a:spcBef>
              <a:buClr>
                <a:schemeClr val="accent1"/>
              </a:buClr>
              <a:buSzPct val="80000"/>
              <a:buFont typeface="Wingdings" pitchFamily="2" charset="2"/>
              <a:buChar char="n"/>
            </a:pPr>
            <a:endParaRPr lang="en-US" sz="3200">
              <a:latin typeface="Arial" charset="0"/>
            </a:endParaRPr>
          </a:p>
        </p:txBody>
      </p:sp>
      <p:grpSp>
        <p:nvGrpSpPr>
          <p:cNvPr id="2" name="Group 4"/>
          <p:cNvGrpSpPr>
            <a:grpSpLocks/>
          </p:cNvGrpSpPr>
          <p:nvPr/>
        </p:nvGrpSpPr>
        <p:grpSpPr bwMode="auto">
          <a:xfrm>
            <a:off x="2951163" y="2828925"/>
            <a:ext cx="3846512" cy="3725863"/>
            <a:chOff x="3032" y="1973"/>
            <a:chExt cx="2423" cy="2347"/>
          </a:xfrm>
        </p:grpSpPr>
        <p:grpSp>
          <p:nvGrpSpPr>
            <p:cNvPr id="34822" name="Group 5"/>
            <p:cNvGrpSpPr>
              <a:grpSpLocks/>
            </p:cNvGrpSpPr>
            <p:nvPr/>
          </p:nvGrpSpPr>
          <p:grpSpPr bwMode="auto">
            <a:xfrm>
              <a:off x="3182" y="2073"/>
              <a:ext cx="2111" cy="2068"/>
              <a:chOff x="2481" y="2141"/>
              <a:chExt cx="2149" cy="2106"/>
            </a:xfrm>
          </p:grpSpPr>
          <p:sp>
            <p:nvSpPr>
              <p:cNvPr id="34824" name="Text Box 6"/>
              <p:cNvSpPr txBox="1">
                <a:spLocks noChangeArrowheads="1"/>
              </p:cNvSpPr>
              <p:nvPr/>
            </p:nvSpPr>
            <p:spPr bwMode="auto">
              <a:xfrm>
                <a:off x="2915" y="2141"/>
                <a:ext cx="23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a:t>
                </a:r>
                <a:endParaRPr lang="en-US" sz="3200">
                  <a:sym typeface="Symbol" pitchFamily="18" charset="2"/>
                </a:endParaRPr>
              </a:p>
            </p:txBody>
          </p:sp>
          <p:sp>
            <p:nvSpPr>
              <p:cNvPr id="34825" name="Text Box 7"/>
              <p:cNvSpPr txBox="1">
                <a:spLocks noChangeArrowheads="1"/>
              </p:cNvSpPr>
              <p:nvPr/>
            </p:nvSpPr>
            <p:spPr bwMode="auto">
              <a:xfrm>
                <a:off x="3278" y="2716"/>
                <a:ext cx="23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a:t>
                </a:r>
                <a:endParaRPr lang="en-US" sz="3200">
                  <a:sym typeface="Symbol" pitchFamily="18" charset="2"/>
                </a:endParaRPr>
              </a:p>
            </p:txBody>
          </p:sp>
          <p:sp>
            <p:nvSpPr>
              <p:cNvPr id="34826" name="Line 8"/>
              <p:cNvSpPr>
                <a:spLocks noChangeShapeType="1"/>
              </p:cNvSpPr>
              <p:nvPr/>
            </p:nvSpPr>
            <p:spPr bwMode="auto">
              <a:xfrm flipH="1">
                <a:off x="2697" y="2499"/>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7" name="Text Box 9"/>
              <p:cNvSpPr txBox="1">
                <a:spLocks noChangeArrowheads="1"/>
              </p:cNvSpPr>
              <p:nvPr/>
            </p:nvSpPr>
            <p:spPr bwMode="auto">
              <a:xfrm>
                <a:off x="2515" y="2716"/>
                <a:ext cx="23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5</a:t>
                </a:r>
                <a:endParaRPr lang="en-US" sz="3200">
                  <a:sym typeface="Symbol" pitchFamily="18" charset="2"/>
                </a:endParaRPr>
              </a:p>
            </p:txBody>
          </p:sp>
          <p:sp>
            <p:nvSpPr>
              <p:cNvPr id="34828" name="Line 10"/>
              <p:cNvSpPr>
                <a:spLocks noChangeShapeType="1"/>
              </p:cNvSpPr>
              <p:nvPr/>
            </p:nvSpPr>
            <p:spPr bwMode="auto">
              <a:xfrm>
                <a:off x="3128" y="2499"/>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9" name="Text Box 11"/>
              <p:cNvSpPr txBox="1">
                <a:spLocks noChangeArrowheads="1"/>
              </p:cNvSpPr>
              <p:nvPr/>
            </p:nvSpPr>
            <p:spPr bwMode="auto">
              <a:xfrm>
                <a:off x="3993" y="3347"/>
                <a:ext cx="23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sym typeface="Symbol" pitchFamily="18" charset="2"/>
                  </a:rPr>
                  <a:t>—</a:t>
                </a:r>
              </a:p>
            </p:txBody>
          </p:sp>
          <p:sp>
            <p:nvSpPr>
              <p:cNvPr id="34830" name="Line 12"/>
              <p:cNvSpPr>
                <a:spLocks noChangeShapeType="1"/>
              </p:cNvSpPr>
              <p:nvPr/>
            </p:nvSpPr>
            <p:spPr bwMode="auto">
              <a:xfrm flipH="1">
                <a:off x="3075" y="3122"/>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1" name="Text Box 13"/>
              <p:cNvSpPr txBox="1">
                <a:spLocks noChangeArrowheads="1"/>
              </p:cNvSpPr>
              <p:nvPr/>
            </p:nvSpPr>
            <p:spPr bwMode="auto">
              <a:xfrm>
                <a:off x="2893" y="3340"/>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a:t>
                </a:r>
                <a:endParaRPr lang="en-US" sz="3200">
                  <a:sym typeface="Symbol" pitchFamily="18" charset="2"/>
                </a:endParaRPr>
              </a:p>
            </p:txBody>
          </p:sp>
          <p:sp>
            <p:nvSpPr>
              <p:cNvPr id="34832" name="Line 14"/>
              <p:cNvSpPr>
                <a:spLocks noChangeShapeType="1"/>
              </p:cNvSpPr>
              <p:nvPr/>
            </p:nvSpPr>
            <p:spPr bwMode="auto">
              <a:xfrm>
                <a:off x="3506" y="3122"/>
                <a:ext cx="602" cy="2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3" name="Text Box 15"/>
              <p:cNvSpPr txBox="1">
                <a:spLocks noChangeArrowheads="1"/>
              </p:cNvSpPr>
              <p:nvPr/>
            </p:nvSpPr>
            <p:spPr bwMode="auto">
              <a:xfrm>
                <a:off x="3245" y="3875"/>
                <a:ext cx="2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7</a:t>
                </a:r>
                <a:endParaRPr lang="en-US" sz="3200">
                  <a:sym typeface="Symbol" pitchFamily="18" charset="2"/>
                </a:endParaRPr>
              </a:p>
            </p:txBody>
          </p:sp>
          <p:sp>
            <p:nvSpPr>
              <p:cNvPr id="34834" name="Line 16"/>
              <p:cNvSpPr>
                <a:spLocks noChangeShapeType="1"/>
              </p:cNvSpPr>
              <p:nvPr/>
            </p:nvSpPr>
            <p:spPr bwMode="auto">
              <a:xfrm flipH="1">
                <a:off x="2663" y="3658"/>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5" name="Text Box 17"/>
              <p:cNvSpPr txBox="1">
                <a:spLocks noChangeArrowheads="1"/>
              </p:cNvSpPr>
              <p:nvPr/>
            </p:nvSpPr>
            <p:spPr bwMode="auto">
              <a:xfrm>
                <a:off x="2481" y="3875"/>
                <a:ext cx="23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3</a:t>
                </a:r>
                <a:endParaRPr lang="en-US" sz="3200">
                  <a:sym typeface="Symbol" pitchFamily="18" charset="2"/>
                </a:endParaRPr>
              </a:p>
            </p:txBody>
          </p:sp>
          <p:sp>
            <p:nvSpPr>
              <p:cNvPr id="34836" name="Line 18"/>
              <p:cNvSpPr>
                <a:spLocks noChangeShapeType="1"/>
              </p:cNvSpPr>
              <p:nvPr/>
            </p:nvSpPr>
            <p:spPr bwMode="auto">
              <a:xfrm>
                <a:off x="3094" y="3658"/>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7" name="Text Box 19"/>
              <p:cNvSpPr txBox="1">
                <a:spLocks noChangeArrowheads="1"/>
              </p:cNvSpPr>
              <p:nvPr/>
            </p:nvSpPr>
            <p:spPr bwMode="auto">
              <a:xfrm>
                <a:off x="4392" y="3875"/>
                <a:ext cx="23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4</a:t>
                </a:r>
                <a:endParaRPr lang="en-US" sz="3200">
                  <a:sym typeface="Symbol" pitchFamily="18" charset="2"/>
                </a:endParaRPr>
              </a:p>
            </p:txBody>
          </p:sp>
          <p:sp>
            <p:nvSpPr>
              <p:cNvPr id="34838" name="Line 20"/>
              <p:cNvSpPr>
                <a:spLocks noChangeShapeType="1"/>
              </p:cNvSpPr>
              <p:nvPr/>
            </p:nvSpPr>
            <p:spPr bwMode="auto">
              <a:xfrm flipH="1">
                <a:off x="3811" y="3658"/>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9" name="Text Box 21"/>
              <p:cNvSpPr txBox="1">
                <a:spLocks noChangeArrowheads="1"/>
              </p:cNvSpPr>
              <p:nvPr/>
            </p:nvSpPr>
            <p:spPr bwMode="auto">
              <a:xfrm>
                <a:off x="3597" y="3875"/>
                <a:ext cx="44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3200">
                    <a:latin typeface="Symbol" pitchFamily="18" charset="2"/>
                    <a:sym typeface="Symbol" pitchFamily="18" charset="2"/>
                  </a:rPr>
                  <a:t>11</a:t>
                </a:r>
                <a:endParaRPr lang="en-US" sz="3200">
                  <a:sym typeface="Symbol" pitchFamily="18" charset="2"/>
                </a:endParaRPr>
              </a:p>
            </p:txBody>
          </p:sp>
          <p:sp>
            <p:nvSpPr>
              <p:cNvPr id="34840" name="Line 22"/>
              <p:cNvSpPr>
                <a:spLocks noChangeShapeType="1"/>
              </p:cNvSpPr>
              <p:nvPr/>
            </p:nvSpPr>
            <p:spPr bwMode="auto">
              <a:xfrm>
                <a:off x="4242" y="3658"/>
                <a:ext cx="213" cy="229"/>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4823" name="Rectangle 23"/>
            <p:cNvSpPr>
              <a:spLocks noChangeArrowheads="1"/>
            </p:cNvSpPr>
            <p:nvPr/>
          </p:nvSpPr>
          <p:spPr bwMode="auto">
            <a:xfrm>
              <a:off x="3032" y="1973"/>
              <a:ext cx="2423" cy="2347"/>
            </a:xfrm>
            <a:prstGeom prst="rect">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Example Program: List Process</a:t>
            </a:r>
          </a:p>
        </p:txBody>
      </p:sp>
      <p:sp>
        <p:nvSpPr>
          <p:cNvPr id="35843" name="Content Placeholder 2"/>
          <p:cNvSpPr>
            <a:spLocks noGrp="1"/>
          </p:cNvSpPr>
          <p:nvPr>
            <p:ph idx="1"/>
          </p:nvPr>
        </p:nvSpPr>
        <p:spPr>
          <a:xfrm>
            <a:off x="1143000" y="1782763"/>
            <a:ext cx="7772400" cy="4846637"/>
          </a:xfrm>
        </p:spPr>
        <p:txBody>
          <a:bodyPr/>
          <a:lstStyle/>
          <a:p>
            <a:r>
              <a:rPr lang="en-US"/>
              <a:t>We will look at a function that takes a numeric list as input, as well as a starting index and an ending index, and calculates the sum of the values in that range</a:t>
            </a:r>
          </a:p>
          <a:p>
            <a:r>
              <a:rPr lang="en-US"/>
              <a:t>Example: </a:t>
            </a:r>
            <a:br>
              <a:rPr lang="en-US"/>
            </a:br>
            <a:r>
              <a:rPr lang="en-US" sz="2400"/>
              <a:t>numbers = [1,2,3,4,5,6,7,8,9]</a:t>
            </a:r>
            <a:br>
              <a:rPr lang="en-US" sz="2400"/>
            </a:br>
            <a:r>
              <a:rPr lang="en-US" sz="2400"/>
              <a:t>sum = range_sum(numbers, 3, 7)</a:t>
            </a:r>
            <a:br>
              <a:rPr lang="en-US" sz="2400"/>
            </a:br>
            <a:r>
              <a:rPr lang="en-US" sz="2400"/>
              <a:t># sets sum to 30</a:t>
            </a:r>
          </a:p>
          <a:p>
            <a:r>
              <a:rPr lang="en-US" i="1"/>
              <a:t>range_sum.py (from Gaddis book)</a:t>
            </a:r>
          </a:p>
        </p:txBody>
      </p:sp>
      <p:sp>
        <p:nvSpPr>
          <p:cNvPr id="4" name="Slide Number Placeholder 3"/>
          <p:cNvSpPr>
            <a:spLocks noGrp="1"/>
          </p:cNvSpPr>
          <p:nvPr>
            <p:ph type="sldNum" sz="quarter" idx="12"/>
          </p:nvPr>
        </p:nvSpPr>
        <p:spPr/>
        <p:txBody>
          <a:bodyPr/>
          <a:lstStyle/>
          <a:p>
            <a:pPr>
              <a:defRPr/>
            </a:pPr>
            <a:fld id="{17019DB5-4905-471F-884B-A20A2DD102D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55303E6-CDA6-49B7-9771-4B5ECCD610AE}" type="slidenum">
              <a:rPr lang="en-US"/>
              <a:pPr>
                <a:defRPr/>
              </a:pPr>
              <a:t>35</a:t>
            </a:fld>
            <a:endParaRPr lang="en-US"/>
          </a:p>
        </p:txBody>
      </p:sp>
      <p:sp>
        <p:nvSpPr>
          <p:cNvPr id="36867" name="Rectangle 2"/>
          <p:cNvSpPr>
            <a:spLocks noGrp="1" noChangeArrowheads="1"/>
          </p:cNvSpPr>
          <p:nvPr>
            <p:ph type="title"/>
          </p:nvPr>
        </p:nvSpPr>
        <p:spPr/>
        <p:txBody>
          <a:bodyPr/>
          <a:lstStyle/>
          <a:p>
            <a:pPr eaLnBrk="1" hangingPunct="1"/>
            <a:r>
              <a:rPr lang="en-US"/>
              <a:t>Example: Towers of Hanoi</a:t>
            </a:r>
          </a:p>
        </p:txBody>
      </p:sp>
      <p:sp>
        <p:nvSpPr>
          <p:cNvPr id="36868" name="Rectangle 3"/>
          <p:cNvSpPr>
            <a:spLocks noGrp="1" noChangeArrowheads="1"/>
          </p:cNvSpPr>
          <p:nvPr>
            <p:ph type="body" idx="1"/>
          </p:nvPr>
        </p:nvSpPr>
        <p:spPr/>
        <p:txBody>
          <a:bodyPr/>
          <a:lstStyle/>
          <a:p>
            <a:pPr eaLnBrk="1" hangingPunct="1"/>
            <a:r>
              <a:rPr lang="en-US">
                <a:cs typeface="Courier New" pitchFamily="49" charset="0"/>
              </a:rPr>
              <a:t>Invented by the French mathematician, Edouard Lucas, in 1883</a:t>
            </a:r>
            <a:r>
              <a:rPr lang="en-US"/>
              <a:t> </a:t>
            </a:r>
            <a:br>
              <a:rPr lang="en-US"/>
            </a:br>
            <a:endParaRPr lang="en-US"/>
          </a:p>
          <a:p>
            <a:pPr eaLnBrk="1" hangingPunct="1"/>
            <a:r>
              <a:rPr lang="en-US"/>
              <a:t>A short elegant solution is possible with recursion, whereas the iterative solution is much more difficult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4CB373A0-9A1E-47DD-AF9E-2FD7DB7D2CFA}" type="slidenum">
              <a:rPr lang="en-US"/>
              <a:pPr>
                <a:defRPr/>
              </a:pPr>
              <a:t>36</a:t>
            </a:fld>
            <a:endParaRPr lang="en-US"/>
          </a:p>
        </p:txBody>
      </p:sp>
      <p:sp>
        <p:nvSpPr>
          <p:cNvPr id="37891" name="Rectangle 2"/>
          <p:cNvSpPr>
            <a:spLocks noGrp="1" noChangeArrowheads="1"/>
          </p:cNvSpPr>
          <p:nvPr>
            <p:ph type="title"/>
          </p:nvPr>
        </p:nvSpPr>
        <p:spPr>
          <a:xfrm>
            <a:off x="1173163" y="457200"/>
            <a:ext cx="7712075" cy="1143000"/>
          </a:xfrm>
        </p:spPr>
        <p:txBody>
          <a:bodyPr/>
          <a:lstStyle/>
          <a:p>
            <a:pPr eaLnBrk="1" hangingPunct="1"/>
            <a:r>
              <a:rPr lang="en-US" sz="4000"/>
              <a:t>Legend of an ancient Hindu temple</a:t>
            </a:r>
          </a:p>
        </p:txBody>
      </p:sp>
      <p:sp>
        <p:nvSpPr>
          <p:cNvPr id="37892" name="Text Box 3"/>
          <p:cNvSpPr txBox="1">
            <a:spLocks noChangeArrowheads="1"/>
          </p:cNvSpPr>
          <p:nvPr/>
        </p:nvSpPr>
        <p:spPr bwMode="auto">
          <a:xfrm>
            <a:off x="1298575" y="1814513"/>
            <a:ext cx="7345363"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a:solidFill>
                  <a:srgbClr val="000000"/>
                </a:solidFill>
                <a:latin typeface="Arial" charset="0"/>
                <a:cs typeface="Courier New" pitchFamily="49" charset="0"/>
              </a:rPr>
              <a:t>The legend says that at the beginning of time Hindu priests in a temple were given a stack of 64 gold disks, each one a little smaller than the one beneath it. Their assignment was to transfer the 64 disks from one of three poles to another, with several important provisos: only the top disk could be moved, a larger disk could never be placed on top of a smaller one, only one disk could be moved at a time, and a disk could only be placed on a tower. The priests worked very efficiently, day and night. When they finished their work, the myth said, the temple would crumble into dust and the world would vanish. </a:t>
            </a:r>
            <a:r>
              <a:rPr lang="en-US">
                <a:solidFill>
                  <a:srgbClr val="000000"/>
                </a:solidFill>
                <a:latin typeface="Arial" charset="0"/>
                <a:cs typeface="Times New Roman" charset="0"/>
              </a:rPr>
              <a:t>  </a:t>
            </a:r>
            <a:endParaRPr lang="en-US">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577BE000-8A49-4D9B-8927-F2271A201480}" type="slidenum">
              <a:rPr lang="en-US"/>
              <a:pPr>
                <a:defRPr/>
              </a:pPr>
              <a:t>37</a:t>
            </a:fld>
            <a:endParaRPr lang="en-US"/>
          </a:p>
        </p:txBody>
      </p:sp>
      <p:sp>
        <p:nvSpPr>
          <p:cNvPr id="38915" name="Rectangle 2"/>
          <p:cNvSpPr>
            <a:spLocks noGrp="1" noChangeArrowheads="1"/>
          </p:cNvSpPr>
          <p:nvPr>
            <p:ph type="title"/>
          </p:nvPr>
        </p:nvSpPr>
        <p:spPr/>
        <p:txBody>
          <a:bodyPr/>
          <a:lstStyle/>
          <a:p>
            <a:pPr eaLnBrk="1" hangingPunct="1"/>
            <a:r>
              <a:rPr lang="en-US"/>
              <a:t>In mathematical terms…</a:t>
            </a:r>
          </a:p>
        </p:txBody>
      </p:sp>
      <p:sp>
        <p:nvSpPr>
          <p:cNvPr id="38916" name="Text Box 3"/>
          <p:cNvSpPr txBox="1">
            <a:spLocks noChangeArrowheads="1"/>
          </p:cNvSpPr>
          <p:nvPr/>
        </p:nvSpPr>
        <p:spPr bwMode="auto">
          <a:xfrm>
            <a:off x="1268413" y="2433638"/>
            <a:ext cx="744696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a:latin typeface="Arial" charset="0"/>
                <a:cs typeface="Courier New" pitchFamily="49" charset="0"/>
              </a:rPr>
              <a:t>The number of separate transfers of single disks the priests would have to make to transfer the tower is 2 to the 64th minus 1, or 18,446,744,073,709,551,615 moves! If the priests worked day and night, making one move every second it would take slightly more than 580 billion years to accomplish the job!</a:t>
            </a:r>
            <a:r>
              <a:rPr lang="en-US">
                <a:latin typeface="Courier New" pitchFamily="49" charset="0"/>
                <a:cs typeface="Courier New" pitchFamily="49" charset="0"/>
              </a:rPr>
              <a:t> </a:t>
            </a:r>
            <a:r>
              <a:rPr lang="en-US"/>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02C11AB0-AD37-4CD6-B140-3ECF1D530D4C}" type="slidenum">
              <a:rPr lang="en-US"/>
              <a:pPr>
                <a:defRPr/>
              </a:pPr>
              <a:t>38</a:t>
            </a:fld>
            <a:endParaRPr lang="en-US"/>
          </a:p>
        </p:txBody>
      </p:sp>
      <p:sp>
        <p:nvSpPr>
          <p:cNvPr id="39939" name="Rectangle 2"/>
          <p:cNvSpPr>
            <a:spLocks noGrp="1" noChangeArrowheads="1"/>
          </p:cNvSpPr>
          <p:nvPr>
            <p:ph type="title"/>
          </p:nvPr>
        </p:nvSpPr>
        <p:spPr/>
        <p:txBody>
          <a:bodyPr/>
          <a:lstStyle/>
          <a:p>
            <a:pPr eaLnBrk="1" hangingPunct="1"/>
            <a:r>
              <a:rPr lang="en-US"/>
              <a:t>Consider three disks</a:t>
            </a:r>
          </a:p>
        </p:txBody>
      </p:sp>
      <p:sp>
        <p:nvSpPr>
          <p:cNvPr id="39940" name="Text Box 3"/>
          <p:cNvSpPr txBox="1">
            <a:spLocks noChangeArrowheads="1"/>
          </p:cNvSpPr>
          <p:nvPr/>
        </p:nvSpPr>
        <p:spPr bwMode="auto">
          <a:xfrm>
            <a:off x="1504950" y="2492375"/>
            <a:ext cx="59134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a:latin typeface="Arial" charset="0"/>
                <a:cs typeface="Times New Roman" charset="0"/>
              </a:rPr>
              <a:t>In the case of three disks, seven movements are necessary to move all disks from one tower to another. An example moving three disks from tower1 to tower3 is shown next.</a:t>
            </a:r>
            <a:r>
              <a:rPr lang="en-US">
                <a:latin typeface="Courier New" pitchFamily="49" charset="0"/>
                <a:cs typeface="Times New Roman" charset="0"/>
              </a:rPr>
              <a:t>  </a:t>
            </a:r>
            <a:r>
              <a:rPr lang="en-US">
                <a:cs typeface="Times New Roman"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520D3459-19C9-4236-811E-D05E5D77725D}" type="slidenum">
              <a:rPr lang="en-US"/>
              <a:pPr>
                <a:defRPr/>
              </a:pPr>
              <a:t>39</a:t>
            </a:fld>
            <a:endParaRPr lang="en-US"/>
          </a:p>
        </p:txBody>
      </p:sp>
      <p:sp>
        <p:nvSpPr>
          <p:cNvPr id="40963" name="Rectangle 2"/>
          <p:cNvSpPr>
            <a:spLocks noGrp="1" noChangeArrowheads="1"/>
          </p:cNvSpPr>
          <p:nvPr>
            <p:ph type="title"/>
          </p:nvPr>
        </p:nvSpPr>
        <p:spPr>
          <a:xfrm>
            <a:off x="1090613" y="0"/>
            <a:ext cx="7772400" cy="1143000"/>
          </a:xfrm>
        </p:spPr>
        <p:txBody>
          <a:bodyPr/>
          <a:lstStyle/>
          <a:p>
            <a:pPr eaLnBrk="1" hangingPunct="1"/>
            <a:r>
              <a:rPr lang="en-US"/>
              <a:t>Three Disk Example</a:t>
            </a:r>
            <a:br>
              <a:rPr lang="en-US"/>
            </a:br>
            <a:r>
              <a:rPr lang="en-US" sz="1800"/>
              <a:t>http://www.fh-konstanz.de/studium/ze/cim/projekte/webcam/e_turm.html</a:t>
            </a:r>
          </a:p>
        </p:txBody>
      </p:sp>
      <p:pic>
        <p:nvPicPr>
          <p:cNvPr id="40964" name="Picture 3" descr="C:\Documents and Settings\arford\My Documents\hot\currentLectures\lecture14\towerWith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1263650"/>
            <a:ext cx="416242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3E3D672-5098-4E1D-BF94-D933117D8C07}" type="slidenum">
              <a:rPr lang="en-US"/>
              <a:pPr>
                <a:defRPr/>
              </a:pPr>
              <a:t>4</a:t>
            </a:fld>
            <a:endParaRPr lang="en-US"/>
          </a:p>
        </p:txBody>
      </p:sp>
      <p:sp>
        <p:nvSpPr>
          <p:cNvPr id="6147" name="Rectangle 2"/>
          <p:cNvSpPr>
            <a:spLocks noGrp="1" noChangeArrowheads="1"/>
          </p:cNvSpPr>
          <p:nvPr>
            <p:ph type="title"/>
          </p:nvPr>
        </p:nvSpPr>
        <p:spPr/>
        <p:txBody>
          <a:bodyPr/>
          <a:lstStyle/>
          <a:p>
            <a:r>
              <a:rPr lang="en-US"/>
              <a:t>Words to ponder…</a:t>
            </a:r>
          </a:p>
        </p:txBody>
      </p:sp>
      <p:sp>
        <p:nvSpPr>
          <p:cNvPr id="6148" name="Rectangle 3"/>
          <p:cNvSpPr>
            <a:spLocks noGrp="1" noChangeArrowheads="1"/>
          </p:cNvSpPr>
          <p:nvPr>
            <p:ph type="body" idx="1"/>
          </p:nvPr>
        </p:nvSpPr>
        <p:spPr>
          <a:xfrm>
            <a:off x="1371600" y="2757488"/>
            <a:ext cx="7772400" cy="2009775"/>
          </a:xfrm>
        </p:spPr>
        <p:txBody>
          <a:bodyPr/>
          <a:lstStyle/>
          <a:p>
            <a:pPr>
              <a:lnSpc>
                <a:spcPct val="90000"/>
              </a:lnSpc>
            </a:pPr>
            <a:r>
              <a:rPr lang="en-US" b="1" i="1"/>
              <a:t>To understand recursion, you must first understand recursion.</a:t>
            </a:r>
            <a:br>
              <a:rPr lang="en-US"/>
            </a:br>
            <a:br>
              <a:rPr lang="en-US"/>
            </a:br>
            <a:r>
              <a:rPr lang="en-US"/>
              <a:t>-- unknown source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Animated Display (7 disks)</a:t>
            </a:r>
          </a:p>
        </p:txBody>
      </p:sp>
      <p:sp>
        <p:nvSpPr>
          <p:cNvPr id="41987" name="Content Placeholder 2"/>
          <p:cNvSpPr>
            <a:spLocks noGrp="1"/>
          </p:cNvSpPr>
          <p:nvPr>
            <p:ph idx="1"/>
          </p:nvPr>
        </p:nvSpPr>
        <p:spPr>
          <a:xfrm>
            <a:off x="1371600" y="2739025"/>
            <a:ext cx="7772400" cy="1795397"/>
          </a:xfrm>
        </p:spPr>
        <p:txBody>
          <a:bodyPr/>
          <a:lstStyle/>
          <a:p>
            <a:r>
              <a:rPr lang="en-US" dirty="0"/>
              <a:t>Can find animations on </a:t>
            </a:r>
            <a:r>
              <a:rPr lang="en-US" dirty="0" err="1"/>
              <a:t>youtube</a:t>
            </a:r>
            <a:br>
              <a:rPr lang="en-US" dirty="0"/>
            </a:br>
            <a:br>
              <a:rPr lang="en-US" dirty="0"/>
            </a:br>
            <a:endParaRPr lang="en-US" sz="2400" dirty="0"/>
          </a:p>
        </p:txBody>
      </p:sp>
      <p:sp>
        <p:nvSpPr>
          <p:cNvPr id="4" name="Slide Number Placeholder 3"/>
          <p:cNvSpPr>
            <a:spLocks noGrp="1"/>
          </p:cNvSpPr>
          <p:nvPr>
            <p:ph type="sldNum" sz="quarter" idx="12"/>
          </p:nvPr>
        </p:nvSpPr>
        <p:spPr/>
        <p:txBody>
          <a:bodyPr/>
          <a:lstStyle/>
          <a:p>
            <a:pPr>
              <a:defRPr/>
            </a:pPr>
            <a:fld id="{F5B5BA65-A6E8-4D04-A45F-4F0EA3E804C4}"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253D7E4-6843-4705-AC76-08F9396C496D}" type="slidenum">
              <a:rPr lang="en-US"/>
              <a:pPr>
                <a:defRPr/>
              </a:pPr>
              <a:t>41</a:t>
            </a:fld>
            <a:endParaRPr lang="en-US"/>
          </a:p>
        </p:txBody>
      </p:sp>
      <p:sp>
        <p:nvSpPr>
          <p:cNvPr id="43011" name="Rectangle 2"/>
          <p:cNvSpPr>
            <a:spLocks noGrp="1" noChangeArrowheads="1"/>
          </p:cNvSpPr>
          <p:nvPr>
            <p:ph type="title"/>
          </p:nvPr>
        </p:nvSpPr>
        <p:spPr/>
        <p:txBody>
          <a:bodyPr/>
          <a:lstStyle/>
          <a:p>
            <a:pPr eaLnBrk="1" hangingPunct="1"/>
            <a:r>
              <a:rPr lang="en-US"/>
              <a:t>General Case</a:t>
            </a:r>
          </a:p>
        </p:txBody>
      </p:sp>
      <p:pic>
        <p:nvPicPr>
          <p:cNvPr id="43012" name="Picture 3" descr="C:\Documents and Settings\arford\My Documents\hot\currentLectures\lecture14\capture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225" y="1042988"/>
            <a:ext cx="23320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descr="C:\Documents and Settings\arford\My Documents\hot\currentLectures\lecture14\capture1.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775" y="2725738"/>
            <a:ext cx="45720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44AC2D51-A35E-4785-895D-9A0565111483}" type="slidenum">
              <a:rPr lang="en-US"/>
              <a:pPr>
                <a:defRPr/>
              </a:pPr>
              <a:t>42</a:t>
            </a:fld>
            <a:endParaRPr lang="en-US"/>
          </a:p>
        </p:txBody>
      </p:sp>
      <p:sp>
        <p:nvSpPr>
          <p:cNvPr id="44035" name="Rectangle 2"/>
          <p:cNvSpPr>
            <a:spLocks noGrp="1" noChangeArrowheads="1"/>
          </p:cNvSpPr>
          <p:nvPr>
            <p:ph type="title"/>
          </p:nvPr>
        </p:nvSpPr>
        <p:spPr>
          <a:xfrm>
            <a:off x="1020763" y="182563"/>
            <a:ext cx="7772400" cy="1143000"/>
          </a:xfrm>
        </p:spPr>
        <p:txBody>
          <a:bodyPr/>
          <a:lstStyle/>
          <a:p>
            <a:pPr eaLnBrk="1" hangingPunct="1"/>
            <a:r>
              <a:rPr lang="en-US"/>
              <a:t>Example Program p.1</a:t>
            </a:r>
          </a:p>
        </p:txBody>
      </p:sp>
      <p:sp>
        <p:nvSpPr>
          <p:cNvPr id="44036" name="Text Box 3"/>
          <p:cNvSpPr txBox="1">
            <a:spLocks noChangeArrowheads="1"/>
          </p:cNvSpPr>
          <p:nvPr/>
        </p:nvSpPr>
        <p:spPr bwMode="auto">
          <a:xfrm>
            <a:off x="977900" y="1471613"/>
            <a:ext cx="8166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wrap="squar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spcBef>
                <a:spcPct val="50000"/>
              </a:spcBef>
            </a:pPr>
            <a:r>
              <a:rPr lang="en-US" b="1" dirty="0" err="1">
                <a:latin typeface="Courier New" pitchFamily="49" charset="0"/>
                <a:cs typeface="Courier New" pitchFamily="49" charset="0"/>
              </a:rPr>
              <a:t>def</a:t>
            </a:r>
            <a:r>
              <a:rPr lang="en-US" b="1" dirty="0">
                <a:latin typeface="Courier New" pitchFamily="49" charset="0"/>
                <a:cs typeface="Courier New" pitchFamily="49" charset="0"/>
              </a:rPr>
              <a:t> main():</a:t>
            </a:r>
          </a:p>
          <a:p>
            <a:pPr algn="l">
              <a:spcBef>
                <a:spcPct val="50000"/>
              </a:spcBef>
            </a:pPr>
            <a:r>
              <a:rPr lang="en-US" b="1" dirty="0">
                <a:latin typeface="Courier New" pitchFamily="49" charset="0"/>
                <a:cs typeface="Courier New" pitchFamily="49" charset="0"/>
              </a:rPr>
              <a:t>  number = 0    # we need an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variable</a:t>
            </a:r>
            <a:br>
              <a:rPr lang="en-US" b="1" dirty="0">
                <a:latin typeface="Courier New" pitchFamily="49" charset="0"/>
                <a:cs typeface="Courier New" pitchFamily="49" charset="0"/>
              </a:rPr>
            </a:b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print("TOWERS of Hanoi")</a:t>
            </a:r>
            <a:br>
              <a:rPr lang="en-US" b="1" dirty="0">
                <a:latin typeface="Courier New" pitchFamily="49" charset="0"/>
                <a:cs typeface="Courier New" pitchFamily="49" charset="0"/>
              </a:rPr>
            </a:br>
            <a:r>
              <a:rPr lang="en-US" b="1" dirty="0">
                <a:latin typeface="Courier New" pitchFamily="49" charset="0"/>
                <a:cs typeface="Courier New" pitchFamily="49" charset="0"/>
              </a:rPr>
              <a:t>  print("Enter a number of disks to play.")</a:t>
            </a:r>
            <a:br>
              <a:rPr lang="en-US" b="1" dirty="0">
                <a:latin typeface="Courier New" pitchFamily="49" charset="0"/>
                <a:cs typeface="Courier New" pitchFamily="49" charset="0"/>
              </a:rPr>
            </a:br>
            <a:r>
              <a:rPr lang="en-US" b="1" dirty="0">
                <a:latin typeface="Courier New" pitchFamily="49" charset="0"/>
                <a:cs typeface="Courier New" pitchFamily="49" charset="0"/>
              </a:rPr>
              <a:t>  print(" I'll give the necessary moves.")</a:t>
            </a:r>
            <a:br>
              <a:rPr lang="en-US" b="1" dirty="0">
                <a:latin typeface="Courier New" pitchFamily="49" charset="0"/>
                <a:cs typeface="Courier New" pitchFamily="49" charset="0"/>
              </a:rPr>
            </a:br>
            <a:r>
              <a:rPr lang="en-US" b="1" dirty="0">
                <a:latin typeface="Courier New" pitchFamily="49" charset="0"/>
                <a:cs typeface="Courier New" pitchFamily="49" charset="0"/>
              </a:rPr>
              <a:t>  A = 'A'</a:t>
            </a:r>
            <a:br>
              <a:rPr lang="en-US" b="1" dirty="0">
                <a:latin typeface="Courier New" pitchFamily="49" charset="0"/>
                <a:cs typeface="Courier New" pitchFamily="49" charset="0"/>
              </a:rPr>
            </a:br>
            <a:r>
              <a:rPr lang="en-US" b="1" dirty="0">
                <a:latin typeface="Courier New" pitchFamily="49" charset="0"/>
                <a:cs typeface="Courier New" pitchFamily="49" charset="0"/>
              </a:rPr>
              <a:t>  B = 'B'</a:t>
            </a:r>
            <a:br>
              <a:rPr lang="en-US" b="1" dirty="0">
                <a:latin typeface="Courier New" pitchFamily="49" charset="0"/>
                <a:cs typeface="Courier New" pitchFamily="49" charset="0"/>
              </a:rPr>
            </a:br>
            <a:r>
              <a:rPr lang="en-US" b="1" dirty="0">
                <a:latin typeface="Courier New" pitchFamily="49" charset="0"/>
                <a:cs typeface="Courier New" pitchFamily="49" charset="0"/>
              </a:rPr>
              <a:t>  C = 'C'</a:t>
            </a:r>
            <a:br>
              <a:rPr lang="en-US" b="1" dirty="0">
                <a:latin typeface="Courier New" pitchFamily="49" charset="0"/>
                <a:cs typeface="Courier New" pitchFamily="49" charset="0"/>
              </a:rPr>
            </a:br>
            <a:r>
              <a:rPr lang="en-US" b="1" dirty="0">
                <a:latin typeface="Courier New" pitchFamily="49" charset="0"/>
                <a:cs typeface="Courier New" pitchFamily="49" charset="0"/>
              </a:rPr>
              <a:t>  number =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(input("Enter a number: "))</a:t>
            </a:r>
            <a:br>
              <a:rPr lang="en-US" b="1" dirty="0">
                <a:latin typeface="Courier New" pitchFamily="49" charset="0"/>
                <a:cs typeface="Courier New" pitchFamily="49" charset="0"/>
              </a:rPr>
            </a:br>
            <a:r>
              <a:rPr lang="en-US" b="1" dirty="0">
                <a:latin typeface="Courier New" pitchFamily="49" charset="0"/>
                <a:cs typeface="Courier New" pitchFamily="49" charset="0"/>
              </a:rPr>
              <a:t>  towers(number, A, B, C)</a:t>
            </a:r>
            <a:br>
              <a:rPr lang="en-US" b="1" dirty="0">
                <a:latin typeface="Courier New" pitchFamily="49" charset="0"/>
                <a:cs typeface="Courier New" pitchFamily="49" charset="0"/>
              </a:rPr>
            </a:br>
            <a:br>
              <a:rPr lang="en-US" b="1" dirty="0">
                <a:latin typeface="Courier New" pitchFamily="49" charset="0"/>
                <a:cs typeface="Courier New" pitchFamily="49" charset="0"/>
              </a:rPr>
            </a:br>
            <a:endParaRPr lang="en-US" b="1" dirty="0">
              <a:latin typeface="Courier New" pitchFamily="49" charset="0"/>
            </a:endParaRPr>
          </a:p>
        </p:txBody>
      </p:sp>
      <p:sp>
        <p:nvSpPr>
          <p:cNvPr id="44037" name="TextBox 4"/>
          <p:cNvSpPr txBox="1">
            <a:spLocks noChangeArrowheads="1"/>
          </p:cNvSpPr>
          <p:nvPr/>
        </p:nvSpPr>
        <p:spPr bwMode="auto">
          <a:xfrm>
            <a:off x="6280150" y="1158875"/>
            <a:ext cx="2468563" cy="460375"/>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a:t>towersOfHanoi.py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6553C9CC-8CE1-4A5B-ACF2-0AADB930B07F}" type="slidenum">
              <a:rPr lang="en-US"/>
              <a:pPr>
                <a:defRPr/>
              </a:pPr>
              <a:t>43</a:t>
            </a:fld>
            <a:endParaRPr lang="en-US"/>
          </a:p>
        </p:txBody>
      </p:sp>
      <p:sp>
        <p:nvSpPr>
          <p:cNvPr id="45059" name="Rectangle 2"/>
          <p:cNvSpPr>
            <a:spLocks noGrp="1" noChangeArrowheads="1"/>
          </p:cNvSpPr>
          <p:nvPr>
            <p:ph type="title"/>
          </p:nvPr>
        </p:nvSpPr>
        <p:spPr>
          <a:xfrm>
            <a:off x="1020763" y="182563"/>
            <a:ext cx="7772400" cy="1143000"/>
          </a:xfrm>
        </p:spPr>
        <p:txBody>
          <a:bodyPr/>
          <a:lstStyle/>
          <a:p>
            <a:pPr eaLnBrk="1" hangingPunct="1"/>
            <a:r>
              <a:rPr lang="en-US"/>
              <a:t>Example Program p.3</a:t>
            </a:r>
          </a:p>
        </p:txBody>
      </p:sp>
      <p:sp>
        <p:nvSpPr>
          <p:cNvPr id="45060" name="Text Box 3"/>
          <p:cNvSpPr txBox="1">
            <a:spLocks noChangeArrowheads="1"/>
          </p:cNvSpPr>
          <p:nvPr/>
        </p:nvSpPr>
        <p:spPr bwMode="auto">
          <a:xfrm>
            <a:off x="1355725" y="1289050"/>
            <a:ext cx="77882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spcBef>
                <a:spcPct val="50000"/>
              </a:spcBef>
            </a:pPr>
            <a:r>
              <a:rPr lang="en-US" b="1" dirty="0" err="1">
                <a:latin typeface="Courier New" pitchFamily="49" charset="0"/>
                <a:cs typeface="Times New Roman" charset="0"/>
              </a:rPr>
              <a:t>def</a:t>
            </a:r>
            <a:r>
              <a:rPr lang="en-US" b="1" dirty="0">
                <a:latin typeface="Courier New" pitchFamily="49" charset="0"/>
                <a:cs typeface="Times New Roman" charset="0"/>
              </a:rPr>
              <a:t> towers(count, </a:t>
            </a:r>
            <a:r>
              <a:rPr lang="en-US" b="1" dirty="0" err="1">
                <a:latin typeface="Courier New" pitchFamily="49" charset="0"/>
                <a:cs typeface="Times New Roman" charset="0"/>
              </a:rPr>
              <a:t>src</a:t>
            </a:r>
            <a:r>
              <a:rPr lang="en-US" b="1" dirty="0">
                <a:latin typeface="Courier New" pitchFamily="49" charset="0"/>
                <a:cs typeface="Times New Roman" charset="0"/>
              </a:rPr>
              <a:t>, </a:t>
            </a:r>
            <a:r>
              <a:rPr lang="en-US" b="1" dirty="0" err="1">
                <a:latin typeface="Courier New" pitchFamily="49" charset="0"/>
                <a:cs typeface="Times New Roman" charset="0"/>
              </a:rPr>
              <a:t>dest</a:t>
            </a:r>
            <a:r>
              <a:rPr lang="en-US" b="1" dirty="0">
                <a:latin typeface="Courier New" pitchFamily="49" charset="0"/>
                <a:cs typeface="Times New Roman" charset="0"/>
              </a:rPr>
              <a:t>, spare):</a:t>
            </a:r>
          </a:p>
          <a:p>
            <a:pPr algn="l">
              <a:spcBef>
                <a:spcPct val="50000"/>
              </a:spcBef>
            </a:pPr>
            <a:br>
              <a:rPr lang="en-US" b="1" dirty="0">
                <a:latin typeface="Courier New" pitchFamily="49" charset="0"/>
                <a:cs typeface="Times New Roman" charset="0"/>
              </a:rPr>
            </a:br>
            <a:r>
              <a:rPr lang="en-US" b="1" dirty="0">
                <a:latin typeface="Courier New" pitchFamily="49" charset="0"/>
                <a:cs typeface="Times New Roman" charset="0"/>
              </a:rPr>
              <a:t>  if (count == 1):</a:t>
            </a:r>
            <a:br>
              <a:rPr lang="en-US" b="1" dirty="0">
                <a:latin typeface="Courier New" pitchFamily="49" charset="0"/>
                <a:cs typeface="Times New Roman" charset="0"/>
              </a:rPr>
            </a:br>
            <a:r>
              <a:rPr lang="en-US" b="1" dirty="0">
                <a:latin typeface="Courier New" pitchFamily="49" charset="0"/>
                <a:cs typeface="Times New Roman" charset="0"/>
              </a:rPr>
              <a:t>    print ("Move a disk from post " + \</a:t>
            </a:r>
            <a:br>
              <a:rPr lang="en-US" b="1" dirty="0">
                <a:latin typeface="Courier New" pitchFamily="49" charset="0"/>
                <a:cs typeface="Times New Roman" charset="0"/>
              </a:rPr>
            </a:br>
            <a:r>
              <a:rPr lang="en-US" b="1" dirty="0">
                <a:latin typeface="Courier New" pitchFamily="49" charset="0"/>
                <a:cs typeface="Times New Roman" charset="0"/>
              </a:rPr>
              <a:t>          </a:t>
            </a:r>
            <a:r>
              <a:rPr lang="en-US" b="1" dirty="0" err="1">
                <a:latin typeface="Courier New" pitchFamily="49" charset="0"/>
                <a:cs typeface="Times New Roman" charset="0"/>
              </a:rPr>
              <a:t>src</a:t>
            </a:r>
            <a:r>
              <a:rPr lang="en-US" b="1" dirty="0">
                <a:latin typeface="Courier New" pitchFamily="49" charset="0"/>
                <a:cs typeface="Times New Roman" charset="0"/>
              </a:rPr>
              <a:t> + " to post " + \</a:t>
            </a:r>
            <a:br>
              <a:rPr lang="en-US" b="1" dirty="0">
                <a:latin typeface="Courier New" pitchFamily="49" charset="0"/>
                <a:cs typeface="Times New Roman" charset="0"/>
              </a:rPr>
            </a:br>
            <a:r>
              <a:rPr lang="en-US" b="1" dirty="0">
                <a:latin typeface="Courier New" pitchFamily="49" charset="0"/>
                <a:cs typeface="Times New Roman" charset="0"/>
              </a:rPr>
              <a:t>          </a:t>
            </a:r>
            <a:r>
              <a:rPr lang="en-US" b="1" dirty="0" err="1">
                <a:latin typeface="Courier New" pitchFamily="49" charset="0"/>
                <a:cs typeface="Times New Roman" charset="0"/>
              </a:rPr>
              <a:t>dest</a:t>
            </a:r>
            <a:r>
              <a:rPr lang="en-US" b="1" dirty="0">
                <a:latin typeface="Courier New" pitchFamily="49" charset="0"/>
                <a:cs typeface="Times New Roman" charset="0"/>
              </a:rPr>
              <a:t>)</a:t>
            </a:r>
            <a:br>
              <a:rPr lang="en-US" b="1" dirty="0">
                <a:latin typeface="Courier New" pitchFamily="49" charset="0"/>
                <a:cs typeface="Times New Roman" charset="0"/>
              </a:rPr>
            </a:br>
            <a:r>
              <a:rPr lang="en-US" b="1" dirty="0">
                <a:latin typeface="Courier New" pitchFamily="49" charset="0"/>
                <a:cs typeface="Times New Roman" charset="0"/>
              </a:rPr>
              <a:t>  else:</a:t>
            </a:r>
            <a:br>
              <a:rPr lang="en-US" b="1" dirty="0">
                <a:latin typeface="Courier New" pitchFamily="49" charset="0"/>
                <a:cs typeface="Times New Roman" charset="0"/>
              </a:rPr>
            </a:br>
            <a:r>
              <a:rPr lang="en-US" b="1" dirty="0">
                <a:latin typeface="Courier New" pitchFamily="49" charset="0"/>
                <a:cs typeface="Times New Roman" charset="0"/>
              </a:rPr>
              <a:t>    towers(count - 1, </a:t>
            </a:r>
            <a:r>
              <a:rPr lang="en-US" b="1" dirty="0" err="1">
                <a:latin typeface="Courier New" pitchFamily="49" charset="0"/>
                <a:cs typeface="Times New Roman" charset="0"/>
              </a:rPr>
              <a:t>src</a:t>
            </a:r>
            <a:r>
              <a:rPr lang="en-US" b="1" dirty="0">
                <a:latin typeface="Courier New" pitchFamily="49" charset="0"/>
                <a:cs typeface="Times New Roman" charset="0"/>
              </a:rPr>
              <a:t>, spare, </a:t>
            </a:r>
            <a:r>
              <a:rPr lang="en-US" b="1" dirty="0" err="1">
                <a:latin typeface="Courier New" pitchFamily="49" charset="0"/>
                <a:cs typeface="Times New Roman" charset="0"/>
              </a:rPr>
              <a:t>dest</a:t>
            </a:r>
            <a:r>
              <a:rPr lang="en-US" b="1" dirty="0">
                <a:latin typeface="Courier New" pitchFamily="49" charset="0"/>
                <a:cs typeface="Times New Roman" charset="0"/>
              </a:rPr>
              <a:t>)</a:t>
            </a:r>
            <a:br>
              <a:rPr lang="en-US" b="1" dirty="0">
                <a:latin typeface="Courier New" pitchFamily="49" charset="0"/>
                <a:cs typeface="Times New Roman" charset="0"/>
              </a:rPr>
            </a:br>
            <a:r>
              <a:rPr lang="en-US" b="1" dirty="0">
                <a:latin typeface="Courier New" pitchFamily="49" charset="0"/>
                <a:cs typeface="Times New Roman" charset="0"/>
              </a:rPr>
              <a:t>    towers(1, </a:t>
            </a:r>
            <a:r>
              <a:rPr lang="en-US" b="1" dirty="0" err="1">
                <a:latin typeface="Courier New" pitchFamily="49" charset="0"/>
                <a:cs typeface="Times New Roman" charset="0"/>
              </a:rPr>
              <a:t>src</a:t>
            </a:r>
            <a:r>
              <a:rPr lang="en-US" b="1" dirty="0">
                <a:latin typeface="Courier New" pitchFamily="49" charset="0"/>
                <a:cs typeface="Times New Roman" charset="0"/>
              </a:rPr>
              <a:t>, </a:t>
            </a:r>
            <a:r>
              <a:rPr lang="en-US" b="1" dirty="0" err="1">
                <a:latin typeface="Courier New" pitchFamily="49" charset="0"/>
                <a:cs typeface="Times New Roman" charset="0"/>
              </a:rPr>
              <a:t>dest</a:t>
            </a:r>
            <a:r>
              <a:rPr lang="en-US" b="1" dirty="0">
                <a:latin typeface="Courier New" pitchFamily="49" charset="0"/>
                <a:cs typeface="Times New Roman" charset="0"/>
              </a:rPr>
              <a:t>, spare)</a:t>
            </a:r>
            <a:br>
              <a:rPr lang="en-US" b="1" dirty="0">
                <a:latin typeface="Courier New" pitchFamily="49" charset="0"/>
                <a:cs typeface="Times New Roman" charset="0"/>
              </a:rPr>
            </a:br>
            <a:r>
              <a:rPr lang="en-US" b="1" dirty="0">
                <a:latin typeface="Courier New" pitchFamily="49" charset="0"/>
                <a:cs typeface="Times New Roman" charset="0"/>
              </a:rPr>
              <a:t>    towers(count - 1, spare, </a:t>
            </a:r>
            <a:r>
              <a:rPr lang="en-US" b="1" dirty="0" err="1">
                <a:latin typeface="Courier New" pitchFamily="49" charset="0"/>
                <a:cs typeface="Times New Roman" charset="0"/>
              </a:rPr>
              <a:t>dest</a:t>
            </a:r>
            <a:r>
              <a:rPr lang="en-US" b="1" dirty="0">
                <a:latin typeface="Courier New" pitchFamily="49" charset="0"/>
                <a:cs typeface="Times New Roman" charset="0"/>
              </a:rPr>
              <a:t>, </a:t>
            </a:r>
            <a:r>
              <a:rPr lang="en-US" b="1" dirty="0" err="1">
                <a:latin typeface="Courier New" pitchFamily="49" charset="0"/>
                <a:cs typeface="Times New Roman" charset="0"/>
              </a:rPr>
              <a:t>src</a:t>
            </a:r>
            <a:r>
              <a:rPr lang="en-US" b="1" dirty="0">
                <a:latin typeface="Courier New" pitchFamily="49" charset="0"/>
                <a:cs typeface="Times New Roman" charset="0"/>
              </a:rPr>
              <a:t>)</a:t>
            </a:r>
            <a:br>
              <a:rPr lang="en-US" b="1" dirty="0">
                <a:latin typeface="Courier New" pitchFamily="49" charset="0"/>
                <a:cs typeface="Times New Roman" charset="0"/>
              </a:rPr>
            </a:br>
            <a:r>
              <a:rPr lang="en-US" b="1" dirty="0">
                <a:latin typeface="Courier New" pitchFamily="49" charset="0"/>
                <a:cs typeface="Times New Roman" charset="0"/>
              </a:rPr>
              <a:t>  </a:t>
            </a:r>
            <a:br>
              <a:rPr lang="en-US" b="1" dirty="0">
                <a:latin typeface="Courier New" pitchFamily="49" charset="0"/>
                <a:cs typeface="Times New Roman" charset="0"/>
              </a:rPr>
            </a:br>
            <a:r>
              <a:rPr lang="en-US" b="1" dirty="0">
                <a:latin typeface="Courier New" pitchFamily="49" charset="0"/>
                <a:cs typeface="Times New Roman" charset="0"/>
              </a:rPr>
              <a:t>main ()</a:t>
            </a:r>
            <a:r>
              <a:rPr lang="en-US" b="1" dirty="0">
                <a:latin typeface="Courier New" pitchFamily="49" charset="0"/>
                <a:cs typeface="Courier New"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6E70608F-DFB7-449A-861D-C184340465A6}" type="slidenum">
              <a:rPr lang="en-US"/>
              <a:pPr>
                <a:defRPr/>
              </a:pPr>
              <a:t>44</a:t>
            </a:fld>
            <a:endParaRPr lang="en-US"/>
          </a:p>
        </p:txBody>
      </p:sp>
      <p:sp>
        <p:nvSpPr>
          <p:cNvPr id="46083" name="Rectangle 2"/>
          <p:cNvSpPr>
            <a:spLocks noGrp="1" noChangeArrowheads="1"/>
          </p:cNvSpPr>
          <p:nvPr>
            <p:ph type="title"/>
          </p:nvPr>
        </p:nvSpPr>
        <p:spPr/>
        <p:txBody>
          <a:bodyPr/>
          <a:lstStyle/>
          <a:p>
            <a:pPr eaLnBrk="1" hangingPunct="1"/>
            <a:r>
              <a:rPr lang="en-US"/>
              <a:t>Example Program Output</a:t>
            </a:r>
          </a:p>
        </p:txBody>
      </p:sp>
      <p:sp>
        <p:nvSpPr>
          <p:cNvPr id="46084" name="Text Box 3"/>
          <p:cNvSpPr txBox="1">
            <a:spLocks noChangeArrowheads="1"/>
          </p:cNvSpPr>
          <p:nvPr/>
        </p:nvSpPr>
        <p:spPr bwMode="auto">
          <a:xfrm>
            <a:off x="1173163" y="1874838"/>
            <a:ext cx="7407275"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spcBef>
                <a:spcPct val="50000"/>
              </a:spcBef>
            </a:pPr>
            <a:r>
              <a:rPr lang="en-US" b="1">
                <a:latin typeface="Courier New" pitchFamily="49" charset="0"/>
                <a:cs typeface="Courier New" pitchFamily="49" charset="0"/>
              </a:rPr>
              <a:t>TOWERS of Hanoi</a:t>
            </a:r>
          </a:p>
          <a:p>
            <a:pPr algn="l">
              <a:spcBef>
                <a:spcPct val="50000"/>
              </a:spcBef>
            </a:pPr>
            <a:r>
              <a:rPr lang="en-US" b="1">
                <a:latin typeface="Courier New" pitchFamily="49" charset="0"/>
                <a:cs typeface="Courier New" pitchFamily="49" charset="0"/>
              </a:rPr>
              <a:t>Enter a number of disks to play. </a:t>
            </a:r>
            <a:br>
              <a:rPr lang="en-US" b="1">
                <a:latin typeface="Courier New" pitchFamily="49" charset="0"/>
                <a:cs typeface="Courier New" pitchFamily="49" charset="0"/>
              </a:rPr>
            </a:br>
            <a:r>
              <a:rPr lang="en-US" b="1">
                <a:latin typeface="Courier New" pitchFamily="49" charset="0"/>
                <a:cs typeface="Courier New" pitchFamily="49" charset="0"/>
              </a:rPr>
              <a:t>I'll give necessary moves.</a:t>
            </a:r>
            <a:br>
              <a:rPr lang="en-US" b="1">
                <a:latin typeface="Courier New" pitchFamily="49" charset="0"/>
                <a:cs typeface="Courier New" pitchFamily="49" charset="0"/>
              </a:rPr>
            </a:br>
            <a:r>
              <a:rPr lang="en-US" b="1">
                <a:latin typeface="Courier New" pitchFamily="49" charset="0"/>
                <a:cs typeface="Courier New" pitchFamily="49" charset="0"/>
              </a:rPr>
              <a:t>3</a:t>
            </a:r>
            <a:br>
              <a:rPr lang="en-US" b="1">
                <a:latin typeface="Courier New" pitchFamily="49" charset="0"/>
                <a:cs typeface="Courier New" pitchFamily="49" charset="0"/>
              </a:rPr>
            </a:br>
            <a:r>
              <a:rPr lang="en-US" b="1">
                <a:latin typeface="Courier New" pitchFamily="49" charset="0"/>
                <a:cs typeface="Courier New" pitchFamily="49" charset="0"/>
              </a:rPr>
              <a:t>Move a disk from post A to post B</a:t>
            </a:r>
            <a:br>
              <a:rPr lang="en-US" b="1">
                <a:latin typeface="Courier New" pitchFamily="49" charset="0"/>
                <a:cs typeface="Courier New" pitchFamily="49" charset="0"/>
              </a:rPr>
            </a:br>
            <a:r>
              <a:rPr lang="en-US" b="1">
                <a:latin typeface="Courier New" pitchFamily="49" charset="0"/>
                <a:cs typeface="Courier New" pitchFamily="49" charset="0"/>
              </a:rPr>
              <a:t>Move a disk from post A to post C</a:t>
            </a:r>
            <a:br>
              <a:rPr lang="en-US" b="1">
                <a:latin typeface="Courier New" pitchFamily="49" charset="0"/>
                <a:cs typeface="Courier New" pitchFamily="49" charset="0"/>
              </a:rPr>
            </a:br>
            <a:r>
              <a:rPr lang="en-US" b="1">
                <a:latin typeface="Courier New" pitchFamily="49" charset="0"/>
                <a:cs typeface="Courier New" pitchFamily="49" charset="0"/>
              </a:rPr>
              <a:t>Move a disk from post B to post C</a:t>
            </a:r>
            <a:br>
              <a:rPr lang="en-US" b="1">
                <a:latin typeface="Courier New" pitchFamily="49" charset="0"/>
                <a:cs typeface="Courier New" pitchFamily="49" charset="0"/>
              </a:rPr>
            </a:br>
            <a:r>
              <a:rPr lang="en-US" b="1">
                <a:latin typeface="Courier New" pitchFamily="49" charset="0"/>
                <a:cs typeface="Courier New" pitchFamily="49" charset="0"/>
              </a:rPr>
              <a:t>Move a disk from post A to post B</a:t>
            </a:r>
            <a:br>
              <a:rPr lang="en-US" b="1">
                <a:latin typeface="Courier New" pitchFamily="49" charset="0"/>
                <a:cs typeface="Courier New" pitchFamily="49" charset="0"/>
              </a:rPr>
            </a:br>
            <a:r>
              <a:rPr lang="en-US" b="1">
                <a:latin typeface="Courier New" pitchFamily="49" charset="0"/>
                <a:cs typeface="Courier New" pitchFamily="49" charset="0"/>
              </a:rPr>
              <a:t>Move a disk from post C to post A</a:t>
            </a:r>
            <a:br>
              <a:rPr lang="en-US" b="1">
                <a:latin typeface="Courier New" pitchFamily="49" charset="0"/>
                <a:cs typeface="Courier New" pitchFamily="49" charset="0"/>
              </a:rPr>
            </a:br>
            <a:r>
              <a:rPr lang="en-US" b="1">
                <a:latin typeface="Courier New" pitchFamily="49" charset="0"/>
                <a:cs typeface="Courier New" pitchFamily="49" charset="0"/>
              </a:rPr>
              <a:t>Move a disk from post C to post B</a:t>
            </a:r>
            <a:br>
              <a:rPr lang="en-US" b="1">
                <a:latin typeface="Courier New" pitchFamily="49" charset="0"/>
                <a:cs typeface="Courier New" pitchFamily="49" charset="0"/>
              </a:rPr>
            </a:br>
            <a:r>
              <a:rPr lang="en-US" b="1">
                <a:latin typeface="Courier New" pitchFamily="49" charset="0"/>
                <a:cs typeface="Courier New" pitchFamily="49" charset="0"/>
              </a:rPr>
              <a:t>Move a disk from post A to post B</a:t>
            </a:r>
            <a:endParaRPr lang="en-US"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0B73D4D-6360-4C49-B6A0-7A3D5098BABE}" type="slidenum">
              <a:rPr lang="en-US"/>
              <a:pPr>
                <a:defRPr/>
              </a:pPr>
              <a:t>45</a:t>
            </a:fld>
            <a:endParaRPr lang="en-US"/>
          </a:p>
        </p:txBody>
      </p:sp>
      <p:sp>
        <p:nvSpPr>
          <p:cNvPr id="47107" name="Rectangle 2"/>
          <p:cNvSpPr>
            <a:spLocks noGrp="1" noChangeArrowheads="1"/>
          </p:cNvSpPr>
          <p:nvPr>
            <p:ph type="title"/>
          </p:nvPr>
        </p:nvSpPr>
        <p:spPr/>
        <p:txBody>
          <a:bodyPr/>
          <a:lstStyle/>
          <a:p>
            <a:pPr eaLnBrk="1" hangingPunct="1"/>
            <a:r>
              <a:rPr lang="en-US" sz="4000"/>
              <a:t>Final thoughts: thinking and designing algorithms recursively p.1</a:t>
            </a:r>
          </a:p>
        </p:txBody>
      </p:sp>
      <p:sp>
        <p:nvSpPr>
          <p:cNvPr id="47108" name="Rectangle 3"/>
          <p:cNvSpPr>
            <a:spLocks noGrp="1" noChangeArrowheads="1"/>
          </p:cNvSpPr>
          <p:nvPr>
            <p:ph type="body" idx="1"/>
          </p:nvPr>
        </p:nvSpPr>
        <p:spPr>
          <a:xfrm>
            <a:off x="1292225" y="2098675"/>
            <a:ext cx="7851775" cy="4257675"/>
          </a:xfrm>
          <a:noFill/>
        </p:spPr>
        <p:txBody>
          <a:bodyPr wrap="none"/>
          <a:lstStyle/>
          <a:p>
            <a:pPr marL="609600" indent="-609600" eaLnBrk="1" hangingPunct="1">
              <a:lnSpc>
                <a:spcPct val="90000"/>
              </a:lnSpc>
              <a:buClr>
                <a:srgbClr val="CC0000"/>
              </a:buClr>
              <a:buSzTx/>
              <a:buFont typeface="Wingdings" pitchFamily="2" charset="2"/>
              <a:buChar char="§"/>
            </a:pPr>
            <a:r>
              <a:rPr lang="en-US" u="sng">
                <a:sym typeface="Wingdings" pitchFamily="2" charset="2"/>
              </a:rPr>
              <a:t>Ignore details</a:t>
            </a:r>
          </a:p>
          <a:p>
            <a:pPr marL="990600" lvl="1" indent="-533400" eaLnBrk="1" hangingPunct="1">
              <a:lnSpc>
                <a:spcPct val="90000"/>
              </a:lnSpc>
              <a:buClr>
                <a:srgbClr val="CC0000"/>
              </a:buClr>
              <a:buFont typeface="Wingdings" pitchFamily="2" charset="2"/>
              <a:buChar char="§"/>
            </a:pPr>
            <a:r>
              <a:rPr lang="en-US">
                <a:sym typeface="Wingdings" pitchFamily="2" charset="2"/>
              </a:rPr>
              <a:t>Forget about the runtime stack</a:t>
            </a:r>
          </a:p>
          <a:p>
            <a:pPr marL="990600" lvl="1" indent="-533400" eaLnBrk="1" hangingPunct="1">
              <a:lnSpc>
                <a:spcPct val="90000"/>
              </a:lnSpc>
              <a:buClr>
                <a:srgbClr val="CC0000"/>
              </a:buClr>
              <a:buFont typeface="Wingdings" pitchFamily="2" charset="2"/>
              <a:buChar char="§"/>
            </a:pPr>
            <a:r>
              <a:rPr lang="en-US">
                <a:sym typeface="Wingdings" pitchFamily="2" charset="2"/>
              </a:rPr>
              <a:t>Forget about the suspended computations</a:t>
            </a:r>
          </a:p>
          <a:p>
            <a:pPr marL="609600" indent="-609600" eaLnBrk="1" hangingPunct="1">
              <a:lnSpc>
                <a:spcPct val="90000"/>
              </a:lnSpc>
              <a:buClr>
                <a:srgbClr val="CC0000"/>
              </a:buClr>
              <a:buSzTx/>
              <a:buFont typeface="Wingdings" pitchFamily="2" charset="2"/>
              <a:buChar char="§"/>
            </a:pPr>
            <a:r>
              <a:rPr lang="en-US" u="sng">
                <a:sym typeface="Wingdings" pitchFamily="2" charset="2"/>
              </a:rPr>
              <a:t>Use abstraction</a:t>
            </a:r>
          </a:p>
          <a:p>
            <a:pPr marL="990600" lvl="1" indent="-533400" eaLnBrk="1" hangingPunct="1">
              <a:lnSpc>
                <a:spcPct val="90000"/>
              </a:lnSpc>
              <a:buClr>
                <a:srgbClr val="CC0000"/>
              </a:buClr>
              <a:buFont typeface="Wingdings" pitchFamily="2" charset="2"/>
              <a:buChar char="§"/>
            </a:pPr>
            <a:r>
              <a:rPr lang="en-US">
                <a:sym typeface="Wingdings" pitchFamily="2" charset="2"/>
              </a:rPr>
              <a:t>Focus on big picture</a:t>
            </a:r>
          </a:p>
          <a:p>
            <a:pPr marL="990600" lvl="1" indent="-533400" eaLnBrk="1" hangingPunct="1">
              <a:lnSpc>
                <a:spcPct val="90000"/>
              </a:lnSpc>
              <a:buClr>
                <a:srgbClr val="CC0000"/>
              </a:buClr>
              <a:buFont typeface="Wingdings" pitchFamily="2" charset="2"/>
              <a:buChar char="§"/>
            </a:pPr>
            <a:r>
              <a:rPr lang="en-US">
                <a:sym typeface="Wingdings" pitchFamily="2" charset="2"/>
              </a:rPr>
              <a:t>What is the overall task</a:t>
            </a:r>
          </a:p>
          <a:p>
            <a:pPr marL="990600" lvl="1" indent="-533400" eaLnBrk="1" hangingPunct="1">
              <a:lnSpc>
                <a:spcPct val="90000"/>
              </a:lnSpc>
              <a:buClr>
                <a:srgbClr val="CC0000"/>
              </a:buClr>
              <a:buFont typeface="Wingdings" pitchFamily="2" charset="2"/>
              <a:buChar char="§"/>
            </a:pPr>
            <a:r>
              <a:rPr lang="en-US">
                <a:sym typeface="Wingdings" pitchFamily="2" charset="2"/>
              </a:rPr>
              <a:t>How to express the task in</a:t>
            </a:r>
            <a:br>
              <a:rPr lang="en-US">
                <a:sym typeface="Wingdings" pitchFamily="2" charset="2"/>
              </a:rPr>
            </a:br>
            <a:r>
              <a:rPr lang="en-US">
                <a:sym typeface="Wingdings" pitchFamily="2" charset="2"/>
              </a:rPr>
              <a:t>terms of subtasks which are same as</a:t>
            </a:r>
            <a:br>
              <a:rPr lang="en-US">
                <a:sym typeface="Wingdings" pitchFamily="2" charset="2"/>
              </a:rPr>
            </a:br>
            <a:r>
              <a:rPr lang="en-US">
                <a:sym typeface="Wingdings" pitchFamily="2" charset="2"/>
              </a:rPr>
              <a:t>original task</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31FB556-9FC9-438F-9580-A7F9F0CAF1DF}" type="slidenum">
              <a:rPr lang="en-US"/>
              <a:pPr>
                <a:defRPr/>
              </a:pPr>
              <a:t>46</a:t>
            </a:fld>
            <a:endParaRPr lang="en-US"/>
          </a:p>
        </p:txBody>
      </p:sp>
      <p:sp>
        <p:nvSpPr>
          <p:cNvPr id="48131" name="Rectangle 2"/>
          <p:cNvSpPr>
            <a:spLocks noGrp="1" noChangeArrowheads="1"/>
          </p:cNvSpPr>
          <p:nvPr>
            <p:ph type="title"/>
          </p:nvPr>
        </p:nvSpPr>
        <p:spPr/>
        <p:txBody>
          <a:bodyPr/>
          <a:lstStyle/>
          <a:p>
            <a:pPr eaLnBrk="1" hangingPunct="1"/>
            <a:r>
              <a:rPr lang="en-US" sz="4000"/>
              <a:t>Final thoughts: thinking and designing algorithms recursively p.2</a:t>
            </a:r>
          </a:p>
        </p:txBody>
      </p:sp>
      <p:sp>
        <p:nvSpPr>
          <p:cNvPr id="48132" name="Rectangle 3"/>
          <p:cNvSpPr>
            <a:spLocks noGrp="1" noChangeArrowheads="1"/>
          </p:cNvSpPr>
          <p:nvPr>
            <p:ph type="body" idx="1"/>
          </p:nvPr>
        </p:nvSpPr>
        <p:spPr>
          <a:xfrm>
            <a:off x="1231900" y="1938338"/>
            <a:ext cx="7202488" cy="4360862"/>
          </a:xfrm>
          <a:noFill/>
        </p:spPr>
        <p:txBody>
          <a:bodyPr wrap="none"/>
          <a:lstStyle/>
          <a:p>
            <a:pPr marL="609600" indent="-609600" eaLnBrk="1" hangingPunct="1">
              <a:buClr>
                <a:srgbClr val="CC0000"/>
              </a:buClr>
              <a:buSzTx/>
              <a:buFont typeface="Wingdings" pitchFamily="2" charset="2"/>
              <a:buChar char="§"/>
            </a:pPr>
            <a:r>
              <a:rPr lang="en-US">
                <a:sym typeface="Wingdings" pitchFamily="2" charset="2"/>
              </a:rPr>
              <a:t>Check for these three properties</a:t>
            </a:r>
            <a:br>
              <a:rPr lang="en-US">
                <a:sym typeface="Wingdings" pitchFamily="2" charset="2"/>
              </a:rPr>
            </a:br>
            <a:endParaRPr lang="en-US">
              <a:sym typeface="Wingdings" pitchFamily="2" charset="2"/>
            </a:endParaRPr>
          </a:p>
          <a:p>
            <a:pPr marL="990600" lvl="1" indent="-533400" eaLnBrk="1" hangingPunct="1">
              <a:buClr>
                <a:srgbClr val="CC0000"/>
              </a:buClr>
              <a:buFont typeface="Wingdings" pitchFamily="2" charset="2"/>
              <a:buNone/>
            </a:pPr>
            <a:r>
              <a:rPr lang="en-US">
                <a:sym typeface="Wingdings" pitchFamily="2" charset="2"/>
              </a:rPr>
              <a:t>1- No infinite recursion (base case(s) will</a:t>
            </a:r>
            <a:br>
              <a:rPr lang="en-US">
                <a:sym typeface="Wingdings" pitchFamily="2" charset="2"/>
              </a:rPr>
            </a:br>
            <a:r>
              <a:rPr lang="en-US">
                <a:sym typeface="Wingdings" pitchFamily="2" charset="2"/>
              </a:rPr>
              <a:t>cause termination)</a:t>
            </a:r>
            <a:br>
              <a:rPr lang="en-US">
                <a:sym typeface="Wingdings" pitchFamily="2" charset="2"/>
              </a:rPr>
            </a:br>
            <a:endParaRPr lang="en-US">
              <a:sym typeface="Wingdings" pitchFamily="2" charset="2"/>
            </a:endParaRPr>
          </a:p>
          <a:p>
            <a:pPr marL="990600" lvl="1" indent="-533400" eaLnBrk="1" hangingPunct="1">
              <a:buClr>
                <a:srgbClr val="CC0000"/>
              </a:buClr>
              <a:buFont typeface="Wingdings" pitchFamily="2" charset="2"/>
              <a:buNone/>
            </a:pPr>
            <a:r>
              <a:rPr lang="en-US">
                <a:sym typeface="Wingdings" pitchFamily="2" charset="2"/>
              </a:rPr>
              <a:t>2- Base case(s) return correct value(s)</a:t>
            </a:r>
            <a:br>
              <a:rPr lang="en-US">
                <a:sym typeface="Wingdings" pitchFamily="2" charset="2"/>
              </a:rPr>
            </a:br>
            <a:endParaRPr lang="en-US">
              <a:sym typeface="Wingdings" pitchFamily="2" charset="2"/>
            </a:endParaRPr>
          </a:p>
          <a:p>
            <a:pPr marL="990600" lvl="1" indent="-533400" eaLnBrk="1" hangingPunct="1">
              <a:buClr>
                <a:srgbClr val="CC0000"/>
              </a:buClr>
              <a:buFont typeface="Wingdings" pitchFamily="2" charset="2"/>
              <a:buNone/>
            </a:pPr>
            <a:r>
              <a:rPr lang="en-US">
                <a:sym typeface="Wingdings" pitchFamily="2" charset="2"/>
              </a:rPr>
              <a:t>3- Recursive case(s) return correct value(s)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t>And…</a:t>
            </a:r>
          </a:p>
        </p:txBody>
      </p:sp>
      <p:sp>
        <p:nvSpPr>
          <p:cNvPr id="49155" name="Content Placeholder 2"/>
          <p:cNvSpPr>
            <a:spLocks noGrp="1"/>
          </p:cNvSpPr>
          <p:nvPr>
            <p:ph idx="1"/>
          </p:nvPr>
        </p:nvSpPr>
        <p:spPr>
          <a:xfrm>
            <a:off x="1371600" y="2651125"/>
            <a:ext cx="7772400" cy="1768475"/>
          </a:xfrm>
        </p:spPr>
        <p:txBody>
          <a:bodyPr/>
          <a:lstStyle/>
          <a:p>
            <a:pPr eaLnBrk="1" hangingPunct="1"/>
            <a:r>
              <a:rPr lang="en-US"/>
              <a:t>Don't use recursion when a simpler, more efficient solution using </a:t>
            </a:r>
            <a:r>
              <a:rPr lang="en-US" i="1"/>
              <a:t>loops</a:t>
            </a:r>
            <a:r>
              <a:rPr lang="en-US"/>
              <a:t> would suffice</a:t>
            </a:r>
          </a:p>
        </p:txBody>
      </p:sp>
      <p:sp>
        <p:nvSpPr>
          <p:cNvPr id="4" name="Slide Number Placeholder 3"/>
          <p:cNvSpPr>
            <a:spLocks noGrp="1"/>
          </p:cNvSpPr>
          <p:nvPr>
            <p:ph type="sldNum" sz="quarter" idx="12"/>
          </p:nvPr>
        </p:nvSpPr>
        <p:spPr/>
        <p:txBody>
          <a:bodyPr/>
          <a:lstStyle/>
          <a:p>
            <a:pPr>
              <a:defRPr/>
            </a:pPr>
            <a:fld id="{B1F36660-FE35-499A-AFBE-E3F372117B75}" type="slidenum">
              <a:rPr lang="en-US"/>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7AAA70E-7EF1-41D5-A9EE-C26B9DF1955F}" type="slidenum">
              <a:rPr lang="en-US"/>
              <a:pPr>
                <a:defRPr/>
              </a:pPr>
              <a:t>48</a:t>
            </a:fld>
            <a:endParaRPr lang="en-US"/>
          </a:p>
        </p:txBody>
      </p:sp>
      <p:sp>
        <p:nvSpPr>
          <p:cNvPr id="50179" name="Rectangle 2"/>
          <p:cNvSpPr>
            <a:spLocks noGrp="1" noChangeArrowheads="1"/>
          </p:cNvSpPr>
          <p:nvPr>
            <p:ph type="title"/>
          </p:nvPr>
        </p:nvSpPr>
        <p:spPr/>
        <p:txBody>
          <a:bodyPr/>
          <a:lstStyle/>
          <a:p>
            <a:r>
              <a:rPr lang="en-US"/>
              <a:t>Some major uses of recursion</a:t>
            </a:r>
          </a:p>
        </p:txBody>
      </p:sp>
      <p:sp>
        <p:nvSpPr>
          <p:cNvPr id="50180" name="Rectangle 3"/>
          <p:cNvSpPr>
            <a:spLocks noGrp="1" noChangeArrowheads="1"/>
          </p:cNvSpPr>
          <p:nvPr>
            <p:ph type="body" idx="1"/>
          </p:nvPr>
        </p:nvSpPr>
        <p:spPr/>
        <p:txBody>
          <a:bodyPr/>
          <a:lstStyle/>
          <a:p>
            <a:r>
              <a:rPr lang="en-US">
                <a:solidFill>
                  <a:srgbClr val="1822CD"/>
                </a:solidFill>
              </a:rPr>
              <a:t>Fast </a:t>
            </a:r>
            <a:r>
              <a:rPr lang="en-US" i="1">
                <a:solidFill>
                  <a:srgbClr val="1822CD"/>
                </a:solidFill>
              </a:rPr>
              <a:t>sort </a:t>
            </a:r>
            <a:r>
              <a:rPr lang="en-US">
                <a:solidFill>
                  <a:srgbClr val="1822CD"/>
                </a:solidFill>
              </a:rPr>
              <a:t>algorithms</a:t>
            </a:r>
            <a:endParaRPr lang="en-US"/>
          </a:p>
          <a:p>
            <a:pPr lvl="1"/>
            <a:r>
              <a:rPr lang="en-US"/>
              <a:t>mergesort</a:t>
            </a:r>
          </a:p>
          <a:p>
            <a:pPr lvl="1"/>
            <a:r>
              <a:rPr lang="en-US"/>
              <a:t>quicksort (Hoare)</a:t>
            </a:r>
          </a:p>
          <a:p>
            <a:r>
              <a:rPr lang="en-US">
                <a:solidFill>
                  <a:srgbClr val="1822CD"/>
                </a:solidFill>
              </a:rPr>
              <a:t>Processing dynamic data structures</a:t>
            </a:r>
            <a:endParaRPr lang="en-US"/>
          </a:p>
          <a:p>
            <a:pPr lvl="1"/>
            <a:r>
              <a:rPr lang="en-US"/>
              <a:t>lists (used in tasks like maintaining class lists in course registration programs)</a:t>
            </a:r>
          </a:p>
          <a:p>
            <a:pPr lvl="1"/>
            <a:r>
              <a:rPr lang="en-US"/>
              <a:t>trees (chess, board games, many other games)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Exercises</a:t>
            </a:r>
          </a:p>
        </p:txBody>
      </p:sp>
      <p:sp>
        <p:nvSpPr>
          <p:cNvPr id="51203" name="Content Placeholder 2"/>
          <p:cNvSpPr>
            <a:spLocks noGrp="1"/>
          </p:cNvSpPr>
          <p:nvPr>
            <p:ph idx="1"/>
          </p:nvPr>
        </p:nvSpPr>
        <p:spPr>
          <a:xfrm>
            <a:off x="1157288" y="2659063"/>
            <a:ext cx="7772400" cy="1112837"/>
          </a:xfrm>
          <a:ln w="28575">
            <a:solidFill>
              <a:srgbClr val="FF00FF"/>
            </a:solidFill>
          </a:ln>
        </p:spPr>
        <p:txBody>
          <a:bodyPr/>
          <a:lstStyle/>
          <a:p>
            <a:pPr marL="0" indent="0" algn="ctr">
              <a:buNone/>
            </a:pPr>
            <a:r>
              <a:rPr lang="en-US" dirty="0"/>
              <a:t>We will now do 2 exercises in class, time permitting</a:t>
            </a:r>
          </a:p>
        </p:txBody>
      </p:sp>
      <p:sp>
        <p:nvSpPr>
          <p:cNvPr id="4" name="Slide Number Placeholder 3"/>
          <p:cNvSpPr>
            <a:spLocks noGrp="1"/>
          </p:cNvSpPr>
          <p:nvPr>
            <p:ph type="sldNum" sz="quarter" idx="12"/>
          </p:nvPr>
        </p:nvSpPr>
        <p:spPr/>
        <p:txBody>
          <a:bodyPr/>
          <a:lstStyle/>
          <a:p>
            <a:pPr>
              <a:defRPr/>
            </a:pPr>
            <a:fld id="{DC7842F2-9A5B-4F3F-8FAA-54C5C8434B17}" type="slidenum">
              <a:rPr lang="en-US" smtClean="0"/>
              <a:pPr>
                <a:defRPr/>
              </a:pPr>
              <a:t>49</a:t>
            </a:fld>
            <a:endParaRPr lang="en-US"/>
          </a:p>
        </p:txBody>
      </p:sp>
      <p:sp>
        <p:nvSpPr>
          <p:cNvPr id="6" name="Text Box 4"/>
          <p:cNvSpPr txBox="1">
            <a:spLocks noChangeArrowheads="1"/>
          </p:cNvSpPr>
          <p:nvPr/>
        </p:nvSpPr>
        <p:spPr bwMode="auto">
          <a:xfrm>
            <a:off x="4419600" y="6172200"/>
            <a:ext cx="1066800" cy="466725"/>
          </a:xfrm>
          <a:prstGeom prst="rect">
            <a:avLst/>
          </a:prstGeom>
          <a:solidFill>
            <a:srgbClr val="00FF00"/>
          </a:solidFill>
          <a:ln w="9525">
            <a:solidFill>
              <a:srgbClr val="000000"/>
            </a:solidFill>
            <a:miter lim="800000"/>
            <a:headEnd/>
            <a:tailEnd/>
          </a:ln>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a:sym typeface="Wingdings" pitchFamily="2"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DDD8837-B89E-4D1E-8B14-3563A9CA286E}" type="slidenum">
              <a:rPr lang="en-US"/>
              <a:pPr>
                <a:defRPr/>
              </a:pPr>
              <a:t>5</a:t>
            </a:fld>
            <a:endParaRPr lang="en-US"/>
          </a:p>
        </p:txBody>
      </p:sp>
      <p:sp>
        <p:nvSpPr>
          <p:cNvPr id="7171" name="Rectangle 2"/>
          <p:cNvSpPr>
            <a:spLocks noGrp="1" noChangeArrowheads="1"/>
          </p:cNvSpPr>
          <p:nvPr>
            <p:ph type="title"/>
          </p:nvPr>
        </p:nvSpPr>
        <p:spPr>
          <a:xfrm>
            <a:off x="1168400" y="242888"/>
            <a:ext cx="7772400" cy="701675"/>
          </a:xfrm>
        </p:spPr>
        <p:txBody>
          <a:bodyPr/>
          <a:lstStyle/>
          <a:p>
            <a:pPr eaLnBrk="1" hangingPunct="1"/>
            <a:r>
              <a:rPr lang="en-US"/>
              <a:t>Concept: Relative</a:t>
            </a:r>
          </a:p>
        </p:txBody>
      </p:sp>
      <p:sp>
        <p:nvSpPr>
          <p:cNvPr id="7172" name="Rectangle 3"/>
          <p:cNvSpPr>
            <a:spLocks noGrp="1" noChangeArrowheads="1"/>
          </p:cNvSpPr>
          <p:nvPr>
            <p:ph type="body" idx="1"/>
          </p:nvPr>
        </p:nvSpPr>
        <p:spPr>
          <a:xfrm>
            <a:off x="1101725" y="2170113"/>
            <a:ext cx="7772400" cy="4114800"/>
          </a:xfrm>
        </p:spPr>
        <p:txBody>
          <a:bodyPr/>
          <a:lstStyle/>
          <a:p>
            <a:pPr eaLnBrk="1" hangingPunct="1"/>
            <a:r>
              <a:rPr lang="en-US" i="1"/>
              <a:t>x</a:t>
            </a:r>
            <a:r>
              <a:rPr lang="en-US"/>
              <a:t> is a </a:t>
            </a:r>
            <a:r>
              <a:rPr lang="en-US">
                <a:solidFill>
                  <a:srgbClr val="000099"/>
                </a:solidFill>
              </a:rPr>
              <a:t>relative</a:t>
            </a:r>
            <a:r>
              <a:rPr lang="en-US"/>
              <a:t> of </a:t>
            </a:r>
            <a:r>
              <a:rPr lang="en-US" i="1"/>
              <a:t>y</a:t>
            </a:r>
            <a:r>
              <a:rPr lang="en-US"/>
              <a:t> iff (if and only if)</a:t>
            </a:r>
          </a:p>
          <a:p>
            <a:pPr lvl="1" eaLnBrk="1" hangingPunct="1"/>
            <a:r>
              <a:rPr lang="en-US" i="1"/>
              <a:t>x</a:t>
            </a:r>
            <a:r>
              <a:rPr lang="en-US"/>
              <a:t> is </a:t>
            </a:r>
            <a:r>
              <a:rPr lang="en-US" i="1"/>
              <a:t>y</a:t>
            </a:r>
            <a:r>
              <a:rPr lang="en-US"/>
              <a:t>’s parent</a:t>
            </a:r>
          </a:p>
          <a:p>
            <a:pPr lvl="1" eaLnBrk="1" hangingPunct="1"/>
            <a:r>
              <a:rPr lang="en-US" i="1"/>
              <a:t>x</a:t>
            </a:r>
            <a:r>
              <a:rPr lang="en-US"/>
              <a:t> is </a:t>
            </a:r>
            <a:r>
              <a:rPr lang="en-US" i="1"/>
              <a:t>y</a:t>
            </a:r>
            <a:r>
              <a:rPr lang="en-US"/>
              <a:t>’s child</a:t>
            </a:r>
          </a:p>
          <a:p>
            <a:pPr lvl="1" eaLnBrk="1" hangingPunct="1"/>
            <a:r>
              <a:rPr lang="en-US" i="1"/>
              <a:t>x</a:t>
            </a:r>
            <a:r>
              <a:rPr lang="en-US"/>
              <a:t> is </a:t>
            </a:r>
            <a:r>
              <a:rPr lang="en-US" i="1"/>
              <a:t>y</a:t>
            </a:r>
            <a:r>
              <a:rPr lang="en-US"/>
              <a:t>’s spouse</a:t>
            </a:r>
          </a:p>
          <a:p>
            <a:pPr lvl="1" eaLnBrk="1" hangingPunct="1"/>
            <a:r>
              <a:rPr lang="en-US" i="1"/>
              <a:t>x</a:t>
            </a:r>
            <a:r>
              <a:rPr lang="en-US"/>
              <a:t> is a </a:t>
            </a:r>
            <a:r>
              <a:rPr lang="en-US" i="1"/>
              <a:t>relative</a:t>
            </a:r>
            <a:r>
              <a:rPr lang="en-US"/>
              <a:t> of a </a:t>
            </a:r>
            <a:r>
              <a:rPr lang="en-US" i="1"/>
              <a:t>relative</a:t>
            </a:r>
            <a:r>
              <a:rPr lang="en-US"/>
              <a:t> of </a:t>
            </a:r>
            <a:r>
              <a:rPr lang="en-US" i="1"/>
              <a: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86DBC73A-371D-4823-82E3-299ADE1F4714}" type="slidenum">
              <a:rPr lang="en-US"/>
              <a:pPr>
                <a:defRPr/>
              </a:pPr>
              <a:t>6</a:t>
            </a:fld>
            <a:endParaRPr lang="en-US"/>
          </a:p>
        </p:txBody>
      </p:sp>
      <p:sp>
        <p:nvSpPr>
          <p:cNvPr id="8195" name="Rectangle 2"/>
          <p:cNvSpPr>
            <a:spLocks noGrp="1" noChangeArrowheads="1"/>
          </p:cNvSpPr>
          <p:nvPr>
            <p:ph type="title"/>
          </p:nvPr>
        </p:nvSpPr>
        <p:spPr/>
        <p:txBody>
          <a:bodyPr/>
          <a:lstStyle/>
          <a:p>
            <a:pPr eaLnBrk="1" hangingPunct="1"/>
            <a:r>
              <a:rPr lang="en-US"/>
              <a:t>Procedure: Divide and Conquer</a:t>
            </a:r>
          </a:p>
        </p:txBody>
      </p:sp>
      <p:sp>
        <p:nvSpPr>
          <p:cNvPr id="8196" name="Text Box 3"/>
          <p:cNvSpPr txBox="1">
            <a:spLocks noChangeArrowheads="1"/>
          </p:cNvSpPr>
          <p:nvPr/>
        </p:nvSpPr>
        <p:spPr bwMode="auto">
          <a:xfrm>
            <a:off x="1382713" y="2201863"/>
            <a:ext cx="6802437"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spcBef>
                <a:spcPct val="20000"/>
              </a:spcBef>
              <a:buClr>
                <a:schemeClr val="accent2"/>
              </a:buClr>
              <a:buSzPct val="75000"/>
              <a:buFont typeface="Monotype Sorts" pitchFamily="2" charset="2"/>
              <a:buChar char="n"/>
            </a:pPr>
            <a:r>
              <a:rPr kumimoji="1" lang="en-US" sz="3200">
                <a:latin typeface="Times New Roman" charset="0"/>
              </a:rPr>
              <a:t> A common algorithmic approach</a:t>
            </a:r>
          </a:p>
          <a:p>
            <a:pPr algn="l">
              <a:spcBef>
                <a:spcPct val="20000"/>
              </a:spcBef>
              <a:buClr>
                <a:schemeClr val="accent2"/>
              </a:buClr>
              <a:buSzPct val="75000"/>
              <a:buFont typeface="Monotype Sorts" pitchFamily="2" charset="2"/>
              <a:buChar char="n"/>
            </a:pPr>
            <a:r>
              <a:rPr kumimoji="1" lang="en-US" sz="3200">
                <a:latin typeface="Times New Roman" charset="0"/>
              </a:rPr>
              <a:t> Three steps:</a:t>
            </a:r>
          </a:p>
          <a:p>
            <a:pPr lvl="1" algn="l">
              <a:spcBef>
                <a:spcPct val="20000"/>
              </a:spcBef>
              <a:buClr>
                <a:schemeClr val="tx1"/>
              </a:buClr>
              <a:buFontTx/>
              <a:buChar char="–"/>
            </a:pPr>
            <a:r>
              <a:rPr kumimoji="1" lang="en-US" sz="2800" b="1">
                <a:solidFill>
                  <a:srgbClr val="000099"/>
                </a:solidFill>
                <a:latin typeface="Times New Roman" charset="0"/>
              </a:rPr>
              <a:t> Divide</a:t>
            </a:r>
            <a:r>
              <a:rPr kumimoji="1" lang="en-US" sz="2800">
                <a:latin typeface="Times New Roman" charset="0"/>
              </a:rPr>
              <a:t>: Split problem into subproblems</a:t>
            </a:r>
          </a:p>
          <a:p>
            <a:pPr lvl="1" algn="l">
              <a:spcBef>
                <a:spcPct val="20000"/>
              </a:spcBef>
              <a:buClr>
                <a:schemeClr val="tx1"/>
              </a:buClr>
              <a:buFontTx/>
              <a:buChar char="–"/>
            </a:pPr>
            <a:r>
              <a:rPr kumimoji="1" lang="en-US" sz="2800" b="1">
                <a:solidFill>
                  <a:srgbClr val="000099"/>
                </a:solidFill>
                <a:latin typeface="Times New Roman" charset="0"/>
              </a:rPr>
              <a:t> Conquer</a:t>
            </a:r>
            <a:r>
              <a:rPr kumimoji="1" lang="en-US" sz="2800">
                <a:latin typeface="Times New Roman" charset="0"/>
              </a:rPr>
              <a:t>: Solve subproblems</a:t>
            </a:r>
          </a:p>
          <a:p>
            <a:pPr lvl="1" algn="l">
              <a:spcBef>
                <a:spcPct val="20000"/>
              </a:spcBef>
              <a:buClr>
                <a:schemeClr val="tx1"/>
              </a:buClr>
              <a:buFontTx/>
              <a:buChar char="–"/>
            </a:pPr>
            <a:r>
              <a:rPr kumimoji="1" lang="en-US" sz="2800" b="1">
                <a:solidFill>
                  <a:srgbClr val="000099"/>
                </a:solidFill>
                <a:latin typeface="Times New Roman" charset="0"/>
              </a:rPr>
              <a:t> Combine</a:t>
            </a:r>
            <a:r>
              <a:rPr kumimoji="1" lang="en-US" sz="2800">
                <a:latin typeface="Times New Roman" charset="0"/>
              </a:rPr>
              <a:t>: Merge subproblem solutions</a:t>
            </a:r>
            <a:br>
              <a:rPr kumimoji="1" lang="en-US" sz="2800">
                <a:latin typeface="Times New Roman" charset="0"/>
              </a:rPr>
            </a:br>
            <a:r>
              <a:rPr kumimoji="1" lang="en-US" sz="2800">
                <a:latin typeface="Times New Roman" charset="0"/>
              </a:rPr>
              <a:t>                    into overall solution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9903DD6B-89CF-40E2-9C3F-E7126D8B596C}" type="slidenum">
              <a:rPr lang="en-US"/>
              <a:pPr>
                <a:defRPr/>
              </a:pPr>
              <a:t>7</a:t>
            </a:fld>
            <a:endParaRPr lang="en-US"/>
          </a:p>
        </p:txBody>
      </p:sp>
      <p:sp>
        <p:nvSpPr>
          <p:cNvPr id="9219" name="Rectangle 18"/>
          <p:cNvSpPr>
            <a:spLocks noGrp="1" noChangeArrowheads="1"/>
          </p:cNvSpPr>
          <p:nvPr>
            <p:ph type="title"/>
          </p:nvPr>
        </p:nvSpPr>
        <p:spPr>
          <a:xfrm>
            <a:off x="1173163" y="0"/>
            <a:ext cx="7772400" cy="1600200"/>
          </a:xfrm>
          <a:noFill/>
        </p:spPr>
        <p:txBody>
          <a:bodyPr lIns="92075" tIns="46038" rIns="92075" bIns="46038" anchor="b"/>
          <a:lstStyle/>
          <a:p>
            <a:pPr eaLnBrk="1" hangingPunct="1"/>
            <a:r>
              <a:rPr lang="en-US"/>
              <a:t>Example: N-Factorial</a:t>
            </a:r>
            <a:br>
              <a:rPr lang="en-US"/>
            </a:br>
            <a:r>
              <a:rPr lang="en-US"/>
              <a:t>N(N-1)(N-2)…(2)(1)</a:t>
            </a:r>
          </a:p>
        </p:txBody>
      </p:sp>
      <p:sp>
        <p:nvSpPr>
          <p:cNvPr id="9220" name="Text Box 19"/>
          <p:cNvSpPr txBox="1">
            <a:spLocks noChangeArrowheads="1"/>
          </p:cNvSpPr>
          <p:nvPr/>
        </p:nvSpPr>
        <p:spPr bwMode="auto">
          <a:xfrm>
            <a:off x="2284413" y="3122613"/>
            <a:ext cx="1050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r>
              <a:rPr lang="en-US" sz="3600" i="1"/>
              <a:t>n</a:t>
            </a:r>
            <a:r>
              <a:rPr lang="en-US" sz="3600"/>
              <a:t>! = </a:t>
            </a:r>
          </a:p>
        </p:txBody>
      </p:sp>
      <p:sp>
        <p:nvSpPr>
          <p:cNvPr id="9221" name="Text Box 20"/>
          <p:cNvSpPr txBox="1">
            <a:spLocks noChangeArrowheads="1"/>
          </p:cNvSpPr>
          <p:nvPr/>
        </p:nvSpPr>
        <p:spPr bwMode="auto">
          <a:xfrm>
            <a:off x="3538538" y="2847975"/>
            <a:ext cx="4360862"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tabLst>
                <a:tab pos="738188" algn="ctr"/>
                <a:tab pos="1995488" algn="l"/>
              </a:tabLst>
              <a:defRPr sz="2400">
                <a:solidFill>
                  <a:schemeClr val="tx1"/>
                </a:solidFill>
                <a:latin typeface="Times"/>
              </a:defRPr>
            </a:lvl1pPr>
            <a:lvl2pPr marL="742950" indent="-285750">
              <a:tabLst>
                <a:tab pos="738188" algn="ctr"/>
                <a:tab pos="1995488" algn="l"/>
              </a:tabLst>
              <a:defRPr sz="2400">
                <a:solidFill>
                  <a:schemeClr val="tx1"/>
                </a:solidFill>
                <a:latin typeface="Times"/>
              </a:defRPr>
            </a:lvl2pPr>
            <a:lvl3pPr marL="1143000" indent="-228600">
              <a:tabLst>
                <a:tab pos="738188" algn="ctr"/>
                <a:tab pos="1995488" algn="l"/>
              </a:tabLst>
              <a:defRPr sz="2400">
                <a:solidFill>
                  <a:schemeClr val="tx1"/>
                </a:solidFill>
                <a:latin typeface="Times"/>
              </a:defRPr>
            </a:lvl3pPr>
            <a:lvl4pPr marL="1600200" indent="-228600">
              <a:tabLst>
                <a:tab pos="738188" algn="ctr"/>
                <a:tab pos="1995488" algn="l"/>
              </a:tabLst>
              <a:defRPr sz="2400">
                <a:solidFill>
                  <a:schemeClr val="tx1"/>
                </a:solidFill>
                <a:latin typeface="Times"/>
              </a:defRPr>
            </a:lvl4pPr>
            <a:lvl5pPr marL="2057400" indent="-228600">
              <a:tabLst>
                <a:tab pos="738188" algn="ctr"/>
                <a:tab pos="1995488" algn="l"/>
              </a:tabLst>
              <a:defRPr sz="2400">
                <a:solidFill>
                  <a:schemeClr val="tx1"/>
                </a:solidFill>
                <a:latin typeface="Times"/>
              </a:defRPr>
            </a:lvl5pPr>
            <a:lvl6pPr marL="2514600" indent="-228600" algn="ctr" eaLnBrk="0" fontAlgn="base" hangingPunct="0">
              <a:spcBef>
                <a:spcPct val="0"/>
              </a:spcBef>
              <a:spcAft>
                <a:spcPct val="0"/>
              </a:spcAft>
              <a:tabLst>
                <a:tab pos="738188" algn="ctr"/>
                <a:tab pos="1995488" algn="l"/>
              </a:tabLst>
              <a:defRPr sz="2400">
                <a:solidFill>
                  <a:schemeClr val="tx1"/>
                </a:solidFill>
                <a:latin typeface="Times"/>
              </a:defRPr>
            </a:lvl6pPr>
            <a:lvl7pPr marL="2971800" indent="-228600" algn="ctr" eaLnBrk="0" fontAlgn="base" hangingPunct="0">
              <a:spcBef>
                <a:spcPct val="0"/>
              </a:spcBef>
              <a:spcAft>
                <a:spcPct val="0"/>
              </a:spcAft>
              <a:tabLst>
                <a:tab pos="738188" algn="ctr"/>
                <a:tab pos="1995488" algn="l"/>
              </a:tabLst>
              <a:defRPr sz="2400">
                <a:solidFill>
                  <a:schemeClr val="tx1"/>
                </a:solidFill>
                <a:latin typeface="Times"/>
              </a:defRPr>
            </a:lvl7pPr>
            <a:lvl8pPr marL="3429000" indent="-228600" algn="ctr" eaLnBrk="0" fontAlgn="base" hangingPunct="0">
              <a:spcBef>
                <a:spcPct val="0"/>
              </a:spcBef>
              <a:spcAft>
                <a:spcPct val="0"/>
              </a:spcAft>
              <a:tabLst>
                <a:tab pos="738188" algn="ctr"/>
                <a:tab pos="1995488" algn="l"/>
              </a:tabLst>
              <a:defRPr sz="2400">
                <a:solidFill>
                  <a:schemeClr val="tx1"/>
                </a:solidFill>
                <a:latin typeface="Times"/>
              </a:defRPr>
            </a:lvl8pPr>
            <a:lvl9pPr marL="3886200" indent="-228600" algn="ctr" eaLnBrk="0" fontAlgn="base" hangingPunct="0">
              <a:spcBef>
                <a:spcPct val="0"/>
              </a:spcBef>
              <a:spcAft>
                <a:spcPct val="0"/>
              </a:spcAft>
              <a:tabLst>
                <a:tab pos="738188" algn="ctr"/>
                <a:tab pos="1995488" algn="l"/>
              </a:tabLst>
              <a:defRPr sz="2400">
                <a:solidFill>
                  <a:schemeClr val="tx1"/>
                </a:solidFill>
                <a:latin typeface="Times"/>
              </a:defRPr>
            </a:lvl9pPr>
          </a:lstStyle>
          <a:p>
            <a:pPr algn="l"/>
            <a:r>
              <a:rPr lang="en-US" sz="3600"/>
              <a:t>	1	if </a:t>
            </a:r>
            <a:r>
              <a:rPr lang="en-US" sz="3600" i="1"/>
              <a:t>n</a:t>
            </a:r>
            <a:r>
              <a:rPr lang="en-US" sz="3600"/>
              <a:t> ≤ 1</a:t>
            </a:r>
          </a:p>
          <a:p>
            <a:pPr algn="l">
              <a:lnSpc>
                <a:spcPct val="120000"/>
              </a:lnSpc>
            </a:pPr>
            <a:r>
              <a:rPr lang="en-US" sz="3600"/>
              <a:t>	</a:t>
            </a:r>
            <a:r>
              <a:rPr lang="en-US" sz="3600" i="1"/>
              <a:t>n</a:t>
            </a:r>
            <a:r>
              <a:rPr lang="en-US" sz="3600"/>
              <a:t> (</a:t>
            </a:r>
            <a:r>
              <a:rPr lang="en-US" sz="3600" i="1"/>
              <a:t>n</a:t>
            </a:r>
            <a:r>
              <a:rPr lang="en-US" sz="3600"/>
              <a:t> – 1)!	otherwise </a:t>
            </a:r>
          </a:p>
        </p:txBody>
      </p:sp>
      <p:sp>
        <p:nvSpPr>
          <p:cNvPr id="9222" name="AutoShape 21"/>
          <p:cNvSpPr>
            <a:spLocks/>
          </p:cNvSpPr>
          <p:nvPr/>
        </p:nvSpPr>
        <p:spPr bwMode="auto">
          <a:xfrm>
            <a:off x="3292475" y="2600325"/>
            <a:ext cx="193675" cy="1684338"/>
          </a:xfrm>
          <a:prstGeom prst="leftBrace">
            <a:avLst>
              <a:gd name="adj1" fmla="val 7247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3" name="Text Box 28"/>
          <p:cNvSpPr txBox="1">
            <a:spLocks noChangeArrowheads="1"/>
          </p:cNvSpPr>
          <p:nvPr/>
        </p:nvSpPr>
        <p:spPr bwMode="auto">
          <a:xfrm>
            <a:off x="6883400" y="1854200"/>
            <a:ext cx="1855788" cy="519113"/>
          </a:xfrm>
          <a:prstGeom prst="rect">
            <a:avLst/>
          </a:prstGeom>
          <a:solidFill>
            <a:srgbClr val="FF00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2800" b="1"/>
              <a:t>base case</a:t>
            </a:r>
            <a:endParaRPr lang="en-US"/>
          </a:p>
        </p:txBody>
      </p:sp>
      <p:sp>
        <p:nvSpPr>
          <p:cNvPr id="9224" name="Text Box 29"/>
          <p:cNvSpPr txBox="1">
            <a:spLocks noChangeArrowheads="1"/>
          </p:cNvSpPr>
          <p:nvPr/>
        </p:nvSpPr>
        <p:spPr bwMode="auto">
          <a:xfrm>
            <a:off x="7035800" y="4545013"/>
            <a:ext cx="1855788" cy="946150"/>
          </a:xfrm>
          <a:prstGeom prst="rect">
            <a:avLst/>
          </a:prstGeom>
          <a:solidFill>
            <a:srgbClr val="FF00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sz="2800" b="1"/>
              <a:t>recursive case</a:t>
            </a:r>
            <a:endParaRPr lang="en-US"/>
          </a:p>
        </p:txBody>
      </p:sp>
      <p:sp>
        <p:nvSpPr>
          <p:cNvPr id="9225" name="Line 30"/>
          <p:cNvSpPr>
            <a:spLocks noChangeShapeType="1"/>
          </p:cNvSpPr>
          <p:nvPr/>
        </p:nvSpPr>
        <p:spPr bwMode="auto">
          <a:xfrm flipH="1" flipV="1">
            <a:off x="5797550" y="4244975"/>
            <a:ext cx="1019175" cy="701675"/>
          </a:xfrm>
          <a:prstGeom prst="line">
            <a:avLst/>
          </a:prstGeom>
          <a:noFill/>
          <a:ln w="28575"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31"/>
          <p:cNvSpPr>
            <a:spLocks noChangeShapeType="1"/>
          </p:cNvSpPr>
          <p:nvPr/>
        </p:nvSpPr>
        <p:spPr bwMode="auto">
          <a:xfrm flipH="1">
            <a:off x="5948363" y="2105025"/>
            <a:ext cx="566737" cy="601663"/>
          </a:xfrm>
          <a:prstGeom prst="line">
            <a:avLst/>
          </a:prstGeom>
          <a:noFill/>
          <a:ln w="28575"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748D0128-8526-4CA4-B5ED-C6050BB991D9}" type="slidenum">
              <a:rPr lang="en-US"/>
              <a:pPr>
                <a:defRPr/>
              </a:pPr>
              <a:t>8</a:t>
            </a:fld>
            <a:endParaRPr lang="en-US"/>
          </a:p>
        </p:txBody>
      </p:sp>
      <p:sp>
        <p:nvSpPr>
          <p:cNvPr id="10243" name="Rectangle 2"/>
          <p:cNvSpPr>
            <a:spLocks noGrp="1" noChangeArrowheads="1"/>
          </p:cNvSpPr>
          <p:nvPr>
            <p:ph type="title"/>
          </p:nvPr>
        </p:nvSpPr>
        <p:spPr/>
        <p:txBody>
          <a:bodyPr/>
          <a:lstStyle/>
          <a:p>
            <a:pPr eaLnBrk="1" hangingPunct="1"/>
            <a:r>
              <a:rPr lang="en-US"/>
              <a:t>Example: 5 !</a:t>
            </a:r>
          </a:p>
        </p:txBody>
      </p:sp>
      <p:sp>
        <p:nvSpPr>
          <p:cNvPr id="10244" name="Text Box 3"/>
          <p:cNvSpPr txBox="1">
            <a:spLocks noChangeArrowheads="1"/>
          </p:cNvSpPr>
          <p:nvPr/>
        </p:nvSpPr>
        <p:spPr bwMode="auto">
          <a:xfrm>
            <a:off x="1103313" y="1889125"/>
            <a:ext cx="7618412"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l">
              <a:spcBef>
                <a:spcPct val="50000"/>
              </a:spcBef>
            </a:pPr>
            <a:r>
              <a:rPr lang="en-US" sz="2800" b="1">
                <a:solidFill>
                  <a:srgbClr val="000099"/>
                </a:solidFill>
              </a:rPr>
              <a:t>PROBLEM</a:t>
            </a:r>
            <a:r>
              <a:rPr lang="en-US" sz="2800" b="1"/>
              <a:t>		</a:t>
            </a:r>
            <a:r>
              <a:rPr lang="en-US" sz="2800" b="1">
                <a:solidFill>
                  <a:srgbClr val="000099"/>
                </a:solidFill>
              </a:rPr>
              <a:t>SIMPLIFIED PROBLEM</a:t>
            </a:r>
            <a:endParaRPr lang="en-US" sz="2800" b="1"/>
          </a:p>
          <a:p>
            <a:pPr algn="l">
              <a:spcBef>
                <a:spcPct val="50000"/>
              </a:spcBef>
            </a:pPr>
            <a:r>
              <a:rPr lang="en-US" sz="2800" b="1"/>
              <a:t>5 !			5 * 4 !</a:t>
            </a:r>
          </a:p>
          <a:p>
            <a:pPr algn="l">
              <a:spcBef>
                <a:spcPct val="50000"/>
              </a:spcBef>
            </a:pPr>
            <a:r>
              <a:rPr lang="en-US" sz="2800" b="1"/>
              <a:t>4 !			4 * 3 !</a:t>
            </a:r>
          </a:p>
          <a:p>
            <a:pPr algn="l">
              <a:spcBef>
                <a:spcPct val="50000"/>
              </a:spcBef>
            </a:pPr>
            <a:r>
              <a:rPr lang="en-US" sz="2800" b="1"/>
              <a:t>3 !			3 * 2 !</a:t>
            </a:r>
          </a:p>
          <a:p>
            <a:pPr algn="l">
              <a:spcBef>
                <a:spcPct val="50000"/>
              </a:spcBef>
            </a:pPr>
            <a:r>
              <a:rPr lang="en-US" sz="2800" b="1"/>
              <a:t>2 !			2 * 1 !</a:t>
            </a:r>
          </a:p>
          <a:p>
            <a:pPr algn="l">
              <a:spcBef>
                <a:spcPct val="50000"/>
              </a:spcBef>
            </a:pPr>
            <a:r>
              <a:rPr lang="en-US" sz="2800" b="1"/>
              <a:t>1 !			none (value is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F7C26D1-5904-4810-A1F3-8953821AE6D5}" type="slidenum">
              <a:rPr lang="en-US"/>
              <a:pPr>
                <a:defRPr/>
              </a:pPr>
              <a:t>9</a:t>
            </a:fld>
            <a:endParaRPr lang="en-US"/>
          </a:p>
        </p:txBody>
      </p:sp>
      <p:sp>
        <p:nvSpPr>
          <p:cNvPr id="11267" name="Rectangle 2"/>
          <p:cNvSpPr>
            <a:spLocks noGrp="1" noChangeArrowheads="1"/>
          </p:cNvSpPr>
          <p:nvPr>
            <p:ph type="title"/>
          </p:nvPr>
        </p:nvSpPr>
        <p:spPr/>
        <p:txBody>
          <a:bodyPr/>
          <a:lstStyle/>
          <a:p>
            <a:pPr eaLnBrk="1" hangingPunct="1"/>
            <a:r>
              <a:rPr lang="en-US"/>
              <a:t>Example Use: Combinatorics</a:t>
            </a:r>
          </a:p>
        </p:txBody>
      </p:sp>
      <p:sp>
        <p:nvSpPr>
          <p:cNvPr id="11268" name="Rectangle 3"/>
          <p:cNvSpPr>
            <a:spLocks noGrp="1" noChangeArrowheads="1"/>
          </p:cNvSpPr>
          <p:nvPr>
            <p:ph type="body" idx="1"/>
          </p:nvPr>
        </p:nvSpPr>
        <p:spPr/>
        <p:txBody>
          <a:bodyPr/>
          <a:lstStyle/>
          <a:p>
            <a:pPr eaLnBrk="1" hangingPunct="1"/>
            <a:r>
              <a:rPr lang="en-US"/>
              <a:t>You are at Subway, looking over the 8 choices of vegetables to put on your sub.  In how many ways can you choose 3 items?   </a:t>
            </a:r>
            <a:r>
              <a:rPr lang="en-US">
                <a:solidFill>
                  <a:srgbClr val="00B050"/>
                </a:solidFill>
              </a:rPr>
              <a:t>56</a:t>
            </a:r>
          </a:p>
        </p:txBody>
      </p:sp>
      <p:sp>
        <p:nvSpPr>
          <p:cNvPr id="11269" name="Text Box 4"/>
          <p:cNvSpPr txBox="1">
            <a:spLocks noChangeArrowheads="1"/>
          </p:cNvSpPr>
          <p:nvPr/>
        </p:nvSpPr>
        <p:spPr bwMode="auto">
          <a:xfrm>
            <a:off x="2284413" y="4719638"/>
            <a:ext cx="5148262" cy="1552575"/>
          </a:xfrm>
          <a:prstGeom prst="rect">
            <a:avLst/>
          </a:prstGeom>
          <a:solidFill>
            <a:srgbClr val="CC99FF"/>
          </a:solidFill>
          <a:ln>
            <a:noFill/>
          </a:ln>
          <a:extLst>
            <a:ext uri="{91240B29-F687-4F45-9708-019B960494DF}">
              <a14:hiddenLine xmlns:a14="http://schemas.microsoft.com/office/drawing/2010/main" w="28575" cap="sq">
                <a:solidFill>
                  <a:srgbClr val="000000"/>
                </a:solidFill>
                <a:miter lim="800000"/>
                <a:headEnd type="none" w="sm" len="sm"/>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spcBef>
                <a:spcPct val="50000"/>
              </a:spcBef>
            </a:pPr>
            <a:r>
              <a:rPr lang="en-US"/>
              <a:t>n = number of items in set</a:t>
            </a:r>
          </a:p>
          <a:p>
            <a:pPr>
              <a:spcBef>
                <a:spcPct val="50000"/>
              </a:spcBef>
            </a:pPr>
            <a:r>
              <a:rPr lang="en-US"/>
              <a:t>r = number of items selected</a:t>
            </a:r>
          </a:p>
          <a:p>
            <a:pPr>
              <a:spcBef>
                <a:spcPct val="50000"/>
              </a:spcBef>
            </a:pPr>
            <a:r>
              <a:rPr lang="en-US"/>
              <a:t>C(n, r) = n! / (r! * (n-r)!)</a:t>
            </a:r>
          </a:p>
        </p:txBody>
      </p:sp>
    </p:spTree>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arfordG3:Microsoft Office 2001:Templates:Presentations:Designs:Dad's Tie</Template>
  <TotalTime>11324</TotalTime>
  <Words>2201</Words>
  <Application>Microsoft Office PowerPoint</Application>
  <PresentationFormat>On-screen Show (4:3)</PresentationFormat>
  <Paragraphs>517</Paragraphs>
  <Slides>49</Slides>
  <Notes>48</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Courier</vt:lpstr>
      <vt:lpstr>Courier New</vt:lpstr>
      <vt:lpstr>Monaco</vt:lpstr>
      <vt:lpstr>Monotype Sorts</vt:lpstr>
      <vt:lpstr>Symbol</vt:lpstr>
      <vt:lpstr>Times</vt:lpstr>
      <vt:lpstr>Times New Roman</vt:lpstr>
      <vt:lpstr>Wingdings</vt:lpstr>
      <vt:lpstr>Dad's Tie</vt:lpstr>
      <vt:lpstr>COP 3035 Lecture File 19: Recursion</vt:lpstr>
      <vt:lpstr>What is recursion ?</vt:lpstr>
      <vt:lpstr>Recursive Definitions</vt:lpstr>
      <vt:lpstr>Words to ponder…</vt:lpstr>
      <vt:lpstr>Concept: Relative</vt:lpstr>
      <vt:lpstr>Procedure: Divide and Conquer</vt:lpstr>
      <vt:lpstr>Example: N-Factorial N(N-1)(N-2)…(2)(1)</vt:lpstr>
      <vt:lpstr>Example: 5 !</vt:lpstr>
      <vt:lpstr>Example Use: Combinatorics</vt:lpstr>
      <vt:lpstr>Recursive Factorial  p.1</vt:lpstr>
      <vt:lpstr>Recursive Factorial  p. 2</vt:lpstr>
      <vt:lpstr>Tracing Nfact(4) runtime stack</vt:lpstr>
      <vt:lpstr>Tracing Nfact(4) p.2</vt:lpstr>
      <vt:lpstr>Serious Error: no base case</vt:lpstr>
      <vt:lpstr>Recursion and Iteration</vt:lpstr>
      <vt:lpstr>Iterative Factorial</vt:lpstr>
      <vt:lpstr>Direct and Indirect Recursion</vt:lpstr>
      <vt:lpstr>When do we choose recursion?</vt:lpstr>
      <vt:lpstr>The Geometric Dreams of Benoit Mendelbrot, father of fractal geometry (Jeffrey Goldsmith, Wired Magazine)</vt:lpstr>
      <vt:lpstr>Mandelbrot Set</vt:lpstr>
      <vt:lpstr>Mandelbrot plot</vt:lpstr>
      <vt:lpstr>Mandelbrot on Nature</vt:lpstr>
      <vt:lpstr>Another thought…</vt:lpstr>
      <vt:lpstr>Art of Jackson Pollack </vt:lpstr>
      <vt:lpstr>Example Fractal Image 1</vt:lpstr>
      <vt:lpstr>Example Fractal Image 2</vt:lpstr>
      <vt:lpstr>Fractal Images are used in movie and game image creation</vt:lpstr>
      <vt:lpstr>What about vegetables???</vt:lpstr>
      <vt:lpstr>A Mandelbrot movie…</vt:lpstr>
      <vt:lpstr>Another Recursion Example (try this as an exercise)</vt:lpstr>
      <vt:lpstr>Mystery Subroutine</vt:lpstr>
      <vt:lpstr>PowerPoint Presentation</vt:lpstr>
      <vt:lpstr>PowerPoint Presentation</vt:lpstr>
      <vt:lpstr>Example Program: List Process</vt:lpstr>
      <vt:lpstr>Example: Towers of Hanoi</vt:lpstr>
      <vt:lpstr>Legend of an ancient Hindu temple</vt:lpstr>
      <vt:lpstr>In mathematical terms…</vt:lpstr>
      <vt:lpstr>Consider three disks</vt:lpstr>
      <vt:lpstr>Three Disk Example http://www.fh-konstanz.de/studium/ze/cim/projekte/webcam/e_turm.html</vt:lpstr>
      <vt:lpstr>Animated Display (7 disks)</vt:lpstr>
      <vt:lpstr>General Case</vt:lpstr>
      <vt:lpstr>Example Program p.1</vt:lpstr>
      <vt:lpstr>Example Program p.3</vt:lpstr>
      <vt:lpstr>Example Program Output</vt:lpstr>
      <vt:lpstr>Final thoughts: thinking and designing algorithms recursively p.1</vt:lpstr>
      <vt:lpstr>Final thoughts: thinking and designing algorithms recursively p.2</vt:lpstr>
      <vt:lpstr>And…</vt:lpstr>
      <vt:lpstr>Some major uses of recursion</vt:lpstr>
      <vt:lpstr>Exercises</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FSU</dc:title>
  <dc:creator>AF Tyson</dc:creator>
  <cp:lastModifiedBy>Ann Tyson</cp:lastModifiedBy>
  <cp:revision>884</cp:revision>
  <dcterms:created xsi:type="dcterms:W3CDTF">1999-09-18T21:57:42Z</dcterms:created>
  <dcterms:modified xsi:type="dcterms:W3CDTF">2019-08-12T19:49:32Z</dcterms:modified>
</cp:coreProperties>
</file>