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0"/>
  </p:notesMasterIdLst>
  <p:sldIdLst>
    <p:sldId id="256" r:id="rId2"/>
    <p:sldId id="433" r:id="rId3"/>
    <p:sldId id="465" r:id="rId4"/>
    <p:sldId id="371" r:id="rId5"/>
    <p:sldId id="438" r:id="rId6"/>
    <p:sldId id="467" r:id="rId7"/>
    <p:sldId id="468" r:id="rId8"/>
    <p:sldId id="469" r:id="rId9"/>
    <p:sldId id="434" r:id="rId10"/>
    <p:sldId id="436" r:id="rId11"/>
    <p:sldId id="435" r:id="rId12"/>
    <p:sldId id="470" r:id="rId13"/>
    <p:sldId id="450" r:id="rId14"/>
    <p:sldId id="398" r:id="rId15"/>
    <p:sldId id="405" r:id="rId16"/>
    <p:sldId id="406" r:id="rId17"/>
    <p:sldId id="443" r:id="rId18"/>
    <p:sldId id="447" r:id="rId19"/>
    <p:sldId id="464" r:id="rId20"/>
    <p:sldId id="442" r:id="rId21"/>
    <p:sldId id="448" r:id="rId22"/>
    <p:sldId id="444" r:id="rId23"/>
    <p:sldId id="457" r:id="rId24"/>
    <p:sldId id="458" r:id="rId25"/>
    <p:sldId id="459" r:id="rId26"/>
    <p:sldId id="462" r:id="rId27"/>
    <p:sldId id="461" r:id="rId28"/>
    <p:sldId id="46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9529" autoAdjust="0"/>
  </p:normalViewPr>
  <p:slideViewPr>
    <p:cSldViewPr snapToGrid="0">
      <p:cViewPr varScale="1">
        <p:scale>
          <a:sx n="61" d="100"/>
          <a:sy n="61" d="100"/>
        </p:scale>
        <p:origin x="8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8966-D0F5-4859-A734-976027B425C5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2EEE0-DB0F-4363-812C-29AFD333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Lecture File 14 COP 3014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3062896-D5CB-47CC-A81F-253CD0F34208}" type="datetime4">
              <a:rPr lang="en-US" sz="1300" smtClean="0"/>
              <a:pPr/>
              <a:t>November 22, 2019</a:t>
            </a:fld>
            <a:endParaRPr lang="en-US" sz="1300"/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A. Ford Tyson</a:t>
            </a:r>
          </a:p>
        </p:txBody>
      </p:sp>
      <p:sp>
        <p:nvSpPr>
          <p:cNvPr id="286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44269126-DB28-4F45-BB9D-285E8094C8D6}" type="slidenum">
              <a:rPr lang="en-US" sz="1300" smtClean="0"/>
              <a:pPr/>
              <a:t>2</a:t>
            </a:fld>
            <a:endParaRPr lang="en-US" sz="1300"/>
          </a:p>
        </p:txBody>
      </p:sp>
      <p:sp>
        <p:nvSpPr>
          <p:cNvPr id="28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Lecture File 14 COP 3014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706B39A-E81B-40D8-AC5C-2D95FF4EBCAA}" type="datetime4">
              <a:rPr lang="en-US" sz="1300" smtClean="0"/>
              <a:pPr/>
              <a:t>November 22, 2019</a:t>
            </a:fld>
            <a:endParaRPr lang="en-US" sz="1300"/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A. Ford Tyson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4E44B908-8142-4922-BB5F-3E9E48E9EDA8}" type="slidenum">
              <a:rPr lang="en-US" sz="1300" smtClean="0"/>
              <a:pPr/>
              <a:t>11</a:t>
            </a:fld>
            <a:endParaRPr lang="en-US" sz="1300"/>
          </a:p>
        </p:txBody>
      </p:sp>
      <p:sp>
        <p:nvSpPr>
          <p:cNvPr id="35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" pitchFamily="18" charset="0"/>
              </a:defRPr>
            </a:lvl5pPr>
            <a:lvl6pPr marL="2658184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6pPr>
            <a:lvl7pPr marL="3141490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7pPr>
            <a:lvl8pPr marL="3624796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8pPr>
            <a:lvl9pPr marL="4108102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300" dirty="0">
                <a:latin typeface="Times New Roman" pitchFamily="18" charset="0"/>
              </a:rPr>
              <a:t>Lecture File 24 COP 3014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" pitchFamily="18" charset="0"/>
              </a:defRPr>
            </a:lvl5pPr>
            <a:lvl6pPr marL="2658184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6pPr>
            <a:lvl7pPr marL="3141490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7pPr>
            <a:lvl8pPr marL="3624796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8pPr>
            <a:lvl9pPr marL="4108102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F66DF52-2D7E-4450-AE8B-9CBE53238904}" type="datetime4">
              <a:rPr lang="en-US" sz="1300">
                <a:latin typeface="Times New Roman" pitchFamily="18" charset="0"/>
              </a:rPr>
              <a:pPr/>
              <a:t>November 22, 2019</a:t>
            </a:fld>
            <a:endParaRPr lang="en-US" altLang="en-US" sz="1300" dirty="0">
              <a:latin typeface="Times New Roman" pitchFamily="18" charset="0"/>
            </a:endParaRP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" pitchFamily="18" charset="0"/>
              </a:defRPr>
            </a:lvl5pPr>
            <a:lvl6pPr marL="2658184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6pPr>
            <a:lvl7pPr marL="3141490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7pPr>
            <a:lvl8pPr marL="3624796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8pPr>
            <a:lvl9pPr marL="4108102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300" dirty="0">
                <a:latin typeface="Times New Roman" pitchFamily="18" charset="0"/>
              </a:rPr>
              <a:t>A. Ford Tyson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" pitchFamily="18" charset="0"/>
              </a:defRPr>
            </a:lvl5pPr>
            <a:lvl6pPr marL="2658184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6pPr>
            <a:lvl7pPr marL="3141490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7pPr>
            <a:lvl8pPr marL="3624796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8pPr>
            <a:lvl9pPr marL="4108102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9A2DD67B-124E-473A-B77A-B5EEEF79C179}" type="slidenum">
              <a:rPr lang="en-US" altLang="en-US" sz="1300">
                <a:latin typeface="Times New Roman" pitchFamily="18" charset="0"/>
              </a:rPr>
              <a:pPr/>
              <a:t>12</a:t>
            </a:fld>
            <a:endParaRPr lang="en-US" altLang="en-US" sz="1300" dirty="0">
              <a:latin typeface="Times New Roman" pitchFamily="18" charset="0"/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7492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Lecture File 14 COP 3014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1E9030F9-8D29-4689-893B-0A9C0859E394}" type="datetime4">
              <a:rPr lang="en-US" sz="1300" smtClean="0"/>
              <a:pPr/>
              <a:t>November 22, 2019</a:t>
            </a:fld>
            <a:endParaRPr lang="en-US" sz="1300"/>
          </a:p>
        </p:txBody>
      </p:sp>
      <p:sp>
        <p:nvSpPr>
          <p:cNvPr id="37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A. Ford Tyson</a:t>
            </a:r>
          </a:p>
        </p:txBody>
      </p:sp>
      <p:sp>
        <p:nvSpPr>
          <p:cNvPr id="37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CCEF632-BFF7-4530-B247-91DB60B96BDE}" type="slidenum">
              <a:rPr lang="en-US" sz="1300" smtClean="0"/>
              <a:pPr/>
              <a:t>13</a:t>
            </a:fld>
            <a:endParaRPr lang="en-US" sz="1300"/>
          </a:p>
        </p:txBody>
      </p:sp>
      <p:sp>
        <p:nvSpPr>
          <p:cNvPr id="37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Lecture File 14 COP 3014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EBC75425-91E9-4471-A202-AC707C4DC02D}" type="datetime4">
              <a:rPr lang="en-US" sz="1300" smtClean="0"/>
              <a:pPr/>
              <a:t>November 22, 2019</a:t>
            </a:fld>
            <a:endParaRPr lang="en-US" sz="1300"/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A. Ford Tyson</a:t>
            </a:r>
          </a:p>
        </p:txBody>
      </p:sp>
      <p:sp>
        <p:nvSpPr>
          <p:cNvPr id="389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C3416FA-4330-4A99-8B0E-C29A28323249}" type="slidenum">
              <a:rPr lang="en-US" sz="1300" smtClean="0"/>
              <a:pPr/>
              <a:t>14</a:t>
            </a:fld>
            <a:endParaRPr lang="en-US" sz="1300"/>
          </a:p>
        </p:txBody>
      </p:sp>
      <p:sp>
        <p:nvSpPr>
          <p:cNvPr id="38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Lecture File 14 COP 3014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B2043F2F-0C29-4B57-9E5C-03A1C32928C6}" type="datetime4">
              <a:rPr lang="en-US" sz="1300" smtClean="0"/>
              <a:pPr/>
              <a:t>November 22, 2019</a:t>
            </a:fld>
            <a:endParaRPr lang="en-US" sz="1300"/>
          </a:p>
        </p:txBody>
      </p:sp>
      <p:sp>
        <p:nvSpPr>
          <p:cNvPr id="39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A. Ford Tyson</a:t>
            </a:r>
          </a:p>
        </p:txBody>
      </p:sp>
      <p:sp>
        <p:nvSpPr>
          <p:cNvPr id="39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2BCD5DD-D8CA-4A02-911A-21806265745E}" type="slidenum">
              <a:rPr lang="en-US" sz="1300" smtClean="0"/>
              <a:pPr/>
              <a:t>15</a:t>
            </a:fld>
            <a:endParaRPr lang="en-US" sz="1300"/>
          </a:p>
        </p:txBody>
      </p:sp>
      <p:sp>
        <p:nvSpPr>
          <p:cNvPr id="39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Lecture File 14 COP 3014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F217563-8DB8-4F69-AAD3-71458CD95081}" type="datetime4">
              <a:rPr lang="en-US" sz="1300" smtClean="0"/>
              <a:pPr/>
              <a:t>November 22, 2019</a:t>
            </a:fld>
            <a:endParaRPr lang="en-US" sz="1300"/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A. Ford Tyson</a:t>
            </a:r>
          </a:p>
        </p:txBody>
      </p:sp>
      <p:sp>
        <p:nvSpPr>
          <p:cNvPr id="409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3D6132D-BAEF-4360-9D3A-DAE351275990}" type="slidenum">
              <a:rPr lang="en-US" sz="1300" smtClean="0"/>
              <a:pPr/>
              <a:t>16</a:t>
            </a:fld>
            <a:endParaRPr lang="en-US" sz="1300"/>
          </a:p>
        </p:txBody>
      </p:sp>
      <p:sp>
        <p:nvSpPr>
          <p:cNvPr id="40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Lecture File 14 COP 3014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35A37D30-FD94-4154-A39C-B254DCD504B2}" type="datetime4">
              <a:rPr lang="en-US" sz="1300" smtClean="0"/>
              <a:pPr/>
              <a:t>November 22, 2019</a:t>
            </a:fld>
            <a:endParaRPr lang="en-US" sz="1300"/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A. Ford Tyson</a:t>
            </a:r>
          </a:p>
        </p:txBody>
      </p:sp>
      <p:sp>
        <p:nvSpPr>
          <p:cNvPr id="41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CF13B94-62CF-4C39-8816-279EC2017CE6}" type="slidenum">
              <a:rPr lang="en-US" sz="1300" smtClean="0"/>
              <a:pPr/>
              <a:t>17</a:t>
            </a:fld>
            <a:endParaRPr lang="en-US" sz="1300"/>
          </a:p>
        </p:txBody>
      </p:sp>
      <p:sp>
        <p:nvSpPr>
          <p:cNvPr id="41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---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Lecture File 14 COP 3014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6C3AE998-11FC-4335-8CC9-91715D74FA61}" type="datetime4">
              <a:rPr lang="en-US" sz="1300" smtClean="0"/>
              <a:pPr/>
              <a:t>November 22, 2019</a:t>
            </a:fld>
            <a:endParaRPr lang="en-US" sz="1300"/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A. Ford Tyson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BE1ED332-0D3D-4D72-BA5B-F4193A49BBA9}" type="slidenum">
              <a:rPr lang="en-US" sz="1300" smtClean="0"/>
              <a:pPr/>
              <a:t>18</a:t>
            </a:fld>
            <a:endParaRPr lang="en-US" sz="1300"/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Lecture File 14 COP 3014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F537067E-FF71-41E4-A7C6-B9E4CC819269}" type="datetime4">
              <a:rPr lang="en-US" sz="1300" smtClean="0"/>
              <a:pPr/>
              <a:t>November 22, 2019</a:t>
            </a:fld>
            <a:endParaRPr lang="en-US" sz="1300"/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A. Ford Tyson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3CF0FFC0-E48E-4B94-BFD9-77EE73CC4212}" type="slidenum">
              <a:rPr lang="en-US" sz="1300" smtClean="0"/>
              <a:pPr/>
              <a:t>19</a:t>
            </a:fld>
            <a:endParaRPr lang="en-US" sz="1300"/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---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Lecture File 14 COP 3014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034120F-F0FC-4EDC-8991-30E0D622E419}" type="datetime4">
              <a:rPr lang="en-US" sz="1300" smtClean="0"/>
              <a:pPr/>
              <a:t>November 22, 2019</a:t>
            </a:fld>
            <a:endParaRPr lang="en-US" sz="1300"/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A. Ford Tyson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8E121A9-3EA4-43AF-B53B-C4F2E018BCA6}" type="slidenum">
              <a:rPr lang="en-US" sz="1300" smtClean="0"/>
              <a:pPr/>
              <a:t>20</a:t>
            </a:fld>
            <a:endParaRPr lang="en-US" sz="1300"/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Lecture File 14 COP 3014</a:t>
            </a:r>
          </a:p>
        </p:txBody>
      </p:sp>
      <p:sp>
        <p:nvSpPr>
          <p:cNvPr id="2970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C72076B-A290-499F-A0F5-B54E2E9CCA8F}" type="datetime4">
              <a:rPr lang="en-US" sz="1300" smtClean="0"/>
              <a:pPr/>
              <a:t>November 22, 2019</a:t>
            </a:fld>
            <a:endParaRPr lang="en-US" sz="1300"/>
          </a:p>
        </p:txBody>
      </p:sp>
      <p:sp>
        <p:nvSpPr>
          <p:cNvPr id="2970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A. Ford Tyson</a:t>
            </a:r>
          </a:p>
        </p:txBody>
      </p:sp>
      <p:sp>
        <p:nvSpPr>
          <p:cNvPr id="29703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1B482323-7E6D-4DC4-8705-B989791DAB36}" type="slidenum">
              <a:rPr lang="en-US" sz="1300" smtClean="0"/>
              <a:pPr/>
              <a:t>3</a:t>
            </a:fld>
            <a:endParaRPr lang="en-US" sz="13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Lecture File 14 COP 3014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E8C7F77-8782-4148-8414-2A0E3B448952}" type="datetime4">
              <a:rPr lang="en-US" sz="1300" smtClean="0"/>
              <a:pPr/>
              <a:t>November 22, 2019</a:t>
            </a:fld>
            <a:endParaRPr lang="en-US" sz="1300"/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A. Ford Tyson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81FBEBC-BE73-4FF1-A705-BD211A016051}" type="slidenum">
              <a:rPr lang="en-US" sz="1300" smtClean="0"/>
              <a:pPr/>
              <a:t>21</a:t>
            </a:fld>
            <a:endParaRPr lang="en-US" sz="1300"/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---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Lecture File 14 COP 3014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90EE4EC4-1B9A-4E36-82C5-B8DC369851BD}" type="datetime4">
              <a:rPr lang="en-US" sz="1300" smtClean="0"/>
              <a:pPr/>
              <a:t>November 22, 2019</a:t>
            </a:fld>
            <a:endParaRPr lang="en-US" sz="1300"/>
          </a:p>
        </p:txBody>
      </p:sp>
      <p:sp>
        <p:nvSpPr>
          <p:cNvPr id="47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A. Ford Tyson</a:t>
            </a:r>
          </a:p>
        </p:txBody>
      </p:sp>
      <p:sp>
        <p:nvSpPr>
          <p:cNvPr id="47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A6F79FFB-2BCD-42F5-A70C-FC7E5DA51801}" type="slidenum">
              <a:rPr lang="en-US" sz="1300" smtClean="0"/>
              <a:pPr/>
              <a:t>22</a:t>
            </a:fld>
            <a:endParaRPr lang="en-US" sz="1300"/>
          </a:p>
        </p:txBody>
      </p:sp>
      <p:sp>
        <p:nvSpPr>
          <p:cNvPr id="47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Lecture File 14 COP 3014</a:t>
            </a:r>
          </a:p>
        </p:txBody>
      </p:sp>
      <p:sp>
        <p:nvSpPr>
          <p:cNvPr id="4813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26B348C8-8DDF-45D5-A296-87E1531033DA}" type="datetime4">
              <a:rPr lang="en-US" sz="1300" smtClean="0"/>
              <a:pPr/>
              <a:t>November 22, 2019</a:t>
            </a:fld>
            <a:endParaRPr lang="en-US" sz="1300"/>
          </a:p>
        </p:txBody>
      </p:sp>
      <p:sp>
        <p:nvSpPr>
          <p:cNvPr id="4813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A. Ford Tyson</a:t>
            </a:r>
          </a:p>
        </p:txBody>
      </p:sp>
      <p:sp>
        <p:nvSpPr>
          <p:cNvPr id="4813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1EEA16E4-B822-402F-8215-C635131DB9EB}" type="slidenum">
              <a:rPr lang="en-US" sz="1300" smtClean="0"/>
              <a:pPr/>
              <a:t>23</a:t>
            </a:fld>
            <a:endParaRPr lang="en-US" sz="13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Lecture File 14 COP 3014</a:t>
            </a:r>
          </a:p>
        </p:txBody>
      </p:sp>
      <p:sp>
        <p:nvSpPr>
          <p:cNvPr id="4915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1709D645-EA66-4B88-B8DD-1770AE4422E7}" type="datetime4">
              <a:rPr lang="en-US" sz="1300" smtClean="0"/>
              <a:pPr/>
              <a:t>November 22, 2019</a:t>
            </a:fld>
            <a:endParaRPr lang="en-US" sz="1300"/>
          </a:p>
        </p:txBody>
      </p:sp>
      <p:sp>
        <p:nvSpPr>
          <p:cNvPr id="4915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A. Ford Tyson</a:t>
            </a:r>
          </a:p>
        </p:txBody>
      </p:sp>
      <p:sp>
        <p:nvSpPr>
          <p:cNvPr id="49159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4677EFD-6807-44FB-8CCE-3A3FDD1D0444}" type="slidenum">
              <a:rPr lang="en-US" sz="1300" smtClean="0"/>
              <a:pPr/>
              <a:t>24</a:t>
            </a:fld>
            <a:endParaRPr lang="en-US" sz="13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Lecture File 14 COP 3014</a:t>
            </a:r>
          </a:p>
        </p:txBody>
      </p:sp>
      <p:sp>
        <p:nvSpPr>
          <p:cNvPr id="5018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629DCA85-D002-45F3-A494-86161A510371}" type="datetime4">
              <a:rPr lang="en-US" sz="1300" smtClean="0"/>
              <a:pPr/>
              <a:t>November 22, 2019</a:t>
            </a:fld>
            <a:endParaRPr lang="en-US" sz="1300"/>
          </a:p>
        </p:txBody>
      </p:sp>
      <p:sp>
        <p:nvSpPr>
          <p:cNvPr id="5018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A. Ford Tyson</a:t>
            </a:r>
          </a:p>
        </p:txBody>
      </p:sp>
      <p:sp>
        <p:nvSpPr>
          <p:cNvPr id="50183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82F509C-1BAB-4953-9627-E6555AE4D060}" type="slidenum">
              <a:rPr lang="en-US" sz="1300" smtClean="0"/>
              <a:pPr/>
              <a:t>25</a:t>
            </a:fld>
            <a:endParaRPr lang="en-US" sz="13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Lecture File 14 COP 3014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A184AEA-142D-40EA-8548-713FFCC7CE60}" type="datetime4">
              <a:rPr lang="en-US" sz="1300" smtClean="0"/>
              <a:pPr/>
              <a:t>November 22, 2019</a:t>
            </a:fld>
            <a:endParaRPr lang="en-US" sz="1300"/>
          </a:p>
        </p:txBody>
      </p:sp>
      <p:sp>
        <p:nvSpPr>
          <p:cNvPr id="51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A. Ford Tyson</a:t>
            </a:r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33A54B16-8D60-4DDE-BC03-036533F1B160}" type="slidenum">
              <a:rPr lang="en-US" sz="1300" smtClean="0"/>
              <a:pPr/>
              <a:t>26</a:t>
            </a:fld>
            <a:endParaRPr lang="en-US" sz="1300"/>
          </a:p>
        </p:txBody>
      </p:sp>
      <p:sp>
        <p:nvSpPr>
          <p:cNvPr id="51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---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Lecture File 14 COP 3014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433A5F3-E917-4C0D-A645-92FBC6BB819B}" type="datetime4">
              <a:rPr lang="en-US" sz="1300" smtClean="0"/>
              <a:pPr/>
              <a:t>November 22, 2019</a:t>
            </a:fld>
            <a:endParaRPr lang="en-US" sz="1300"/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A. Ford Tyson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EDBA4171-797A-4191-9FBA-C453406FCC68}" type="slidenum">
              <a:rPr lang="en-US" sz="1300" smtClean="0"/>
              <a:pPr/>
              <a:t>27</a:t>
            </a:fld>
            <a:endParaRPr lang="en-US" sz="1300"/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---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---</a:t>
            </a:r>
            <a:endParaRPr lang="en-US" dirty="0" smtClean="0"/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Lecture File 13 CGS 2930</a:t>
            </a:r>
          </a:p>
        </p:txBody>
      </p:sp>
      <p:sp>
        <p:nvSpPr>
          <p:cNvPr id="5837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BE85C2D-5011-495E-B5B9-946D1A1FB045}" type="datetime4">
              <a:rPr lang="en-US" sz="1300" smtClean="0"/>
              <a:pPr/>
              <a:t>November 22, 2019</a:t>
            </a:fld>
            <a:endParaRPr lang="en-US" sz="1300" smtClean="0"/>
          </a:p>
        </p:txBody>
      </p:sp>
      <p:sp>
        <p:nvSpPr>
          <p:cNvPr id="5837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 smtClean="0"/>
              <a:t>A. Ford Tyson</a:t>
            </a:r>
          </a:p>
        </p:txBody>
      </p:sp>
      <p:sp>
        <p:nvSpPr>
          <p:cNvPr id="5837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20EC1657-6240-48B6-BBA9-F7AA15F0B022}" type="slidenum">
              <a:rPr lang="en-US" sz="1300" smtClean="0"/>
              <a:pPr/>
              <a:t>28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110291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Lecture File 14 COP 3014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9CD18257-1B1D-4AB0-B574-E80DD8E0E8EE}" type="datetime4">
              <a:rPr lang="en-US" sz="1300" smtClean="0"/>
              <a:pPr/>
              <a:t>November 22, 2019</a:t>
            </a:fld>
            <a:endParaRPr lang="en-US" sz="1300"/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A. Ford Tyson</a:t>
            </a:r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0339066-BD50-4EB6-A9A6-92EA515F2996}" type="slidenum">
              <a:rPr lang="en-US" sz="1300" smtClean="0"/>
              <a:pPr/>
              <a:t>4</a:t>
            </a:fld>
            <a:endParaRPr lang="en-US" sz="1300"/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Lecture File 14 COP 3014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646A44D-D7D4-45F2-AA70-10B8F29CA5AE}" type="datetime4">
              <a:rPr lang="en-US" sz="1300" smtClean="0"/>
              <a:pPr/>
              <a:t>November 22, 2019</a:t>
            </a:fld>
            <a:endParaRPr lang="en-US" sz="1300"/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A. Ford Tyson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BEDB45A0-6397-4775-8B81-DDFAB051D2C6}" type="slidenum">
              <a:rPr lang="en-US" sz="1300" smtClean="0"/>
              <a:pPr/>
              <a:t>5</a:t>
            </a:fld>
            <a:endParaRPr lang="en-US" sz="1300"/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300"/>
              <a:t>Lecture File 24 COP 3014</a:t>
            </a:r>
          </a:p>
        </p:txBody>
      </p:sp>
      <p:sp>
        <p:nvSpPr>
          <p:cNvPr id="3584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F5D6633F-EF2E-47CE-BAF4-58E44D50BB39}" type="datetime4">
              <a:rPr lang="en-US" sz="1300" smtClean="0"/>
              <a:pPr/>
              <a:t>November 22, 2019</a:t>
            </a:fld>
            <a:endParaRPr lang="en-US" altLang="en-US" sz="1300" smtClean="0"/>
          </a:p>
        </p:txBody>
      </p:sp>
      <p:sp>
        <p:nvSpPr>
          <p:cNvPr id="35846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300" smtClean="0"/>
              <a:t>A. Ford Tyson</a:t>
            </a:r>
          </a:p>
        </p:txBody>
      </p:sp>
      <p:sp>
        <p:nvSpPr>
          <p:cNvPr id="35847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9C7BDD62-A184-4ACF-973B-64A2037A4475}" type="slidenum">
              <a:rPr lang="en-US" altLang="en-US" sz="1300" smtClean="0"/>
              <a:pPr/>
              <a:t>6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006389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" pitchFamily="18" charset="0"/>
              </a:defRPr>
            </a:lvl5pPr>
            <a:lvl6pPr marL="2658184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6pPr>
            <a:lvl7pPr marL="3141490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7pPr>
            <a:lvl8pPr marL="3624796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8pPr>
            <a:lvl9pPr marL="4108102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300" dirty="0">
                <a:latin typeface="Times New Roman" pitchFamily="18" charset="0"/>
              </a:rPr>
              <a:t>Lecture File 24 CGS 3406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" pitchFamily="18" charset="0"/>
              </a:defRPr>
            </a:lvl5pPr>
            <a:lvl6pPr marL="2658184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6pPr>
            <a:lvl7pPr marL="3141490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7pPr>
            <a:lvl8pPr marL="3624796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8pPr>
            <a:lvl9pPr marL="4108102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1A02502F-324D-492E-AD6A-5D2CA80FB275}" type="datetime4">
              <a:rPr lang="en-US" sz="1300">
                <a:latin typeface="Times New Roman" pitchFamily="18" charset="0"/>
              </a:rPr>
              <a:pPr/>
              <a:t>November 22, 2019</a:t>
            </a:fld>
            <a:endParaRPr lang="en-US" altLang="en-US" sz="1300" dirty="0">
              <a:latin typeface="Times New Roman" pitchFamily="18" charset="0"/>
            </a:endParaRPr>
          </a:p>
        </p:txBody>
      </p:sp>
      <p:sp>
        <p:nvSpPr>
          <p:cNvPr id="51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" pitchFamily="18" charset="0"/>
              </a:defRPr>
            </a:lvl5pPr>
            <a:lvl6pPr marL="2658184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6pPr>
            <a:lvl7pPr marL="3141490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7pPr>
            <a:lvl8pPr marL="3624796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8pPr>
            <a:lvl9pPr marL="4108102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300" dirty="0">
                <a:latin typeface="Times New Roman" pitchFamily="18" charset="0"/>
              </a:rPr>
              <a:t>A. Ford Tyson</a:t>
            </a:r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" pitchFamily="18" charset="0"/>
              </a:defRPr>
            </a:lvl5pPr>
            <a:lvl6pPr marL="2658184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6pPr>
            <a:lvl7pPr marL="3141490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7pPr>
            <a:lvl8pPr marL="3624796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8pPr>
            <a:lvl9pPr marL="4108102" indent="-241653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8715C25-6992-42B0-BC9B-812380B326D9}" type="slidenum">
              <a:rPr lang="en-US" altLang="en-US" sz="1300">
                <a:latin typeface="Times New Roman" pitchFamily="18" charset="0"/>
              </a:rPr>
              <a:pPr/>
              <a:t>7</a:t>
            </a:fld>
            <a:endParaRPr lang="en-US" altLang="en-US" sz="1300" dirty="0">
              <a:latin typeface="Times New Roman" pitchFamily="18" charset="0"/>
            </a:endParaRPr>
          </a:p>
        </p:txBody>
      </p:sp>
      <p:sp>
        <p:nvSpPr>
          <p:cNvPr id="51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8215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Lecture File 14 COP 3014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F451D83-D51D-4437-AAEE-35717BF4937C}" type="datetime4">
              <a:rPr lang="en-US" sz="1300" smtClean="0"/>
              <a:pPr/>
              <a:t>November 22, 2019</a:t>
            </a:fld>
            <a:endParaRPr lang="en-US" sz="1300" smtClean="0"/>
          </a:p>
        </p:txBody>
      </p:sp>
      <p:sp>
        <p:nvSpPr>
          <p:cNvPr id="37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 smtClean="0"/>
              <a:t>A. Ford Tyson</a:t>
            </a:r>
          </a:p>
        </p:txBody>
      </p:sp>
      <p:sp>
        <p:nvSpPr>
          <p:cNvPr id="37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BFFF9D87-CF06-41E0-AE1F-BCEBDA59C2F0}" type="slidenum">
              <a:rPr lang="en-US" sz="1300" smtClean="0"/>
              <a:pPr/>
              <a:t>8</a:t>
            </a:fld>
            <a:endParaRPr lang="en-US" sz="1300" smtClean="0"/>
          </a:p>
        </p:txBody>
      </p:sp>
      <p:sp>
        <p:nvSpPr>
          <p:cNvPr id="37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3649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Lecture File 14 COP 3014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9906CBD-19DA-4F11-902C-6227660FF072}" type="datetime4">
              <a:rPr lang="en-US" sz="1300" smtClean="0"/>
              <a:pPr/>
              <a:t>November 22, 2019</a:t>
            </a:fld>
            <a:endParaRPr lang="en-US" sz="1300"/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A. Ford Tyson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12BF23C7-78DD-415A-AC9F-6E51F16CF114}" type="slidenum">
              <a:rPr lang="en-US" sz="1300" smtClean="0"/>
              <a:pPr/>
              <a:t>9</a:t>
            </a:fld>
            <a:endParaRPr lang="en-US" sz="1300"/>
          </a:p>
        </p:txBody>
      </p:sp>
      <p:sp>
        <p:nvSpPr>
          <p:cNvPr id="33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Lecture File 14 COP 3014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42A768AE-C031-40C6-BAFB-7A078D39B593}" type="datetime4">
              <a:rPr lang="en-US" sz="1300" smtClean="0"/>
              <a:pPr/>
              <a:t>November 22, 2019</a:t>
            </a:fld>
            <a:endParaRPr lang="en-US" sz="1300"/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300"/>
              <a:t>A. Ford Tyson</a:t>
            </a:r>
          </a:p>
        </p:txBody>
      </p:sp>
      <p:sp>
        <p:nvSpPr>
          <p:cNvPr id="34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B34FD18-2A84-465E-8830-F3E50C37BCDF}" type="slidenum">
              <a:rPr lang="en-US" sz="1300" smtClean="0"/>
              <a:pPr/>
              <a:t>10</a:t>
            </a:fld>
            <a:endParaRPr lang="en-US" sz="1300"/>
          </a:p>
        </p:txBody>
      </p:sp>
      <p:sp>
        <p:nvSpPr>
          <p:cNvPr id="34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1BB-6C6A-4E67-88A9-298E340518C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5287-EC4D-4555-9730-5756D5D8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1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1BB-6C6A-4E67-88A9-298E340518C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5287-EC4D-4555-9730-5756D5D8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1BB-6C6A-4E67-88A9-298E340518C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5287-EC4D-4555-9730-5756D5D821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9390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1BB-6C6A-4E67-88A9-298E340518C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5287-EC4D-4555-9730-5756D5D8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54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1BB-6C6A-4E67-88A9-298E340518C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5287-EC4D-4555-9730-5756D5D821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038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1BB-6C6A-4E67-88A9-298E340518C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5287-EC4D-4555-9730-5756D5D8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78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1BB-6C6A-4E67-88A9-298E340518C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5287-EC4D-4555-9730-5756D5D8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0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1BB-6C6A-4E67-88A9-298E340518C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5287-EC4D-4555-9730-5756D5D8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1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1BB-6C6A-4E67-88A9-298E340518C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5287-EC4D-4555-9730-5756D5D8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2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1BB-6C6A-4E67-88A9-298E340518C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5287-EC4D-4555-9730-5756D5D8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8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1BB-6C6A-4E67-88A9-298E340518C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5287-EC4D-4555-9730-5756D5D8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3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1BB-6C6A-4E67-88A9-298E340518C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5287-EC4D-4555-9730-5756D5D8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4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1BB-6C6A-4E67-88A9-298E340518C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5287-EC4D-4555-9730-5756D5D8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7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1BB-6C6A-4E67-88A9-298E340518C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5287-EC4D-4555-9730-5756D5D8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4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1BB-6C6A-4E67-88A9-298E340518C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5287-EC4D-4555-9730-5756D5D8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1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B1BB-6C6A-4E67-88A9-298E340518C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5287-EC4D-4555-9730-5756D5D8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7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EB1BB-6C6A-4E67-88A9-298E340518C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6675287-EC4D-4555-9730-5756D5D82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0A4C-3499-4415-AA0F-E35C283BB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194" y="720436"/>
            <a:ext cx="7766936" cy="3589018"/>
          </a:xfrm>
        </p:spPr>
        <p:txBody>
          <a:bodyPr/>
          <a:lstStyle/>
          <a:p>
            <a:r>
              <a:rPr lang="en-US" dirty="0"/>
              <a:t>COP 3035</a:t>
            </a:r>
            <a:br>
              <a:rPr lang="en-US" dirty="0"/>
            </a:br>
            <a:r>
              <a:rPr lang="en-US" sz="4400" dirty="0"/>
              <a:t>Intro to Programming in Python</a:t>
            </a:r>
            <a:br>
              <a:rPr lang="en-US" sz="4400" dirty="0"/>
            </a:br>
            <a:r>
              <a:rPr lang="en-US" sz="4400" dirty="0"/>
              <a:t>Exam </a:t>
            </a:r>
            <a:r>
              <a:rPr lang="en-US" sz="4400" dirty="0" smtClean="0"/>
              <a:t>2 (Final Exam) </a:t>
            </a:r>
            <a:r>
              <a:rPr lang="en-US" sz="4400" dirty="0"/>
              <a:t>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B2939-8583-407C-B53B-469E8AE2B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194" y="4420287"/>
            <a:ext cx="7766936" cy="1096899"/>
          </a:xfrm>
        </p:spPr>
        <p:txBody>
          <a:bodyPr/>
          <a:lstStyle/>
          <a:p>
            <a:r>
              <a:rPr lang="en-US" dirty="0"/>
              <a:t>Instructor Ann Ford Tyson</a:t>
            </a:r>
          </a:p>
        </p:txBody>
      </p:sp>
    </p:spTree>
    <p:extLst>
      <p:ext uri="{BB962C8B-B14F-4D97-AF65-F5344CB8AC3E}">
        <p14:creationId xmlns:p14="http://schemas.microsoft.com/office/powerpoint/2010/main" val="11372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Web Site Resources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159932" y="1720193"/>
            <a:ext cx="7772400" cy="4110962"/>
          </a:xfrm>
        </p:spPr>
        <p:txBody>
          <a:bodyPr>
            <a:noAutofit/>
          </a:bodyPr>
          <a:lstStyle/>
          <a:p>
            <a:r>
              <a:rPr lang="en-US" sz="2400" dirty="0"/>
              <a:t>lecture notes (</a:t>
            </a:r>
            <a:r>
              <a:rPr lang="en-US" sz="2400" dirty="0" err="1"/>
              <a:t>powerpoint</a:t>
            </a:r>
            <a:r>
              <a:rPr lang="en-US" sz="2400" dirty="0"/>
              <a:t> slides)</a:t>
            </a:r>
          </a:p>
          <a:p>
            <a:r>
              <a:rPr lang="en-US" sz="2400" dirty="0"/>
              <a:t>handouts; includes example programs shown in lecture written by instructor</a:t>
            </a:r>
          </a:p>
          <a:p>
            <a:r>
              <a:rPr lang="en-US" sz="2400" dirty="0"/>
              <a:t>Note that example programs which are copyright to the </a:t>
            </a:r>
            <a:r>
              <a:rPr lang="en-US" sz="2400" dirty="0" smtClean="0"/>
              <a:t>course required Gaddis </a:t>
            </a:r>
            <a:r>
              <a:rPr lang="en-US" sz="2400" dirty="0"/>
              <a:t>book are provided via the </a:t>
            </a:r>
            <a:r>
              <a:rPr lang="en-US" sz="2400" dirty="0" smtClean="0"/>
              <a:t>publisher’s book </a:t>
            </a:r>
            <a:r>
              <a:rPr lang="en-US" sz="2400" dirty="0"/>
              <a:t>materials </a:t>
            </a:r>
            <a:r>
              <a:rPr lang="en-US" sz="2400" dirty="0" smtClean="0"/>
              <a:t>site when </a:t>
            </a:r>
            <a:r>
              <a:rPr lang="en-US" sz="2400" dirty="0"/>
              <a:t>you have purchased the book</a:t>
            </a:r>
          </a:p>
          <a:p>
            <a:r>
              <a:rPr lang="en-US" sz="2400" dirty="0"/>
              <a:t>syllabus, which includes lecture topics and corresponding reading assignments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191056-C992-4BF3-BD4C-F3333929D900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630488" y="290513"/>
            <a:ext cx="7772400" cy="1143000"/>
          </a:xfrm>
        </p:spPr>
        <p:txBody>
          <a:bodyPr/>
          <a:lstStyle/>
          <a:p>
            <a:r>
              <a:rPr lang="en-US" dirty="0"/>
              <a:t>Types of Questions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218721" y="1325342"/>
            <a:ext cx="7772400" cy="4949825"/>
          </a:xfrm>
        </p:spPr>
        <p:txBody>
          <a:bodyPr>
            <a:normAutofit/>
          </a:bodyPr>
          <a:lstStyle/>
          <a:p>
            <a:r>
              <a:rPr lang="en-US" sz="2400" dirty="0"/>
              <a:t>some combination of one or more of</a:t>
            </a:r>
          </a:p>
          <a:p>
            <a:pPr lvl="1"/>
            <a:r>
              <a:rPr lang="en-US" sz="2400" dirty="0"/>
              <a:t>true/false</a:t>
            </a:r>
          </a:p>
          <a:p>
            <a:pPr lvl="1"/>
            <a:r>
              <a:rPr lang="en-US" sz="2400" dirty="0"/>
              <a:t>multiple choice</a:t>
            </a:r>
          </a:p>
          <a:p>
            <a:pPr lvl="1"/>
            <a:r>
              <a:rPr lang="en-US" sz="2400" dirty="0"/>
              <a:t>matching</a:t>
            </a:r>
          </a:p>
          <a:p>
            <a:pPr lvl="1"/>
            <a:r>
              <a:rPr lang="en-US" sz="2400" dirty="0"/>
              <a:t>short answer</a:t>
            </a:r>
          </a:p>
          <a:p>
            <a:pPr lvl="1"/>
            <a:r>
              <a:rPr lang="en-US" sz="2400" dirty="0"/>
              <a:t>tracing/analyzing Python code which you are given</a:t>
            </a:r>
          </a:p>
          <a:p>
            <a:pPr lvl="1"/>
            <a:r>
              <a:rPr lang="en-US" sz="2400" dirty="0"/>
              <a:t>all questions will be answered with A, B, C, D, or E, to be bubbled in using </a:t>
            </a:r>
            <a:r>
              <a:rPr lang="en-US" sz="2400" dirty="0" err="1"/>
              <a:t>scanton</a:t>
            </a:r>
            <a:r>
              <a:rPr lang="en-US" sz="2400" dirty="0"/>
              <a:t> sheets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A04F1-90FA-4C34-A879-36F1AF5D93F3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37A4D9-6FA2-40B0-A741-EC2B2020722F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3013" y="0"/>
            <a:ext cx="7772400" cy="1143000"/>
          </a:xfrm>
        </p:spPr>
        <p:txBody>
          <a:bodyPr/>
          <a:lstStyle/>
          <a:p>
            <a:r>
              <a:rPr lang="en-US" smtClean="0"/>
              <a:t>Strategy for Exam Study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1602" y="1457020"/>
            <a:ext cx="7772400" cy="47669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work through book exercises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review this semester’s </a:t>
            </a:r>
            <a:r>
              <a:rPr lang="en-US" sz="2800" dirty="0"/>
              <a:t>exam 1 and key; key is on </a:t>
            </a:r>
            <a:r>
              <a:rPr lang="en-US" sz="2800" dirty="0" smtClean="0"/>
              <a:t>Canvas; </a:t>
            </a:r>
            <a:r>
              <a:rPr lang="en-US" sz="2800" dirty="0"/>
              <a:t>your exam is available in instructor office hours if you were not in class when it was handed back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review all readings, lecture notes, assignments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bring any questions to office hours, recitations, lecture </a:t>
            </a:r>
            <a:r>
              <a:rPr lang="en-US" sz="2800" dirty="0" smtClean="0"/>
              <a:t>review/Q&amp;A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33436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179493" y="286327"/>
            <a:ext cx="7772400" cy="1143000"/>
          </a:xfrm>
        </p:spPr>
        <p:txBody>
          <a:bodyPr/>
          <a:lstStyle/>
          <a:p>
            <a:r>
              <a:rPr lang="en-US" dirty="0"/>
              <a:t>Major Topic Areas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1220653" y="1646372"/>
            <a:ext cx="7772400" cy="3849264"/>
          </a:xfrm>
        </p:spPr>
        <p:txBody>
          <a:bodyPr>
            <a:normAutofit/>
          </a:bodyPr>
          <a:lstStyle/>
          <a:p>
            <a:r>
              <a:rPr lang="en-US" sz="2000" dirty="0"/>
              <a:t>The following is intended to </a:t>
            </a:r>
            <a:r>
              <a:rPr lang="en-US" sz="2000" dirty="0" smtClean="0"/>
              <a:t>give an overview of </a:t>
            </a:r>
            <a:r>
              <a:rPr lang="en-US" sz="2000" dirty="0"/>
              <a:t>many of the major topic areas we have covered so far, but it should not be regarded as listing all possible topics for the exam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Topics may include material which was only covered in </a:t>
            </a:r>
            <a:r>
              <a:rPr lang="en-US" sz="2000" dirty="0" smtClean="0"/>
              <a:t>required book and handout readings </a:t>
            </a:r>
            <a:r>
              <a:rPr lang="en-US" sz="2000" dirty="0"/>
              <a:t>even though not covered in lecture, and vice versa</a:t>
            </a:r>
          </a:p>
          <a:p>
            <a:endParaRPr lang="en-US" sz="2000" dirty="0"/>
          </a:p>
          <a:p>
            <a:r>
              <a:rPr lang="en-US" sz="2000" dirty="0"/>
              <a:t>Topics may include material which was only covered live in class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5469C-6737-4CF0-A888-92B5646F2206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0" y="0"/>
            <a:ext cx="7772400" cy="768350"/>
          </a:xfrm>
        </p:spPr>
        <p:txBody>
          <a:bodyPr/>
          <a:lstStyle/>
          <a:p>
            <a:r>
              <a:rPr lang="en-US"/>
              <a:t>Major Topics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1501602" y="950803"/>
            <a:ext cx="7772400" cy="5278437"/>
          </a:xfrm>
        </p:spPr>
        <p:txBody>
          <a:bodyPr/>
          <a:lstStyle/>
          <a:p>
            <a:r>
              <a:rPr lang="en-US" sz="2800" dirty="0"/>
              <a:t>Fundamental hardware concepts (CPU, CU, ALU, CPU Registers, RAM, memory, input and output devices)</a:t>
            </a:r>
          </a:p>
          <a:p>
            <a:r>
              <a:rPr lang="en-US" sz="2800" dirty="0"/>
              <a:t>Other fundamental computing concepts (network, server, compiler, interpreter, operating system)</a:t>
            </a:r>
          </a:p>
          <a:p>
            <a:r>
              <a:rPr lang="en-US" sz="2800" dirty="0"/>
              <a:t>Relationships between high-level programming languages, natural languages and machine language</a:t>
            </a:r>
          </a:p>
          <a:p>
            <a:r>
              <a:rPr lang="en-US" sz="2800" dirty="0"/>
              <a:t>Translation/Execution of Python programs: </a:t>
            </a:r>
            <a:r>
              <a:rPr lang="en-US" sz="2800" dirty="0" smtClean="0"/>
              <a:t>interpreting and compiling</a:t>
            </a:r>
            <a:endParaRPr lang="en-US" sz="2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68F154-2A16-483F-8A4D-FE91D5C9C297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39713"/>
            <a:ext cx="7772400" cy="1143000"/>
          </a:xfrm>
        </p:spPr>
        <p:txBody>
          <a:bodyPr/>
          <a:lstStyle/>
          <a:p>
            <a:r>
              <a:rPr lang="en-US"/>
              <a:t>Python basics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xfrm>
            <a:off x="1823545" y="2080087"/>
            <a:ext cx="7772400" cy="32639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identifiers: reserved words (keywords), </a:t>
            </a:r>
            <a:br>
              <a:rPr lang="en-US" sz="2800" dirty="0"/>
            </a:br>
            <a:r>
              <a:rPr lang="en-US" sz="2800" dirty="0"/>
              <a:t>user-defined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f</a:t>
            </a:r>
            <a:r>
              <a:rPr lang="en-US" sz="2800" dirty="0" smtClean="0"/>
              <a:t>undamental data </a:t>
            </a:r>
            <a:r>
              <a:rPr lang="en-US" sz="2800" dirty="0"/>
              <a:t>types: 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int</a:t>
            </a:r>
            <a:r>
              <a:rPr lang="en-US" sz="2400" dirty="0"/>
              <a:t>, float, </a:t>
            </a:r>
            <a:r>
              <a:rPr lang="en-US" sz="2400" dirty="0" err="1"/>
              <a:t>bool</a:t>
            </a:r>
            <a:r>
              <a:rPr lang="en-US" sz="2400" dirty="0"/>
              <a:t>, </a:t>
            </a:r>
            <a:r>
              <a:rPr lang="en-US" sz="2400" dirty="0" err="1"/>
              <a:t>str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dirty="0"/>
              <a:t>n</a:t>
            </a:r>
            <a:r>
              <a:rPr lang="en-US" sz="2800" dirty="0" smtClean="0"/>
              <a:t>amed </a:t>
            </a:r>
            <a:r>
              <a:rPr lang="en-US" sz="2800" dirty="0"/>
              <a:t>(symbolic) constants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MAX_VALUE = 321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5DA1D6-9378-4EB5-ACDB-5BAEF44F8945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0" y="242889"/>
            <a:ext cx="7772400" cy="568325"/>
          </a:xfrm>
        </p:spPr>
        <p:txBody>
          <a:bodyPr>
            <a:normAutofit fontScale="90000"/>
          </a:bodyPr>
          <a:lstStyle/>
          <a:p>
            <a:r>
              <a:rPr lang="en-US"/>
              <a:t>Python basics (p. 2)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>
          <a:xfrm>
            <a:off x="1799404" y="1848946"/>
            <a:ext cx="7772400" cy="3616325"/>
          </a:xfrm>
        </p:spPr>
        <p:txBody>
          <a:bodyPr>
            <a:normAutofit/>
          </a:bodyPr>
          <a:lstStyle/>
          <a:p>
            <a:r>
              <a:rPr lang="en-US" sz="2400" dirty="0"/>
              <a:t>creating variables</a:t>
            </a:r>
          </a:p>
          <a:p>
            <a:pPr lvl="1"/>
            <a:r>
              <a:rPr lang="en-US" sz="2400" dirty="0"/>
              <a:t>&lt;name&gt; = &lt;literal  value&gt;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block concept</a:t>
            </a:r>
            <a:br>
              <a:rPr lang="en-US" sz="2400" dirty="0"/>
            </a:br>
            <a:r>
              <a:rPr lang="en-US" sz="2400" dirty="0"/>
              <a:t>  # indented</a:t>
            </a:r>
            <a:br>
              <a:rPr lang="en-US" sz="2400" dirty="0"/>
            </a:br>
            <a:r>
              <a:rPr lang="en-US" sz="2400" dirty="0"/>
              <a:t>	&lt;statement&gt;</a:t>
            </a:r>
            <a:br>
              <a:rPr lang="en-US" sz="2400" dirty="0"/>
            </a:br>
            <a:r>
              <a:rPr lang="en-US" sz="2400" dirty="0"/>
              <a:t>	&lt;statement&gt;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F8AC53-2B98-41F2-B18D-8F8E844AA500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647950" y="0"/>
            <a:ext cx="7772400" cy="825500"/>
          </a:xfrm>
        </p:spPr>
        <p:txBody>
          <a:bodyPr/>
          <a:lstStyle/>
          <a:p>
            <a:r>
              <a:rPr lang="en-US"/>
              <a:t>Operators and Expressions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>
          <a:xfrm>
            <a:off x="1159932" y="1402945"/>
            <a:ext cx="7772400" cy="4060972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800080"/>
                </a:solidFill>
              </a:rPr>
              <a:t>arithmetic</a:t>
            </a:r>
            <a:r>
              <a:rPr lang="en-US" sz="2000" dirty="0"/>
              <a:t>  (+, -, *, /, //, %, **)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solidFill>
                  <a:srgbClr val="800080"/>
                </a:solidFill>
              </a:rPr>
              <a:t>relational</a:t>
            </a:r>
            <a:r>
              <a:rPr lang="en-US" sz="2000" dirty="0"/>
              <a:t>  (&lt;, &lt;=, &gt;, &gt;=, ==, !=)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solidFill>
                  <a:srgbClr val="800080"/>
                </a:solidFill>
              </a:rPr>
              <a:t>logical</a:t>
            </a:r>
            <a:r>
              <a:rPr lang="en-US" sz="2000" dirty="0"/>
              <a:t>  (and, or, not)</a:t>
            </a:r>
          </a:p>
          <a:p>
            <a:pPr lvl="1"/>
            <a:r>
              <a:rPr lang="en-US" sz="2000" dirty="0"/>
              <a:t>logical complements, </a:t>
            </a:r>
            <a:r>
              <a:rPr lang="en-US" sz="2000" dirty="0" err="1"/>
              <a:t>DeMorgan's</a:t>
            </a:r>
            <a:r>
              <a:rPr lang="en-US" sz="2000" dirty="0"/>
              <a:t> Law (we used this in class to complement longer expressions which include and, or and not)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solidFill>
                  <a:srgbClr val="800080"/>
                </a:solidFill>
              </a:rPr>
              <a:t>other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( =, parentheses, type conversions using </a:t>
            </a:r>
            <a:r>
              <a:rPr lang="en-US" sz="2000" dirty="0" err="1"/>
              <a:t>int</a:t>
            </a:r>
            <a:r>
              <a:rPr lang="en-US" sz="2000" dirty="0"/>
              <a:t> and float, += etc.)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82AA2B-3821-463B-975A-E98AE1BE8F49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647950" y="0"/>
            <a:ext cx="7772400" cy="825500"/>
          </a:xfrm>
        </p:spPr>
        <p:txBody>
          <a:bodyPr/>
          <a:lstStyle/>
          <a:p>
            <a:r>
              <a:rPr lang="en-US"/>
              <a:t>Operators and Expressions p.2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idx="1"/>
          </p:nvPr>
        </p:nvSpPr>
        <p:spPr>
          <a:xfrm>
            <a:off x="1648263" y="1943539"/>
            <a:ext cx="7772400" cy="3952875"/>
          </a:xfrm>
        </p:spPr>
        <p:txBody>
          <a:bodyPr>
            <a:normAutofit/>
          </a:bodyPr>
          <a:lstStyle/>
          <a:p>
            <a:r>
              <a:rPr lang="en-US" sz="2400" dirty="0"/>
              <a:t>precedence table - how to use </a:t>
            </a:r>
            <a:br>
              <a:rPr lang="en-US" sz="2400" dirty="0"/>
            </a:br>
            <a:r>
              <a:rPr lang="en-US" sz="2400" dirty="0"/>
              <a:t>(high to low, associativity)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standard modules and standard functions; how to use (</a:t>
            </a:r>
            <a:r>
              <a:rPr lang="en-US" sz="2400" dirty="0" err="1"/>
              <a:t>math.sqrt</a:t>
            </a:r>
            <a:r>
              <a:rPr lang="en-US" sz="2400" dirty="0"/>
              <a:t>, </a:t>
            </a:r>
            <a:r>
              <a:rPr lang="en-US" sz="2400" dirty="0" err="1"/>
              <a:t>random.randint</a:t>
            </a:r>
            <a:r>
              <a:rPr lang="en-US" sz="2400" dirty="0"/>
              <a:t>, etc.)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D8A369-8E1F-46EF-8C3A-E1A45DA43414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725739" y="217488"/>
            <a:ext cx="6853237" cy="117951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Interactive Input </a:t>
            </a:r>
            <a:r>
              <a:rPr lang="en-US" sz="4000"/>
              <a:t>and </a:t>
            </a:r>
            <a:br>
              <a:rPr lang="en-US" sz="4000"/>
            </a:br>
            <a:r>
              <a:rPr lang="en-US" sz="4000"/>
              <a:t>Output </a:t>
            </a:r>
            <a:r>
              <a:rPr lang="en-US" sz="4000" dirty="0"/>
              <a:t>Operations</a:t>
            </a:r>
            <a:endParaRPr lang="en-US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2439988" y="2650195"/>
            <a:ext cx="4075112" cy="1822450"/>
          </a:xfrm>
        </p:spPr>
        <p:txBody>
          <a:bodyPr/>
          <a:lstStyle/>
          <a:p>
            <a:r>
              <a:rPr lang="en-US" sz="2800" dirty="0"/>
              <a:t>input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print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B239E4-E4DC-46BF-A109-F58D29B969DC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3" y="457200"/>
            <a:ext cx="7772400" cy="1447800"/>
          </a:xfrm>
        </p:spPr>
        <p:txBody>
          <a:bodyPr>
            <a:normAutofit fontScale="90000"/>
          </a:bodyPr>
          <a:lstStyle/>
          <a:p>
            <a:r>
              <a:rPr lang="en-US" dirty="0"/>
              <a:t>COP 3035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Introduction to Programming in Python</a:t>
            </a:r>
            <a:r>
              <a:rPr lang="en-US" sz="3200" i="1" dirty="0"/>
              <a:t/>
            </a:r>
            <a:br>
              <a:rPr lang="en-US" sz="3200" i="1" dirty="0"/>
            </a:br>
            <a:endParaRPr lang="en-US" sz="3200" i="1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1813146" y="2358657"/>
            <a:ext cx="6732588" cy="3560763"/>
          </a:xfrm>
        </p:spPr>
        <p:txBody>
          <a:bodyPr>
            <a:normAutofit/>
          </a:bodyPr>
          <a:lstStyle/>
          <a:p>
            <a:r>
              <a:rPr lang="en-US" sz="2000" dirty="0"/>
              <a:t>Exam </a:t>
            </a:r>
            <a:r>
              <a:rPr lang="en-US" sz="2000" dirty="0" smtClean="0"/>
              <a:t>2 (Final Exam)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Administration</a:t>
            </a:r>
          </a:p>
          <a:p>
            <a:pPr lvl="1"/>
            <a:r>
              <a:rPr lang="en-US" sz="2000" dirty="0"/>
              <a:t>Study Strategies</a:t>
            </a:r>
          </a:p>
          <a:p>
            <a:pPr lvl="1"/>
            <a:r>
              <a:rPr lang="en-US" sz="2000" dirty="0"/>
              <a:t>Coverage</a:t>
            </a:r>
          </a:p>
          <a:p>
            <a:pPr lvl="1"/>
            <a:r>
              <a:rPr lang="en-US" sz="2000" dirty="0"/>
              <a:t>Topics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B92102-A334-4BFB-A1AC-0AA4F6E6D98F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2189164" y="317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581275" y="0"/>
            <a:ext cx="7772400" cy="1143000"/>
          </a:xfrm>
        </p:spPr>
        <p:txBody>
          <a:bodyPr/>
          <a:lstStyle/>
          <a:p>
            <a:r>
              <a:rPr lang="en-US"/>
              <a:t>Debugging and Testing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1912088" y="1378099"/>
            <a:ext cx="7772400" cy="513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Major Types of Errors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syntax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semantic ( logical ): e.g. infinite loop, </a:t>
            </a:r>
            <a:br>
              <a:rPr lang="en-US" sz="2400" dirty="0"/>
            </a:br>
            <a:r>
              <a:rPr lang="en-US" sz="2400" dirty="0"/>
              <a:t>off-by-one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</a:t>
            </a:r>
            <a:r>
              <a:rPr lang="en-US" sz="2400" dirty="0" smtClean="0"/>
              <a:t>untime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Major Tools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tracing with extra print statements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interactive debugger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concepts: critical points, critical variables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</a:t>
            </a:r>
            <a:r>
              <a:rPr lang="en-US" sz="2400" dirty="0" smtClean="0"/>
              <a:t>est </a:t>
            </a:r>
            <a:r>
              <a:rPr lang="en-US" sz="2400" dirty="0"/>
              <a:t>data, test cases, test plans, etc.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92C8F-D5BC-4820-AEA2-AEA3976CDBEF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630488" y="0"/>
            <a:ext cx="7772400" cy="876300"/>
          </a:xfrm>
        </p:spPr>
        <p:txBody>
          <a:bodyPr/>
          <a:lstStyle/>
          <a:p>
            <a:r>
              <a:rPr lang="en-US"/>
              <a:t>Design, Style, Efficiency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1650779" y="1758839"/>
            <a:ext cx="7772400" cy="4431754"/>
          </a:xfrm>
        </p:spPr>
        <p:txBody>
          <a:bodyPr>
            <a:noAutofit/>
          </a:bodyPr>
          <a:lstStyle/>
          <a:p>
            <a:r>
              <a:rPr lang="en-US" sz="2400" dirty="0"/>
              <a:t>Top-Down Design</a:t>
            </a:r>
          </a:p>
          <a:p>
            <a:pPr lvl="1"/>
            <a:r>
              <a:rPr lang="en-US" sz="2400" dirty="0"/>
              <a:t>structured programming, one-entrance </a:t>
            </a:r>
            <a:r>
              <a:rPr lang="en-US" sz="2400" dirty="0" smtClean="0"/>
              <a:t>one-exit</a:t>
            </a:r>
            <a:r>
              <a:rPr lang="en-US" sz="2400" dirty="0"/>
              <a:t>, stepwise refinement, modularity, functional cohesion </a:t>
            </a:r>
          </a:p>
          <a:p>
            <a:r>
              <a:rPr lang="en-US" sz="2400" dirty="0"/>
              <a:t>Style</a:t>
            </a:r>
          </a:p>
          <a:p>
            <a:pPr lvl="1"/>
            <a:r>
              <a:rPr lang="en-US" sz="2400" dirty="0"/>
              <a:t>identifiers, use of named constants, selection and iteration, etc.</a:t>
            </a:r>
          </a:p>
          <a:p>
            <a:r>
              <a:rPr lang="en-US" sz="2400" dirty="0"/>
              <a:t>Efficiency</a:t>
            </a:r>
          </a:p>
          <a:p>
            <a:pPr lvl="1"/>
            <a:r>
              <a:rPr lang="en-US" sz="2400" dirty="0"/>
              <a:t>in all control structures we have covered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8C72BD-4445-4E69-9A15-FEE850C25246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Four Control Structures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81D66E-68E0-48BB-BC94-B602B8248E29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413642" y="1907512"/>
            <a:ext cx="7772400" cy="391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sz="2400" i="1" dirty="0">
                <a:latin typeface="Palatino" pitchFamily="18" charset="0"/>
              </a:rPr>
              <a:t>FLOW OF CONTROL</a:t>
            </a:r>
            <a:endParaRPr kumimoji="1" lang="en-US" sz="2400" dirty="0">
              <a:latin typeface="Palatino" pitchFamily="18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kumimoji="1" lang="en-US" sz="2400" dirty="0">
                <a:solidFill>
                  <a:srgbClr val="990099"/>
                </a:solidFill>
                <a:latin typeface="Palatino" pitchFamily="18" charset="0"/>
              </a:rPr>
              <a:t>Sequential</a:t>
            </a:r>
            <a:r>
              <a:rPr kumimoji="1" lang="en-US" sz="2400" dirty="0">
                <a:latin typeface="Palatino" pitchFamily="18" charset="0"/>
              </a:rPr>
              <a:t/>
            </a:r>
            <a:br>
              <a:rPr kumimoji="1" lang="en-US" sz="2400" dirty="0">
                <a:latin typeface="Palatino" pitchFamily="18" charset="0"/>
              </a:rPr>
            </a:br>
            <a:r>
              <a:rPr kumimoji="1" lang="en-US" sz="2400" dirty="0">
                <a:latin typeface="Palatino" pitchFamily="18" charset="0"/>
              </a:rPr>
              <a:t>one after another, in order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kumimoji="1" lang="en-US" sz="2400" dirty="0">
                <a:solidFill>
                  <a:srgbClr val="990099"/>
                </a:solidFill>
                <a:latin typeface="Palatino" pitchFamily="18" charset="0"/>
              </a:rPr>
              <a:t>Selection/Branching</a:t>
            </a:r>
            <a:r>
              <a:rPr kumimoji="1" lang="en-US" sz="2400" dirty="0">
                <a:latin typeface="Palatino" pitchFamily="18" charset="0"/>
              </a:rPr>
              <a:t> (if, if-else, if-</a:t>
            </a:r>
            <a:r>
              <a:rPr kumimoji="1" lang="en-US" sz="2400" dirty="0" err="1">
                <a:latin typeface="Palatino" pitchFamily="18" charset="0"/>
              </a:rPr>
              <a:t>elif</a:t>
            </a:r>
            <a:r>
              <a:rPr kumimoji="1" lang="en-US" sz="2400" dirty="0">
                <a:latin typeface="Palatino" pitchFamily="18" charset="0"/>
              </a:rPr>
              <a:t>)</a:t>
            </a:r>
            <a:br>
              <a:rPr kumimoji="1" lang="en-US" sz="2400" dirty="0">
                <a:latin typeface="Palatino" pitchFamily="18" charset="0"/>
              </a:rPr>
            </a:br>
            <a:r>
              <a:rPr kumimoji="1" lang="en-US" sz="2400" dirty="0">
                <a:latin typeface="Palatino" pitchFamily="18" charset="0"/>
              </a:rPr>
              <a:t>can choose between different statements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kumimoji="1" lang="en-US" sz="2400" dirty="0">
                <a:solidFill>
                  <a:srgbClr val="990099"/>
                </a:solidFill>
                <a:latin typeface="Palatino" pitchFamily="18" charset="0"/>
              </a:rPr>
              <a:t>Iteration or Looping</a:t>
            </a:r>
            <a:r>
              <a:rPr kumimoji="1" lang="en-US" sz="2400" dirty="0">
                <a:latin typeface="Palatino" pitchFamily="18" charset="0"/>
              </a:rPr>
              <a:t> (while, for)</a:t>
            </a:r>
            <a:br>
              <a:rPr kumimoji="1" lang="en-US" sz="2400" dirty="0">
                <a:latin typeface="Palatino" pitchFamily="18" charset="0"/>
              </a:rPr>
            </a:br>
            <a:r>
              <a:rPr kumimoji="1" lang="en-US" sz="2400" dirty="0">
                <a:latin typeface="Palatino" pitchFamily="18" charset="0"/>
              </a:rPr>
              <a:t>repeat instructions over and over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kumimoji="1" lang="en-US" sz="2400" dirty="0">
                <a:solidFill>
                  <a:srgbClr val="990099"/>
                </a:solidFill>
                <a:latin typeface="Palatino" pitchFamily="18" charset="0"/>
              </a:rPr>
              <a:t>Subprogram</a:t>
            </a:r>
            <a:r>
              <a:rPr kumimoji="1" lang="en-US" sz="2400" dirty="0">
                <a:latin typeface="Palatino" pitchFamily="18" charset="0"/>
              </a:rPr>
              <a:t> (function)</a:t>
            </a:r>
            <a:br>
              <a:rPr kumimoji="1" lang="en-US" sz="2400" dirty="0">
                <a:latin typeface="Palatino" pitchFamily="18" charset="0"/>
              </a:rPr>
            </a:br>
            <a:r>
              <a:rPr kumimoji="1" lang="en-US" sz="2400" dirty="0">
                <a:latin typeface="Palatino" pitchFamily="18" charset="0"/>
              </a:rPr>
              <a:t>perform a task when called</a:t>
            </a:r>
            <a:endParaRPr kumimoji="1" lang="en-US" sz="2400" i="1" dirty="0">
              <a:latin typeface="Palatino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Structures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A6A8F-AF9E-4771-B1C5-9D845D6D6711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607326" y="2109124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sz="3200" dirty="0">
                <a:latin typeface="Arial" charset="0"/>
              </a:rPr>
              <a:t>if, if-else, if-</a:t>
            </a:r>
            <a:r>
              <a:rPr kumimoji="1" lang="en-US" sz="3200" dirty="0" err="1">
                <a:latin typeface="Arial" charset="0"/>
              </a:rPr>
              <a:t>elif</a:t>
            </a:r>
            <a:endParaRPr kumimoji="1" lang="en-US" sz="3200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sz="3200" dirty="0">
                <a:latin typeface="Arial" charset="0"/>
              </a:rPr>
              <a:t>syntax and semantics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sz="3200" dirty="0">
                <a:latin typeface="Arial" charset="0"/>
              </a:rPr>
              <a:t>efficiency and style issues (unnecessary comparisons, logical complements, etc.)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sz="3200" dirty="0">
                <a:latin typeface="Arial" charset="0"/>
              </a:rPr>
              <a:t>usage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2497138" y="273050"/>
            <a:ext cx="7772400" cy="1143000"/>
          </a:xfrm>
        </p:spPr>
        <p:txBody>
          <a:bodyPr/>
          <a:lstStyle/>
          <a:p>
            <a:r>
              <a:rPr lang="en-US"/>
              <a:t>Looping Structures p.1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BF041-2617-4795-8848-1CD7E7BD284A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49843" y="1552982"/>
            <a:ext cx="7772400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sz="3200" dirty="0">
                <a:latin typeface="Arial" charset="0"/>
              </a:rPr>
              <a:t>while and for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sz="3200" dirty="0">
                <a:latin typeface="Arial" charset="0"/>
              </a:rPr>
              <a:t>syntax and semantics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sz="3200" dirty="0">
                <a:latin typeface="Arial" charset="0"/>
              </a:rPr>
              <a:t>efficiency and style issues (e.g. repeating unnecessary code, choosing a particular loop for a task)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sz="3200" dirty="0">
                <a:latin typeface="Arial" charset="0"/>
              </a:rPr>
              <a:t>flow of control in single and nested loops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sz="3200" dirty="0">
                <a:latin typeface="Arial" charset="0"/>
              </a:rPr>
              <a:t>usage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2563813" y="223839"/>
            <a:ext cx="7772400" cy="909637"/>
          </a:xfrm>
        </p:spPr>
        <p:txBody>
          <a:bodyPr/>
          <a:lstStyle/>
          <a:p>
            <a:r>
              <a:rPr lang="en-US"/>
              <a:t>Looping Structures p.2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C790A-B344-46EE-92EC-BAB046B1C53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999793" y="1907771"/>
            <a:ext cx="7772400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sz="3200" dirty="0">
                <a:latin typeface="Arial" charset="0"/>
              </a:rPr>
              <a:t>various types of loops and looping tasks we have covered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endParaRPr kumimoji="1" lang="en-US" sz="3200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kumimoji="1" lang="en-US" sz="3200" dirty="0">
                <a:latin typeface="Arial" charset="0"/>
              </a:rPr>
              <a:t>pseudo-random number generation and simulation; major concepts and tasks, using functions we discussed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563813" y="207963"/>
            <a:ext cx="7772400" cy="774700"/>
          </a:xfrm>
        </p:spPr>
        <p:txBody>
          <a:bodyPr/>
          <a:lstStyle/>
          <a:p>
            <a:r>
              <a:rPr lang="en-US"/>
              <a:t>Functions p.1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idx="1"/>
          </p:nvPr>
        </p:nvSpPr>
        <p:spPr>
          <a:xfrm>
            <a:off x="1328479" y="1783428"/>
            <a:ext cx="7772400" cy="401649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flow of control when functions are called</a:t>
            </a:r>
          </a:p>
          <a:p>
            <a:endParaRPr lang="en-US" sz="2800" dirty="0"/>
          </a:p>
          <a:p>
            <a:r>
              <a:rPr lang="en-US" sz="2800" dirty="0"/>
              <a:t>Using functions in math and random modules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function arguments and call by value parameter passing 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functions that do not return a value and functions that are </a:t>
            </a:r>
            <a:r>
              <a:rPr lang="en-US" sz="2800" dirty="0" smtClean="0"/>
              <a:t>value-returning</a:t>
            </a:r>
            <a:endParaRPr lang="en-US" sz="2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A01AF-2BC9-4626-BAFF-84149BE5734F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563813" y="207963"/>
            <a:ext cx="7772400" cy="774700"/>
          </a:xfrm>
        </p:spPr>
        <p:txBody>
          <a:bodyPr/>
          <a:lstStyle/>
          <a:p>
            <a:r>
              <a:rPr lang="en-US"/>
              <a:t>Functions p.2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idx="1"/>
          </p:nvPr>
        </p:nvSpPr>
        <p:spPr>
          <a:xfrm>
            <a:off x="1723545" y="1817356"/>
            <a:ext cx="7772400" cy="3389312"/>
          </a:xfrm>
        </p:spPr>
        <p:txBody>
          <a:bodyPr/>
          <a:lstStyle/>
          <a:p>
            <a:r>
              <a:rPr lang="en-US" sz="2800" dirty="0"/>
              <a:t>be able to trace through a program which contains function calls at difficulty level discussed in lectures and textbook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scope rules, style guidelines, efficiency issues and all other topics from lectures and textbook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20F40-86E3-4B9E-BE10-B431B130A586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98658" y="356620"/>
            <a:ext cx="8596668" cy="1320800"/>
          </a:xfrm>
        </p:spPr>
        <p:txBody>
          <a:bodyPr/>
          <a:lstStyle/>
          <a:p>
            <a:r>
              <a:rPr lang="en-US" dirty="0" smtClean="0"/>
              <a:t>Topics </a:t>
            </a:r>
            <a:r>
              <a:rPr lang="en-US" dirty="0" smtClean="0"/>
              <a:t>covered primarily </a:t>
            </a:r>
            <a:r>
              <a:rPr lang="en-US" dirty="0" smtClean="0"/>
              <a:t>since exam 1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115182" y="1677420"/>
            <a:ext cx="8431068" cy="3451964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More </a:t>
            </a:r>
            <a:r>
              <a:rPr lang="en-US" sz="2800" dirty="0"/>
              <a:t>advanced IO features and operations using files</a:t>
            </a:r>
          </a:p>
          <a:p>
            <a:r>
              <a:rPr lang="en-US" sz="2800" dirty="0" smtClean="0"/>
              <a:t>Exceptions</a:t>
            </a:r>
          </a:p>
          <a:p>
            <a:r>
              <a:rPr lang="en-US" sz="2800" dirty="0" smtClean="0"/>
              <a:t>References and objects, mutable and immutable</a:t>
            </a:r>
            <a:endParaRPr lang="en-US" sz="2800" dirty="0"/>
          </a:p>
          <a:p>
            <a:r>
              <a:rPr lang="en-US" sz="2800" dirty="0"/>
              <a:t>Strings, Lists, </a:t>
            </a:r>
            <a:r>
              <a:rPr lang="en-US" sz="2800" dirty="0" smtClean="0"/>
              <a:t>Tuples, Dictionaries, Sets</a:t>
            </a:r>
          </a:p>
          <a:p>
            <a:r>
              <a:rPr lang="en-US" sz="2800" dirty="0"/>
              <a:t>Classes and objects, object-based and object-oriented </a:t>
            </a:r>
            <a:r>
              <a:rPr lang="en-US" sz="2800" dirty="0" smtClean="0"/>
              <a:t>programming</a:t>
            </a:r>
          </a:p>
          <a:p>
            <a:r>
              <a:rPr lang="en-US" sz="2800" dirty="0" smtClean="0"/>
              <a:t>Note: the book chapters on inheritance, recursion and GUI programming will not be covered on this exam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178BA4-C6D8-4844-837E-FD939F1DBE7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5081095" y="6041362"/>
            <a:ext cx="1066800" cy="466725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sym typeface="Wingdings" pitchFamily="2" charset="2"/>
              </a:rPr>
              <a:t>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2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741129" y="955159"/>
            <a:ext cx="8434402" cy="990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You must bring your FSU ID card to </a:t>
            </a:r>
            <a:r>
              <a:rPr lang="en-US" dirty="0" smtClean="0"/>
              <a:t>the exam </a:t>
            </a:r>
            <a:endParaRPr lang="en-US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87795" y="2899009"/>
            <a:ext cx="7772400" cy="1846385"/>
          </a:xfrm>
        </p:spPr>
        <p:txBody>
          <a:bodyPr/>
          <a:lstStyle/>
          <a:p>
            <a:r>
              <a:rPr lang="en-US" sz="2800" dirty="0"/>
              <a:t>You must have your FSU ID card with you to take the exam.  If you do not have it with you, you will not be allowed to take the exam.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E9415-A1C5-48C8-96E8-54DF2F14E4F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2592388" y="200026"/>
            <a:ext cx="7772400" cy="601663"/>
          </a:xfrm>
        </p:spPr>
        <p:txBody>
          <a:bodyPr>
            <a:normAutofit fontScale="90000"/>
          </a:bodyPr>
          <a:lstStyle/>
          <a:p>
            <a:r>
              <a:rPr lang="en-US" dirty="0"/>
              <a:t>Exam </a:t>
            </a:r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1772804" y="993776"/>
            <a:ext cx="7772400" cy="56067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DATE: </a:t>
            </a:r>
            <a:r>
              <a:rPr lang="en-US" sz="2000" dirty="0" smtClean="0"/>
              <a:t>Friday December </a:t>
            </a:r>
            <a:r>
              <a:rPr lang="en-US" sz="2000" dirty="0"/>
              <a:t>1</a:t>
            </a:r>
            <a:r>
              <a:rPr lang="en-US" sz="2000" dirty="0" smtClean="0"/>
              <a:t>3</a:t>
            </a:r>
            <a:r>
              <a:rPr lang="en-US" sz="2000" dirty="0"/>
              <a:t>, </a:t>
            </a:r>
            <a:r>
              <a:rPr lang="en-US" sz="2000" dirty="0" smtClean="0"/>
              <a:t>2019 at 10:00 am – 12:00 noon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in </a:t>
            </a:r>
            <a:r>
              <a:rPr lang="en-US" sz="2000" dirty="0" smtClean="0"/>
              <a:t>the regular </a:t>
            </a:r>
            <a:r>
              <a:rPr lang="en-US" sz="2000" dirty="0"/>
              <a:t>lecture </a:t>
            </a:r>
            <a:r>
              <a:rPr lang="en-US" sz="2000" dirty="0" smtClean="0"/>
              <a:t>classroom</a:t>
            </a:r>
            <a:endParaRPr lang="en-US" sz="4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sit every other seat, as possible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BRING </a:t>
            </a:r>
          </a:p>
          <a:p>
            <a:pPr lvl="2">
              <a:lnSpc>
                <a:spcPct val="9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a #2 PENCIL</a:t>
            </a:r>
          </a:p>
          <a:p>
            <a:pPr lvl="2">
              <a:lnSpc>
                <a:spcPct val="9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YOUR FSU ID card: staff will check FSU cards when you turn in your exam; if you do not have your FSU card with you, your exam will not be graded</a:t>
            </a:r>
          </a:p>
          <a:p>
            <a:pPr lvl="2">
              <a:lnSpc>
                <a:spcPct val="9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A good eraser</a:t>
            </a:r>
          </a:p>
          <a:p>
            <a:pPr lvl="2">
              <a:lnSpc>
                <a:spcPct val="9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A ruler or other </a:t>
            </a:r>
            <a:r>
              <a:rPr lang="en-US" sz="1800" b="1" dirty="0" smtClean="0">
                <a:solidFill>
                  <a:srgbClr val="0070C0"/>
                </a:solidFill>
              </a:rPr>
              <a:t>straight-edge may be helpful</a:t>
            </a:r>
            <a:r>
              <a:rPr lang="en-US" sz="1800" b="1" dirty="0">
                <a:solidFill>
                  <a:srgbClr val="FF3300"/>
                </a:solidFill>
              </a:rPr>
              <a:t/>
            </a:r>
            <a:br>
              <a:rPr lang="en-US" sz="1800" b="1" dirty="0">
                <a:solidFill>
                  <a:srgbClr val="FF3300"/>
                </a:solidFill>
              </a:rPr>
            </a:br>
            <a:endParaRPr lang="en-US" sz="1600" dirty="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Question/Answer/Review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Office hours will be held normally prior to the exam unless otherwise announced via </a:t>
            </a:r>
            <a:r>
              <a:rPr lang="en-US" sz="2000" dirty="0" smtClean="0"/>
              <a:t>Canvas and email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During recitations prior to exam time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1239A-ACE2-4D77-A881-569359056197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>
          <a:xfrm>
            <a:off x="2592388" y="200026"/>
            <a:ext cx="7772400" cy="6016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Exam </a:t>
            </a:r>
            <a:r>
              <a:rPr lang="en-US" sz="4000" dirty="0" smtClean="0"/>
              <a:t>Administration </a:t>
            </a:r>
            <a:r>
              <a:rPr lang="en-US" sz="4000" dirty="0"/>
              <a:t>p.2</a:t>
            </a:r>
            <a:endParaRPr lang="en-US" dirty="0"/>
          </a:p>
        </p:txBody>
      </p:sp>
      <p:sp>
        <p:nvSpPr>
          <p:cNvPr id="285698" name="Rectangle 2"/>
          <p:cNvSpPr>
            <a:spLocks noGrp="1" noChangeArrowheads="1"/>
          </p:cNvSpPr>
          <p:nvPr>
            <p:ph idx="1"/>
          </p:nvPr>
        </p:nvSpPr>
        <p:spPr>
          <a:xfrm>
            <a:off x="1817502" y="1081125"/>
            <a:ext cx="7772400" cy="52593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Closed book, closed notes, calculators, mp3 players, </a:t>
            </a:r>
            <a:r>
              <a:rPr lang="en-US" sz="2000" dirty="0" err="1"/>
              <a:t>ipods</a:t>
            </a:r>
            <a:r>
              <a:rPr lang="en-US" sz="2000" dirty="0"/>
              <a:t>, </a:t>
            </a:r>
            <a:r>
              <a:rPr lang="en-US" sz="2000" dirty="0" err="1"/>
              <a:t>apads</a:t>
            </a:r>
            <a:r>
              <a:rPr lang="en-US" sz="2000" dirty="0"/>
              <a:t>, cell phones, PDAs (personal digital assistants, etc.); that is, NO </a:t>
            </a:r>
            <a:r>
              <a:rPr lang="en-US" sz="2000" i="1" dirty="0"/>
              <a:t>devices</a:t>
            </a:r>
            <a:r>
              <a:rPr lang="en-US" sz="2000" dirty="0"/>
              <a:t> of any kind are allowed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If you are seen using any kind of device in the exam room, you will be required to leave the exam and you will receive a zero grade on it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FSU Honor Code applies: if anyone is </a:t>
            </a:r>
            <a:r>
              <a:rPr lang="en-US" sz="2000" dirty="0" smtClean="0"/>
              <a:t>observed potentially violating the </a:t>
            </a:r>
            <a:r>
              <a:rPr lang="en-US" sz="2000" dirty="0"/>
              <a:t>Honor Code, they will be asked to either move seats or leave the exam room without finishing the exam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Answers are to be written on scantron sheets, which the instructors will provide at the exam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9900"/>
                </a:solidFill>
              </a:rPr>
              <a:t>One "crib sheet" is allowed, i.e. one 8 ½" by 11" sized piece of paper on which you may write, draw or print any notes you want (both sides ok)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9900"/>
                </a:solidFill>
              </a:rPr>
              <a:t>NOTE: </a:t>
            </a:r>
            <a:r>
              <a:rPr lang="en-US" sz="2000" u="sng" dirty="0">
                <a:solidFill>
                  <a:srgbClr val="009900"/>
                </a:solidFill>
              </a:rPr>
              <a:t>ONE</a:t>
            </a:r>
            <a:r>
              <a:rPr lang="en-US" sz="2000" dirty="0">
                <a:solidFill>
                  <a:srgbClr val="009900"/>
                </a:solidFill>
              </a:rPr>
              <a:t> crib sheet is allowed; you may not bring more than one and then choose which one to use after you arrive in the exam room</a:t>
            </a: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44868-B517-47C7-A078-1FE0C0F996F0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1C86C-A0BD-4CC4-BC2A-DD8A56CAD43E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Grading Issues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From syllabus:</a:t>
            </a:r>
            <a:br>
              <a:rPr lang="en-US" sz="2800" dirty="0"/>
            </a:br>
            <a:r>
              <a:rPr lang="en-US" sz="2800" dirty="0"/>
              <a:t>"All requests to review the grade for a particular item </a:t>
            </a:r>
            <a:r>
              <a:rPr lang="en-US" sz="2800" u="sng" dirty="0"/>
              <a:t>must be made within 7 days</a:t>
            </a:r>
            <a:r>
              <a:rPr lang="en-US" sz="2800" dirty="0"/>
              <a:t> after the date that your assignment score or an exam score is provided to you.  Special deadlines will be used for project 6 … and these will be announced when needed. "</a:t>
            </a:r>
          </a:p>
        </p:txBody>
      </p:sp>
    </p:spTree>
    <p:extLst>
      <p:ext uri="{BB962C8B-B14F-4D97-AF65-F5344CB8AC3E}">
        <p14:creationId xmlns:p14="http://schemas.microsoft.com/office/powerpoint/2010/main" val="22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BEDD4E-5F73-4C68-A069-3DE09700E7AF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01602" y="1820299"/>
            <a:ext cx="7772400" cy="3361302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600" b="1" u="sng" dirty="0"/>
              <a:t>DEADLINE</a:t>
            </a:r>
            <a:r>
              <a:rPr lang="en-US" sz="3600" dirty="0"/>
              <a:t> to report all program 6 grade inquiries to your </a:t>
            </a:r>
            <a:r>
              <a:rPr lang="en-US" sz="3600" dirty="0" smtClean="0"/>
              <a:t>TA </a:t>
            </a:r>
            <a:r>
              <a:rPr lang="en-US" sz="2800" dirty="0" smtClean="0"/>
              <a:t>will </a:t>
            </a:r>
            <a:r>
              <a:rPr lang="en-US" sz="2800" dirty="0"/>
              <a:t>be announced via </a:t>
            </a:r>
            <a:r>
              <a:rPr lang="en-US" sz="2800" dirty="0" smtClean="0"/>
              <a:t>Canvas and email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u="sng" dirty="0" smtClean="0"/>
              <a:t>Check your scores posted on Canvas </a:t>
            </a:r>
            <a:r>
              <a:rPr lang="en-US" dirty="0" smtClean="0"/>
              <a:t>and let your TA know of any questions etc. by this same deadline or they will not be considered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>
          <a:xfrm>
            <a:off x="2592388" y="200026"/>
            <a:ext cx="7772400" cy="601663"/>
          </a:xfrm>
        </p:spPr>
        <p:txBody>
          <a:bodyPr>
            <a:normAutofit fontScale="90000"/>
          </a:bodyPr>
          <a:lstStyle/>
          <a:p>
            <a:r>
              <a:rPr lang="en-US" sz="4000"/>
              <a:t>Grading Issues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851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374D7-C643-4B05-B4A7-6AC4083D7CF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5040" y="1515126"/>
            <a:ext cx="8298962" cy="3812799"/>
          </a:xfrm>
        </p:spPr>
        <p:txBody>
          <a:bodyPr/>
          <a:lstStyle/>
          <a:p>
            <a:r>
              <a:rPr lang="en-US" sz="2400" dirty="0"/>
              <a:t>Coverage: </a:t>
            </a:r>
          </a:p>
          <a:p>
            <a:pPr lvl="1"/>
            <a:r>
              <a:rPr lang="en-US" sz="2400" dirty="0"/>
              <a:t>All </a:t>
            </a:r>
            <a:r>
              <a:rPr lang="en-US" sz="2400" dirty="0" smtClean="0"/>
              <a:t>topics from </a:t>
            </a:r>
            <a:r>
              <a:rPr lang="en-US" sz="2400" dirty="0"/>
              <a:t>this term will be on the exam </a:t>
            </a:r>
            <a:endParaRPr lang="en-US" sz="2400" dirty="0" smtClean="0"/>
          </a:p>
          <a:p>
            <a:pPr lvl="1"/>
            <a:r>
              <a:rPr lang="en-US" sz="2400" dirty="0" smtClean="0"/>
              <a:t>All </a:t>
            </a:r>
            <a:r>
              <a:rPr lang="en-US" sz="2400" dirty="0"/>
              <a:t>lectures through Lecture File </a:t>
            </a:r>
            <a:r>
              <a:rPr lang="en-US" sz="2400" dirty="0" smtClean="0"/>
              <a:t>14</a:t>
            </a:r>
            <a:r>
              <a:rPr lang="en-US" sz="2400" dirty="0" smtClean="0"/>
              <a:t> (this lecture file)</a:t>
            </a:r>
          </a:p>
          <a:p>
            <a:pPr lvl="1"/>
            <a:r>
              <a:rPr lang="en-US" sz="2400" dirty="0" smtClean="0"/>
              <a:t>Gaddis </a:t>
            </a:r>
            <a:r>
              <a:rPr lang="en-US" sz="2400" dirty="0"/>
              <a:t>textbook through Chapter </a:t>
            </a:r>
            <a:r>
              <a:rPr lang="en-US" sz="2400" dirty="0" smtClean="0"/>
              <a:t>10 </a:t>
            </a:r>
          </a:p>
          <a:p>
            <a:pPr lvl="1"/>
            <a:r>
              <a:rPr lang="en-US" sz="2400" dirty="0" smtClean="0"/>
              <a:t>All </a:t>
            </a:r>
            <a:r>
              <a:rPr lang="en-US" sz="2400" dirty="0"/>
              <a:t>corresponding readings</a:t>
            </a:r>
          </a:p>
          <a:p>
            <a:pPr lvl="2"/>
            <a:r>
              <a:rPr lang="en-US" dirty="0" smtClean="0"/>
              <a:t>See the list of handout and textbook readings from the textbook in the </a:t>
            </a:r>
            <a:r>
              <a:rPr lang="en-US" u="sng" dirty="0" smtClean="0"/>
              <a:t>Syllabus </a:t>
            </a:r>
            <a:r>
              <a:rPr lang="en-US" dirty="0" smtClean="0"/>
              <a:t>on the </a:t>
            </a:r>
            <a:r>
              <a:rPr lang="en-US" dirty="0" smtClean="0"/>
              <a:t>course </a:t>
            </a:r>
            <a:r>
              <a:rPr lang="en-US" dirty="0" smtClean="0"/>
              <a:t>web site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2592388" y="200026"/>
            <a:ext cx="7772400" cy="601663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 2 Coverage p.1</a:t>
            </a:r>
          </a:p>
        </p:txBody>
      </p:sp>
    </p:spTree>
    <p:extLst>
      <p:ext uri="{BB962C8B-B14F-4D97-AF65-F5344CB8AC3E}">
        <p14:creationId xmlns:p14="http://schemas.microsoft.com/office/powerpoint/2010/main" val="247996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>
          <a:xfrm>
            <a:off x="2592388" y="200026"/>
            <a:ext cx="7772400" cy="601663"/>
          </a:xfrm>
        </p:spPr>
        <p:txBody>
          <a:bodyPr>
            <a:normAutofit fontScale="90000"/>
          </a:bodyPr>
          <a:lstStyle/>
          <a:p>
            <a:r>
              <a:rPr lang="en-US" dirty="0"/>
              <a:t>Exam </a:t>
            </a:r>
            <a:r>
              <a:rPr lang="en-US" dirty="0" smtClean="0"/>
              <a:t>Coverage </a:t>
            </a:r>
            <a:r>
              <a:rPr lang="en-US" dirty="0"/>
              <a:t>p.2</a:t>
            </a:r>
          </a:p>
        </p:txBody>
      </p:sp>
      <p:sp>
        <p:nvSpPr>
          <p:cNvPr id="281602" name="Rectangle 2"/>
          <p:cNvSpPr>
            <a:spLocks noGrp="1" noChangeArrowheads="1"/>
          </p:cNvSpPr>
          <p:nvPr>
            <p:ph idx="1"/>
          </p:nvPr>
        </p:nvSpPr>
        <p:spPr>
          <a:xfrm>
            <a:off x="1380742" y="1649524"/>
            <a:ext cx="7772400" cy="372903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Lectures override textbook if there is any difference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Notify instructor if you think you have found a difference (none have </a:t>
            </a:r>
            <a:r>
              <a:rPr lang="en-US" sz="2400" dirty="0" smtClean="0"/>
              <a:t>ever been </a:t>
            </a:r>
            <a:r>
              <a:rPr lang="en-US" sz="2400" dirty="0"/>
              <a:t>reported)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Everyone is responsible for knowing </a:t>
            </a:r>
            <a:r>
              <a:rPr lang="en-US" sz="2800" b="1" i="1" dirty="0"/>
              <a:t>Python language version 3 </a:t>
            </a:r>
            <a:r>
              <a:rPr lang="en-US" sz="2800" dirty="0"/>
              <a:t>as presented and utilized in this class</a:t>
            </a:r>
            <a:r>
              <a:rPr lang="en-US" sz="2800" u="sng" dirty="0"/>
              <a:t/>
            </a:r>
            <a:br>
              <a:rPr lang="en-US" sz="2800" u="sng" dirty="0"/>
            </a:br>
            <a:endParaRPr lang="en-US" sz="2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37A34-AD55-4C0C-9C0C-0A34EF79224D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2" grpId="0" build="p" autoUpdateAnimBg="0"/>
    </p:bldLst>
  </p:timing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1113</Words>
  <Application>Microsoft Office PowerPoint</Application>
  <PresentationFormat>Widescreen</PresentationFormat>
  <Paragraphs>292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Monotype Sorts</vt:lpstr>
      <vt:lpstr>Palatino</vt:lpstr>
      <vt:lpstr>Times</vt:lpstr>
      <vt:lpstr>Times New Roman</vt:lpstr>
      <vt:lpstr>Trebuchet MS</vt:lpstr>
      <vt:lpstr>Wingdings</vt:lpstr>
      <vt:lpstr>Wingdings 3</vt:lpstr>
      <vt:lpstr>Facet</vt:lpstr>
      <vt:lpstr>COP 3035 Intro to Programming in Python Exam 2 (Final Exam) Information</vt:lpstr>
      <vt:lpstr>COP 3035 Introduction to Programming in Python </vt:lpstr>
      <vt:lpstr>You must bring your FSU ID card to the exam </vt:lpstr>
      <vt:lpstr>Exam Administration</vt:lpstr>
      <vt:lpstr>Exam Administration p.2</vt:lpstr>
      <vt:lpstr>Grading Issues</vt:lpstr>
      <vt:lpstr>Grading Issues</vt:lpstr>
      <vt:lpstr>Exam 2 Coverage p.1</vt:lpstr>
      <vt:lpstr>Exam Coverage p.2</vt:lpstr>
      <vt:lpstr>Class Web Site Resources</vt:lpstr>
      <vt:lpstr>Types of Questions</vt:lpstr>
      <vt:lpstr>Strategy for Exam Study</vt:lpstr>
      <vt:lpstr>Major Topic Areas</vt:lpstr>
      <vt:lpstr>Major Topics</vt:lpstr>
      <vt:lpstr>Python basics</vt:lpstr>
      <vt:lpstr>Python basics (p. 2)</vt:lpstr>
      <vt:lpstr>Operators and Expressions</vt:lpstr>
      <vt:lpstr>Operators and Expressions p.2</vt:lpstr>
      <vt:lpstr>Interactive Input and  Output Operations</vt:lpstr>
      <vt:lpstr>Debugging and Testing</vt:lpstr>
      <vt:lpstr>Design, Style, Efficiency</vt:lpstr>
      <vt:lpstr>The Four Control Structures</vt:lpstr>
      <vt:lpstr>Selection Structures</vt:lpstr>
      <vt:lpstr>Looping Structures p.1</vt:lpstr>
      <vt:lpstr>Looping Structures p.2</vt:lpstr>
      <vt:lpstr>Functions p.1</vt:lpstr>
      <vt:lpstr>Functions p.2</vt:lpstr>
      <vt:lpstr>Topics covered primarily since exam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3250 Ethics in Computer Science Exam 1 Information</dc:title>
  <dc:creator>Ann Tyson</dc:creator>
  <cp:lastModifiedBy>Ann Tyson</cp:lastModifiedBy>
  <cp:revision>25</cp:revision>
  <dcterms:created xsi:type="dcterms:W3CDTF">2019-10-03T14:04:48Z</dcterms:created>
  <dcterms:modified xsi:type="dcterms:W3CDTF">2019-11-22T14:53:07Z</dcterms:modified>
</cp:coreProperties>
</file>