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73" r:id="rId8"/>
    <p:sldId id="260" r:id="rId9"/>
    <p:sldId id="261" r:id="rId10"/>
    <p:sldId id="263" r:id="rId11"/>
    <p:sldId id="270" r:id="rId12"/>
    <p:sldId id="271" r:id="rId13"/>
    <p:sldId id="26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6E1C-F10C-3049-8FD0-7B9CFF5DD72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9378-39D7-0E43-978E-72B9AC2A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Ub1TZvMWsw" TargetMode="External"/><Relationship Id="rId2" Type="http://schemas.openxmlformats.org/officeDocument/2006/relationships/hyperlink" Target="https://nanoporetech.com/science-technology/movies#movie-24-nanopore-dna-sequenc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yijNS0LWB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d6B5HRaZ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Sequencing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R. Lemmon</a:t>
            </a:r>
          </a:p>
        </p:txBody>
      </p:sp>
    </p:spTree>
    <p:extLst>
      <p:ext uri="{BB962C8B-B14F-4D97-AF65-F5344CB8AC3E}">
        <p14:creationId xmlns:p14="http://schemas.microsoft.com/office/powerpoint/2010/main" val="25695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Oxford </a:t>
            </a:r>
            <a:r>
              <a:rPr lang="en-US" dirty="0" err="1"/>
              <a:t>Nanopore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VIDEO: </a:t>
            </a:r>
            <a:endParaRPr lang="en-US" sz="1100" dirty="0"/>
          </a:p>
          <a:p>
            <a:pPr lvl="1"/>
            <a:r>
              <a:rPr lang="en-US" sz="2400" dirty="0">
                <a:hlinkClick r:id="rId2"/>
              </a:rPr>
              <a:t>https://www.youtube.com/watch?v=hs0FdiTHMbc</a:t>
            </a:r>
          </a:p>
          <a:p>
            <a:pPr lvl="1"/>
            <a:r>
              <a:rPr lang="en-US" sz="2400" dirty="0">
                <a:hlinkClick r:id="rId3"/>
              </a:rPr>
              <a:t>https://www.youtube.com/watch?v=GUb1TZvMWsw</a:t>
            </a:r>
            <a:endParaRPr lang="en-US" sz="2400" dirty="0"/>
          </a:p>
          <a:p>
            <a:r>
              <a:rPr lang="en-US" sz="2800" dirty="0" err="1"/>
              <a:t>MinION</a:t>
            </a:r>
            <a:r>
              <a:rPr lang="en-US" sz="2800" dirty="0"/>
              <a:t> –</a:t>
            </a:r>
          </a:p>
          <a:p>
            <a:r>
              <a:rPr lang="en-US" dirty="0"/>
              <a:t>USB-key sized sequencer</a:t>
            </a:r>
          </a:p>
          <a:p>
            <a:pPr lvl="1"/>
            <a:r>
              <a:rPr lang="en-US" dirty="0"/>
              <a:t>$1000 for machine</a:t>
            </a:r>
          </a:p>
          <a:p>
            <a:pPr lvl="1"/>
            <a:r>
              <a:rPr lang="en-US" dirty="0"/>
              <a:t>100 pores</a:t>
            </a:r>
          </a:p>
          <a:p>
            <a:pPr lvl="1"/>
            <a:r>
              <a:rPr lang="en-US" dirty="0"/>
              <a:t>2-5kb </a:t>
            </a:r>
            <a:r>
              <a:rPr lang="en-US" dirty="0" err="1"/>
              <a:t>avg</a:t>
            </a:r>
            <a:r>
              <a:rPr lang="en-US" dirty="0"/>
              <a:t> length (max 100kb)</a:t>
            </a:r>
          </a:p>
          <a:p>
            <a:pPr lvl="1"/>
            <a:r>
              <a:rPr lang="en-US" dirty="0"/>
              <a:t>Error rate = 40%</a:t>
            </a:r>
          </a:p>
          <a:p>
            <a:r>
              <a:rPr lang="en-US" dirty="0" err="1"/>
              <a:t>PromethION</a:t>
            </a:r>
            <a:r>
              <a:rPr lang="en-US" dirty="0"/>
              <a:t> –</a:t>
            </a:r>
          </a:p>
          <a:p>
            <a:r>
              <a:rPr lang="en-US" dirty="0"/>
              <a:t>High </a:t>
            </a:r>
            <a:r>
              <a:rPr lang="en-US" dirty="0" err="1"/>
              <a:t>througput</a:t>
            </a:r>
            <a:r>
              <a:rPr lang="en-US" dirty="0"/>
              <a:t> sequencer</a:t>
            </a:r>
          </a:p>
          <a:p>
            <a:pPr lvl="1"/>
            <a:r>
              <a:rPr lang="en-US" dirty="0"/>
              <a:t>144,000 pores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Oxford </a:t>
            </a:r>
            <a:r>
              <a:rPr lang="en-US" dirty="0" err="1"/>
              <a:t>Nanopore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95610"/>
            <a:ext cx="6976539" cy="50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>
            <a:off x="8820798" y="3283830"/>
            <a:ext cx="311760" cy="27460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9389" y="2920524"/>
            <a:ext cx="1801388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MinION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1000x the price</a:t>
            </a:r>
          </a:p>
          <a:p>
            <a:r>
              <a:rPr lang="en-US" dirty="0">
                <a:solidFill>
                  <a:srgbClr val="FFFF00"/>
                </a:solidFill>
              </a:rPr>
              <a:t>20x the error</a:t>
            </a:r>
          </a:p>
        </p:txBody>
      </p:sp>
      <p:sp>
        <p:nvSpPr>
          <p:cNvPr id="7" name="Oval 6"/>
          <p:cNvSpPr/>
          <p:nvPr/>
        </p:nvSpPr>
        <p:spPr>
          <a:xfrm flipH="1">
            <a:off x="8824465" y="4454568"/>
            <a:ext cx="311760" cy="2746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7379" y="4091262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PacBio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100x the price</a:t>
            </a:r>
          </a:p>
        </p:txBody>
      </p:sp>
    </p:spTree>
    <p:extLst>
      <p:ext uri="{BB962C8B-B14F-4D97-AF65-F5344CB8AC3E}">
        <p14:creationId xmlns:p14="http://schemas.microsoft.com/office/powerpoint/2010/main" val="104174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Quantity vs. Read Length vs. Quality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Sources of Constraints</a:t>
            </a:r>
          </a:p>
          <a:p>
            <a:pPr lvl="1"/>
            <a:r>
              <a:rPr lang="en-US" dirty="0"/>
              <a:t>Asynchrony (all multi-molecule sequencers)</a:t>
            </a:r>
          </a:p>
          <a:p>
            <a:pPr lvl="1"/>
            <a:r>
              <a:rPr lang="en-US" dirty="0"/>
              <a:t>Strand confusion</a:t>
            </a:r>
          </a:p>
          <a:p>
            <a:r>
              <a:rPr lang="en-US" dirty="0"/>
              <a:t>		*454 / Ion =&gt; multiple library fragments per bead</a:t>
            </a:r>
          </a:p>
          <a:p>
            <a:r>
              <a:rPr lang="en-US" dirty="0"/>
              <a:t>		Illumina =&gt; cluster mixing </a:t>
            </a:r>
          </a:p>
          <a:p>
            <a:r>
              <a:rPr lang="en-US" dirty="0"/>
              <a:t>  Low Signal</a:t>
            </a:r>
          </a:p>
          <a:p>
            <a:r>
              <a:rPr lang="en-US" dirty="0"/>
              <a:t>			Pacific Biosciences</a:t>
            </a:r>
          </a:p>
          <a:p>
            <a:r>
              <a:rPr lang="en-US" dirty="0"/>
              <a:t>			Oxford </a:t>
            </a:r>
            <a:r>
              <a:rPr lang="en-US" dirty="0" err="1"/>
              <a:t>Nanopore</a:t>
            </a:r>
            <a:endParaRPr lang="en-US" dirty="0"/>
          </a:p>
          <a:p>
            <a:r>
              <a:rPr lang="en-US" dirty="0"/>
              <a:t>NOTE: Cost constraints shifting from collecting sequence data to library preparation and downstream analysis</a:t>
            </a:r>
          </a:p>
        </p:txBody>
      </p:sp>
    </p:spTree>
    <p:extLst>
      <p:ext uri="{BB962C8B-B14F-4D97-AF65-F5344CB8AC3E}">
        <p14:creationId xmlns:p14="http://schemas.microsoft.com/office/powerpoint/2010/main" val="276461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updates on Sequencing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omicsomics.blogspot.com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Advances in DNA Sequencing</a:t>
            </a:r>
          </a:p>
        </p:txBody>
      </p:sp>
      <p:pic>
        <p:nvPicPr>
          <p:cNvPr id="5" name="Content Placeholder 5" descr="SequencingIncreas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783268" cy="4953000"/>
          </a:xfrm>
          <a:prstGeom prst="rect">
            <a:avLst/>
          </a:prstGeom>
        </p:spPr>
      </p:pic>
      <p:pic>
        <p:nvPicPr>
          <p:cNvPr id="17410" name="Picture 2" descr="http://www.duke-nus.edu.sg/web/sites/default/files/abi_sanger.jpg"/>
          <p:cNvPicPr>
            <a:picLocks noChangeAspect="1" noChangeArrowheads="1"/>
          </p:cNvPicPr>
          <p:nvPr/>
        </p:nvPicPr>
        <p:blipFill>
          <a:blip r:embed="rId3" cstate="print"/>
          <a:srcRect l="1811" t="2500"/>
          <a:stretch>
            <a:fillRect/>
          </a:stretch>
        </p:blipFill>
        <p:spPr bwMode="auto">
          <a:xfrm>
            <a:off x="2437940" y="4133123"/>
            <a:ext cx="991060" cy="714597"/>
          </a:xfrm>
          <a:prstGeom prst="rect">
            <a:avLst/>
          </a:prstGeom>
          <a:noFill/>
        </p:spPr>
      </p:pic>
      <p:pic>
        <p:nvPicPr>
          <p:cNvPr id="17412" name="Picture 4" descr="http://asgpb.mhpcc.hawaii.edu/sequence/454sequencer.jpg"/>
          <p:cNvPicPr>
            <a:picLocks noChangeAspect="1" noChangeArrowheads="1"/>
          </p:cNvPicPr>
          <p:nvPr/>
        </p:nvPicPr>
        <p:blipFill>
          <a:blip r:embed="rId4" cstate="print"/>
          <a:srcRect l="2404" t="2304"/>
          <a:stretch>
            <a:fillRect/>
          </a:stretch>
        </p:blipFill>
        <p:spPr bwMode="auto">
          <a:xfrm>
            <a:off x="4514121" y="2761479"/>
            <a:ext cx="743678" cy="775218"/>
          </a:xfrm>
          <a:prstGeom prst="rect">
            <a:avLst/>
          </a:prstGeom>
          <a:noFill/>
        </p:spPr>
      </p:pic>
      <p:pic>
        <p:nvPicPr>
          <p:cNvPr id="17414" name="Picture 6" descr="http://corelabs.cgrb.oregonstate.edu/sites/default/files/HTS_HISeq20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1752600"/>
            <a:ext cx="812800" cy="609600"/>
          </a:xfrm>
          <a:prstGeom prst="rect">
            <a:avLst/>
          </a:prstGeom>
          <a:noFill/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D7401386-7E33-2A48-A777-F97ED836EE18}"/>
              </a:ext>
            </a:extLst>
          </p:cNvPr>
          <p:cNvSpPr/>
          <p:nvPr/>
        </p:nvSpPr>
        <p:spPr>
          <a:xfrm>
            <a:off x="6534364" y="1961895"/>
            <a:ext cx="256854" cy="205952"/>
          </a:xfrm>
          <a:custGeom>
            <a:avLst/>
            <a:gdLst>
              <a:gd name="connsiteX0" fmla="*/ 0 w 256854"/>
              <a:gd name="connsiteY0" fmla="*/ 205952 h 205952"/>
              <a:gd name="connsiteX1" fmla="*/ 71919 w 256854"/>
              <a:gd name="connsiteY1" fmla="*/ 164856 h 205952"/>
              <a:gd name="connsiteX2" fmla="*/ 82193 w 256854"/>
              <a:gd name="connsiteY2" fmla="*/ 134033 h 205952"/>
              <a:gd name="connsiteX3" fmla="*/ 102742 w 256854"/>
              <a:gd name="connsiteY3" fmla="*/ 103211 h 205952"/>
              <a:gd name="connsiteX4" fmla="*/ 123290 w 256854"/>
              <a:gd name="connsiteY4" fmla="*/ 41566 h 205952"/>
              <a:gd name="connsiteX5" fmla="*/ 143838 w 256854"/>
              <a:gd name="connsiteY5" fmla="*/ 21017 h 205952"/>
              <a:gd name="connsiteX6" fmla="*/ 256854 w 256854"/>
              <a:gd name="connsiteY6" fmla="*/ 469 h 20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54" h="205952">
                <a:moveTo>
                  <a:pt x="0" y="205952"/>
                </a:moveTo>
                <a:cubicBezTo>
                  <a:pt x="23973" y="192253"/>
                  <a:pt x="51140" y="183038"/>
                  <a:pt x="71919" y="164856"/>
                </a:cubicBezTo>
                <a:cubicBezTo>
                  <a:pt x="80069" y="157724"/>
                  <a:pt x="77350" y="143720"/>
                  <a:pt x="82193" y="134033"/>
                </a:cubicBezTo>
                <a:cubicBezTo>
                  <a:pt x="87715" y="122989"/>
                  <a:pt x="95892" y="113485"/>
                  <a:pt x="102742" y="103211"/>
                </a:cubicBezTo>
                <a:cubicBezTo>
                  <a:pt x="109591" y="82663"/>
                  <a:pt x="107975" y="56882"/>
                  <a:pt x="123290" y="41566"/>
                </a:cubicBezTo>
                <a:cubicBezTo>
                  <a:pt x="130139" y="34716"/>
                  <a:pt x="135174" y="25349"/>
                  <a:pt x="143838" y="21017"/>
                </a:cubicBezTo>
                <a:cubicBezTo>
                  <a:pt x="195763" y="-4946"/>
                  <a:pt x="204350" y="469"/>
                  <a:pt x="256854" y="46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5494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</a:t>
            </a:r>
          </a:p>
        </p:txBody>
      </p:sp>
      <p:pic>
        <p:nvPicPr>
          <p:cNvPr id="20483" name="Picture 3" descr="DrinkThruStraw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1612" y="2357438"/>
            <a:ext cx="5995988" cy="35861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610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2005</a:t>
            </a:r>
          </a:p>
        </p:txBody>
      </p:sp>
      <p:pic>
        <p:nvPicPr>
          <p:cNvPr id="21507" name="Picture 3" descr="drink-out-of-a-hos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22500" y="2057400"/>
            <a:ext cx="5397500" cy="3581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42593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pic>
        <p:nvPicPr>
          <p:cNvPr id="22531" name="Picture 3" descr="tidalwaveWithPerso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40189" y="2209800"/>
            <a:ext cx="5275011" cy="3962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4624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High-Throughput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514"/>
            <a:ext cx="8229600" cy="4898810"/>
          </a:xfrm>
        </p:spPr>
        <p:txBody>
          <a:bodyPr>
            <a:noAutofit/>
          </a:bodyPr>
          <a:lstStyle/>
          <a:p>
            <a:r>
              <a:rPr lang="en-US" sz="1600" dirty="0"/>
              <a:t>	DNA Isolation</a:t>
            </a:r>
          </a:p>
          <a:p>
            <a:r>
              <a:rPr lang="en-US" sz="1600" dirty="0"/>
              <a:t> Fragmentation</a:t>
            </a:r>
          </a:p>
          <a:p>
            <a:r>
              <a:rPr lang="en-US" sz="1600" dirty="0"/>
              <a:t>  Adapter Ligation</a:t>
            </a:r>
          </a:p>
          <a:p>
            <a:r>
              <a:rPr lang="en-US" sz="1600" dirty="0"/>
              <a:t>  Indexing</a:t>
            </a:r>
          </a:p>
          <a:p>
            <a:r>
              <a:rPr lang="en-US" sz="1600" dirty="0"/>
              <a:t>  Quantification</a:t>
            </a:r>
          </a:p>
          <a:p>
            <a:r>
              <a:rPr lang="en-US" sz="1600" dirty="0"/>
              <a:t>	Isolation</a:t>
            </a:r>
          </a:p>
          <a:p>
            <a:pPr lvl="1"/>
            <a:r>
              <a:rPr lang="en-US" sz="1600" dirty="0"/>
              <a:t>Bead</a:t>
            </a:r>
          </a:p>
          <a:p>
            <a:pPr lvl="1"/>
            <a:r>
              <a:rPr lang="en-US" sz="1600" dirty="0"/>
              <a:t>Flow cell</a:t>
            </a:r>
          </a:p>
          <a:p>
            <a:pPr lvl="1"/>
            <a:r>
              <a:rPr lang="en-US" sz="1600" dirty="0"/>
              <a:t>Well</a:t>
            </a:r>
          </a:p>
          <a:p>
            <a:r>
              <a:rPr lang="en-US" sz="1600" dirty="0"/>
              <a:t>	Amplification</a:t>
            </a:r>
          </a:p>
          <a:p>
            <a:pPr lvl="1"/>
            <a:r>
              <a:rPr lang="en-US" sz="1600" dirty="0"/>
              <a:t>Emulsion PCR</a:t>
            </a:r>
          </a:p>
          <a:p>
            <a:pPr lvl="1"/>
            <a:r>
              <a:rPr lang="en-US" sz="1600" dirty="0"/>
              <a:t>Bridge Amplification</a:t>
            </a:r>
          </a:p>
          <a:p>
            <a:pPr lvl="1"/>
            <a:r>
              <a:rPr lang="en-US" sz="1600" dirty="0"/>
              <a:t>None</a:t>
            </a:r>
          </a:p>
          <a:p>
            <a:r>
              <a:rPr lang="en-US" sz="1600" dirty="0"/>
              <a:t>	Sequencing / Signal Detection</a:t>
            </a:r>
          </a:p>
          <a:p>
            <a:pPr lvl="1"/>
            <a:r>
              <a:rPr lang="en-US" sz="1600" dirty="0"/>
              <a:t>Light</a:t>
            </a:r>
          </a:p>
          <a:p>
            <a:pPr lvl="1"/>
            <a:r>
              <a:rPr lang="en-US" sz="1600" dirty="0"/>
              <a:t>pH</a:t>
            </a:r>
          </a:p>
          <a:p>
            <a:pPr lvl="1"/>
            <a:r>
              <a:rPr lang="en-US" sz="1600" dirty="0"/>
              <a:t>Current</a:t>
            </a:r>
          </a:p>
          <a:p>
            <a:r>
              <a:rPr lang="en-US" sz="1600" dirty="0"/>
              <a:t>	Base Calling</a:t>
            </a:r>
          </a:p>
          <a:p>
            <a:r>
              <a:rPr lang="en-US" sz="1600" dirty="0"/>
              <a:t>	Output File</a:t>
            </a:r>
          </a:p>
        </p:txBody>
      </p:sp>
    </p:spTree>
    <p:extLst>
      <p:ext uri="{BB962C8B-B14F-4D97-AF65-F5344CB8AC3E}">
        <p14:creationId xmlns:p14="http://schemas.microsoft.com/office/powerpoint/2010/main" val="55430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4621-3DF0-2A42-9905-B77CDBA1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Emulsion-PCR based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E19B-39E7-B94B-81C4-4D392EAC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454 Sequencing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=KzdWZ5ryBlA</a:t>
            </a:r>
          </a:p>
          <a:p>
            <a:r>
              <a:rPr lang="en-US" dirty="0"/>
              <a:t>Ion Torrent Sequencing</a:t>
            </a:r>
          </a:p>
          <a:p>
            <a:pPr lvl="1"/>
            <a:r>
              <a:rPr lang="en-US" dirty="0">
                <a:hlinkClick r:id="rId2"/>
              </a:rPr>
              <a:t>https://www.youtube.com/watch?v=DyijNS0LWBY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Homopolymer error</a:t>
            </a:r>
          </a:p>
        </p:txBody>
      </p:sp>
    </p:spTree>
    <p:extLst>
      <p:ext uri="{BB962C8B-B14F-4D97-AF65-F5344CB8AC3E}">
        <p14:creationId xmlns:p14="http://schemas.microsoft.com/office/powerpoint/2010/main" val="155896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00" dirty="0">
                <a:hlinkClick r:id="rId2"/>
              </a:rPr>
              <a:t>https://www.youtube.com/watch?v=fCd6B5HRaZ8</a:t>
            </a:r>
            <a:endParaRPr lang="en-US" sz="1000" dirty="0"/>
          </a:p>
          <a:p>
            <a:r>
              <a:rPr lang="en-US" sz="1200" dirty="0"/>
              <a:t>Search “Illumina Sequencing by Synthesis” in </a:t>
            </a:r>
            <a:r>
              <a:rPr lang="en-US" sz="1200" dirty="0" err="1"/>
              <a:t>youtube</a:t>
            </a:r>
            <a:endParaRPr lang="en-US" sz="1200" dirty="0"/>
          </a:p>
          <a:p>
            <a:r>
              <a:rPr lang="en-US" sz="1600" dirty="0"/>
              <a:t>  Sonication/Nebulization</a:t>
            </a:r>
          </a:p>
          <a:p>
            <a:r>
              <a:rPr lang="en-US" sz="1600" dirty="0"/>
              <a:t>	Adapter Ligation</a:t>
            </a:r>
          </a:p>
          <a:p>
            <a:r>
              <a:rPr lang="en-US" sz="1600" dirty="0"/>
              <a:t>	Isolation - Lawn of adapter </a:t>
            </a:r>
            <a:r>
              <a:rPr lang="en-US" sz="1600" dirty="0" err="1"/>
              <a:t>oligos</a:t>
            </a:r>
            <a:r>
              <a:rPr lang="en-US" sz="1600" dirty="0"/>
              <a:t> in flow cell</a:t>
            </a:r>
          </a:p>
          <a:p>
            <a:r>
              <a:rPr lang="en-US" sz="1600" dirty="0"/>
              <a:t>	Bridge Amplification (generate Clusters), Cluster density</a:t>
            </a:r>
          </a:p>
          <a:p>
            <a:r>
              <a:rPr lang="en-US" sz="1600" dirty="0"/>
              <a:t>	Sequencing by synthesis, with competitive nucleotide incorporation (low </a:t>
            </a:r>
            <a:r>
              <a:rPr lang="en-US" sz="1600" dirty="0" err="1"/>
              <a:t>indel</a:t>
            </a:r>
            <a:r>
              <a:rPr lang="en-US" sz="1600" dirty="0"/>
              <a:t> error)</a:t>
            </a:r>
          </a:p>
          <a:p>
            <a:r>
              <a:rPr lang="en-US" sz="1600" dirty="0"/>
              <a:t>	Color used to call base (laser)</a:t>
            </a:r>
          </a:p>
          <a:p>
            <a:r>
              <a:rPr lang="en-US" sz="1600" dirty="0"/>
              <a:t> Note two sided flow cell</a:t>
            </a:r>
          </a:p>
          <a:p>
            <a:r>
              <a:rPr lang="en-US" sz="1600" dirty="0"/>
              <a:t>Output depends on platform , up to PE 250bp paired**</a:t>
            </a:r>
          </a:p>
          <a:p>
            <a:r>
              <a:rPr lang="en-US" sz="1600" dirty="0"/>
              <a:t>Cost per GB: ~$10</a:t>
            </a:r>
          </a:p>
          <a:p>
            <a:r>
              <a:rPr lang="en-US" sz="1600" dirty="0"/>
              <a:t>Onboard vs. c-bot </a:t>
            </a:r>
            <a:r>
              <a:rPr lang="en-US" sz="1600" dirty="0" err="1"/>
              <a:t>clustring</a:t>
            </a:r>
            <a:endParaRPr lang="en-US" sz="1600" dirty="0"/>
          </a:p>
          <a:p>
            <a:r>
              <a:rPr lang="en-US" sz="1600" dirty="0"/>
              <a:t>2 </a:t>
            </a:r>
            <a:r>
              <a:rPr lang="en-US" sz="1600" dirty="0" err="1"/>
              <a:t>vs</a:t>
            </a:r>
            <a:r>
              <a:rPr lang="en-US" sz="1600" dirty="0"/>
              <a:t> 8 lane flow cells</a:t>
            </a:r>
          </a:p>
          <a:p>
            <a:r>
              <a:rPr lang="en-US" sz="1600" dirty="0"/>
              <a:t>	Cost of machine = $600k+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MiSeq</a:t>
            </a:r>
            <a:r>
              <a:rPr lang="en-US" sz="1600" dirty="0"/>
              <a:t>, HiSeq2500, HiSeq3000/4000, </a:t>
            </a:r>
            <a:r>
              <a:rPr lang="en-US" sz="1600" dirty="0" err="1"/>
              <a:t>HiSeqX</a:t>
            </a:r>
            <a:r>
              <a:rPr lang="en-US" sz="1600" dirty="0"/>
              <a:t>, </a:t>
            </a:r>
            <a:r>
              <a:rPr lang="en-US" sz="1600" dirty="0" err="1"/>
              <a:t>NovaSeq</a:t>
            </a:r>
            <a:endParaRPr lang="en-US" sz="1600" dirty="0"/>
          </a:p>
          <a:p>
            <a:r>
              <a:rPr lang="en-US" sz="1600" dirty="0"/>
              <a:t>Patterned Flow Cells</a:t>
            </a:r>
          </a:p>
        </p:txBody>
      </p:sp>
    </p:spTree>
    <p:extLst>
      <p:ext uri="{BB962C8B-B14F-4D97-AF65-F5344CB8AC3E}">
        <p14:creationId xmlns:p14="http://schemas.microsoft.com/office/powerpoint/2010/main" val="73867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Biosciences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VIDEO </a:t>
            </a:r>
            <a:r>
              <a:rPr lang="en-US" sz="1200" dirty="0"/>
              <a:t>http://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=v8p4ph2MAvI</a:t>
            </a:r>
            <a:r>
              <a:rPr lang="en-US" sz="1200" dirty="0">
                <a:effectLst/>
              </a:rPr>
              <a:t> </a:t>
            </a:r>
            <a:endParaRPr lang="en-US" sz="1200" dirty="0"/>
          </a:p>
          <a:p>
            <a:r>
              <a:rPr lang="en-US" dirty="0"/>
              <a:t>	Sonication / Nebulization</a:t>
            </a:r>
          </a:p>
          <a:p>
            <a:r>
              <a:rPr lang="en-US" dirty="0"/>
              <a:t>	Isolation</a:t>
            </a:r>
          </a:p>
          <a:p>
            <a:r>
              <a:rPr lang="en-US" dirty="0"/>
              <a:t>	Sequencing by Synthesis, real-time, single molecule</a:t>
            </a:r>
          </a:p>
          <a:p>
            <a:r>
              <a:rPr lang="en-US" dirty="0"/>
              <a:t>	light detection (colored)</a:t>
            </a:r>
          </a:p>
          <a:p>
            <a:r>
              <a:rPr lang="en-US" dirty="0"/>
              <a:t>	25k reads, each ~1000+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	Cost of 1 run = $99</a:t>
            </a:r>
          </a:p>
          <a:p>
            <a:r>
              <a:rPr lang="en-US" dirty="0"/>
              <a:t>	Cost of machine = $800k</a:t>
            </a:r>
          </a:p>
          <a:p>
            <a:r>
              <a:rPr lang="en-US" dirty="0"/>
              <a:t>PacBio Sequel System now available</a:t>
            </a:r>
          </a:p>
          <a:p>
            <a:pPr lvl="2"/>
            <a:r>
              <a:rPr lang="en-US" dirty="0"/>
              <a:t>7x increase data per run</a:t>
            </a:r>
          </a:p>
        </p:txBody>
      </p:sp>
    </p:spTree>
    <p:extLst>
      <p:ext uri="{BB962C8B-B14F-4D97-AF65-F5344CB8AC3E}">
        <p14:creationId xmlns:p14="http://schemas.microsoft.com/office/powerpoint/2010/main" val="228889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14698</TotalTime>
  <Words>444</Words>
  <Application>Microsoft Macintosh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Modern Sequencing Technologies</vt:lpstr>
      <vt:lpstr>Advances in DNA Sequencing</vt:lpstr>
      <vt:lpstr>1995</vt:lpstr>
      <vt:lpstr>2005</vt:lpstr>
      <vt:lpstr>2018</vt:lpstr>
      <vt:lpstr>Components of High-Throughput Sequencing</vt:lpstr>
      <vt:lpstr>Emulsion-PCR based Sequencing</vt:lpstr>
      <vt:lpstr>Illumina</vt:lpstr>
      <vt:lpstr>Pacific Biosciences</vt:lpstr>
      <vt:lpstr>Oxford Nanopore</vt:lpstr>
      <vt:lpstr>Oxford Nanopore</vt:lpstr>
      <vt:lpstr>PowerPoint Presentation</vt:lpstr>
      <vt:lpstr>Trade-offs</vt:lpstr>
      <vt:lpstr>Get updates on Sequencing </vt:lpstr>
    </vt:vector>
  </TitlesOfParts>
  <Company>Florida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Sequencing Technologies</dc:title>
  <dc:creator>Alan Lemmon</dc:creator>
  <cp:lastModifiedBy>Alan Lemmon</cp:lastModifiedBy>
  <cp:revision>36</cp:revision>
  <dcterms:created xsi:type="dcterms:W3CDTF">2013-06-03T13:14:08Z</dcterms:created>
  <dcterms:modified xsi:type="dcterms:W3CDTF">2020-08-26T16:13:44Z</dcterms:modified>
</cp:coreProperties>
</file>