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  <p:sldId id="263" r:id="rId11"/>
    <p:sldId id="266" r:id="rId12"/>
    <p:sldId id="267" r:id="rId13"/>
    <p:sldId id="269" r:id="rId14"/>
    <p:sldId id="268" r:id="rId15"/>
    <p:sldId id="270" r:id="rId16"/>
    <p:sldId id="273" r:id="rId17"/>
    <p:sldId id="271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184"/>
    <a:srgbClr val="FFFFFF"/>
    <a:srgbClr val="4B4184"/>
    <a:srgbClr val="739C6D"/>
    <a:srgbClr val="605A78"/>
    <a:srgbClr val="616161"/>
    <a:srgbClr val="341539"/>
    <a:srgbClr val="0F0F4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94660"/>
  </p:normalViewPr>
  <p:slideViewPr>
    <p:cSldViewPr snapToGrid="0">
      <p:cViewPr>
        <p:scale>
          <a:sx n="95" d="100"/>
          <a:sy n="95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F84FA-6F86-46F3-8FDD-F0A1E0F39341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264FC-0B34-4D3F-9DE3-E03317C9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264FC-0B34-4D3F-9DE3-E03317C996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8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264FC-0B34-4D3F-9DE3-E03317C996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6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264FC-0B34-4D3F-9DE3-E03317C996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8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AA0F-C881-3256-DCC9-48A81AD91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7C102-01D2-9CCA-20AA-2FCA3366B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C418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2C12-4755-B3A3-BBB5-F5698150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569955"/>
            <a:ext cx="2743200" cy="234903"/>
          </a:xfrm>
        </p:spPr>
        <p:txBody>
          <a:bodyPr/>
          <a:lstStyle/>
          <a:p>
            <a:r>
              <a:rPr lang="en-US"/>
              <a:t>9/18/2024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E5AD6-1673-072F-165B-3FC2482D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6860" y="6603132"/>
            <a:ext cx="4018280" cy="201726"/>
          </a:xfrm>
        </p:spPr>
        <p:txBody>
          <a:bodyPr/>
          <a:lstStyle/>
          <a:p>
            <a:r>
              <a:rPr lang="en-US" dirty="0" err="1"/>
              <a:t>Nawaraj</a:t>
            </a:r>
            <a:r>
              <a:rPr lang="en-US" dirty="0"/>
              <a:t> </a:t>
            </a:r>
            <a:r>
              <a:rPr lang="en-US" dirty="0" err="1"/>
              <a:t>Paudel</a:t>
            </a:r>
            <a:r>
              <a:rPr lang="en-US" dirty="0"/>
              <a:t>, PhD - Data Scientist &amp; ML Engineer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B3AC8-B505-0695-AE03-7D317AC7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2280" y="6603132"/>
            <a:ext cx="2743200" cy="226956"/>
          </a:xfrm>
        </p:spPr>
        <p:txBody>
          <a:bodyPr/>
          <a:lstStyle/>
          <a:p>
            <a:fld id="{7E1937AE-3D16-4264-93AC-42AF574411DF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658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5E23-5239-EF1C-74B9-9B7CA655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B3A3E-4828-E483-BB8B-FFC5A2013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FEC31-C737-6CF9-2C07-3F7C6548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A08B-1AE3-4A60-18E5-F25B061B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FBEA-DE59-7188-9837-101AEA98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B0D24-80E1-C51C-EA53-704B5A19D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BE261-0D80-B1A6-E881-6CD831D4B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E3672-84EA-D1A8-2EA4-C9243433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5CB30-A743-32D7-399F-E71F41E4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3ECBC-B5D3-6DE5-4146-638225A7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4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E64A-7C0D-F4CC-8023-58F77FD6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2D61-4894-B2C9-3AC0-C8F2560E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B4184"/>
                </a:solidFill>
              </a:defRPr>
            </a:lvl1pPr>
            <a:lvl2pPr>
              <a:defRPr>
                <a:solidFill>
                  <a:srgbClr val="4B4184"/>
                </a:solidFill>
              </a:defRPr>
            </a:lvl2pPr>
            <a:lvl3pPr>
              <a:defRPr>
                <a:solidFill>
                  <a:srgbClr val="4B4184"/>
                </a:solidFill>
              </a:defRPr>
            </a:lvl3pPr>
            <a:lvl4pPr>
              <a:defRPr>
                <a:solidFill>
                  <a:srgbClr val="4B4184"/>
                </a:solidFill>
              </a:defRPr>
            </a:lvl4pPr>
            <a:lvl5pPr>
              <a:defRPr>
                <a:solidFill>
                  <a:srgbClr val="4B418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B5559-B7C0-230E-B7F2-5E80D252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665996"/>
            <a:ext cx="2692400" cy="226956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9/18/2024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BB42-D62C-61B2-ACA0-2A6E0225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04360" y="6649112"/>
            <a:ext cx="4079240" cy="201726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Nawaraj</a:t>
            </a:r>
            <a:r>
              <a:rPr lang="en-US" dirty="0"/>
              <a:t> </a:t>
            </a:r>
            <a:r>
              <a:rPr lang="en-US" dirty="0" err="1"/>
              <a:t>Paudel</a:t>
            </a:r>
            <a:r>
              <a:rPr lang="en-US" dirty="0"/>
              <a:t>, PhD - Data Scientist &amp; ML Engineer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496DB-C605-CEC5-6A2E-117BF3F4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8320" y="6649112"/>
            <a:ext cx="2692400" cy="226956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7E1937AE-3D16-4264-93AC-42AF574411DF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385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9118-C542-A317-EC43-BBF1A708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35D06-7093-7239-12C2-182433A96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4C418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EE18-221E-B49F-8556-C7D423B5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120" y="6648298"/>
            <a:ext cx="2743200" cy="234903"/>
          </a:xfrm>
        </p:spPr>
        <p:txBody>
          <a:bodyPr/>
          <a:lstStyle/>
          <a:p>
            <a:r>
              <a:rPr lang="en-US"/>
              <a:t>9/18/2024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9769-9BBE-B8C7-C6EC-3960A41A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6860" y="6686001"/>
            <a:ext cx="4018280" cy="201726"/>
          </a:xfrm>
        </p:spPr>
        <p:txBody>
          <a:bodyPr/>
          <a:lstStyle/>
          <a:p>
            <a:r>
              <a:rPr lang="en-US" dirty="0"/>
              <a:t>Nawaraj Paudel, PhD - Data Scientist &amp; ML Engineer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712ED-AF24-3DA3-AA8A-7073EB4E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7680" y="6673386"/>
            <a:ext cx="2743200" cy="226956"/>
          </a:xfrm>
        </p:spPr>
        <p:txBody>
          <a:bodyPr/>
          <a:lstStyle/>
          <a:p>
            <a:fld id="{7E1937AE-3D16-4264-93AC-42AF574411DF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535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C729-8809-B4F1-8E47-7E7C56E7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93470-0FE2-8096-0EF9-DB642BBA4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5742E-BD12-7A34-3271-D860C24EA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BDECE-58E2-0D4F-ABCD-750DFC0E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B1C5F-00BC-7D52-3AF8-6969DF97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205D9-5581-BBB4-A2A0-8D6ABD51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7E58-1A05-9678-58F5-161E6F71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8D36E-BEFF-E9BD-D83E-1099F186E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EBEDB-80FC-4408-8FD2-71D26E98E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9E8A7-1639-AA5A-A04E-5564F0AFF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5E6FE-3AD1-CFED-F448-020AEEAE9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4BABF-9677-0577-2647-6EFEB42E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D1A2ED-DBF6-C235-E7B5-91CFDBEA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6860" y="6678778"/>
            <a:ext cx="4018280" cy="201726"/>
          </a:xfrm>
        </p:spPr>
        <p:txBody>
          <a:bodyPr/>
          <a:lstStyle/>
          <a:p>
            <a:r>
              <a:rPr lang="en-US"/>
              <a:t>Nawaraj Paudel, PhD - Data Scientist &amp; ML Engineer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7131E-27F1-7A4F-59BE-456D2B0C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1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7331-7218-5022-5E5E-BCAF36CD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FD668-6D4A-26ED-2D47-78269B67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03AF0-70F1-5D15-2BE8-20E315F8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4CABF-4AF0-6072-6E5C-31FDBAEE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4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F3DDA-4C4D-8008-10FC-CB4EA7E5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7282E-8230-F962-6790-5254A2756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CDA5E-6094-0582-688B-AD390984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5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0D74-0795-EDC7-2769-5783C683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8933-F18D-85D3-C5E4-91E775A49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A9D02-C5CA-29BF-21E9-EFB6E9D73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19032-F0F4-6C45-6705-97EDA9A1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EC439-0BA6-1CAF-E16F-59080236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AC197-D39A-23FC-434C-3D638C2A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3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BD19-0698-0F39-625D-332D6FCE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E64F7-00EE-CC0F-2A06-B799657CE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9A2F2-4196-9560-8191-FDAE23C25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14D11-480A-2821-097E-5EE7102A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8679A-3041-E1F7-119B-C1CD274A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73404-5579-394B-305C-8AAF4C93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4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6E55E-3867-47C3-E0D1-D7B53D16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271"/>
            <a:ext cx="12192000" cy="944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656E9-2CE0-72A6-D48C-2FBD13F97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21603-46DE-25AE-83A4-B3A837911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2560" y="6636309"/>
            <a:ext cx="2743200" cy="2349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9/18/2024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B4CC1-0350-C1F9-90DB-EFE0F0871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36309"/>
            <a:ext cx="4018280" cy="201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E42DC-1991-8924-07ED-B685B308F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6240" y="6636309"/>
            <a:ext cx="2743200" cy="226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37AE-3D16-4264-93AC-42AF574411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746C4D-F197-42E3-960A-5468E63842A5}"/>
              </a:ext>
            </a:extLst>
          </p:cNvPr>
          <p:cNvSpPr/>
          <p:nvPr userDrawn="1"/>
        </p:nvSpPr>
        <p:spPr>
          <a:xfrm>
            <a:off x="6000" y="868608"/>
            <a:ext cx="12186000" cy="18000"/>
          </a:xfrm>
          <a:prstGeom prst="rect">
            <a:avLst/>
          </a:prstGeom>
          <a:solidFill>
            <a:srgbClr val="4C4184"/>
          </a:solidFill>
        </p:spPr>
        <p:txBody>
          <a:bodyPr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>
              <a:solidFill>
                <a:srgbClr val="14131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9212B3-F6B1-EDD9-68BE-68E814A9749C}"/>
              </a:ext>
            </a:extLst>
          </p:cNvPr>
          <p:cNvSpPr/>
          <p:nvPr userDrawn="1"/>
        </p:nvSpPr>
        <p:spPr>
          <a:xfrm>
            <a:off x="0" y="6636309"/>
            <a:ext cx="12186000" cy="268558"/>
          </a:xfrm>
          <a:prstGeom prst="rect">
            <a:avLst/>
          </a:prstGeom>
          <a:solidFill>
            <a:srgbClr val="4C418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83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4C418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C418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C418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C418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C418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C418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37A06D-6305-A8C1-F021-325E00D95753}"/>
              </a:ext>
            </a:extLst>
          </p:cNvPr>
          <p:cNvSpPr txBox="1"/>
          <p:nvPr/>
        </p:nvSpPr>
        <p:spPr>
          <a:xfrm>
            <a:off x="365760" y="1259840"/>
            <a:ext cx="114604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>
                <a:solidFill>
                  <a:srgbClr val="4C4184"/>
                </a:solidFill>
                <a:effectLst/>
                <a:latin typeface="-apple-system"/>
              </a:rPr>
              <a:t>Enhance Marketing Campaign: Optimizing </a:t>
            </a:r>
            <a:r>
              <a:rPr lang="en-US" sz="3200" b="1" dirty="0">
                <a:solidFill>
                  <a:srgbClr val="4C4184"/>
                </a:solidFill>
                <a:latin typeface="-apple-system"/>
              </a:rPr>
              <a:t>Certificate of</a:t>
            </a:r>
            <a:r>
              <a:rPr lang="en-US" sz="3200" b="1" i="0" dirty="0">
                <a:solidFill>
                  <a:srgbClr val="4C4184"/>
                </a:solidFill>
                <a:effectLst/>
                <a:latin typeface="-apple-system"/>
              </a:rPr>
              <a:t> Deposit (CD) Subscriptions with 2-Fold Strategies of Segmentation and Classification</a:t>
            </a:r>
          </a:p>
          <a:p>
            <a:pPr algn="ctr"/>
            <a:endParaRPr lang="en-US" sz="3200" b="1" dirty="0">
              <a:solidFill>
                <a:srgbClr val="4C4184"/>
              </a:solidFill>
              <a:latin typeface="-apple-system"/>
            </a:endParaRPr>
          </a:p>
          <a:p>
            <a:pPr algn="ctr"/>
            <a:endParaRPr lang="en-US" sz="3200" b="1" dirty="0">
              <a:solidFill>
                <a:srgbClr val="4C4184"/>
              </a:solidFill>
              <a:latin typeface="-apple-system"/>
            </a:endParaRPr>
          </a:p>
          <a:p>
            <a:pPr algn="ctr"/>
            <a:r>
              <a:rPr lang="en-US" sz="2800" b="1" i="0" dirty="0">
                <a:solidFill>
                  <a:srgbClr val="4C4184"/>
                </a:solidFill>
                <a:effectLst/>
                <a:latin typeface="-apple-system"/>
              </a:rPr>
              <a:t>Nawaraj Paudel, PhD (Quantitative Modeling of Materials)</a:t>
            </a:r>
          </a:p>
          <a:p>
            <a:pPr algn="ctr"/>
            <a:r>
              <a:rPr lang="en-US" sz="2800" b="1" dirty="0">
                <a:solidFill>
                  <a:srgbClr val="4C4184"/>
                </a:solidFill>
                <a:latin typeface="-apple-system"/>
              </a:rPr>
              <a:t>Data Scientist and ML Engineer</a:t>
            </a:r>
            <a:endParaRPr lang="en-US" sz="2800" b="1" i="0" dirty="0">
              <a:solidFill>
                <a:srgbClr val="4C4184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8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34EF-D52D-6551-D6B4-47CF6C53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74" y="7162"/>
            <a:ext cx="12168386" cy="944879"/>
          </a:xfrm>
        </p:spPr>
        <p:txBody>
          <a:bodyPr>
            <a:noAutofit/>
          </a:bodyPr>
          <a:lstStyle/>
          <a:p>
            <a:r>
              <a:rPr lang="en-US" sz="3600" b="1" dirty="0"/>
              <a:t>The distribution of numerical features remain unchanged after handling outliers using Winsorization method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55317-BACA-C9F5-05CC-B172DD3B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322F4-7C60-D708-304E-F6AD1D5D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737B3-0F88-E68A-BC11-39AD92EA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10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D0C3DF-1C98-F570-1696-30D33B84D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980" y="1140266"/>
            <a:ext cx="5339080" cy="311446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2F4A2D-1DB3-27F3-E23D-1059342248C7}"/>
              </a:ext>
            </a:extLst>
          </p:cNvPr>
          <p:cNvSpPr txBox="1">
            <a:spLocks/>
          </p:cNvSpPr>
          <p:nvPr/>
        </p:nvSpPr>
        <p:spPr>
          <a:xfrm>
            <a:off x="2895600" y="4677623"/>
            <a:ext cx="5994400" cy="1888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Wilcoxon rank-sum test for age: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/>
              <a:t>U Statistic: 847937868.50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/>
              <a:t> P-value: 0.9712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/>
              <a:t>Inference: The distributions of age are not </a:t>
            </a:r>
          </a:p>
          <a:p>
            <a:pPr marL="914400" lvl="2" indent="0">
              <a:buNone/>
            </a:pPr>
            <a:r>
              <a:rPr lang="en-US" sz="2200" dirty="0"/>
              <a:t>significantly different (p &gt;= 0.05)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546F2EC-29E6-09C2-B298-AC1536DFC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22" y="1236145"/>
            <a:ext cx="5978238" cy="296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20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084E-BEF8-FAF6-EF5A-61AA424A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Loan, housing, and day of week features were dropped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8F889-27E9-8E4C-B458-97CE5292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849BA-26CC-0A95-1E56-D47B0F5E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16102-6A92-64A8-F363-E2C2CB98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11</a:t>
            </a:fld>
            <a:r>
              <a:rPr lang="en-US"/>
              <a:t> 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E2C99B-B85D-27F6-C107-4F22BBA52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805622"/>
              </p:ext>
            </p:extLst>
          </p:nvPr>
        </p:nvGraphicFramePr>
        <p:xfrm>
          <a:off x="83820" y="1131381"/>
          <a:ext cx="7617460" cy="3589020"/>
        </p:xfrm>
        <a:graphic>
          <a:graphicData uri="http://schemas.openxmlformats.org/drawingml/2006/table">
            <a:tbl>
              <a:tblPr/>
              <a:tblGrid>
                <a:gridCol w="1343085">
                  <a:extLst>
                    <a:ext uri="{9D8B030D-6E8A-4147-A177-3AD203B41FA5}">
                      <a16:colId xmlns:a16="http://schemas.microsoft.com/office/drawing/2014/main" val="1209248794"/>
                    </a:ext>
                  </a:extLst>
                </a:gridCol>
                <a:gridCol w="1127685">
                  <a:extLst>
                    <a:ext uri="{9D8B030D-6E8A-4147-A177-3AD203B41FA5}">
                      <a16:colId xmlns:a16="http://schemas.microsoft.com/office/drawing/2014/main" val="683211225"/>
                    </a:ext>
                  </a:extLst>
                </a:gridCol>
                <a:gridCol w="1077002">
                  <a:extLst>
                    <a:ext uri="{9D8B030D-6E8A-4147-A177-3AD203B41FA5}">
                      <a16:colId xmlns:a16="http://schemas.microsoft.com/office/drawing/2014/main" val="2015426902"/>
                    </a:ext>
                  </a:extLst>
                </a:gridCol>
                <a:gridCol w="1682088">
                  <a:extLst>
                    <a:ext uri="{9D8B030D-6E8A-4147-A177-3AD203B41FA5}">
                      <a16:colId xmlns:a16="http://schemas.microsoft.com/office/drawing/2014/main" val="325283247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386916936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Cat. Features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Target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Cramér’s V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p-value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Deg. of Freedom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0102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job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Subscription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0.130368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1.3999e-147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1503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marital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Subscription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0.053683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6.222129e-27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42392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education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Subscription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0.067205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9.538740e-39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529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default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Subscription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0.099097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3.624164e-90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4583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housing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Subscription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0.009860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2.529191e-02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6346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loan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Subscription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0.000000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3.747513e-01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53552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contact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Subscription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0.144626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1.452825e-189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4693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month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Subscription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0.274006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0.000000e+00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8798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day_of_week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Subscription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0.023180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2.981214e-05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41042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poutcome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Subscription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0.320411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0.000000e+00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23727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quarter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Subscription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0.109828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4.960959e-109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08369"/>
                  </a:ext>
                </a:extLst>
              </a:tr>
            </a:tbl>
          </a:graphicData>
        </a:graphic>
      </p:graphicFrame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5FC37E5E-0098-2C01-816F-5F9749EC1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9860" y="1551377"/>
            <a:ext cx="4338320" cy="449382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4C4184"/>
                </a:solidFill>
                <a:effectLst/>
                <a:latin typeface="+mj-lt"/>
              </a:rPr>
              <a:t> We dropped the </a:t>
            </a:r>
            <a:r>
              <a:rPr lang="en-US" sz="2200" b="1" i="0" dirty="0">
                <a:solidFill>
                  <a:srgbClr val="4C4184"/>
                </a:solidFill>
                <a:effectLst/>
                <a:latin typeface="+mj-lt"/>
              </a:rPr>
              <a:t>months</a:t>
            </a:r>
            <a:r>
              <a:rPr lang="en-US" sz="2200" b="0" i="0" dirty="0">
                <a:solidFill>
                  <a:srgbClr val="4C4184"/>
                </a:solidFill>
                <a:effectLst/>
                <a:latin typeface="+mj-lt"/>
              </a:rPr>
              <a:t> feature since we introduced the quarters feature, which had a Cramér’s V association of 0.99 with months. Additionally, months and </a:t>
            </a:r>
            <a:r>
              <a:rPr lang="en-US" sz="2200" b="1" i="0" dirty="0">
                <a:solidFill>
                  <a:srgbClr val="4C4184"/>
                </a:solidFill>
                <a:effectLst/>
                <a:latin typeface="+mj-lt"/>
              </a:rPr>
              <a:t>poutcome </a:t>
            </a:r>
            <a:r>
              <a:rPr lang="en-US" sz="2200" b="0" i="0" dirty="0">
                <a:solidFill>
                  <a:srgbClr val="4C4184"/>
                </a:solidFill>
                <a:effectLst/>
                <a:latin typeface="+mj-lt"/>
              </a:rPr>
              <a:t>had a Cramér’s V of 0.25, while quarters and </a:t>
            </a:r>
            <a:r>
              <a:rPr lang="en-US" sz="2200" b="1" i="0" dirty="0">
                <a:solidFill>
                  <a:srgbClr val="4C4184"/>
                </a:solidFill>
                <a:effectLst/>
                <a:latin typeface="+mj-lt"/>
              </a:rPr>
              <a:t>poutcome</a:t>
            </a:r>
            <a:r>
              <a:rPr lang="en-US" sz="2200" b="0" i="0" dirty="0">
                <a:solidFill>
                  <a:srgbClr val="4C4184"/>
                </a:solidFill>
                <a:effectLst/>
                <a:latin typeface="+mj-lt"/>
              </a:rPr>
              <a:t> had a Cramér’s V of 0.14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4C4184"/>
                </a:solidFill>
                <a:effectLst/>
                <a:latin typeface="+mj-lt"/>
              </a:rPr>
              <a:t> We dropped the </a:t>
            </a:r>
            <a:r>
              <a:rPr lang="en-US" sz="2200" b="1" i="0" dirty="0">
                <a:solidFill>
                  <a:srgbClr val="4C4184"/>
                </a:solidFill>
                <a:effectLst/>
                <a:latin typeface="+mj-lt"/>
              </a:rPr>
              <a:t>loan, housing, and day_of_week features </a:t>
            </a:r>
            <a:r>
              <a:rPr lang="en-US" sz="2200" b="0" i="0" dirty="0">
                <a:solidFill>
                  <a:srgbClr val="4C4184"/>
                </a:solidFill>
                <a:effectLst/>
                <a:latin typeface="+mj-lt"/>
              </a:rPr>
              <a:t>from predictive modeling due to their weak association with the subscription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4C4184"/>
                </a:solidFill>
                <a:latin typeface="+mj-lt"/>
              </a:rPr>
              <a:t> For predictive modeling, categorical features were one hot encoded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355BB38-638D-E7B1-C971-0FA63FD2C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83128"/>
              </p:ext>
            </p:extLst>
          </p:nvPr>
        </p:nvGraphicFramePr>
        <p:xfrm>
          <a:off x="1593850" y="4844888"/>
          <a:ext cx="3924300" cy="1647825"/>
        </p:xfrm>
        <a:graphic>
          <a:graphicData uri="http://schemas.openxmlformats.org/drawingml/2006/table">
            <a:tbl>
              <a:tblPr/>
              <a:tblGrid>
                <a:gridCol w="1582379">
                  <a:extLst>
                    <a:ext uri="{9D8B030D-6E8A-4147-A177-3AD203B41FA5}">
                      <a16:colId xmlns:a16="http://schemas.microsoft.com/office/drawing/2014/main" val="2031682406"/>
                    </a:ext>
                  </a:extLst>
                </a:gridCol>
                <a:gridCol w="2341921">
                  <a:extLst>
                    <a:ext uri="{9D8B030D-6E8A-4147-A177-3AD203B41FA5}">
                      <a16:colId xmlns:a16="http://schemas.microsoft.com/office/drawing/2014/main" val="2626053295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Cramér’s V 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Interpretation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18941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 &lt;= 0.1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Weak association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5597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 &lt; V &lt;= 0.3 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Moderate association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96446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 &lt; V &lt;= 0.5 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Strong association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01876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V &gt; 0.5 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Very strong association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542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89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A257-A969-93AB-E629-F4C7DB35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73" y="-12106"/>
            <a:ext cx="12192000" cy="944879"/>
          </a:xfrm>
        </p:spPr>
        <p:txBody>
          <a:bodyPr>
            <a:noAutofit/>
          </a:bodyPr>
          <a:lstStyle/>
          <a:p>
            <a:r>
              <a:rPr lang="en-US" sz="3800" b="1" dirty="0"/>
              <a:t>Highly correlated features with variation inflation factor over 5 were dropped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8B8DC-5748-7A5B-55C9-2F2550AF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441AD-398C-6A07-2664-2D2F1943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C0C4E-E4C9-0080-B9D3-17F0D32C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12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445B49-C55C-62BA-24CE-D7EF36F7D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0931"/>
            <a:ext cx="7191636" cy="4601604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3DCE00-66BB-E783-9F40-BEC24F35C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749257"/>
              </p:ext>
            </p:extLst>
          </p:nvPr>
        </p:nvGraphicFramePr>
        <p:xfrm>
          <a:off x="7679280" y="1420931"/>
          <a:ext cx="2197100" cy="3625215"/>
        </p:xfrm>
        <a:graphic>
          <a:graphicData uri="http://schemas.openxmlformats.org/drawingml/2006/table">
            <a:tbl>
              <a:tblPr/>
              <a:tblGrid>
                <a:gridCol w="1518865">
                  <a:extLst>
                    <a:ext uri="{9D8B030D-6E8A-4147-A177-3AD203B41FA5}">
                      <a16:colId xmlns:a16="http://schemas.microsoft.com/office/drawing/2014/main" val="1977526453"/>
                    </a:ext>
                  </a:extLst>
                </a:gridCol>
                <a:gridCol w="678235">
                  <a:extLst>
                    <a:ext uri="{9D8B030D-6E8A-4147-A177-3AD203B41FA5}">
                      <a16:colId xmlns:a16="http://schemas.microsoft.com/office/drawing/2014/main" val="3008287609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VIF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38834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8148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019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42824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pdays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22741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previous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94779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cons.conf.idx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07299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cons.price.idx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4.98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85816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emp.var.rate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34.87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6495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nr.employed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40.11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83831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euribor3m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68.19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52536"/>
                  </a:ext>
                </a:extLst>
              </a:tr>
            </a:tbl>
          </a:graphicData>
        </a:graphic>
      </p:graphicFrame>
      <p:sp>
        <p:nvSpPr>
          <p:cNvPr id="11" name="Right Brace 10">
            <a:extLst>
              <a:ext uri="{FF2B5EF4-FFF2-40B4-BE49-F238E27FC236}">
                <a16:creationId xmlns:a16="http://schemas.microsoft.com/office/drawing/2014/main" id="{0A10AA28-F1F5-755D-C106-3A44C87F4EFB}"/>
              </a:ext>
            </a:extLst>
          </p:cNvPr>
          <p:cNvSpPr/>
          <p:nvPr/>
        </p:nvSpPr>
        <p:spPr>
          <a:xfrm>
            <a:off x="9867677" y="3763359"/>
            <a:ext cx="297554" cy="1282787"/>
          </a:xfrm>
          <a:prstGeom prst="rightBrace">
            <a:avLst/>
          </a:prstGeom>
          <a:ln w="38100">
            <a:solidFill>
              <a:srgbClr val="4C41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C418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6E9F7-62A5-FA01-F5E6-6E0E34FB6D36}"/>
              </a:ext>
            </a:extLst>
          </p:cNvPr>
          <p:cNvSpPr txBox="1"/>
          <p:nvPr/>
        </p:nvSpPr>
        <p:spPr>
          <a:xfrm>
            <a:off x="10251441" y="4081586"/>
            <a:ext cx="1605280" cy="646331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C4184"/>
                </a:solidFill>
              </a:rPr>
              <a:t>These features were dropped</a:t>
            </a:r>
          </a:p>
        </p:txBody>
      </p:sp>
    </p:spTree>
    <p:extLst>
      <p:ext uri="{BB962C8B-B14F-4D97-AF65-F5344CB8AC3E}">
        <p14:creationId xmlns:p14="http://schemas.microsoft.com/office/powerpoint/2010/main" val="389723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64C7-AB27-7E80-8C20-C6854532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/>
              <a:t>Class weight, up-sampling and threshold tuning were used to handle imbalanced data 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F1F6E-7340-0EAD-9DF1-8CA88436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47F1F-769D-AB26-F91C-50EFD4AC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Nawaraj</a:t>
            </a:r>
            <a:r>
              <a:rPr lang="en-US" dirty="0"/>
              <a:t> </a:t>
            </a:r>
            <a:r>
              <a:rPr lang="en-US" dirty="0" err="1"/>
              <a:t>Paudel</a:t>
            </a:r>
            <a:r>
              <a:rPr lang="en-US" dirty="0"/>
              <a:t>, PhD - Data Scientist &amp; ML Engineer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C59E9-7315-26D2-64C3-63ABB783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13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6E6ABEE6-AB42-F0CF-AA46-5F2F750EA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3" y="1949939"/>
            <a:ext cx="3971637" cy="3523598"/>
          </a:xfrm>
          <a:ln>
            <a:solidFill>
              <a:srgbClr val="4C418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4C4184"/>
                </a:solidFill>
                <a:latin typeface="+mj-lt"/>
              </a:rPr>
              <a:t>       Models Trained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i="0" dirty="0">
                <a:solidFill>
                  <a:srgbClr val="4C4184"/>
                </a:solidFill>
                <a:effectLst/>
                <a:latin typeface="+mj-lt"/>
              </a:rPr>
              <a:t> Logistic Regression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i="0" dirty="0">
                <a:solidFill>
                  <a:srgbClr val="4C4184"/>
                </a:solidFill>
                <a:effectLst/>
                <a:latin typeface="+mj-lt"/>
              </a:rPr>
              <a:t> Random Forest Classifier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i="0" dirty="0">
                <a:solidFill>
                  <a:srgbClr val="4C4184"/>
                </a:solidFill>
                <a:effectLst/>
                <a:latin typeface="+mj-lt"/>
              </a:rPr>
              <a:t> Support Vector Machine (SVM)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i="0" dirty="0">
                <a:solidFill>
                  <a:srgbClr val="4C4184"/>
                </a:solidFill>
                <a:effectLst/>
                <a:latin typeface="+mj-lt"/>
              </a:rPr>
              <a:t> XGBoost Classifier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4C4184"/>
                </a:solidFill>
                <a:latin typeface="+mj-lt"/>
              </a:rPr>
              <a:t> </a:t>
            </a:r>
            <a:r>
              <a:rPr lang="en-US" sz="2200" i="0" dirty="0">
                <a:solidFill>
                  <a:srgbClr val="4C4184"/>
                </a:solidFill>
                <a:effectLst/>
                <a:latin typeface="+mj-lt"/>
              </a:rPr>
              <a:t>K-Nearest Neighbors (KNN)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i="0" dirty="0">
                <a:solidFill>
                  <a:srgbClr val="4C4184"/>
                </a:solidFill>
                <a:effectLst/>
                <a:latin typeface="+mj-lt"/>
              </a:rPr>
              <a:t> Voting Classifier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i="0" dirty="0">
                <a:solidFill>
                  <a:srgbClr val="4C4184"/>
                </a:solidFill>
                <a:effectLst/>
                <a:latin typeface="+mj-lt"/>
              </a:rPr>
              <a:t> Neural Network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8F69D2B-5384-2A96-0621-7FF53B6327EC}"/>
              </a:ext>
            </a:extLst>
          </p:cNvPr>
          <p:cNvSpPr/>
          <p:nvPr/>
        </p:nvSpPr>
        <p:spPr>
          <a:xfrm>
            <a:off x="4044554" y="2501997"/>
            <a:ext cx="341644" cy="1406210"/>
          </a:xfrm>
          <a:prstGeom prst="rightBrace">
            <a:avLst/>
          </a:prstGeom>
          <a:ln w="28575">
            <a:solidFill>
              <a:srgbClr val="4C41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C4184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EC55103-752C-D652-7E46-6301B49A466D}"/>
              </a:ext>
            </a:extLst>
          </p:cNvPr>
          <p:cNvSpPr/>
          <p:nvPr/>
        </p:nvSpPr>
        <p:spPr>
          <a:xfrm>
            <a:off x="4027110" y="4988862"/>
            <a:ext cx="247818" cy="484675"/>
          </a:xfrm>
          <a:prstGeom prst="rightBrace">
            <a:avLst/>
          </a:prstGeom>
          <a:ln w="28575">
            <a:solidFill>
              <a:srgbClr val="4C41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43A434-EB37-96BC-E0FE-48A70845DD85}"/>
              </a:ext>
            </a:extLst>
          </p:cNvPr>
          <p:cNvSpPr txBox="1"/>
          <p:nvPr/>
        </p:nvSpPr>
        <p:spPr>
          <a:xfrm>
            <a:off x="4464062" y="2741235"/>
            <a:ext cx="2247606" cy="923330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C4184"/>
                </a:solidFill>
              </a:rPr>
              <a:t>Balanced class weight /scale positive weight from scikit-learn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75A2EA-2884-4898-C630-67502B791360}"/>
              </a:ext>
            </a:extLst>
          </p:cNvPr>
          <p:cNvSpPr txBox="1"/>
          <p:nvPr/>
        </p:nvSpPr>
        <p:spPr>
          <a:xfrm>
            <a:off x="4375411" y="4705162"/>
            <a:ext cx="2553096" cy="923330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C4184"/>
                </a:solidFill>
              </a:rPr>
              <a:t>Class weight optimization and up-sampling minority class for Neural Network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8696E6-97E9-AF60-2222-0F1BC866BD10}"/>
              </a:ext>
            </a:extLst>
          </p:cNvPr>
          <p:cNvSpPr txBox="1"/>
          <p:nvPr/>
        </p:nvSpPr>
        <p:spPr>
          <a:xfrm>
            <a:off x="7287595" y="1263908"/>
            <a:ext cx="44287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Our data contains 88.7% of customers do not subscribe to CDs, while 11.3% do. To address this imbalance, we employed several techniques:</a:t>
            </a:r>
            <a:endParaRPr lang="en-US" dirty="0">
              <a:solidFill>
                <a:srgbClr val="4C4184"/>
              </a:solidFill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4C4184"/>
                </a:solidFill>
                <a:effectLst/>
                <a:latin typeface="+mj-lt"/>
              </a:rPr>
              <a:t>Oversampling the Minority Class</a:t>
            </a:r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:</a:t>
            </a: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 We duplicated the minority class observations in the training dataset to balance it with the majority class</a:t>
            </a:r>
          </a:p>
          <a:p>
            <a:pPr algn="l"/>
            <a:endParaRPr lang="en-US" b="0" i="0" dirty="0">
              <a:solidFill>
                <a:srgbClr val="4C4184"/>
              </a:solidFill>
              <a:effectLst/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4C4184"/>
                </a:solidFill>
                <a:effectLst/>
                <a:latin typeface="+mj-lt"/>
              </a:rPr>
              <a:t>Class Weight Adjustment</a:t>
            </a:r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:</a:t>
            </a: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 We assigned higher weights to the minority class during model training</a:t>
            </a:r>
          </a:p>
          <a:p>
            <a:pPr algn="l"/>
            <a:endParaRPr lang="en-US" b="0" i="0" dirty="0">
              <a:solidFill>
                <a:srgbClr val="4C4184"/>
              </a:solidFill>
              <a:effectLst/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4C4184"/>
                </a:solidFill>
                <a:effectLst/>
                <a:latin typeface="+mj-lt"/>
              </a:rPr>
              <a:t>Threshold Tuning</a:t>
            </a:r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:</a:t>
            </a: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 The probability threshold for determining crisp labels was fine-tuned, rather than using the default threshold of 0.5</a:t>
            </a:r>
          </a:p>
        </p:txBody>
      </p:sp>
    </p:spTree>
    <p:extLst>
      <p:ext uri="{BB962C8B-B14F-4D97-AF65-F5344CB8AC3E}">
        <p14:creationId xmlns:p14="http://schemas.microsoft.com/office/powerpoint/2010/main" val="2267094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631E-3594-0497-C5C9-0E66622E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  <a:r>
              <a:rPr lang="en-US" b="1" dirty="0"/>
              <a:t>Logistic regression was used as a base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42B5D-DD51-F5E2-982E-6C1043CD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7C620-6F01-5CCF-7658-DFA9A815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53C31-0312-94A7-13EF-674BA75A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14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46DB72-F6AD-242E-D3B7-6634E35C2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59" y="1237434"/>
            <a:ext cx="7970746" cy="54116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6A4076-78BB-6C52-AC01-9B0B493C2BE1}"/>
              </a:ext>
            </a:extLst>
          </p:cNvPr>
          <p:cNvSpPr txBox="1"/>
          <p:nvPr/>
        </p:nvSpPr>
        <p:spPr>
          <a:xfrm>
            <a:off x="63864" y="903492"/>
            <a:ext cx="2100105" cy="923330"/>
          </a:xfrm>
          <a:prstGeom prst="rect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C4184"/>
                </a:solidFill>
                <a:latin typeface="+mj-lt"/>
              </a:rPr>
              <a:t>Train Score: </a:t>
            </a: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0.838</a:t>
            </a:r>
          </a:p>
          <a:p>
            <a:r>
              <a:rPr lang="en-US" b="1" dirty="0">
                <a:solidFill>
                  <a:srgbClr val="4C4184"/>
                </a:solidFill>
                <a:latin typeface="+mj-lt"/>
              </a:rPr>
              <a:t>Test Score: </a:t>
            </a:r>
            <a:r>
              <a:rPr lang="en-US" dirty="0">
                <a:solidFill>
                  <a:srgbClr val="4C4184"/>
                </a:solidFill>
                <a:latin typeface="+mj-lt"/>
              </a:rPr>
              <a:t>0.837</a:t>
            </a:r>
          </a:p>
          <a:p>
            <a:r>
              <a:rPr lang="en-US" b="1" dirty="0">
                <a:solidFill>
                  <a:srgbClr val="4C4184"/>
                </a:solidFill>
                <a:latin typeface="+mj-lt"/>
              </a:rPr>
              <a:t>Test F1-score: </a:t>
            </a:r>
            <a:r>
              <a:rPr lang="en-US" dirty="0">
                <a:solidFill>
                  <a:srgbClr val="4C4184"/>
                </a:solidFill>
                <a:latin typeface="+mj-lt"/>
              </a:rPr>
              <a:t>0.527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33C9C-48C5-83B9-8B1E-69E7D4AFF4E9}"/>
              </a:ext>
            </a:extLst>
          </p:cNvPr>
          <p:cNvSpPr txBox="1"/>
          <p:nvPr/>
        </p:nvSpPr>
        <p:spPr>
          <a:xfrm>
            <a:off x="8402320" y="2204336"/>
            <a:ext cx="3708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4C4184"/>
                </a:solidFill>
              </a:rPr>
              <a:t>Balanced class weight was used from scikit-learn library to handle imbalanced data</a:t>
            </a:r>
          </a:p>
          <a:p>
            <a:endParaRPr lang="en-US" sz="2000" dirty="0">
              <a:solidFill>
                <a:srgbClr val="4C418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4C4184"/>
                </a:solidFill>
              </a:rPr>
              <a:t> Call duration, consumer confidence index, job retired, previous outcome success and age were the most important features. This aligns well with our observation in 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237271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6675-285B-444E-C8A0-E1643D0C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60" y="0"/>
            <a:ext cx="11950840" cy="944879"/>
          </a:xfrm>
        </p:spPr>
        <p:txBody>
          <a:bodyPr>
            <a:noAutofit/>
          </a:bodyPr>
          <a:lstStyle/>
          <a:p>
            <a:r>
              <a:rPr lang="en-US" sz="3800" b="1" dirty="0"/>
              <a:t>Threshold optimized XGBoost had a high recall and F1-score with better generalization to unseen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09307-520D-DEBA-0619-2A2EB9B99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BC618-7D9A-CC13-1555-FE39A317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EBCB-73BC-0D9A-782D-BBC0E4BC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15</a:t>
            </a:fld>
            <a:r>
              <a:rPr lang="en-US"/>
              <a:t> 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40B418-0883-CD90-8D19-194EDB748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650715"/>
              </p:ext>
            </p:extLst>
          </p:nvPr>
        </p:nvGraphicFramePr>
        <p:xfrm>
          <a:off x="30536" y="1180190"/>
          <a:ext cx="8831105" cy="4075100"/>
        </p:xfrm>
        <a:graphic>
          <a:graphicData uri="http://schemas.openxmlformats.org/drawingml/2006/table">
            <a:tbl>
              <a:tblPr/>
              <a:tblGrid>
                <a:gridCol w="1711455">
                  <a:extLst>
                    <a:ext uri="{9D8B030D-6E8A-4147-A177-3AD203B41FA5}">
                      <a16:colId xmlns:a16="http://schemas.microsoft.com/office/drawing/2014/main" val="4210331733"/>
                    </a:ext>
                  </a:extLst>
                </a:gridCol>
                <a:gridCol w="770155">
                  <a:extLst>
                    <a:ext uri="{9D8B030D-6E8A-4147-A177-3AD203B41FA5}">
                      <a16:colId xmlns:a16="http://schemas.microsoft.com/office/drawing/2014/main" val="2644644258"/>
                    </a:ext>
                  </a:extLst>
                </a:gridCol>
                <a:gridCol w="760645">
                  <a:extLst>
                    <a:ext uri="{9D8B030D-6E8A-4147-A177-3AD203B41FA5}">
                      <a16:colId xmlns:a16="http://schemas.microsoft.com/office/drawing/2014/main" val="1578684509"/>
                    </a:ext>
                  </a:extLst>
                </a:gridCol>
                <a:gridCol w="975529">
                  <a:extLst>
                    <a:ext uri="{9D8B030D-6E8A-4147-A177-3AD203B41FA5}">
                      <a16:colId xmlns:a16="http://schemas.microsoft.com/office/drawing/2014/main" val="4060337622"/>
                    </a:ext>
                  </a:extLst>
                </a:gridCol>
                <a:gridCol w="927989">
                  <a:extLst>
                    <a:ext uri="{9D8B030D-6E8A-4147-A177-3AD203B41FA5}">
                      <a16:colId xmlns:a16="http://schemas.microsoft.com/office/drawing/2014/main" val="1457385411"/>
                    </a:ext>
                  </a:extLst>
                </a:gridCol>
                <a:gridCol w="798679">
                  <a:extLst>
                    <a:ext uri="{9D8B030D-6E8A-4147-A177-3AD203B41FA5}">
                      <a16:colId xmlns:a16="http://schemas.microsoft.com/office/drawing/2014/main" val="2446426161"/>
                    </a:ext>
                  </a:extLst>
                </a:gridCol>
                <a:gridCol w="747336">
                  <a:extLst>
                    <a:ext uri="{9D8B030D-6E8A-4147-A177-3AD203B41FA5}">
                      <a16:colId xmlns:a16="http://schemas.microsoft.com/office/drawing/2014/main" val="559093866"/>
                    </a:ext>
                  </a:extLst>
                </a:gridCol>
                <a:gridCol w="884251">
                  <a:extLst>
                    <a:ext uri="{9D8B030D-6E8A-4147-A177-3AD203B41FA5}">
                      <a16:colId xmlns:a16="http://schemas.microsoft.com/office/drawing/2014/main" val="121006594"/>
                    </a:ext>
                  </a:extLst>
                </a:gridCol>
                <a:gridCol w="1255066">
                  <a:extLst>
                    <a:ext uri="{9D8B030D-6E8A-4147-A177-3AD203B41FA5}">
                      <a16:colId xmlns:a16="http://schemas.microsoft.com/office/drawing/2014/main" val="3411275777"/>
                    </a:ext>
                  </a:extLst>
                </a:gridCol>
              </a:tblGrid>
              <a:tr h="531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Model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Train Score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Test Score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Train Precision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Test Precision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Train Recall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Test Recall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Test F1 Score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Test ROC AUC Score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085583"/>
                  </a:ext>
                </a:extLst>
              </a:tr>
              <a:tr h="283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Logistic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0.8381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0.8371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0.3934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0.3914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0.8051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0.8040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0.5265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0.9017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23348"/>
                  </a:ext>
                </a:extLst>
              </a:tr>
              <a:tr h="283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Random Forest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0.8505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0.8488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0.4207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0.4160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0.8681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0.8478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0.5582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0.9238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333751"/>
                  </a:ext>
                </a:extLst>
              </a:tr>
              <a:tr h="283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SVM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0.8453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0.8361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0.4149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0.3957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0.9099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0.8628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0.5426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0.9144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55812"/>
                  </a:ext>
                </a:extLst>
              </a:tr>
              <a:tr h="283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KNN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0.9249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0.8970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0.7512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0.5704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0.4992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0.3468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0.4314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0.8363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411454"/>
                  </a:ext>
                </a:extLst>
              </a:tr>
              <a:tr h="283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XGBoost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0.9539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0.9103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0.8501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0.6236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0.7170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0.5140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0.5636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0.9400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878828"/>
                  </a:ext>
                </a:extLst>
              </a:tr>
              <a:tr h="531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Hypertuned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XGBoost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0.9219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0.9109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0.6956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0.6333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0.5455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0.4964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0.5565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0.9447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15711"/>
                  </a:ext>
                </a:extLst>
              </a:tr>
              <a:tr h="531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Threshold-Tuned XGBoost*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0.9219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0.9109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0.5710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0.5538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0.7883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0.7721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0.6623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0.9446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00346"/>
                  </a:ext>
                </a:extLst>
              </a:tr>
              <a:tr h="531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Hypertuned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Voting Classifier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0.9296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0.9001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0.6487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0.5467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0.8181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0.7082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0.6169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0.9354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519321"/>
                  </a:ext>
                </a:extLst>
              </a:tr>
              <a:tr h="531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Hypertuned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Neural Network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0.8157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0.7952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0.6123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0.3412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0.9045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0.8793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0.7303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0.4917</a:t>
                      </a:r>
                    </a:p>
                  </a:txBody>
                  <a:tcPr marL="6799" marR="6799" marT="6799" marB="326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6455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A718551-AEB7-1589-F906-598D22CFF44E}"/>
              </a:ext>
            </a:extLst>
          </p:cNvPr>
          <p:cNvSpPr txBox="1"/>
          <p:nvPr/>
        </p:nvSpPr>
        <p:spPr>
          <a:xfrm>
            <a:off x="8861640" y="1251662"/>
            <a:ext cx="33303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C4184"/>
                </a:solidFill>
                <a:latin typeface="+mj-lt"/>
              </a:rPr>
              <a:t>XGBoost, Voting Classifier and Neural Network were hyper-tuned using 5-fold Grid Search Cross Validation </a:t>
            </a:r>
          </a:p>
          <a:p>
            <a:endParaRPr lang="en-US" dirty="0">
              <a:solidFill>
                <a:srgbClr val="4C4184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The hyper-tuned XGBoost model achieved the best recall and precision, demonstrating strong generalization to unseen data. The optimized  threshold was 0.29</a:t>
            </a:r>
            <a:endParaRPr lang="en-US" dirty="0">
              <a:solidFill>
                <a:srgbClr val="4C4184"/>
              </a:solidFill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F5D898-1303-F51D-2E23-C68BC405A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055" y="4357251"/>
            <a:ext cx="3137530" cy="21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50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B1F0-36E2-D4E5-8B06-E9271E0D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b="1" i="0" dirty="0">
                <a:effectLst/>
              </a:rPr>
              <a:t>Identifying customers who will subscribe to CDs involves costs associated with targeting those who ultimately do not subscribe</a:t>
            </a:r>
            <a:endParaRPr lang="en-US" sz="3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C71C0-2BCE-340F-2263-16BCC4D6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EA6E6-0B40-0D21-3801-F9670D95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8FA6C-E9F3-CB81-D6AF-CE7BAB41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16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E02983-A9D9-414E-01EA-5196A4D9B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7" y="1434912"/>
            <a:ext cx="5490458" cy="44232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E33D65-C0DA-6447-249E-131563699DC9}"/>
              </a:ext>
            </a:extLst>
          </p:cNvPr>
          <p:cNvSpPr txBox="1"/>
          <p:nvPr/>
        </p:nvSpPr>
        <p:spPr>
          <a:xfrm>
            <a:off x="6096000" y="1677530"/>
            <a:ext cx="59084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C4184"/>
                </a:solidFill>
                <a:latin typeface="+mj-lt"/>
              </a:rPr>
              <a:t>T</a:t>
            </a:r>
            <a:r>
              <a:rPr lang="en-US" b="0" dirty="0">
                <a:solidFill>
                  <a:srgbClr val="4C4184"/>
                </a:solidFill>
                <a:effectLst/>
                <a:latin typeface="+mj-lt"/>
              </a:rPr>
              <a:t>he cost of missing a potential subscriber is higher, we prioritize recall to ensure we capture as many subscribers as possible</a:t>
            </a:r>
          </a:p>
          <a:p>
            <a:endParaRPr lang="en-US" b="0" dirty="0">
              <a:solidFill>
                <a:srgbClr val="4C4184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C4184"/>
                </a:solidFill>
                <a:latin typeface="+mj-lt"/>
              </a:rPr>
              <a:t> </a:t>
            </a:r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Optimized Precision (56.6%)</a:t>
            </a: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: Some marketing efforts on non-subscribers</a:t>
            </a:r>
          </a:p>
          <a:p>
            <a:endParaRPr lang="en-US" b="0" i="0" dirty="0">
              <a:solidFill>
                <a:srgbClr val="4C4184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Optimized Recall (76.2%)</a:t>
            </a: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: Reduce risk of missing potential subscribers</a:t>
            </a:r>
          </a:p>
          <a:p>
            <a:endParaRPr lang="en-US" i="0" dirty="0">
              <a:solidFill>
                <a:srgbClr val="4C4184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Maximized F1 Score (64.9%)</a:t>
            </a: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: Good balance between capturing subscribers and managing costs</a:t>
            </a:r>
            <a:endParaRPr lang="en-US" b="0" dirty="0">
              <a:solidFill>
                <a:srgbClr val="4C4184"/>
              </a:solidFill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69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DBB4-6A4D-446E-55F8-98027686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98" y="-58271"/>
            <a:ext cx="11880501" cy="944879"/>
          </a:xfrm>
        </p:spPr>
        <p:txBody>
          <a:bodyPr>
            <a:noAutofit/>
          </a:bodyPr>
          <a:lstStyle/>
          <a:p>
            <a:r>
              <a:rPr lang="en-US" sz="3800" b="1" dirty="0"/>
              <a:t>Model deployment and continuous monitoring on cloud using Streamlit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BABD0-FA1C-D13D-26B9-5FEBE52A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CD4DF-117C-5F80-6439-22B44FAF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BA481-19AA-3E37-51D9-D3AC4A62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17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9B7E7A-1918-528C-1CB8-E1D2AF910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4" y="958916"/>
            <a:ext cx="9713084" cy="56347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A02E3C-11FB-F94B-21F9-848578F441AE}"/>
              </a:ext>
            </a:extLst>
          </p:cNvPr>
          <p:cNvSpPr txBox="1"/>
          <p:nvPr/>
        </p:nvSpPr>
        <p:spPr>
          <a:xfrm>
            <a:off x="9898255" y="1652643"/>
            <a:ext cx="20592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C4184"/>
                </a:solidFill>
              </a:rPr>
              <a:t>Retrain model periodically based on business needs</a:t>
            </a:r>
          </a:p>
          <a:p>
            <a:endParaRPr lang="en-US" dirty="0">
              <a:solidFill>
                <a:srgbClr val="4C418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C4184"/>
                </a:solidFill>
              </a:rPr>
              <a:t>Continuous monitoring of model predictive power</a:t>
            </a:r>
          </a:p>
          <a:p>
            <a:endParaRPr lang="en-US" dirty="0">
              <a:solidFill>
                <a:srgbClr val="4C418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C4184"/>
                </a:solidFill>
              </a:rPr>
              <a:t> Use population stability index (PSI), Z-score etc. to make sure there is no model drift</a:t>
            </a:r>
          </a:p>
        </p:txBody>
      </p:sp>
    </p:spTree>
    <p:extLst>
      <p:ext uri="{BB962C8B-B14F-4D97-AF65-F5344CB8AC3E}">
        <p14:creationId xmlns:p14="http://schemas.microsoft.com/office/powerpoint/2010/main" val="340188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A303-5F0D-5725-A078-CF75FB2E1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8" y="-26477"/>
            <a:ext cx="12192000" cy="944879"/>
          </a:xfrm>
        </p:spPr>
        <p:txBody>
          <a:bodyPr>
            <a:noAutofit/>
          </a:bodyPr>
          <a:lstStyle/>
          <a:p>
            <a:r>
              <a:rPr lang="en-US" sz="3800" b="1" i="0" dirty="0">
                <a:effectLst/>
              </a:rPr>
              <a:t>Customer segmentation and tailored </a:t>
            </a:r>
            <a:r>
              <a:rPr lang="en-US" sz="3800" b="1" dirty="0"/>
              <a:t>m</a:t>
            </a:r>
            <a:r>
              <a:rPr lang="en-US" sz="3800" b="1" i="0" dirty="0">
                <a:effectLst/>
              </a:rPr>
              <a:t>arketing </a:t>
            </a:r>
            <a:r>
              <a:rPr lang="en-US" sz="3800" b="1" dirty="0"/>
              <a:t>s</a:t>
            </a:r>
            <a:r>
              <a:rPr lang="en-US" sz="3800" b="1" i="0" dirty="0">
                <a:effectLst/>
              </a:rPr>
              <a:t>trategies </a:t>
            </a:r>
            <a:r>
              <a:rPr lang="en-US" sz="3800" b="1" dirty="0"/>
              <a:t>b</a:t>
            </a:r>
            <a:r>
              <a:rPr lang="en-US" sz="3800" b="1" i="0" dirty="0">
                <a:effectLst/>
              </a:rPr>
              <a:t>ased on subscription </a:t>
            </a:r>
            <a:r>
              <a:rPr lang="en-US" sz="3800" b="1" dirty="0"/>
              <a:t>p</a:t>
            </a:r>
            <a:r>
              <a:rPr lang="en-US" sz="3800" b="1" i="0" dirty="0">
                <a:effectLst/>
              </a:rPr>
              <a:t>robability</a:t>
            </a:r>
            <a:endParaRPr lang="en-US" sz="38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9F139-6E65-5730-C80A-68003E6F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0DAB9-92FA-FED1-1082-AE3B3553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FFAE2-1F80-8639-B81B-E4A67AB6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18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6EF5E-720C-C54B-DE14-12C9012E5A8B}"/>
              </a:ext>
            </a:extLst>
          </p:cNvPr>
          <p:cNvSpPr txBox="1"/>
          <p:nvPr/>
        </p:nvSpPr>
        <p:spPr>
          <a:xfrm>
            <a:off x="170263" y="1454782"/>
            <a:ext cx="5694625" cy="2369880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               </a:t>
            </a:r>
            <a:r>
              <a:rPr lang="en-US" sz="2200" b="1" i="0" dirty="0">
                <a:solidFill>
                  <a:srgbClr val="4C4184"/>
                </a:solidFill>
                <a:effectLst/>
                <a:latin typeface="+mj-lt"/>
              </a:rPr>
              <a:t>Tier 1: High Probability (0.8 - 1.0)</a:t>
            </a:r>
            <a:endParaRPr lang="en-US" sz="2200" b="0" i="0" dirty="0">
              <a:solidFill>
                <a:srgbClr val="4C4184"/>
              </a:solidFill>
              <a:effectLst/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Personalized Offers</a:t>
            </a: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: Tailor offers based on age, job, and education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Direct Communication</a:t>
            </a: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: Use preferred contact methods.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Exclusive Deals</a:t>
            </a: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: Highlight limited-time offers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Financial Advisory</a:t>
            </a: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: Provide personalized advice sessions</a:t>
            </a:r>
          </a:p>
          <a:p>
            <a:pPr algn="l"/>
            <a:endParaRPr lang="en-US" b="0" i="0" dirty="0">
              <a:solidFill>
                <a:srgbClr val="4C4184"/>
              </a:solidFill>
              <a:effectLst/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1DDBCE-C01E-4B3D-2E42-7415F8F3D3CA}"/>
              </a:ext>
            </a:extLst>
          </p:cNvPr>
          <p:cNvSpPr txBox="1"/>
          <p:nvPr/>
        </p:nvSpPr>
        <p:spPr>
          <a:xfrm>
            <a:off x="6176388" y="1440824"/>
            <a:ext cx="5694624" cy="2369880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            </a:t>
            </a:r>
            <a:r>
              <a:rPr lang="en-US" sz="2200" b="1" i="0" dirty="0">
                <a:solidFill>
                  <a:srgbClr val="4C4184"/>
                </a:solidFill>
                <a:effectLst/>
                <a:latin typeface="+mj-lt"/>
              </a:rPr>
              <a:t>Tier 2: Medium Probability (0.5 - 0.8)</a:t>
            </a:r>
            <a:endParaRPr lang="en-US" sz="2200" b="0" i="0" dirty="0">
              <a:solidFill>
                <a:srgbClr val="4C4184"/>
              </a:solidFill>
              <a:effectLst/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Targeted Campaigns</a:t>
            </a: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: Use digital marketing and mobile apps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Educational Content</a:t>
            </a: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: Share videos and articles on CD benefits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Incentives</a:t>
            </a: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: Offer bonuses or interest rate boosts.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Quarterly Promotions</a:t>
            </a: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: Align with financial planning cycles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4534C-FBC3-0291-E5D7-4FD900DBA438}"/>
              </a:ext>
            </a:extLst>
          </p:cNvPr>
          <p:cNvSpPr txBox="1"/>
          <p:nvPr/>
        </p:nvSpPr>
        <p:spPr>
          <a:xfrm>
            <a:off x="3116442" y="4461005"/>
            <a:ext cx="6399348" cy="1538883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                     </a:t>
            </a:r>
            <a:r>
              <a:rPr lang="en-US" sz="2200" b="1" i="0" dirty="0">
                <a:solidFill>
                  <a:srgbClr val="4C4184"/>
                </a:solidFill>
                <a:effectLst/>
                <a:latin typeface="+mj-lt"/>
              </a:rPr>
              <a:t>Tier 3: Low Probability (0.3 - 0.5)</a:t>
            </a:r>
            <a:endParaRPr lang="en-US" sz="2200" b="0" i="0" dirty="0">
              <a:solidFill>
                <a:srgbClr val="4C4184"/>
              </a:solidFill>
              <a:effectLst/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Awareness Campaigns</a:t>
            </a: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: Focus on CD safety and reliability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General Promotions</a:t>
            </a: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: Offer introductory rates and flexible terms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Cross-Selling</a:t>
            </a: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: Promote other banking products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Customer Engagement</a:t>
            </a: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: Use surveys to understand needs</a:t>
            </a:r>
          </a:p>
        </p:txBody>
      </p:sp>
    </p:spTree>
    <p:extLst>
      <p:ext uri="{BB962C8B-B14F-4D97-AF65-F5344CB8AC3E}">
        <p14:creationId xmlns:p14="http://schemas.microsoft.com/office/powerpoint/2010/main" val="493217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3055-D041-836A-1921-25FCB253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76" y="-58271"/>
            <a:ext cx="11739824" cy="944879"/>
          </a:xfrm>
        </p:spPr>
        <p:txBody>
          <a:bodyPr>
            <a:noAutofit/>
          </a:bodyPr>
          <a:lstStyle/>
          <a:p>
            <a:r>
              <a:rPr lang="en-US" sz="3400" b="1" i="0" dirty="0">
                <a:effectLst/>
              </a:rPr>
              <a:t>Future enhancements: Integrating additional data sources for improved CD subscription prediction and marketing strategy</a:t>
            </a:r>
            <a:endParaRPr lang="en-US" sz="3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BA3AF-E503-5AA4-D044-F51C8D27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9F13B-309C-3C07-CEB0-358A3A41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4009E-E08D-DFF1-5E39-708E2B85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19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51AFB4-6C56-EF59-30E7-045FF9BB28CA}"/>
              </a:ext>
            </a:extLst>
          </p:cNvPr>
          <p:cNvSpPr txBox="1"/>
          <p:nvPr/>
        </p:nvSpPr>
        <p:spPr>
          <a:xfrm>
            <a:off x="733529" y="1497261"/>
            <a:ext cx="10490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Enhanced Data Integration</a:t>
            </a: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: Incorporate client transaction history, investment activities, and savings account information to improve model accuracy</a:t>
            </a:r>
          </a:p>
          <a:p>
            <a:pPr algn="l"/>
            <a:endParaRPr lang="en-US" b="0" i="0" dirty="0">
              <a:solidFill>
                <a:srgbClr val="4C4184"/>
              </a:solidFill>
              <a:effectLst/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Behavior Forecasting</a:t>
            </a: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: Better predict customer behavior, opportunity costs, acquisition expenses, and potential lifetime value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4C4184"/>
              </a:solidFill>
              <a:effectLst/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Investment Prediction</a:t>
            </a: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: Analyze previous CD subscription data to determine how much a client might invest in a CD</a:t>
            </a:r>
          </a:p>
          <a:p>
            <a:pPr algn="l"/>
            <a:endParaRPr lang="en-US" b="0" i="0" dirty="0">
              <a:solidFill>
                <a:srgbClr val="4C4184"/>
              </a:solidFill>
              <a:effectLst/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Key Indicators</a:t>
            </a: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: Identify trends from savings patterns, transaction histories, and investment activities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4C4184"/>
              </a:solidFill>
              <a:effectLst/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Personalized Marketing</a:t>
            </a: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: Focus on customers with higher savings balances and frequent investment activities for larger CD investments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4C4184"/>
              </a:solidFill>
              <a:effectLst/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Lifetime Value</a:t>
            </a: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: Understand the long-term value customers bring and optimize acquisition costs accordingly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4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7209-AFDB-01A4-CF06-F3FF2929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44879"/>
          </a:xfrm>
        </p:spPr>
        <p:txBody>
          <a:bodyPr/>
          <a:lstStyle/>
          <a:p>
            <a:r>
              <a:rPr lang="en-US" b="1" dirty="0"/>
              <a:t>         CDs offer high return with no capital risk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C6DAA-4CBF-EEAB-000F-3625665A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4DA94-9FFD-9680-3548-515D4FFA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1460" y="6598442"/>
            <a:ext cx="4069080" cy="328295"/>
          </a:xfrm>
        </p:spPr>
        <p:txBody>
          <a:bodyPr/>
          <a:lstStyle/>
          <a:p>
            <a:r>
              <a:rPr lang="en-US" dirty="0" err="1"/>
              <a:t>Nawaraj</a:t>
            </a:r>
            <a:r>
              <a:rPr lang="en-US" dirty="0"/>
              <a:t> </a:t>
            </a:r>
            <a:r>
              <a:rPr lang="en-US" dirty="0" err="1"/>
              <a:t>Paudel</a:t>
            </a:r>
            <a:r>
              <a:rPr lang="en-US" dirty="0"/>
              <a:t>, PhD - Data Scientist &amp; ML Engineer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C559E-E063-EDF8-5A73-8D1E3919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EFEFC-34FF-B9D3-CFEA-60C29F57E78D}"/>
              </a:ext>
            </a:extLst>
          </p:cNvPr>
          <p:cNvSpPr txBox="1"/>
          <p:nvPr/>
        </p:nvSpPr>
        <p:spPr>
          <a:xfrm>
            <a:off x="231109" y="1621788"/>
            <a:ext cx="5385917" cy="1477328"/>
          </a:xfrm>
          <a:prstGeom prst="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                       </a:t>
            </a:r>
            <a:r>
              <a:rPr lang="en-US" b="1" dirty="0">
                <a:solidFill>
                  <a:srgbClr val="4C4184"/>
                </a:solidFill>
                <a:latin typeface="+mj-lt"/>
              </a:rPr>
              <a:t>Certificate of Deposits (CDs)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Lock-up period: 1 month to several years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Higher interest rates than traditional savings accounts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FDIC insured up to $250,000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Less popular despite better returns (over 6% in 2023)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A06BB0-D971-9146-A2A8-48FABBC98A91}"/>
              </a:ext>
            </a:extLst>
          </p:cNvPr>
          <p:cNvSpPr txBox="1"/>
          <p:nvPr/>
        </p:nvSpPr>
        <p:spPr>
          <a:xfrm>
            <a:off x="5888335" y="1398638"/>
            <a:ext cx="6072556" cy="2031325"/>
          </a:xfrm>
          <a:prstGeom prst="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                                        Market Comparison</a:t>
            </a:r>
            <a:endParaRPr lang="en-US" dirty="0">
              <a:solidFill>
                <a:srgbClr val="4C4184"/>
              </a:solidFill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CDs: Secure returns, appealing when federal interest rates are high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S&amp;P 500: Higher returns (over 7%) but with market volatility and risk of capital loss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Inflation: CD yield of 6% helps stay ahead of average inflation (over 2%)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4174B1-D087-1A0D-917B-798C2EE31870}"/>
              </a:ext>
            </a:extLst>
          </p:cNvPr>
          <p:cNvSpPr txBox="1"/>
          <p:nvPr/>
        </p:nvSpPr>
        <p:spPr>
          <a:xfrm>
            <a:off x="834014" y="4110115"/>
            <a:ext cx="10765134" cy="1477328"/>
          </a:xfrm>
          <a:prstGeom prst="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C4184"/>
                </a:solidFill>
                <a:latin typeface="+mj-lt"/>
              </a:rPr>
              <a:t>		                </a:t>
            </a:r>
            <a:r>
              <a:rPr lang="en-US" b="1" dirty="0">
                <a:solidFill>
                  <a:srgbClr val="4C4184"/>
                </a:solidFill>
                <a:latin typeface="+mj-lt"/>
              </a:rPr>
              <a:t>CDs market potential and challenges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2023 Forbes Advisor survey: 3% never opened a savings account vs. 41% never opened a CD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High-yield savings accounts preferred due to recent interest rate hikes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Understand customer motivations: Lack of product knowledge, ineffective marketing, or preference for flexibility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Target potential CD customers: Analyze data to identify characteristics and barriers</a:t>
            </a:r>
          </a:p>
        </p:txBody>
      </p:sp>
    </p:spTree>
    <p:extLst>
      <p:ext uri="{BB962C8B-B14F-4D97-AF65-F5344CB8AC3E}">
        <p14:creationId xmlns:p14="http://schemas.microsoft.com/office/powerpoint/2010/main" val="2986915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985F-16C2-68B6-5691-15CCF959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Acknowledgements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1CB8A-598A-154D-A69F-D0CCBF66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2B707-BF24-C4D0-0E55-EFFE4FDD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83851-D04E-EC90-50E0-6A867656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20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94457-802D-518D-16B5-18690C3A969E}"/>
              </a:ext>
            </a:extLst>
          </p:cNvPr>
          <p:cNvSpPr txBox="1"/>
          <p:nvPr/>
        </p:nvSpPr>
        <p:spPr>
          <a:xfrm>
            <a:off x="844061" y="1718269"/>
            <a:ext cx="78879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4C4184"/>
                </a:solidFill>
                <a:effectLst/>
                <a:latin typeface="+mj-lt"/>
              </a:rPr>
              <a:t>I would like to extend my heartfelt gratitude to everyone who provided invaluable assistance during this project.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4C4184"/>
                </a:solidFill>
                <a:latin typeface="+mj-lt"/>
              </a:rPr>
              <a:t> Vivian S. Zhang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4C4184"/>
                </a:solidFill>
                <a:latin typeface="+mj-lt"/>
              </a:rPr>
              <a:t> Cole Ingraham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4C4184"/>
                </a:solidFill>
                <a:latin typeface="+mj-lt"/>
              </a:rPr>
              <a:t> Vinod Chugani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4C4184"/>
                </a:solidFill>
                <a:latin typeface="+mj-lt"/>
              </a:rPr>
              <a:t> Khuzaima Shahid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4C4184"/>
                </a:solidFill>
                <a:latin typeface="+mj-lt"/>
              </a:rPr>
              <a:t> Jonathan Presley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4C4184"/>
                </a:solidFill>
                <a:latin typeface="+mj-lt"/>
              </a:rPr>
              <a:t> Philippe Heitzmann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4C4184"/>
                </a:solidFill>
                <a:latin typeface="+mj-lt"/>
              </a:rPr>
              <a:t> Kyle Gallatin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4C4184"/>
                </a:solidFill>
                <a:latin typeface="+mj-lt"/>
              </a:rPr>
              <a:t> All my cohorts</a:t>
            </a:r>
          </a:p>
        </p:txBody>
      </p:sp>
    </p:spTree>
    <p:extLst>
      <p:ext uri="{BB962C8B-B14F-4D97-AF65-F5344CB8AC3E}">
        <p14:creationId xmlns:p14="http://schemas.microsoft.com/office/powerpoint/2010/main" val="168916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1F02-6E75-0B23-2D50-F8CDE2D43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271"/>
            <a:ext cx="12192000" cy="982831"/>
          </a:xfrm>
        </p:spPr>
        <p:txBody>
          <a:bodyPr>
            <a:normAutofit/>
          </a:bodyPr>
          <a:lstStyle/>
          <a:p>
            <a:r>
              <a:rPr lang="en-US" sz="3800" b="1" dirty="0"/>
              <a:t>The </a:t>
            </a:r>
            <a:r>
              <a:rPr lang="en-US" sz="3800" b="1" dirty="0" err="1"/>
              <a:t>Portugese</a:t>
            </a:r>
            <a:r>
              <a:rPr lang="en-US" sz="3800" b="1" dirty="0"/>
              <a:t> bank data (2008-2012) contains 20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18C2-FD07-860F-49D1-5BC86667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614E-3185-A382-BF62-2067782A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AD030-7D34-CEE2-4600-27128C04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3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A79512-B171-6DF7-5254-35D0434C0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15" y="967190"/>
            <a:ext cx="3225800" cy="2086236"/>
          </a:xfr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Demographic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Job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Marital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Education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9453EA0-AACA-BAEA-6720-79C26EB67E68}"/>
              </a:ext>
            </a:extLst>
          </p:cNvPr>
          <p:cNvSpPr txBox="1">
            <a:spLocks/>
          </p:cNvSpPr>
          <p:nvPr/>
        </p:nvSpPr>
        <p:spPr>
          <a:xfrm>
            <a:off x="3550920" y="967190"/>
            <a:ext cx="3225800" cy="17351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Behavioral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Housing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Loan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Default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915D77-27AA-E5C4-E05A-80C53AEDCF66}"/>
              </a:ext>
            </a:extLst>
          </p:cNvPr>
          <p:cNvSpPr txBox="1">
            <a:spLocks/>
          </p:cNvSpPr>
          <p:nvPr/>
        </p:nvSpPr>
        <p:spPr>
          <a:xfrm>
            <a:off x="221615" y="3384022"/>
            <a:ext cx="4617720" cy="2726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Social and Economic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Emp.var.rate</a:t>
            </a:r>
            <a:r>
              <a:rPr lang="en-US" sz="2200" dirty="0"/>
              <a:t> (Employment variation rate)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Cons.price.idx</a:t>
            </a:r>
            <a:r>
              <a:rPr lang="en-US" sz="2200" dirty="0"/>
              <a:t> (Consumer price index)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Cons.conf.idx</a:t>
            </a:r>
            <a:r>
              <a:rPr lang="en-US" sz="2200" dirty="0"/>
              <a:t> (Consumer confidence index)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Euribor3m (Euro interbank offered rate)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Nr.employed</a:t>
            </a:r>
            <a:r>
              <a:rPr lang="en-US" sz="2200" dirty="0"/>
              <a:t> (Number of employees)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E0B0C07-9D02-ACF4-C672-969A8E062BC7}"/>
              </a:ext>
            </a:extLst>
          </p:cNvPr>
          <p:cNvSpPr txBox="1">
            <a:spLocks/>
          </p:cNvSpPr>
          <p:nvPr/>
        </p:nvSpPr>
        <p:spPr>
          <a:xfrm>
            <a:off x="5031740" y="2846905"/>
            <a:ext cx="5602605" cy="365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Other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Duration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Poutcome (Previous outcome)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/>
              <a:t>Pdays</a:t>
            </a:r>
            <a:r>
              <a:rPr lang="en-US" sz="2000" dirty="0"/>
              <a:t> (Number of days after last contact)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Campaign (Number of calls made)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Previous (Number of calls before this campaign)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Contact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Month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/>
              <a:t>Day_of_week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69EF65-969C-8F60-619F-928939AD499E}"/>
              </a:ext>
            </a:extLst>
          </p:cNvPr>
          <p:cNvSpPr txBox="1"/>
          <p:nvPr/>
        </p:nvSpPr>
        <p:spPr>
          <a:xfrm>
            <a:off x="218266" y="967190"/>
            <a:ext cx="10412730" cy="558000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6A9EE2-1141-8A8C-17AD-076EBAE1B88F}"/>
              </a:ext>
            </a:extLst>
          </p:cNvPr>
          <p:cNvCxnSpPr>
            <a:cxnSpLocks/>
          </p:cNvCxnSpPr>
          <p:nvPr/>
        </p:nvCxnSpPr>
        <p:spPr>
          <a:xfrm>
            <a:off x="10630996" y="3731876"/>
            <a:ext cx="72453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FC81F9-D182-F222-D946-A423DEC7A44E}"/>
              </a:ext>
            </a:extLst>
          </p:cNvPr>
          <p:cNvSpPr txBox="1"/>
          <p:nvPr/>
        </p:nvSpPr>
        <p:spPr>
          <a:xfrm>
            <a:off x="10826750" y="4142064"/>
            <a:ext cx="1143633" cy="92333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4C4184"/>
                </a:solidFill>
              </a:rPr>
              <a:t>Subscribe     CD?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4C4184"/>
                </a:solidFill>
              </a:rPr>
              <a:t>(Yes/No)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7164BE-CF0A-E3FA-51F5-CA1B63F65A1E}"/>
              </a:ext>
            </a:extLst>
          </p:cNvPr>
          <p:cNvCxnSpPr/>
          <p:nvPr/>
        </p:nvCxnSpPr>
        <p:spPr>
          <a:xfrm>
            <a:off x="11336328" y="3714560"/>
            <a:ext cx="0" cy="427504"/>
          </a:xfrm>
          <a:prstGeom prst="straightConnector1">
            <a:avLst/>
          </a:prstGeom>
          <a:ln w="38100">
            <a:solidFill>
              <a:srgbClr val="4C41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6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5B31-911F-1740-A7E7-AF645E4A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158"/>
            <a:ext cx="12192000" cy="944879"/>
          </a:xfrm>
        </p:spPr>
        <p:txBody>
          <a:bodyPr>
            <a:normAutofit/>
          </a:bodyPr>
          <a:lstStyle/>
          <a:p>
            <a:r>
              <a:rPr lang="en-US" sz="3600" b="1" dirty="0"/>
              <a:t>Missing data were labeled ‘unknown’ for categorical 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E36AC-4FE1-8C18-C244-670B3892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A89C-3B42-D522-ECA1-9B8CAB22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98A71-CD5F-2D12-24F9-511992A9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4</a:t>
            </a:fld>
            <a:r>
              <a:rPr lang="en-US"/>
              <a:t> 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AAD4F15-4FF9-A5F4-7006-C62CA00B0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21491"/>
              </p:ext>
            </p:extLst>
          </p:nvPr>
        </p:nvGraphicFramePr>
        <p:xfrm>
          <a:off x="171715" y="893675"/>
          <a:ext cx="6061262" cy="5755437"/>
        </p:xfrm>
        <a:graphic>
          <a:graphicData uri="http://schemas.openxmlformats.org/drawingml/2006/table">
            <a:tbl>
              <a:tblPr/>
              <a:tblGrid>
                <a:gridCol w="1432963">
                  <a:extLst>
                    <a:ext uri="{9D8B030D-6E8A-4147-A177-3AD203B41FA5}">
                      <a16:colId xmlns:a16="http://schemas.microsoft.com/office/drawing/2014/main" val="803575934"/>
                    </a:ext>
                  </a:extLst>
                </a:gridCol>
                <a:gridCol w="1861201">
                  <a:extLst>
                    <a:ext uri="{9D8B030D-6E8A-4147-A177-3AD203B41FA5}">
                      <a16:colId xmlns:a16="http://schemas.microsoft.com/office/drawing/2014/main" val="2155106873"/>
                    </a:ext>
                  </a:extLst>
                </a:gridCol>
                <a:gridCol w="1169430">
                  <a:extLst>
                    <a:ext uri="{9D8B030D-6E8A-4147-A177-3AD203B41FA5}">
                      <a16:colId xmlns:a16="http://schemas.microsoft.com/office/drawing/2014/main" val="2132395818"/>
                    </a:ext>
                  </a:extLst>
                </a:gridCol>
                <a:gridCol w="1597668">
                  <a:extLst>
                    <a:ext uri="{9D8B030D-6E8A-4147-A177-3AD203B41FA5}">
                      <a16:colId xmlns:a16="http://schemas.microsoft.com/office/drawing/2014/main" val="2491092509"/>
                    </a:ext>
                  </a:extLst>
                </a:gridCol>
              </a:tblGrid>
              <a:tr h="190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Features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Sub-categories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Count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Percentage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71506"/>
                  </a:ext>
                </a:extLst>
              </a:tr>
              <a:tr h="190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job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admin.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10422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25.30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39257"/>
                  </a:ext>
                </a:extLst>
              </a:tr>
              <a:tr h="190995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blue-collar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9254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22.47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85482"/>
                  </a:ext>
                </a:extLst>
              </a:tr>
              <a:tr h="190995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technician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6743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16.37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208622"/>
                  </a:ext>
                </a:extLst>
              </a:tr>
              <a:tr h="190995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services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3969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9.64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718955"/>
                  </a:ext>
                </a:extLst>
              </a:tr>
              <a:tr h="190995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management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2924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7.10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25029"/>
                  </a:ext>
                </a:extLst>
              </a:tr>
              <a:tr h="190995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retired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1720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4.18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90366"/>
                  </a:ext>
                </a:extLst>
              </a:tr>
              <a:tr h="190995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entrepreneur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1456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3.54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196049"/>
                  </a:ext>
                </a:extLst>
              </a:tr>
              <a:tr h="190995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self-employed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1421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3.45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707024"/>
                  </a:ext>
                </a:extLst>
              </a:tr>
              <a:tr h="190995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housemaid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1060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2.57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79747"/>
                  </a:ext>
                </a:extLst>
              </a:tr>
              <a:tr h="190995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unemployed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1014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2.46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446301"/>
                  </a:ext>
                </a:extLst>
              </a:tr>
              <a:tr h="190995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student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875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2.12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96519"/>
                  </a:ext>
                </a:extLst>
              </a:tr>
              <a:tr h="190995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unknown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330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0.80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96082"/>
                  </a:ext>
                </a:extLst>
              </a:tr>
              <a:tr h="190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marital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unknown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0.19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002985"/>
                  </a:ext>
                </a:extLst>
              </a:tr>
              <a:tr h="190995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married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24928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60.52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889304"/>
                  </a:ext>
                </a:extLst>
              </a:tr>
              <a:tr h="190995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single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11568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28.09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030101"/>
                  </a:ext>
                </a:extLst>
              </a:tr>
              <a:tr h="190995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divorced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4612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11.20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588388"/>
                  </a:ext>
                </a:extLst>
              </a:tr>
              <a:tr h="270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education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unknown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1731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4.20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80825"/>
                  </a:ext>
                </a:extLst>
              </a:tr>
              <a:tr h="308034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university.degree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12168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29.54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26566"/>
                  </a:ext>
                </a:extLst>
              </a:tr>
              <a:tr h="190995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high.school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9515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23.10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19326"/>
                  </a:ext>
                </a:extLst>
              </a:tr>
              <a:tr h="190995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basic.9y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6045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14.68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121449"/>
                  </a:ext>
                </a:extLst>
              </a:tr>
              <a:tr h="308034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professional.course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5243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12.73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795003"/>
                  </a:ext>
                </a:extLst>
              </a:tr>
              <a:tr h="190995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basic.4y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4176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10.14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271861"/>
                  </a:ext>
                </a:extLst>
              </a:tr>
              <a:tr h="190995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basic.6y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2292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5.56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325459"/>
                  </a:ext>
                </a:extLst>
              </a:tr>
              <a:tr h="190995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illiterate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0.04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73264"/>
                  </a:ext>
                </a:extLst>
              </a:tr>
              <a:tr h="190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default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unknown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8597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20.87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116599"/>
                  </a:ext>
                </a:extLst>
              </a:tr>
              <a:tr h="190995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32588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79.12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12394"/>
                  </a:ext>
                </a:extLst>
              </a:tr>
              <a:tr h="190995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yes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0.01</a:t>
                      </a:r>
                    </a:p>
                  </a:txBody>
                  <a:tcPr marL="4677" marR="4677" marT="4677" marB="224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49245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F7ED077-BCB1-ABAA-5D6A-554E2D139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01583"/>
              </p:ext>
            </p:extLst>
          </p:nvPr>
        </p:nvGraphicFramePr>
        <p:xfrm>
          <a:off x="6853311" y="949042"/>
          <a:ext cx="4242345" cy="5452219"/>
        </p:xfrm>
        <a:graphic>
          <a:graphicData uri="http://schemas.openxmlformats.org/drawingml/2006/table">
            <a:tbl>
              <a:tblPr/>
              <a:tblGrid>
                <a:gridCol w="1002946">
                  <a:extLst>
                    <a:ext uri="{9D8B030D-6E8A-4147-A177-3AD203B41FA5}">
                      <a16:colId xmlns:a16="http://schemas.microsoft.com/office/drawing/2014/main" val="1516182009"/>
                    </a:ext>
                  </a:extLst>
                </a:gridCol>
                <a:gridCol w="1302676">
                  <a:extLst>
                    <a:ext uri="{9D8B030D-6E8A-4147-A177-3AD203B41FA5}">
                      <a16:colId xmlns:a16="http://schemas.microsoft.com/office/drawing/2014/main" val="2957984975"/>
                    </a:ext>
                  </a:extLst>
                </a:gridCol>
                <a:gridCol w="818497">
                  <a:extLst>
                    <a:ext uri="{9D8B030D-6E8A-4147-A177-3AD203B41FA5}">
                      <a16:colId xmlns:a16="http://schemas.microsoft.com/office/drawing/2014/main" val="2525209844"/>
                    </a:ext>
                  </a:extLst>
                </a:gridCol>
                <a:gridCol w="1118226">
                  <a:extLst>
                    <a:ext uri="{9D8B030D-6E8A-4147-A177-3AD203B41FA5}">
                      <a16:colId xmlns:a16="http://schemas.microsoft.com/office/drawing/2014/main" val="300564581"/>
                    </a:ext>
                  </a:extLst>
                </a:gridCol>
              </a:tblGrid>
              <a:tr h="218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Features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Sub-categories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Count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Percentage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651966"/>
                  </a:ext>
                </a:extLst>
              </a:tr>
              <a:tr h="1741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housing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unknown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990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2.40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175071"/>
                  </a:ext>
                </a:extLst>
              </a:tr>
              <a:tr h="174153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18622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45.21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47058"/>
                  </a:ext>
                </a:extLst>
              </a:tr>
              <a:tr h="174153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yes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21576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52.38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7630"/>
                  </a:ext>
                </a:extLst>
              </a:tr>
              <a:tr h="1741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loan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unknown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990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2.40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351929"/>
                  </a:ext>
                </a:extLst>
              </a:tr>
              <a:tr h="174153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33950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82.43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137724"/>
                  </a:ext>
                </a:extLst>
              </a:tr>
              <a:tr h="174153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yes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6248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15.17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791486"/>
                  </a:ext>
                </a:extLst>
              </a:tr>
              <a:tr h="1741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Subscription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36548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88.73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803443"/>
                  </a:ext>
                </a:extLst>
              </a:tr>
              <a:tr h="174153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yes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4640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11.27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713653"/>
                  </a:ext>
                </a:extLst>
              </a:tr>
              <a:tr h="1741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contact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cellular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26144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63.47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198493"/>
                  </a:ext>
                </a:extLst>
              </a:tr>
              <a:tr h="174153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telephone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15044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36.53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913531"/>
                  </a:ext>
                </a:extLst>
              </a:tr>
              <a:tr h="1741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month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may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13769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33.43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560777"/>
                  </a:ext>
                </a:extLst>
              </a:tr>
              <a:tr h="174153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jul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7174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17.42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58191"/>
                  </a:ext>
                </a:extLst>
              </a:tr>
              <a:tr h="174153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aug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6178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15.00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79792"/>
                  </a:ext>
                </a:extLst>
              </a:tr>
              <a:tr h="174153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jun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5318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12.91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486892"/>
                  </a:ext>
                </a:extLst>
              </a:tr>
              <a:tr h="174153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nov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4101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9.96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333160"/>
                  </a:ext>
                </a:extLst>
              </a:tr>
              <a:tr h="174153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2632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6.39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475881"/>
                  </a:ext>
                </a:extLst>
              </a:tr>
              <a:tr h="174153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oct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718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1.74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229279"/>
                  </a:ext>
                </a:extLst>
              </a:tr>
              <a:tr h="174153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570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1.38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12290"/>
                  </a:ext>
                </a:extLst>
              </a:tr>
              <a:tr h="174153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mar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546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1.33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702222"/>
                  </a:ext>
                </a:extLst>
              </a:tr>
              <a:tr h="174153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dec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182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0.44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064422"/>
                  </a:ext>
                </a:extLst>
              </a:tr>
              <a:tr h="1741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day_of_week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thu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8623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20.94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554731"/>
                  </a:ext>
                </a:extLst>
              </a:tr>
              <a:tr h="174153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mon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8514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20.67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618631"/>
                  </a:ext>
                </a:extLst>
              </a:tr>
              <a:tr h="174153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wed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8134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19.75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24038"/>
                  </a:ext>
                </a:extLst>
              </a:tr>
              <a:tr h="174153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tue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8090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19.64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862"/>
                  </a:ext>
                </a:extLst>
              </a:tr>
              <a:tr h="174153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fri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7827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19.00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496141"/>
                  </a:ext>
                </a:extLst>
              </a:tr>
              <a:tr h="1741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poutcome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nonexistent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35563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86.34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064208"/>
                  </a:ext>
                </a:extLst>
              </a:tr>
              <a:tr h="174153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failure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4252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10.32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117401"/>
                  </a:ext>
                </a:extLst>
              </a:tr>
              <a:tr h="174153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success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1373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3.33</a:t>
                      </a:r>
                    </a:p>
                  </a:txBody>
                  <a:tcPr marL="5949" marR="5949" marT="5949" marB="285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63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60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BC87-73E7-1973-0D8E-D1DC2C86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b="1" dirty="0"/>
              <a:t>People over age of 60, retiree, single and with university degree are highly likely to subscribe to CDs</a:t>
            </a:r>
            <a:r>
              <a:rPr lang="en-US" sz="34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12D39-AA60-C227-7251-46933BD6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DD5B-3C83-A7CE-9EEC-1EDAE311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A37E2-4C74-070F-8C9B-308C4A73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5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50D83F-5927-9459-C983-96F58516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40" y="1044526"/>
            <a:ext cx="5109021" cy="25348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B701A0-FEA6-1CD5-B06C-1580F1EAE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63" y="4023811"/>
            <a:ext cx="4892473" cy="24782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2A056E-CFA1-408C-FAB1-A6BFAFCC8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841" y="960989"/>
            <a:ext cx="5334052" cy="27019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E1B542-1892-84F8-20CA-78F02C5E7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980" y="3809968"/>
            <a:ext cx="5343907" cy="270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4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A0DF-F7E6-1808-3AC3-F6FC749E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</a:t>
            </a:r>
            <a:r>
              <a:rPr lang="en-US" b="1" dirty="0"/>
              <a:t>Housing and loan has no effect on CD subscription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585F4-B04F-67C8-DD59-119CF21F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AF3F6-C410-D1FA-BE96-924F2D6D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DEBDC-737E-F69F-3E71-EDB21F7C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6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F46CD0-CC4F-447C-D26E-5D95601D7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7921"/>
            <a:ext cx="5176520" cy="26221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F7FCF7-5613-47EE-624A-095869C01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960" y="957711"/>
            <a:ext cx="5486401" cy="27791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57F7AD-EC6A-F429-400B-984E35223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80" y="1011380"/>
            <a:ext cx="4968240" cy="2516635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BD826E4-D7D7-EEA4-2AC3-CAD35A3EA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399" y="4118330"/>
            <a:ext cx="5486401" cy="24212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Home ownership and loan status have no effect on CD subscription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Customers who have never defaulted are 3 times more likely to subscribe CDs compared to those who have defaulted or did not report their default status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687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15C7-34F4-D140-1167-B553F4F7F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62"/>
            <a:ext cx="12192000" cy="944879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effectLst/>
                <a:latin typeface="-apple-system"/>
              </a:rPr>
            </a:br>
            <a:r>
              <a:rPr lang="en-US" sz="4000" b="1" i="0" dirty="0">
                <a:effectLst/>
                <a:latin typeface="-apple-system"/>
              </a:rPr>
              <a:t>High retention rate: 65% of previous </a:t>
            </a:r>
            <a:r>
              <a:rPr lang="en-US" sz="4000" b="1" dirty="0">
                <a:latin typeface="-apple-system"/>
              </a:rPr>
              <a:t>s</a:t>
            </a:r>
            <a:r>
              <a:rPr lang="en-US" sz="4000" b="1" i="0" dirty="0">
                <a:effectLst/>
                <a:latin typeface="-apple-system"/>
              </a:rPr>
              <a:t>ubscribers </a:t>
            </a:r>
            <a:r>
              <a:rPr lang="en-US" sz="4000" b="1" dirty="0">
                <a:latin typeface="-apple-system"/>
              </a:rPr>
              <a:t>l</a:t>
            </a:r>
            <a:r>
              <a:rPr lang="en-US" sz="4000" b="1" i="0" dirty="0">
                <a:effectLst/>
                <a:latin typeface="-apple-system"/>
              </a:rPr>
              <a:t>ikely to subscribe CDs</a:t>
            </a:r>
            <a:b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</a:b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0CFDC-DBB5-BD07-602F-E4336716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B2A79-1EBF-13FA-30FA-CDF22E26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0CFC1-883F-186E-9C06-F0F7649A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7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1B2CDB-9819-9167-6E15-A0E124981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3" y="1195729"/>
            <a:ext cx="10251440" cy="5192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CB0BE7-20F3-0249-CA2B-8F9D649C3FCB}"/>
              </a:ext>
            </a:extLst>
          </p:cNvPr>
          <p:cNvSpPr txBox="1"/>
          <p:nvPr/>
        </p:nvSpPr>
        <p:spPr>
          <a:xfrm>
            <a:off x="10056949" y="2679370"/>
            <a:ext cx="2062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C4184"/>
                </a:solidFill>
              </a:rPr>
              <a:t>Only 3.4% were successfully contacted before this campaign and over 65% of them subscribed to CDs, nonexistent means not contacted before this campaign</a:t>
            </a:r>
          </a:p>
        </p:txBody>
      </p:sp>
    </p:spTree>
    <p:extLst>
      <p:ext uri="{BB962C8B-B14F-4D97-AF65-F5344CB8AC3E}">
        <p14:creationId xmlns:p14="http://schemas.microsoft.com/office/powerpoint/2010/main" val="315649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ADC6-6CA5-90A1-4001-35B4B958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62"/>
            <a:ext cx="12405360" cy="944879"/>
          </a:xfrm>
        </p:spPr>
        <p:txBody>
          <a:bodyPr>
            <a:noAutofit/>
          </a:bodyPr>
          <a:lstStyle/>
          <a:p>
            <a:r>
              <a:rPr lang="en-US" sz="3700" b="1" dirty="0"/>
              <a:t>Subscription rate declines exponentially with number of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4E14B-FDD6-AC1E-56B0-F8319155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E61D7-4D5E-60B3-7C50-7E7AF213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C9348-E1EC-AA0C-CFA0-E26E98BB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8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2BA1E1-4265-B6FB-54CD-A3E7C7EE4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" y="1246345"/>
            <a:ext cx="7485043" cy="4937992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A510C3B-30C9-7D86-DF13-A39C9E2CE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278434"/>
              </p:ext>
            </p:extLst>
          </p:nvPr>
        </p:nvGraphicFramePr>
        <p:xfrm>
          <a:off x="7799134" y="1120988"/>
          <a:ext cx="4180671" cy="5063348"/>
        </p:xfrm>
        <a:graphic>
          <a:graphicData uri="http://schemas.openxmlformats.org/drawingml/2006/table">
            <a:tbl>
              <a:tblPr/>
              <a:tblGrid>
                <a:gridCol w="967129">
                  <a:extLst>
                    <a:ext uri="{9D8B030D-6E8A-4147-A177-3AD203B41FA5}">
                      <a16:colId xmlns:a16="http://schemas.microsoft.com/office/drawing/2014/main" val="2819978792"/>
                    </a:ext>
                  </a:extLst>
                </a:gridCol>
                <a:gridCol w="924651">
                  <a:extLst>
                    <a:ext uri="{9D8B030D-6E8A-4147-A177-3AD203B41FA5}">
                      <a16:colId xmlns:a16="http://schemas.microsoft.com/office/drawing/2014/main" val="3328460539"/>
                    </a:ext>
                  </a:extLst>
                </a:gridCol>
                <a:gridCol w="924651">
                  <a:extLst>
                    <a:ext uri="{9D8B030D-6E8A-4147-A177-3AD203B41FA5}">
                      <a16:colId xmlns:a16="http://schemas.microsoft.com/office/drawing/2014/main" val="4263719378"/>
                    </a:ext>
                  </a:extLst>
                </a:gridCol>
                <a:gridCol w="1364240">
                  <a:extLst>
                    <a:ext uri="{9D8B030D-6E8A-4147-A177-3AD203B41FA5}">
                      <a16:colId xmlns:a16="http://schemas.microsoft.com/office/drawing/2014/main" val="3872732471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Subscription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No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Yes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Subscription Rate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57751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84097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15342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2300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652008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9359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1211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11.46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09591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4767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10.75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4286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2402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9.39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69595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1479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7.50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66293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7.66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54638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6.04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27453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41160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6.01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0162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5.33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68988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6.78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91523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2.40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30658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4.35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17827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723058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3.93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7825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6.90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03742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6.25</a:t>
                      </a:r>
                    </a:p>
                  </a:txBody>
                  <a:tcPr marL="9161" marR="9161" marT="9161" marB="439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043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94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4944-73EE-DB81-AF1E-98B9AD4C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   Infrequent sub-categories were merged and mutated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8717-B34B-D062-B308-B0694B29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F732-B3AD-2865-FFC8-A3280B1B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93180-E7BD-B15C-D4A8-1F620AC7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9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B05238-804C-B17A-5816-3C541BDE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2" y="886608"/>
            <a:ext cx="5584665" cy="28288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9D68E5-D618-A210-CEEE-6FA8352CB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55" y="3964808"/>
            <a:ext cx="5137067" cy="2602153"/>
          </a:xfrm>
          <a:prstGeom prst="rect">
            <a:avLst/>
          </a:prstGeom>
        </p:spPr>
      </p:pic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F38EEB6A-2B2C-4CA2-35E4-315E122BE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760" y="1253469"/>
            <a:ext cx="5384799" cy="4924041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600" dirty="0"/>
              <a:t>Job sub-categories - unknown, student, unemployed and housemaid - each occurring less than 3% have been merged into a new sub-category called ‘Others’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 The ‘unknown’ sub-category in Marital has been imputed with the most frequent sub-category ‘married’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2">
                    <a:lumMod val="75000"/>
                  </a:schemeClr>
                </a:solidFill>
              </a:rPr>
              <a:t> Housing, loan and default features: Infrequent sub-categories were imputed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2">
                    <a:lumMod val="75000"/>
                  </a:schemeClr>
                </a:solidFill>
              </a:rPr>
              <a:t> Education: Sub-categories occurring less than 5% in education were merged into a new sub-category called ‘Others’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1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2163</Words>
  <Application>Microsoft Office PowerPoint</Application>
  <PresentationFormat>Widescreen</PresentationFormat>
  <Paragraphs>656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Calibri</vt:lpstr>
      <vt:lpstr>Tw Cen MT</vt:lpstr>
      <vt:lpstr>Wingdings</vt:lpstr>
      <vt:lpstr>Office Theme</vt:lpstr>
      <vt:lpstr>PowerPoint Presentation</vt:lpstr>
      <vt:lpstr>         CDs offer high return with no capital risk</vt:lpstr>
      <vt:lpstr>The Portugese bank data (2008-2012) contains 20 features</vt:lpstr>
      <vt:lpstr>Missing data were labeled ‘unknown’ for categorical  features</vt:lpstr>
      <vt:lpstr>People over age of 60, retiree, single and with university degree are highly likely to subscribe to CDs </vt:lpstr>
      <vt:lpstr>  Housing and loan has no effect on CD subscription</vt:lpstr>
      <vt:lpstr> High retention rate: 65% of previous subscribers likely to subscribe CDs </vt:lpstr>
      <vt:lpstr>Subscription rate declines exponentially with number of calls</vt:lpstr>
      <vt:lpstr>   Infrequent sub-categories were merged and mutated</vt:lpstr>
      <vt:lpstr>The distribution of numerical features remain unchanged after handling outliers using Winsorization method</vt:lpstr>
      <vt:lpstr>Loan, housing, and day of week features were dropped</vt:lpstr>
      <vt:lpstr>Highly correlated features with variation inflation factor over 5 were dropped</vt:lpstr>
      <vt:lpstr>Class weight, up-sampling and threshold tuning were used to handle imbalanced data set</vt:lpstr>
      <vt:lpstr>    Logistic regression was used as a base model</vt:lpstr>
      <vt:lpstr>Threshold optimized XGBoost had a high recall and F1-score with better generalization to unseen data</vt:lpstr>
      <vt:lpstr>Identifying customers who will subscribe to CDs involves costs associated with targeting those who ultimately do not subscribe</vt:lpstr>
      <vt:lpstr>Model deployment and continuous monitoring on cloud using Streamlit app</vt:lpstr>
      <vt:lpstr>Customer segmentation and tailored marketing strategies based on subscription probability</vt:lpstr>
      <vt:lpstr>Future enhancements: Integrating additional data sources for improved CD subscription prediction and marketing strategy</vt:lpstr>
      <vt:lpstr> 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Nawaraj Paudel</dc:creator>
  <cp:lastModifiedBy>anita sharma</cp:lastModifiedBy>
  <cp:revision>27</cp:revision>
  <dcterms:created xsi:type="dcterms:W3CDTF">2024-09-19T02:56:00Z</dcterms:created>
  <dcterms:modified xsi:type="dcterms:W3CDTF">2024-09-23T20:22:43Z</dcterms:modified>
</cp:coreProperties>
</file>