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256" r:id="rId2"/>
    <p:sldId id="285" r:id="rId3"/>
    <p:sldId id="286" r:id="rId4"/>
    <p:sldId id="258" r:id="rId5"/>
    <p:sldId id="259" r:id="rId6"/>
    <p:sldId id="276" r:id="rId7"/>
    <p:sldId id="265" r:id="rId8"/>
    <p:sldId id="260" r:id="rId9"/>
    <p:sldId id="261" r:id="rId10"/>
    <p:sldId id="262" r:id="rId11"/>
    <p:sldId id="264" r:id="rId12"/>
    <p:sldId id="263" r:id="rId13"/>
    <p:sldId id="277" r:id="rId14"/>
    <p:sldId id="278" r:id="rId15"/>
    <p:sldId id="279" r:id="rId16"/>
    <p:sldId id="280" r:id="rId17"/>
    <p:sldId id="281" r:id="rId18"/>
    <p:sldId id="282" r:id="rId19"/>
    <p:sldId id="284" r:id="rId20"/>
    <p:sldId id="283" r:id="rId21"/>
    <p:sldId id="266" r:id="rId22"/>
    <p:sldId id="274"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4184"/>
    <a:srgbClr val="0F0F49"/>
    <a:srgbClr val="4B4184"/>
    <a:srgbClr val="FFFFFF"/>
    <a:srgbClr val="739C6D"/>
    <a:srgbClr val="605A78"/>
    <a:srgbClr val="616161"/>
    <a:srgbClr val="341539"/>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47" autoAdjust="0"/>
    <p:restoredTop sz="94660"/>
  </p:normalViewPr>
  <p:slideViewPr>
    <p:cSldViewPr snapToGrid="0">
      <p:cViewPr varScale="1">
        <p:scale>
          <a:sx n="95" d="100"/>
          <a:sy n="95" d="100"/>
        </p:scale>
        <p:origin x="90"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BF84FA-6F86-46F3-8FDD-F0A1E0F39341}" type="datetimeFigureOut">
              <a:rPr lang="en-US" smtClean="0"/>
              <a:t>2/14/2025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A264FC-0B34-4D3F-9DE3-E03317C9965C}" type="slidenum">
              <a:rPr lang="en-US" smtClean="0"/>
              <a:t>‹#›</a:t>
            </a:fld>
            <a:endParaRPr lang="en-US"/>
          </a:p>
        </p:txBody>
      </p:sp>
    </p:spTree>
    <p:extLst>
      <p:ext uri="{BB962C8B-B14F-4D97-AF65-F5344CB8AC3E}">
        <p14:creationId xmlns:p14="http://schemas.microsoft.com/office/powerpoint/2010/main" val="3704007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EED3A-D75C-6BF1-3D01-D8346064EA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5C3AA1-DA4F-713C-12A3-18725F35D3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DCECFD-EFC2-892A-1FF7-0F13269A63E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6C225BC-0A6E-E416-77DF-CA7F59BAFCEF}"/>
              </a:ext>
            </a:extLst>
          </p:cNvPr>
          <p:cNvSpPr>
            <a:spLocks noGrp="1"/>
          </p:cNvSpPr>
          <p:nvPr>
            <p:ph type="sldNum" sz="quarter" idx="5"/>
          </p:nvPr>
        </p:nvSpPr>
        <p:spPr/>
        <p:txBody>
          <a:bodyPr/>
          <a:lstStyle/>
          <a:p>
            <a:fld id="{C8A264FC-0B34-4D3F-9DE3-E03317C9965C}" type="slidenum">
              <a:rPr lang="en-US" smtClean="0"/>
              <a:t>2</a:t>
            </a:fld>
            <a:endParaRPr lang="en-US"/>
          </a:p>
        </p:txBody>
      </p:sp>
    </p:spTree>
    <p:extLst>
      <p:ext uri="{BB962C8B-B14F-4D97-AF65-F5344CB8AC3E}">
        <p14:creationId xmlns:p14="http://schemas.microsoft.com/office/powerpoint/2010/main" val="4063713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Top Feature Agreement &amp; Disagreement</a:t>
            </a:r>
            <a:r>
              <a:rPr lang="en-US" dirty="0"/>
              <a:t>: While </a:t>
            </a:r>
            <a:r>
              <a:rPr lang="en-US" dirty="0" err="1"/>
              <a:t>TotalSqFt</a:t>
            </a:r>
            <a:r>
              <a:rPr lang="en-US" dirty="0"/>
              <a:t> ranks #1 in both models, its relative importance varies significantly (29% in </a:t>
            </a:r>
            <a:r>
              <a:rPr lang="en-US" dirty="0" err="1"/>
              <a:t>CatBoost</a:t>
            </a:r>
            <a:r>
              <a:rPr lang="en-US" dirty="0"/>
              <a:t> vs 22% in </a:t>
            </a:r>
            <a:r>
              <a:rPr lang="en-US" dirty="0" err="1"/>
              <a:t>LightGBM</a:t>
            </a:r>
            <a:r>
              <a:rPr lang="en-US" dirty="0"/>
              <a:t>) </a:t>
            </a:r>
            <a:r>
              <a:rPr lang="en-US" dirty="0" err="1"/>
              <a:t>OverallQual</a:t>
            </a:r>
            <a:r>
              <a:rPr lang="en-US" dirty="0"/>
              <a:t> shows dramatic difference: 2nd most important in </a:t>
            </a:r>
            <a:r>
              <a:rPr lang="en-US" dirty="0" err="1"/>
              <a:t>CatBoost</a:t>
            </a:r>
            <a:r>
              <a:rPr lang="en-US" dirty="0"/>
              <a:t> (19%) but drops to 6th in </a:t>
            </a:r>
            <a:r>
              <a:rPr lang="en-US" dirty="0" err="1"/>
              <a:t>LightGBM</a:t>
            </a:r>
            <a:r>
              <a:rPr lang="en-US" dirty="0"/>
              <a:t> (6%) </a:t>
            </a:r>
            <a:r>
              <a:rPr lang="en-US" dirty="0" err="1"/>
              <a:t>HouseAge</a:t>
            </a:r>
            <a:r>
              <a:rPr lang="en-US" dirty="0"/>
              <a:t> importance nearly inverts: 3rd in </a:t>
            </a:r>
            <a:r>
              <a:rPr lang="en-US" dirty="0" err="1"/>
              <a:t>LightGBM</a:t>
            </a:r>
            <a:r>
              <a:rPr lang="en-US" dirty="0"/>
              <a:t> (14%) vs 9% in </a:t>
            </a:r>
            <a:r>
              <a:rPr lang="en-US" dirty="0" err="1"/>
              <a:t>CatBoost</a:t>
            </a:r>
            <a:r>
              <a:rPr lang="en-US" dirty="0"/>
              <a:t> </a:t>
            </a:r>
            <a:r>
              <a:rPr lang="en-US" b="1" dirty="0"/>
              <a:t>Model-Specific Emphases</a:t>
            </a:r>
            <a:r>
              <a:rPr lang="en-US" dirty="0"/>
              <a:t>: </a:t>
            </a:r>
            <a:r>
              <a:rPr lang="en-US" dirty="0" err="1"/>
              <a:t>CatBoost</a:t>
            </a:r>
            <a:r>
              <a:rPr lang="en-US" dirty="0"/>
              <a:t> emphasizes quality metrics: </a:t>
            </a:r>
            <a:r>
              <a:rPr lang="en-US" dirty="0" err="1"/>
              <a:t>OverallQual</a:t>
            </a:r>
            <a:r>
              <a:rPr lang="en-US" dirty="0"/>
              <a:t>, </a:t>
            </a:r>
            <a:r>
              <a:rPr lang="en-US" dirty="0" err="1"/>
              <a:t>TotalBaths</a:t>
            </a:r>
            <a:r>
              <a:rPr lang="en-US" dirty="0"/>
              <a:t>, and </a:t>
            </a:r>
            <a:r>
              <a:rPr lang="en-US" dirty="0" err="1"/>
              <a:t>KitchenQual</a:t>
            </a:r>
            <a:r>
              <a:rPr lang="en-US" dirty="0"/>
              <a:t> rank higher </a:t>
            </a:r>
            <a:r>
              <a:rPr lang="en-US" dirty="0" err="1"/>
              <a:t>LightGBM</a:t>
            </a:r>
            <a:r>
              <a:rPr lang="en-US" dirty="0"/>
              <a:t> gives more weight to physical attributes: </a:t>
            </a:r>
            <a:r>
              <a:rPr lang="en-US" dirty="0" err="1"/>
              <a:t>LotFrontage</a:t>
            </a:r>
            <a:r>
              <a:rPr lang="en-US" dirty="0"/>
              <a:t> and </a:t>
            </a:r>
            <a:r>
              <a:rPr lang="en-US" dirty="0" err="1"/>
              <a:t>MasVnrArea</a:t>
            </a:r>
            <a:r>
              <a:rPr lang="en-US" dirty="0"/>
              <a:t> show much higher importance </a:t>
            </a:r>
            <a:r>
              <a:rPr lang="en-US" dirty="0" err="1"/>
              <a:t>YrRemodAge</a:t>
            </a:r>
            <a:r>
              <a:rPr lang="en-US" dirty="0"/>
              <a:t> shows stronger influence in </a:t>
            </a:r>
            <a:r>
              <a:rPr lang="en-US" dirty="0" err="1"/>
              <a:t>LightGBM</a:t>
            </a:r>
            <a:r>
              <a:rPr lang="en-US" dirty="0"/>
              <a:t> (12%) compared to </a:t>
            </a:r>
            <a:r>
              <a:rPr lang="en-US" dirty="0" err="1"/>
              <a:t>CatBoost</a:t>
            </a:r>
            <a:r>
              <a:rPr lang="en-US" dirty="0"/>
              <a:t> (6%) </a:t>
            </a:r>
            <a:r>
              <a:rPr lang="en-US" b="1" dirty="0"/>
              <a:t>Practical Implications</a:t>
            </a:r>
            <a:r>
              <a:rPr lang="en-US" dirty="0"/>
              <a:t>: Model choice significantly affects feature interpretation Core features (</a:t>
            </a:r>
            <a:r>
              <a:rPr lang="en-US" dirty="0" err="1"/>
              <a:t>TotalSqFt</a:t>
            </a:r>
            <a:r>
              <a:rPr lang="en-US" dirty="0"/>
              <a:t>) remain important regardless of model Secondary features show high variability between models, suggesting careful model selection is crucial for specific use cases</a:t>
            </a:r>
          </a:p>
        </p:txBody>
      </p:sp>
      <p:sp>
        <p:nvSpPr>
          <p:cNvPr id="4" name="Slide Number Placeholder 3"/>
          <p:cNvSpPr>
            <a:spLocks noGrp="1"/>
          </p:cNvSpPr>
          <p:nvPr>
            <p:ph type="sldNum" sz="quarter" idx="5"/>
          </p:nvPr>
        </p:nvSpPr>
        <p:spPr/>
        <p:txBody>
          <a:bodyPr/>
          <a:lstStyle/>
          <a:p>
            <a:fld id="{C8A264FC-0B34-4D3F-9DE3-E03317C9965C}" type="slidenum">
              <a:rPr lang="en-US" smtClean="0"/>
              <a:t>20</a:t>
            </a:fld>
            <a:endParaRPr lang="en-US"/>
          </a:p>
        </p:txBody>
      </p:sp>
    </p:spTree>
    <p:extLst>
      <p:ext uri="{BB962C8B-B14F-4D97-AF65-F5344CB8AC3E}">
        <p14:creationId xmlns:p14="http://schemas.microsoft.com/office/powerpoint/2010/main" val="2388678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A264FC-0B34-4D3F-9DE3-E03317C9965C}" type="slidenum">
              <a:rPr lang="en-US" smtClean="0"/>
              <a:t>5</a:t>
            </a:fld>
            <a:endParaRPr lang="en-US"/>
          </a:p>
        </p:txBody>
      </p:sp>
    </p:spTree>
    <p:extLst>
      <p:ext uri="{BB962C8B-B14F-4D97-AF65-F5344CB8AC3E}">
        <p14:creationId xmlns:p14="http://schemas.microsoft.com/office/powerpoint/2010/main" val="4035613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290732-73C2-17B2-0C6A-7606EE1CF5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50DFAD-2A88-BFCF-3ADD-A432D17461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5DD42B-0BFC-6F7E-D435-6CDAC25D4A9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8EA7C30-61E8-A6EE-D2C4-D3B39CD3D3EA}"/>
              </a:ext>
            </a:extLst>
          </p:cNvPr>
          <p:cNvSpPr>
            <a:spLocks noGrp="1"/>
          </p:cNvSpPr>
          <p:nvPr>
            <p:ph type="sldNum" sz="quarter" idx="5"/>
          </p:nvPr>
        </p:nvSpPr>
        <p:spPr/>
        <p:txBody>
          <a:bodyPr/>
          <a:lstStyle/>
          <a:p>
            <a:fld id="{C8A264FC-0B34-4D3F-9DE3-E03317C9965C}" type="slidenum">
              <a:rPr lang="en-US" smtClean="0"/>
              <a:t>6</a:t>
            </a:fld>
            <a:endParaRPr lang="en-US"/>
          </a:p>
        </p:txBody>
      </p:sp>
    </p:spTree>
    <p:extLst>
      <p:ext uri="{BB962C8B-B14F-4D97-AF65-F5344CB8AC3E}">
        <p14:creationId xmlns:p14="http://schemas.microsoft.com/office/powerpoint/2010/main" val="2460129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A264FC-0B34-4D3F-9DE3-E03317C9965C}" type="slidenum">
              <a:rPr lang="en-US" smtClean="0"/>
              <a:t>7</a:t>
            </a:fld>
            <a:endParaRPr lang="en-US"/>
          </a:p>
        </p:txBody>
      </p:sp>
    </p:spTree>
    <p:extLst>
      <p:ext uri="{BB962C8B-B14F-4D97-AF65-F5344CB8AC3E}">
        <p14:creationId xmlns:p14="http://schemas.microsoft.com/office/powerpoint/2010/main" val="546669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A264FC-0B34-4D3F-9DE3-E03317C9965C}" type="slidenum">
              <a:rPr lang="en-US" smtClean="0"/>
              <a:t>9</a:t>
            </a:fld>
            <a:endParaRPr lang="en-US"/>
          </a:p>
        </p:txBody>
      </p:sp>
    </p:spTree>
    <p:extLst>
      <p:ext uri="{BB962C8B-B14F-4D97-AF65-F5344CB8AC3E}">
        <p14:creationId xmlns:p14="http://schemas.microsoft.com/office/powerpoint/2010/main" val="3725965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A264FC-0B34-4D3F-9DE3-E03317C9965C}" type="slidenum">
              <a:rPr lang="en-US" smtClean="0"/>
              <a:t>10</a:t>
            </a:fld>
            <a:endParaRPr lang="en-US"/>
          </a:p>
        </p:txBody>
      </p:sp>
    </p:spTree>
    <p:extLst>
      <p:ext uri="{BB962C8B-B14F-4D97-AF65-F5344CB8AC3E}">
        <p14:creationId xmlns:p14="http://schemas.microsoft.com/office/powerpoint/2010/main" val="915086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A264FC-0B34-4D3F-9DE3-E03317C9965C}" type="slidenum">
              <a:rPr lang="en-US" smtClean="0"/>
              <a:t>11</a:t>
            </a:fld>
            <a:endParaRPr lang="en-US"/>
          </a:p>
        </p:txBody>
      </p:sp>
    </p:spTree>
    <p:extLst>
      <p:ext uri="{BB962C8B-B14F-4D97-AF65-F5344CB8AC3E}">
        <p14:creationId xmlns:p14="http://schemas.microsoft.com/office/powerpoint/2010/main" val="1024860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A264FC-0B34-4D3F-9DE3-E03317C9965C}" type="slidenum">
              <a:rPr lang="en-US" smtClean="0"/>
              <a:t>12</a:t>
            </a:fld>
            <a:endParaRPr lang="en-US"/>
          </a:p>
        </p:txBody>
      </p:sp>
    </p:spTree>
    <p:extLst>
      <p:ext uri="{BB962C8B-B14F-4D97-AF65-F5344CB8AC3E}">
        <p14:creationId xmlns:p14="http://schemas.microsoft.com/office/powerpoint/2010/main" val="2974559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A264FC-0B34-4D3F-9DE3-E03317C9965C}" type="slidenum">
              <a:rPr lang="en-US" smtClean="0"/>
              <a:t>19</a:t>
            </a:fld>
            <a:endParaRPr lang="en-US"/>
          </a:p>
        </p:txBody>
      </p:sp>
    </p:spTree>
    <p:extLst>
      <p:ext uri="{BB962C8B-B14F-4D97-AF65-F5344CB8AC3E}">
        <p14:creationId xmlns:p14="http://schemas.microsoft.com/office/powerpoint/2010/main" val="2444170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8AA0F-C881-3256-DCC9-48A81AD91C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87C102-01D2-9CCA-20AA-2FCA3366B143}"/>
              </a:ext>
            </a:extLst>
          </p:cNvPr>
          <p:cNvSpPr>
            <a:spLocks noGrp="1"/>
          </p:cNvSpPr>
          <p:nvPr>
            <p:ph type="subTitle" idx="1"/>
          </p:nvPr>
        </p:nvSpPr>
        <p:spPr>
          <a:xfrm>
            <a:off x="1524000" y="3602038"/>
            <a:ext cx="9144000" cy="1655762"/>
          </a:xfrm>
        </p:spPr>
        <p:txBody>
          <a:bodyPr/>
          <a:lstStyle>
            <a:lvl1pPr marL="0" indent="0" algn="ctr">
              <a:buNone/>
              <a:defRPr sz="2400">
                <a:solidFill>
                  <a:srgbClr val="4C418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31C2C12-4755-B3A3-BBB5-F569815007C6}"/>
              </a:ext>
            </a:extLst>
          </p:cNvPr>
          <p:cNvSpPr>
            <a:spLocks noGrp="1"/>
          </p:cNvSpPr>
          <p:nvPr>
            <p:ph type="dt" sz="half" idx="10"/>
          </p:nvPr>
        </p:nvSpPr>
        <p:spPr>
          <a:xfrm>
            <a:off x="152400" y="6569955"/>
            <a:ext cx="2743200" cy="234903"/>
          </a:xfrm>
        </p:spPr>
        <p:txBody>
          <a:bodyPr/>
          <a:lstStyle/>
          <a:p>
            <a:r>
              <a:rPr lang="en-US" dirty="0"/>
              <a:t>02/10/2025</a:t>
            </a:r>
          </a:p>
        </p:txBody>
      </p:sp>
      <p:sp>
        <p:nvSpPr>
          <p:cNvPr id="5" name="Footer Placeholder 4">
            <a:extLst>
              <a:ext uri="{FF2B5EF4-FFF2-40B4-BE49-F238E27FC236}">
                <a16:creationId xmlns:a16="http://schemas.microsoft.com/office/drawing/2014/main" id="{E4AE5AD6-1673-072F-165B-3FC2482D1135}"/>
              </a:ext>
            </a:extLst>
          </p:cNvPr>
          <p:cNvSpPr>
            <a:spLocks noGrp="1"/>
          </p:cNvSpPr>
          <p:nvPr>
            <p:ph type="ftr" sz="quarter" idx="11"/>
          </p:nvPr>
        </p:nvSpPr>
        <p:spPr>
          <a:xfrm>
            <a:off x="4086860" y="6603132"/>
            <a:ext cx="4018280" cy="201726"/>
          </a:xfrm>
        </p:spPr>
        <p:txBody>
          <a:bodyPr/>
          <a:lstStyle/>
          <a:p>
            <a:r>
              <a:rPr lang="en-US" dirty="0" err="1"/>
              <a:t>Nawaraj</a:t>
            </a:r>
            <a:r>
              <a:rPr lang="en-US" dirty="0"/>
              <a:t> </a:t>
            </a:r>
            <a:r>
              <a:rPr lang="en-US" dirty="0" err="1"/>
              <a:t>Paudel</a:t>
            </a:r>
            <a:r>
              <a:rPr lang="en-US" dirty="0"/>
              <a:t>, PhD - Data Scientist &amp; ML Engineer</a:t>
            </a:r>
          </a:p>
        </p:txBody>
      </p:sp>
      <p:sp>
        <p:nvSpPr>
          <p:cNvPr id="6" name="Slide Number Placeholder 5">
            <a:extLst>
              <a:ext uri="{FF2B5EF4-FFF2-40B4-BE49-F238E27FC236}">
                <a16:creationId xmlns:a16="http://schemas.microsoft.com/office/drawing/2014/main" id="{49FB3AC8-B505-0695-AE03-7D317AC7862D}"/>
              </a:ext>
            </a:extLst>
          </p:cNvPr>
          <p:cNvSpPr>
            <a:spLocks noGrp="1"/>
          </p:cNvSpPr>
          <p:nvPr>
            <p:ph type="sldNum" sz="quarter" idx="12"/>
          </p:nvPr>
        </p:nvSpPr>
        <p:spPr>
          <a:xfrm>
            <a:off x="9352280" y="6603132"/>
            <a:ext cx="2743200" cy="226956"/>
          </a:xfrm>
        </p:spPr>
        <p:txBody>
          <a:bodyPr/>
          <a:lstStyle/>
          <a:p>
            <a:fld id="{7E1937AE-3D16-4264-93AC-42AF574411DF}" type="slidenum">
              <a:rPr lang="en-US" smtClean="0"/>
              <a:pPr/>
              <a:t>‹#›</a:t>
            </a:fld>
            <a:r>
              <a:rPr lang="en-US" dirty="0"/>
              <a:t> </a:t>
            </a:r>
          </a:p>
        </p:txBody>
      </p:sp>
    </p:spTree>
    <p:extLst>
      <p:ext uri="{BB962C8B-B14F-4D97-AF65-F5344CB8AC3E}">
        <p14:creationId xmlns:p14="http://schemas.microsoft.com/office/powerpoint/2010/main" val="1716582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85E23-5239-EF1C-74B9-9B7CA6553D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B3A3E-4828-E483-BB8B-FFC5A20136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BFEC31-C737-6CF9-2C07-3F7C6548EF4A}"/>
              </a:ext>
            </a:extLst>
          </p:cNvPr>
          <p:cNvSpPr>
            <a:spLocks noGrp="1"/>
          </p:cNvSpPr>
          <p:nvPr>
            <p:ph type="dt" sz="half" idx="10"/>
          </p:nvPr>
        </p:nvSpPr>
        <p:spPr/>
        <p:txBody>
          <a:bodyPr/>
          <a:lstStyle/>
          <a:p>
            <a:r>
              <a:rPr lang="en-US" dirty="0"/>
              <a:t>02/10/2025</a:t>
            </a:r>
          </a:p>
        </p:txBody>
      </p:sp>
      <p:sp>
        <p:nvSpPr>
          <p:cNvPr id="5" name="Footer Placeholder 4">
            <a:extLst>
              <a:ext uri="{FF2B5EF4-FFF2-40B4-BE49-F238E27FC236}">
                <a16:creationId xmlns:a16="http://schemas.microsoft.com/office/drawing/2014/main" id="{A265A08B-1AE3-4A60-18E5-F25B061B250F}"/>
              </a:ext>
            </a:extLst>
          </p:cNvPr>
          <p:cNvSpPr>
            <a:spLocks noGrp="1"/>
          </p:cNvSpPr>
          <p:nvPr>
            <p:ph type="ftr" sz="quarter" idx="11"/>
          </p:nvPr>
        </p:nvSpPr>
        <p:spPr/>
        <p:txBody>
          <a:bodyPr/>
          <a:lstStyle/>
          <a:p>
            <a:r>
              <a:rPr lang="en-US"/>
              <a:t>Nawaraj Paudel, PhD - Data Scientist &amp; ML Engineer</a:t>
            </a:r>
          </a:p>
        </p:txBody>
      </p:sp>
      <p:sp>
        <p:nvSpPr>
          <p:cNvPr id="6" name="Slide Number Placeholder 5">
            <a:extLst>
              <a:ext uri="{FF2B5EF4-FFF2-40B4-BE49-F238E27FC236}">
                <a16:creationId xmlns:a16="http://schemas.microsoft.com/office/drawing/2014/main" id="{ED6DFBEA-DE59-7188-9837-101AEA9899FA}"/>
              </a:ext>
            </a:extLst>
          </p:cNvPr>
          <p:cNvSpPr>
            <a:spLocks noGrp="1"/>
          </p:cNvSpPr>
          <p:nvPr>
            <p:ph type="sldNum" sz="quarter" idx="12"/>
          </p:nvPr>
        </p:nvSpPr>
        <p:spPr/>
        <p:txBody>
          <a:bodyPr/>
          <a:lstStyle/>
          <a:p>
            <a:fld id="{7E1937AE-3D16-4264-93AC-42AF574411DF}" type="slidenum">
              <a:rPr lang="en-US" smtClean="0"/>
              <a:t>‹#›</a:t>
            </a:fld>
            <a:endParaRPr lang="en-US"/>
          </a:p>
        </p:txBody>
      </p:sp>
    </p:spTree>
    <p:extLst>
      <p:ext uri="{BB962C8B-B14F-4D97-AF65-F5344CB8AC3E}">
        <p14:creationId xmlns:p14="http://schemas.microsoft.com/office/powerpoint/2010/main" val="182551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AB0D24-80E1-C51C-EA53-704B5A19D0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EBE261-0D80-B1A6-E881-6CD831D4B3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6E3672-84EA-D1A8-2EA4-C92434331A29}"/>
              </a:ext>
            </a:extLst>
          </p:cNvPr>
          <p:cNvSpPr>
            <a:spLocks noGrp="1"/>
          </p:cNvSpPr>
          <p:nvPr>
            <p:ph type="dt" sz="half" idx="10"/>
          </p:nvPr>
        </p:nvSpPr>
        <p:spPr/>
        <p:txBody>
          <a:bodyPr/>
          <a:lstStyle/>
          <a:p>
            <a:r>
              <a:rPr lang="en-US" dirty="0"/>
              <a:t>02/10/2025</a:t>
            </a:r>
          </a:p>
        </p:txBody>
      </p:sp>
      <p:sp>
        <p:nvSpPr>
          <p:cNvPr id="5" name="Footer Placeholder 4">
            <a:extLst>
              <a:ext uri="{FF2B5EF4-FFF2-40B4-BE49-F238E27FC236}">
                <a16:creationId xmlns:a16="http://schemas.microsoft.com/office/drawing/2014/main" id="{E975CB30-A743-32D7-399F-E71F41E421E7}"/>
              </a:ext>
            </a:extLst>
          </p:cNvPr>
          <p:cNvSpPr>
            <a:spLocks noGrp="1"/>
          </p:cNvSpPr>
          <p:nvPr>
            <p:ph type="ftr" sz="quarter" idx="11"/>
          </p:nvPr>
        </p:nvSpPr>
        <p:spPr/>
        <p:txBody>
          <a:bodyPr/>
          <a:lstStyle/>
          <a:p>
            <a:r>
              <a:rPr lang="en-US"/>
              <a:t>Nawaraj Paudel, PhD - Data Scientist &amp; ML Engineer</a:t>
            </a:r>
          </a:p>
        </p:txBody>
      </p:sp>
      <p:sp>
        <p:nvSpPr>
          <p:cNvPr id="6" name="Slide Number Placeholder 5">
            <a:extLst>
              <a:ext uri="{FF2B5EF4-FFF2-40B4-BE49-F238E27FC236}">
                <a16:creationId xmlns:a16="http://schemas.microsoft.com/office/drawing/2014/main" id="{97C3ECBC-B5D3-6DE5-4146-638225A7CCD6}"/>
              </a:ext>
            </a:extLst>
          </p:cNvPr>
          <p:cNvSpPr>
            <a:spLocks noGrp="1"/>
          </p:cNvSpPr>
          <p:nvPr>
            <p:ph type="sldNum" sz="quarter" idx="12"/>
          </p:nvPr>
        </p:nvSpPr>
        <p:spPr/>
        <p:txBody>
          <a:bodyPr/>
          <a:lstStyle/>
          <a:p>
            <a:fld id="{7E1937AE-3D16-4264-93AC-42AF574411DF}" type="slidenum">
              <a:rPr lang="en-US" smtClean="0"/>
              <a:t>‹#›</a:t>
            </a:fld>
            <a:endParaRPr lang="en-US"/>
          </a:p>
        </p:txBody>
      </p:sp>
    </p:spTree>
    <p:extLst>
      <p:ext uri="{BB962C8B-B14F-4D97-AF65-F5344CB8AC3E}">
        <p14:creationId xmlns:p14="http://schemas.microsoft.com/office/powerpoint/2010/main" val="3914649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9E64A-7C0D-F4CC-8023-58F77FD60C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A42D61-4894-B2C9-3AC0-C8F2560EE9B1}"/>
              </a:ext>
            </a:extLst>
          </p:cNvPr>
          <p:cNvSpPr>
            <a:spLocks noGrp="1"/>
          </p:cNvSpPr>
          <p:nvPr>
            <p:ph idx="1"/>
          </p:nvPr>
        </p:nvSpPr>
        <p:spPr/>
        <p:txBody>
          <a:bodyPr/>
          <a:lstStyle>
            <a:lvl1pPr>
              <a:defRPr>
                <a:solidFill>
                  <a:srgbClr val="4B4184"/>
                </a:solidFill>
              </a:defRPr>
            </a:lvl1pPr>
            <a:lvl2pPr>
              <a:defRPr>
                <a:solidFill>
                  <a:srgbClr val="4B4184"/>
                </a:solidFill>
              </a:defRPr>
            </a:lvl2pPr>
            <a:lvl3pPr>
              <a:defRPr>
                <a:solidFill>
                  <a:srgbClr val="4B4184"/>
                </a:solidFill>
              </a:defRPr>
            </a:lvl3pPr>
            <a:lvl4pPr>
              <a:defRPr>
                <a:solidFill>
                  <a:srgbClr val="4B4184"/>
                </a:solidFill>
              </a:defRPr>
            </a:lvl4pPr>
            <a:lvl5pPr>
              <a:defRPr>
                <a:solidFill>
                  <a:srgbClr val="4B4184"/>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2B5559-B7C0-230E-B7F2-5E80D25297D0}"/>
              </a:ext>
            </a:extLst>
          </p:cNvPr>
          <p:cNvSpPr>
            <a:spLocks noGrp="1"/>
          </p:cNvSpPr>
          <p:nvPr>
            <p:ph type="dt" sz="half" idx="10"/>
          </p:nvPr>
        </p:nvSpPr>
        <p:spPr>
          <a:xfrm>
            <a:off x="0" y="6665996"/>
            <a:ext cx="2692400" cy="226956"/>
          </a:xfrm>
        </p:spPr>
        <p:txBody>
          <a:bodyPr/>
          <a:lstStyle>
            <a:lvl1pPr>
              <a:defRPr sz="1200" b="1">
                <a:solidFill>
                  <a:schemeClr val="bg1"/>
                </a:solidFill>
              </a:defRPr>
            </a:lvl1pPr>
          </a:lstStyle>
          <a:p>
            <a:r>
              <a:rPr lang="en-US" dirty="0"/>
              <a:t>02/10/2025</a:t>
            </a:r>
          </a:p>
        </p:txBody>
      </p:sp>
      <p:sp>
        <p:nvSpPr>
          <p:cNvPr id="5" name="Footer Placeholder 4">
            <a:extLst>
              <a:ext uri="{FF2B5EF4-FFF2-40B4-BE49-F238E27FC236}">
                <a16:creationId xmlns:a16="http://schemas.microsoft.com/office/drawing/2014/main" id="{7AC8BB42-D62C-61B2-ACA0-2A6E02255B08}"/>
              </a:ext>
            </a:extLst>
          </p:cNvPr>
          <p:cNvSpPr>
            <a:spLocks noGrp="1"/>
          </p:cNvSpPr>
          <p:nvPr>
            <p:ph type="ftr" sz="quarter" idx="11"/>
          </p:nvPr>
        </p:nvSpPr>
        <p:spPr>
          <a:xfrm>
            <a:off x="4404360" y="6649112"/>
            <a:ext cx="4079240" cy="201726"/>
          </a:xfrm>
        </p:spPr>
        <p:txBody>
          <a:bodyPr/>
          <a:lstStyle>
            <a:lvl1pPr>
              <a:defRPr sz="1200" b="1">
                <a:solidFill>
                  <a:schemeClr val="bg1"/>
                </a:solidFill>
              </a:defRPr>
            </a:lvl1pPr>
          </a:lstStyle>
          <a:p>
            <a:r>
              <a:rPr lang="en-US" dirty="0" err="1"/>
              <a:t>Nawaraj</a:t>
            </a:r>
            <a:r>
              <a:rPr lang="en-US" dirty="0"/>
              <a:t> </a:t>
            </a:r>
            <a:r>
              <a:rPr lang="en-US" dirty="0" err="1"/>
              <a:t>Paudel</a:t>
            </a:r>
            <a:r>
              <a:rPr lang="en-US" dirty="0"/>
              <a:t>, PhD - Data Scientist &amp; ML Engineer</a:t>
            </a:r>
          </a:p>
        </p:txBody>
      </p:sp>
      <p:sp>
        <p:nvSpPr>
          <p:cNvPr id="6" name="Slide Number Placeholder 5">
            <a:extLst>
              <a:ext uri="{FF2B5EF4-FFF2-40B4-BE49-F238E27FC236}">
                <a16:creationId xmlns:a16="http://schemas.microsoft.com/office/drawing/2014/main" id="{A81496DB-C605-CEC5-6A2E-117BF3F4D570}"/>
              </a:ext>
            </a:extLst>
          </p:cNvPr>
          <p:cNvSpPr>
            <a:spLocks noGrp="1"/>
          </p:cNvSpPr>
          <p:nvPr>
            <p:ph type="sldNum" sz="quarter" idx="12"/>
          </p:nvPr>
        </p:nvSpPr>
        <p:spPr>
          <a:xfrm>
            <a:off x="9418320" y="6649112"/>
            <a:ext cx="2692400" cy="226956"/>
          </a:xfrm>
        </p:spPr>
        <p:txBody>
          <a:bodyPr/>
          <a:lstStyle>
            <a:lvl1pPr>
              <a:defRPr sz="1200" b="1">
                <a:solidFill>
                  <a:schemeClr val="bg1"/>
                </a:solidFill>
              </a:defRPr>
            </a:lvl1pPr>
          </a:lstStyle>
          <a:p>
            <a:fld id="{7E1937AE-3D16-4264-93AC-42AF574411DF}" type="slidenum">
              <a:rPr lang="en-US" smtClean="0"/>
              <a:pPr/>
              <a:t>‹#›</a:t>
            </a:fld>
            <a:r>
              <a:rPr lang="en-US" dirty="0"/>
              <a:t> </a:t>
            </a:r>
          </a:p>
        </p:txBody>
      </p:sp>
    </p:spTree>
    <p:extLst>
      <p:ext uri="{BB962C8B-B14F-4D97-AF65-F5344CB8AC3E}">
        <p14:creationId xmlns:p14="http://schemas.microsoft.com/office/powerpoint/2010/main" val="3323852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A9118-C542-A317-EC43-BBF1A70870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035D06-7093-7239-12C2-182433A9646D}"/>
              </a:ext>
            </a:extLst>
          </p:cNvPr>
          <p:cNvSpPr>
            <a:spLocks noGrp="1"/>
          </p:cNvSpPr>
          <p:nvPr>
            <p:ph type="body" idx="1"/>
          </p:nvPr>
        </p:nvSpPr>
        <p:spPr>
          <a:xfrm>
            <a:off x="831850" y="4589463"/>
            <a:ext cx="10515600" cy="1500187"/>
          </a:xfrm>
        </p:spPr>
        <p:txBody>
          <a:bodyPr/>
          <a:lstStyle>
            <a:lvl1pPr marL="0" indent="0">
              <a:buNone/>
              <a:defRPr sz="2400">
                <a:solidFill>
                  <a:srgbClr val="4C418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26B4EE18-221E-B49F-8556-C7D423B57371}"/>
              </a:ext>
            </a:extLst>
          </p:cNvPr>
          <p:cNvSpPr>
            <a:spLocks noGrp="1"/>
          </p:cNvSpPr>
          <p:nvPr>
            <p:ph type="dt" sz="half" idx="10"/>
          </p:nvPr>
        </p:nvSpPr>
        <p:spPr>
          <a:xfrm>
            <a:off x="71120" y="6648298"/>
            <a:ext cx="2743200" cy="234903"/>
          </a:xfrm>
        </p:spPr>
        <p:txBody>
          <a:bodyPr/>
          <a:lstStyle/>
          <a:p>
            <a:r>
              <a:rPr lang="en-US" dirty="0"/>
              <a:t>02/10/2025</a:t>
            </a:r>
          </a:p>
        </p:txBody>
      </p:sp>
      <p:sp>
        <p:nvSpPr>
          <p:cNvPr id="5" name="Footer Placeholder 4">
            <a:extLst>
              <a:ext uri="{FF2B5EF4-FFF2-40B4-BE49-F238E27FC236}">
                <a16:creationId xmlns:a16="http://schemas.microsoft.com/office/drawing/2014/main" id="{5F429769-9BBE-B8C7-C6EC-3960A41A81B8}"/>
              </a:ext>
            </a:extLst>
          </p:cNvPr>
          <p:cNvSpPr>
            <a:spLocks noGrp="1"/>
          </p:cNvSpPr>
          <p:nvPr>
            <p:ph type="ftr" sz="quarter" idx="11"/>
          </p:nvPr>
        </p:nvSpPr>
        <p:spPr>
          <a:xfrm>
            <a:off x="4086860" y="6686001"/>
            <a:ext cx="4018280" cy="201726"/>
          </a:xfrm>
        </p:spPr>
        <p:txBody>
          <a:bodyPr/>
          <a:lstStyle/>
          <a:p>
            <a:r>
              <a:rPr lang="en-US" dirty="0"/>
              <a:t>Nawaraj Paudel, PhD - Data Scientist &amp; ML Engineer</a:t>
            </a:r>
          </a:p>
        </p:txBody>
      </p:sp>
      <p:sp>
        <p:nvSpPr>
          <p:cNvPr id="6" name="Slide Number Placeholder 5">
            <a:extLst>
              <a:ext uri="{FF2B5EF4-FFF2-40B4-BE49-F238E27FC236}">
                <a16:creationId xmlns:a16="http://schemas.microsoft.com/office/drawing/2014/main" id="{4D0712ED-AF24-3DA3-AA8A-7073EB4EBB7E}"/>
              </a:ext>
            </a:extLst>
          </p:cNvPr>
          <p:cNvSpPr>
            <a:spLocks noGrp="1"/>
          </p:cNvSpPr>
          <p:nvPr>
            <p:ph type="sldNum" sz="quarter" idx="12"/>
          </p:nvPr>
        </p:nvSpPr>
        <p:spPr>
          <a:xfrm>
            <a:off x="9377680" y="6673386"/>
            <a:ext cx="2743200" cy="226956"/>
          </a:xfrm>
        </p:spPr>
        <p:txBody>
          <a:bodyPr/>
          <a:lstStyle/>
          <a:p>
            <a:fld id="{7E1937AE-3D16-4264-93AC-42AF574411DF}" type="slidenum">
              <a:rPr lang="en-US" smtClean="0"/>
              <a:pPr/>
              <a:t>‹#›</a:t>
            </a:fld>
            <a:r>
              <a:rPr lang="en-US" dirty="0"/>
              <a:t> </a:t>
            </a:r>
          </a:p>
        </p:txBody>
      </p:sp>
    </p:spTree>
    <p:extLst>
      <p:ext uri="{BB962C8B-B14F-4D97-AF65-F5344CB8AC3E}">
        <p14:creationId xmlns:p14="http://schemas.microsoft.com/office/powerpoint/2010/main" val="2675357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C729-8809-B4F1-8E47-7E7C56E70D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593470-0FE2-8096-0EF9-DB642BBA4A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B5742E-BD12-7A34-3271-D860C24EA3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2BDECE-58E2-0D4F-ABCD-750DFC0ED872}"/>
              </a:ext>
            </a:extLst>
          </p:cNvPr>
          <p:cNvSpPr>
            <a:spLocks noGrp="1"/>
          </p:cNvSpPr>
          <p:nvPr>
            <p:ph type="dt" sz="half" idx="10"/>
          </p:nvPr>
        </p:nvSpPr>
        <p:spPr/>
        <p:txBody>
          <a:bodyPr/>
          <a:lstStyle/>
          <a:p>
            <a:r>
              <a:rPr lang="en-US" dirty="0"/>
              <a:t>02/10/2025</a:t>
            </a:r>
          </a:p>
        </p:txBody>
      </p:sp>
      <p:sp>
        <p:nvSpPr>
          <p:cNvPr id="6" name="Footer Placeholder 5">
            <a:extLst>
              <a:ext uri="{FF2B5EF4-FFF2-40B4-BE49-F238E27FC236}">
                <a16:creationId xmlns:a16="http://schemas.microsoft.com/office/drawing/2014/main" id="{75BB1C5F-00BC-7D52-3AF8-6969DF97D035}"/>
              </a:ext>
            </a:extLst>
          </p:cNvPr>
          <p:cNvSpPr>
            <a:spLocks noGrp="1"/>
          </p:cNvSpPr>
          <p:nvPr>
            <p:ph type="ftr" sz="quarter" idx="11"/>
          </p:nvPr>
        </p:nvSpPr>
        <p:spPr/>
        <p:txBody>
          <a:bodyPr/>
          <a:lstStyle/>
          <a:p>
            <a:r>
              <a:rPr lang="en-US"/>
              <a:t>Nawaraj Paudel, PhD - Data Scientist &amp; ML Engineer</a:t>
            </a:r>
          </a:p>
        </p:txBody>
      </p:sp>
      <p:sp>
        <p:nvSpPr>
          <p:cNvPr id="7" name="Slide Number Placeholder 6">
            <a:extLst>
              <a:ext uri="{FF2B5EF4-FFF2-40B4-BE49-F238E27FC236}">
                <a16:creationId xmlns:a16="http://schemas.microsoft.com/office/drawing/2014/main" id="{50A205D9-5581-BBB4-A2A0-8D6ABD51FFE2}"/>
              </a:ext>
            </a:extLst>
          </p:cNvPr>
          <p:cNvSpPr>
            <a:spLocks noGrp="1"/>
          </p:cNvSpPr>
          <p:nvPr>
            <p:ph type="sldNum" sz="quarter" idx="12"/>
          </p:nvPr>
        </p:nvSpPr>
        <p:spPr/>
        <p:txBody>
          <a:bodyPr/>
          <a:lstStyle/>
          <a:p>
            <a:fld id="{7E1937AE-3D16-4264-93AC-42AF574411DF}" type="slidenum">
              <a:rPr lang="en-US" smtClean="0"/>
              <a:t>‹#›</a:t>
            </a:fld>
            <a:endParaRPr lang="en-US"/>
          </a:p>
        </p:txBody>
      </p:sp>
    </p:spTree>
    <p:extLst>
      <p:ext uri="{BB962C8B-B14F-4D97-AF65-F5344CB8AC3E}">
        <p14:creationId xmlns:p14="http://schemas.microsoft.com/office/powerpoint/2010/main" val="39844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97E58-1A05-9678-58F5-161E6F7117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F8D36E-BEFF-E9BD-D83E-1099F186EB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9EBEDB-80FC-4408-8FD2-71D26E98E8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49E8A7-1639-AA5A-A04E-5564F0AFF6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F5E6FE-3AD1-CFED-F448-020AEEAE9F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B4BABF-9677-0577-2647-6EFEB42E3A94}"/>
              </a:ext>
            </a:extLst>
          </p:cNvPr>
          <p:cNvSpPr>
            <a:spLocks noGrp="1"/>
          </p:cNvSpPr>
          <p:nvPr>
            <p:ph type="dt" sz="half" idx="10"/>
          </p:nvPr>
        </p:nvSpPr>
        <p:spPr/>
        <p:txBody>
          <a:bodyPr/>
          <a:lstStyle/>
          <a:p>
            <a:r>
              <a:rPr lang="en-US" dirty="0"/>
              <a:t>02/10/2025</a:t>
            </a:r>
          </a:p>
        </p:txBody>
      </p:sp>
      <p:sp>
        <p:nvSpPr>
          <p:cNvPr id="8" name="Footer Placeholder 7">
            <a:extLst>
              <a:ext uri="{FF2B5EF4-FFF2-40B4-BE49-F238E27FC236}">
                <a16:creationId xmlns:a16="http://schemas.microsoft.com/office/drawing/2014/main" id="{99D1A2ED-DBF6-C235-E7B5-91CFDBEA7A80}"/>
              </a:ext>
            </a:extLst>
          </p:cNvPr>
          <p:cNvSpPr>
            <a:spLocks noGrp="1"/>
          </p:cNvSpPr>
          <p:nvPr>
            <p:ph type="ftr" sz="quarter" idx="11"/>
          </p:nvPr>
        </p:nvSpPr>
        <p:spPr>
          <a:xfrm>
            <a:off x="4086860" y="6678778"/>
            <a:ext cx="4018280" cy="201726"/>
          </a:xfrm>
        </p:spPr>
        <p:txBody>
          <a:bodyPr/>
          <a:lstStyle/>
          <a:p>
            <a:r>
              <a:rPr lang="en-US"/>
              <a:t>Nawaraj Paudel, PhD - Data Scientist &amp; ML Engineer</a:t>
            </a:r>
          </a:p>
        </p:txBody>
      </p:sp>
      <p:sp>
        <p:nvSpPr>
          <p:cNvPr id="9" name="Slide Number Placeholder 8">
            <a:extLst>
              <a:ext uri="{FF2B5EF4-FFF2-40B4-BE49-F238E27FC236}">
                <a16:creationId xmlns:a16="http://schemas.microsoft.com/office/drawing/2014/main" id="{3CA7131E-27F1-7A4F-59BE-456D2B0C8C33}"/>
              </a:ext>
            </a:extLst>
          </p:cNvPr>
          <p:cNvSpPr>
            <a:spLocks noGrp="1"/>
          </p:cNvSpPr>
          <p:nvPr>
            <p:ph type="sldNum" sz="quarter" idx="12"/>
          </p:nvPr>
        </p:nvSpPr>
        <p:spPr/>
        <p:txBody>
          <a:bodyPr/>
          <a:lstStyle/>
          <a:p>
            <a:fld id="{7E1937AE-3D16-4264-93AC-42AF574411DF}" type="slidenum">
              <a:rPr lang="en-US" smtClean="0"/>
              <a:t>‹#›</a:t>
            </a:fld>
            <a:endParaRPr lang="en-US"/>
          </a:p>
        </p:txBody>
      </p:sp>
    </p:spTree>
    <p:extLst>
      <p:ext uri="{BB962C8B-B14F-4D97-AF65-F5344CB8AC3E}">
        <p14:creationId xmlns:p14="http://schemas.microsoft.com/office/powerpoint/2010/main" val="761315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C7331-7218-5022-5E5E-BCAF36CDF4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FD668-6D4A-26ED-2D47-78269B6755FD}"/>
              </a:ext>
            </a:extLst>
          </p:cNvPr>
          <p:cNvSpPr>
            <a:spLocks noGrp="1"/>
          </p:cNvSpPr>
          <p:nvPr>
            <p:ph type="dt" sz="half" idx="10"/>
          </p:nvPr>
        </p:nvSpPr>
        <p:spPr/>
        <p:txBody>
          <a:bodyPr/>
          <a:lstStyle/>
          <a:p>
            <a:r>
              <a:rPr lang="en-US" dirty="0"/>
              <a:t>02/10/2025</a:t>
            </a:r>
          </a:p>
        </p:txBody>
      </p:sp>
      <p:sp>
        <p:nvSpPr>
          <p:cNvPr id="4" name="Footer Placeholder 3">
            <a:extLst>
              <a:ext uri="{FF2B5EF4-FFF2-40B4-BE49-F238E27FC236}">
                <a16:creationId xmlns:a16="http://schemas.microsoft.com/office/drawing/2014/main" id="{D6A03AF0-70F1-5D15-2BE8-20E315F857D8}"/>
              </a:ext>
            </a:extLst>
          </p:cNvPr>
          <p:cNvSpPr>
            <a:spLocks noGrp="1"/>
          </p:cNvSpPr>
          <p:nvPr>
            <p:ph type="ftr" sz="quarter" idx="11"/>
          </p:nvPr>
        </p:nvSpPr>
        <p:spPr/>
        <p:txBody>
          <a:bodyPr/>
          <a:lstStyle/>
          <a:p>
            <a:r>
              <a:rPr lang="en-US"/>
              <a:t>Nawaraj Paudel, PhD - Data Scientist &amp; ML Engineer</a:t>
            </a:r>
          </a:p>
        </p:txBody>
      </p:sp>
      <p:sp>
        <p:nvSpPr>
          <p:cNvPr id="5" name="Slide Number Placeholder 4">
            <a:extLst>
              <a:ext uri="{FF2B5EF4-FFF2-40B4-BE49-F238E27FC236}">
                <a16:creationId xmlns:a16="http://schemas.microsoft.com/office/drawing/2014/main" id="{D8C4CABF-4AF0-6072-6E5C-31FDBAEE46F9}"/>
              </a:ext>
            </a:extLst>
          </p:cNvPr>
          <p:cNvSpPr>
            <a:spLocks noGrp="1"/>
          </p:cNvSpPr>
          <p:nvPr>
            <p:ph type="sldNum" sz="quarter" idx="12"/>
          </p:nvPr>
        </p:nvSpPr>
        <p:spPr/>
        <p:txBody>
          <a:bodyPr/>
          <a:lstStyle/>
          <a:p>
            <a:fld id="{7E1937AE-3D16-4264-93AC-42AF574411DF}" type="slidenum">
              <a:rPr lang="en-US" smtClean="0"/>
              <a:t>‹#›</a:t>
            </a:fld>
            <a:endParaRPr lang="en-US"/>
          </a:p>
        </p:txBody>
      </p:sp>
    </p:spTree>
    <p:extLst>
      <p:ext uri="{BB962C8B-B14F-4D97-AF65-F5344CB8AC3E}">
        <p14:creationId xmlns:p14="http://schemas.microsoft.com/office/powerpoint/2010/main" val="3004447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4F3DDA-4C4D-8008-10FC-CB4EA7E59918}"/>
              </a:ext>
            </a:extLst>
          </p:cNvPr>
          <p:cNvSpPr>
            <a:spLocks noGrp="1"/>
          </p:cNvSpPr>
          <p:nvPr>
            <p:ph type="dt" sz="half" idx="10"/>
          </p:nvPr>
        </p:nvSpPr>
        <p:spPr/>
        <p:txBody>
          <a:bodyPr/>
          <a:lstStyle/>
          <a:p>
            <a:r>
              <a:rPr lang="en-US" dirty="0"/>
              <a:t>02/10/2025</a:t>
            </a:r>
          </a:p>
        </p:txBody>
      </p:sp>
      <p:sp>
        <p:nvSpPr>
          <p:cNvPr id="3" name="Footer Placeholder 2">
            <a:extLst>
              <a:ext uri="{FF2B5EF4-FFF2-40B4-BE49-F238E27FC236}">
                <a16:creationId xmlns:a16="http://schemas.microsoft.com/office/drawing/2014/main" id="{A677282E-8230-F962-6790-5254A275602A}"/>
              </a:ext>
            </a:extLst>
          </p:cNvPr>
          <p:cNvSpPr>
            <a:spLocks noGrp="1"/>
          </p:cNvSpPr>
          <p:nvPr>
            <p:ph type="ftr" sz="quarter" idx="11"/>
          </p:nvPr>
        </p:nvSpPr>
        <p:spPr/>
        <p:txBody>
          <a:bodyPr/>
          <a:lstStyle/>
          <a:p>
            <a:r>
              <a:rPr lang="en-US"/>
              <a:t>Nawaraj Paudel, PhD - Data Scientist &amp; ML Engineer</a:t>
            </a:r>
          </a:p>
        </p:txBody>
      </p:sp>
      <p:sp>
        <p:nvSpPr>
          <p:cNvPr id="4" name="Slide Number Placeholder 3">
            <a:extLst>
              <a:ext uri="{FF2B5EF4-FFF2-40B4-BE49-F238E27FC236}">
                <a16:creationId xmlns:a16="http://schemas.microsoft.com/office/drawing/2014/main" id="{7BFCDA5E-6094-0582-688B-AD3909846506}"/>
              </a:ext>
            </a:extLst>
          </p:cNvPr>
          <p:cNvSpPr>
            <a:spLocks noGrp="1"/>
          </p:cNvSpPr>
          <p:nvPr>
            <p:ph type="sldNum" sz="quarter" idx="12"/>
          </p:nvPr>
        </p:nvSpPr>
        <p:spPr/>
        <p:txBody>
          <a:bodyPr/>
          <a:lstStyle/>
          <a:p>
            <a:fld id="{7E1937AE-3D16-4264-93AC-42AF574411DF}" type="slidenum">
              <a:rPr lang="en-US" smtClean="0"/>
              <a:t>‹#›</a:t>
            </a:fld>
            <a:endParaRPr lang="en-US"/>
          </a:p>
        </p:txBody>
      </p:sp>
    </p:spTree>
    <p:extLst>
      <p:ext uri="{BB962C8B-B14F-4D97-AF65-F5344CB8AC3E}">
        <p14:creationId xmlns:p14="http://schemas.microsoft.com/office/powerpoint/2010/main" val="3530658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E0D74-0795-EDC7-2769-5783C68380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8D8933-F18D-85D3-C5E4-91E775A49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BA9D02-C5CA-29BF-21E9-EFB6E9D735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619032-F0F4-6C45-6705-97EDA9A18EBF}"/>
              </a:ext>
            </a:extLst>
          </p:cNvPr>
          <p:cNvSpPr>
            <a:spLocks noGrp="1"/>
          </p:cNvSpPr>
          <p:nvPr>
            <p:ph type="dt" sz="half" idx="10"/>
          </p:nvPr>
        </p:nvSpPr>
        <p:spPr/>
        <p:txBody>
          <a:bodyPr/>
          <a:lstStyle/>
          <a:p>
            <a:r>
              <a:rPr lang="en-US" dirty="0"/>
              <a:t>02/10/2025</a:t>
            </a:r>
          </a:p>
        </p:txBody>
      </p:sp>
      <p:sp>
        <p:nvSpPr>
          <p:cNvPr id="6" name="Footer Placeholder 5">
            <a:extLst>
              <a:ext uri="{FF2B5EF4-FFF2-40B4-BE49-F238E27FC236}">
                <a16:creationId xmlns:a16="http://schemas.microsoft.com/office/drawing/2014/main" id="{61AEC439-0BA6-1CAF-E16F-59080236E3E6}"/>
              </a:ext>
            </a:extLst>
          </p:cNvPr>
          <p:cNvSpPr>
            <a:spLocks noGrp="1"/>
          </p:cNvSpPr>
          <p:nvPr>
            <p:ph type="ftr" sz="quarter" idx="11"/>
          </p:nvPr>
        </p:nvSpPr>
        <p:spPr/>
        <p:txBody>
          <a:bodyPr/>
          <a:lstStyle/>
          <a:p>
            <a:r>
              <a:rPr lang="en-US"/>
              <a:t>Nawaraj Paudel, PhD - Data Scientist &amp; ML Engineer</a:t>
            </a:r>
          </a:p>
        </p:txBody>
      </p:sp>
      <p:sp>
        <p:nvSpPr>
          <p:cNvPr id="7" name="Slide Number Placeholder 6">
            <a:extLst>
              <a:ext uri="{FF2B5EF4-FFF2-40B4-BE49-F238E27FC236}">
                <a16:creationId xmlns:a16="http://schemas.microsoft.com/office/drawing/2014/main" id="{14DAC197-D39A-23FC-434C-3D638C2A286C}"/>
              </a:ext>
            </a:extLst>
          </p:cNvPr>
          <p:cNvSpPr>
            <a:spLocks noGrp="1"/>
          </p:cNvSpPr>
          <p:nvPr>
            <p:ph type="sldNum" sz="quarter" idx="12"/>
          </p:nvPr>
        </p:nvSpPr>
        <p:spPr/>
        <p:txBody>
          <a:bodyPr/>
          <a:lstStyle/>
          <a:p>
            <a:fld id="{7E1937AE-3D16-4264-93AC-42AF574411DF}" type="slidenum">
              <a:rPr lang="en-US" smtClean="0"/>
              <a:t>‹#›</a:t>
            </a:fld>
            <a:endParaRPr lang="en-US"/>
          </a:p>
        </p:txBody>
      </p:sp>
    </p:spTree>
    <p:extLst>
      <p:ext uri="{BB962C8B-B14F-4D97-AF65-F5344CB8AC3E}">
        <p14:creationId xmlns:p14="http://schemas.microsoft.com/office/powerpoint/2010/main" val="2768139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1BD19-0698-0F39-625D-332D6FCE62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AE64F7-00EE-CC0F-2A06-B799657CE8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89A2F2-4196-9560-8191-FDAE23C256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814D11-480A-2821-097E-5EE7102A60A9}"/>
              </a:ext>
            </a:extLst>
          </p:cNvPr>
          <p:cNvSpPr>
            <a:spLocks noGrp="1"/>
          </p:cNvSpPr>
          <p:nvPr>
            <p:ph type="dt" sz="half" idx="10"/>
          </p:nvPr>
        </p:nvSpPr>
        <p:spPr/>
        <p:txBody>
          <a:bodyPr/>
          <a:lstStyle/>
          <a:p>
            <a:r>
              <a:rPr lang="en-US" dirty="0"/>
              <a:t>02/10/2025</a:t>
            </a:r>
          </a:p>
        </p:txBody>
      </p:sp>
      <p:sp>
        <p:nvSpPr>
          <p:cNvPr id="6" name="Footer Placeholder 5">
            <a:extLst>
              <a:ext uri="{FF2B5EF4-FFF2-40B4-BE49-F238E27FC236}">
                <a16:creationId xmlns:a16="http://schemas.microsoft.com/office/drawing/2014/main" id="{28D8679A-3041-E1F7-119B-C1CD274A4978}"/>
              </a:ext>
            </a:extLst>
          </p:cNvPr>
          <p:cNvSpPr>
            <a:spLocks noGrp="1"/>
          </p:cNvSpPr>
          <p:nvPr>
            <p:ph type="ftr" sz="quarter" idx="11"/>
          </p:nvPr>
        </p:nvSpPr>
        <p:spPr/>
        <p:txBody>
          <a:bodyPr/>
          <a:lstStyle/>
          <a:p>
            <a:r>
              <a:rPr lang="en-US"/>
              <a:t>Nawaraj Paudel, PhD - Data Scientist &amp; ML Engineer</a:t>
            </a:r>
          </a:p>
        </p:txBody>
      </p:sp>
      <p:sp>
        <p:nvSpPr>
          <p:cNvPr id="7" name="Slide Number Placeholder 6">
            <a:extLst>
              <a:ext uri="{FF2B5EF4-FFF2-40B4-BE49-F238E27FC236}">
                <a16:creationId xmlns:a16="http://schemas.microsoft.com/office/drawing/2014/main" id="{04973404-5579-394B-305C-8AAF4C93EF4E}"/>
              </a:ext>
            </a:extLst>
          </p:cNvPr>
          <p:cNvSpPr>
            <a:spLocks noGrp="1"/>
          </p:cNvSpPr>
          <p:nvPr>
            <p:ph type="sldNum" sz="quarter" idx="12"/>
          </p:nvPr>
        </p:nvSpPr>
        <p:spPr/>
        <p:txBody>
          <a:bodyPr/>
          <a:lstStyle/>
          <a:p>
            <a:fld id="{7E1937AE-3D16-4264-93AC-42AF574411DF}" type="slidenum">
              <a:rPr lang="en-US" smtClean="0"/>
              <a:t>‹#›</a:t>
            </a:fld>
            <a:endParaRPr lang="en-US"/>
          </a:p>
        </p:txBody>
      </p:sp>
    </p:spTree>
    <p:extLst>
      <p:ext uri="{BB962C8B-B14F-4D97-AF65-F5344CB8AC3E}">
        <p14:creationId xmlns:p14="http://schemas.microsoft.com/office/powerpoint/2010/main" val="1598249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26E55E-3867-47C3-E0D1-D7B53D16CE7B}"/>
              </a:ext>
            </a:extLst>
          </p:cNvPr>
          <p:cNvSpPr>
            <a:spLocks noGrp="1"/>
          </p:cNvSpPr>
          <p:nvPr>
            <p:ph type="title"/>
          </p:nvPr>
        </p:nvSpPr>
        <p:spPr>
          <a:xfrm>
            <a:off x="0" y="-58271"/>
            <a:ext cx="12192000" cy="94487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1A656E9-2CE0-72A6-D48C-2FBD13F976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6F21603-46DE-25AE-83A4-B3A837911D00}"/>
              </a:ext>
            </a:extLst>
          </p:cNvPr>
          <p:cNvSpPr>
            <a:spLocks noGrp="1"/>
          </p:cNvSpPr>
          <p:nvPr>
            <p:ph type="dt" sz="half" idx="2"/>
          </p:nvPr>
        </p:nvSpPr>
        <p:spPr>
          <a:xfrm>
            <a:off x="162560" y="6636309"/>
            <a:ext cx="2743200" cy="234903"/>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02/10/2025</a:t>
            </a:r>
          </a:p>
        </p:txBody>
      </p:sp>
      <p:sp>
        <p:nvSpPr>
          <p:cNvPr id="5" name="Footer Placeholder 4">
            <a:extLst>
              <a:ext uri="{FF2B5EF4-FFF2-40B4-BE49-F238E27FC236}">
                <a16:creationId xmlns:a16="http://schemas.microsoft.com/office/drawing/2014/main" id="{95BB4CC1-0350-C1F9-90DB-EFE0F08711E7}"/>
              </a:ext>
            </a:extLst>
          </p:cNvPr>
          <p:cNvSpPr>
            <a:spLocks noGrp="1"/>
          </p:cNvSpPr>
          <p:nvPr>
            <p:ph type="ftr" sz="quarter" idx="3"/>
          </p:nvPr>
        </p:nvSpPr>
        <p:spPr>
          <a:xfrm>
            <a:off x="4038600" y="6636309"/>
            <a:ext cx="4018280" cy="201726"/>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Nawaraj Paudel, PhD - Data Scientist &amp; ML Engineer</a:t>
            </a:r>
            <a:endParaRPr lang="en-US" dirty="0"/>
          </a:p>
        </p:txBody>
      </p:sp>
      <p:sp>
        <p:nvSpPr>
          <p:cNvPr id="6" name="Slide Number Placeholder 5">
            <a:extLst>
              <a:ext uri="{FF2B5EF4-FFF2-40B4-BE49-F238E27FC236}">
                <a16:creationId xmlns:a16="http://schemas.microsoft.com/office/drawing/2014/main" id="{9EEE42DC-1991-8924-07ED-B685B308FA9F}"/>
              </a:ext>
            </a:extLst>
          </p:cNvPr>
          <p:cNvSpPr>
            <a:spLocks noGrp="1"/>
          </p:cNvSpPr>
          <p:nvPr>
            <p:ph type="sldNum" sz="quarter" idx="4"/>
          </p:nvPr>
        </p:nvSpPr>
        <p:spPr>
          <a:xfrm>
            <a:off x="9286240" y="6636309"/>
            <a:ext cx="2743200" cy="226956"/>
          </a:xfrm>
          <a:prstGeom prst="rect">
            <a:avLst/>
          </a:prstGeom>
        </p:spPr>
        <p:txBody>
          <a:bodyPr vert="horz" lIns="91440" tIns="45720" rIns="91440" bIns="45720" rtlCol="0" anchor="ctr"/>
          <a:lstStyle>
            <a:lvl1pPr algn="r">
              <a:defRPr sz="1200">
                <a:solidFill>
                  <a:schemeClr val="tx1">
                    <a:tint val="75000"/>
                  </a:schemeClr>
                </a:solidFill>
              </a:defRPr>
            </a:lvl1pPr>
          </a:lstStyle>
          <a:p>
            <a:fld id="{7E1937AE-3D16-4264-93AC-42AF574411DF}" type="slidenum">
              <a:rPr lang="en-US" smtClean="0"/>
              <a:t>‹#›</a:t>
            </a:fld>
            <a:endParaRPr lang="en-US"/>
          </a:p>
        </p:txBody>
      </p:sp>
      <p:sp>
        <p:nvSpPr>
          <p:cNvPr id="7" name="Rectangle 6">
            <a:extLst>
              <a:ext uri="{FF2B5EF4-FFF2-40B4-BE49-F238E27FC236}">
                <a16:creationId xmlns:a16="http://schemas.microsoft.com/office/drawing/2014/main" id="{BD746C4D-F197-42E3-960A-5468E63842A5}"/>
              </a:ext>
            </a:extLst>
          </p:cNvPr>
          <p:cNvSpPr/>
          <p:nvPr userDrawn="1"/>
        </p:nvSpPr>
        <p:spPr>
          <a:xfrm>
            <a:off x="6000" y="868608"/>
            <a:ext cx="12186000" cy="18000"/>
          </a:xfrm>
          <a:prstGeom prst="rect">
            <a:avLst/>
          </a:prstGeom>
          <a:solidFill>
            <a:srgbClr val="4C4184"/>
          </a:solidFill>
        </p:spPr>
        <p:txBody>
          <a:bodyPr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endParaRPr lang="en-US" dirty="0">
              <a:solidFill>
                <a:srgbClr val="141313"/>
              </a:solidFill>
            </a:endParaRPr>
          </a:p>
        </p:txBody>
      </p:sp>
      <p:sp>
        <p:nvSpPr>
          <p:cNvPr id="9" name="Rectangle 8">
            <a:extLst>
              <a:ext uri="{FF2B5EF4-FFF2-40B4-BE49-F238E27FC236}">
                <a16:creationId xmlns:a16="http://schemas.microsoft.com/office/drawing/2014/main" id="{769212B3-F6B1-EDD9-68BE-68E814A9749C}"/>
              </a:ext>
            </a:extLst>
          </p:cNvPr>
          <p:cNvSpPr/>
          <p:nvPr userDrawn="1"/>
        </p:nvSpPr>
        <p:spPr>
          <a:xfrm>
            <a:off x="0" y="6615508"/>
            <a:ext cx="12186000" cy="268558"/>
          </a:xfrm>
          <a:prstGeom prst="rect">
            <a:avLst/>
          </a:prstGeom>
          <a:solidFill>
            <a:srgbClr val="4C418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alibri" panose="020F0502020204030204" pitchFamily="34" charset="0"/>
            </a:endParaRPr>
          </a:p>
        </p:txBody>
      </p:sp>
    </p:spTree>
    <p:extLst>
      <p:ext uri="{BB962C8B-B14F-4D97-AF65-F5344CB8AC3E}">
        <p14:creationId xmlns:p14="http://schemas.microsoft.com/office/powerpoint/2010/main" val="3188836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b="0" kern="1200">
          <a:solidFill>
            <a:srgbClr val="4C4184"/>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4C4184"/>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4C4184"/>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4C4184"/>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4C4184"/>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4C418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insideainews.com/2021/12/13/the-500mm-debacle-at-zillow-offers-what-went-wrong-with-the-ai-mode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37A06D-6305-A8C1-F021-325E00D95753}"/>
              </a:ext>
            </a:extLst>
          </p:cNvPr>
          <p:cNvSpPr txBox="1"/>
          <p:nvPr/>
        </p:nvSpPr>
        <p:spPr>
          <a:xfrm>
            <a:off x="1577591" y="1450758"/>
            <a:ext cx="8219551" cy="2862322"/>
          </a:xfrm>
          <a:prstGeom prst="rect">
            <a:avLst/>
          </a:prstGeom>
          <a:noFill/>
        </p:spPr>
        <p:txBody>
          <a:bodyPr wrap="square" rtlCol="0">
            <a:spAutoFit/>
          </a:bodyPr>
          <a:lstStyle/>
          <a:p>
            <a:pPr algn="ctr"/>
            <a:r>
              <a:rPr lang="en-US" sz="3200" b="1" i="0" dirty="0">
                <a:solidFill>
                  <a:srgbClr val="4C4184"/>
                </a:solidFill>
                <a:effectLst/>
                <a:latin typeface="+mj-lt"/>
              </a:rPr>
              <a:t>End-to-End Machine Learning Pipeline for Real Estate Valuation</a:t>
            </a:r>
            <a:endParaRPr lang="en-US" sz="3200" b="1" dirty="0">
              <a:solidFill>
                <a:srgbClr val="4C4184"/>
              </a:solidFill>
              <a:latin typeface="+mj-lt"/>
            </a:endParaRPr>
          </a:p>
          <a:p>
            <a:pPr algn="ctr"/>
            <a:endParaRPr lang="en-US" sz="3200" b="1" dirty="0">
              <a:solidFill>
                <a:srgbClr val="4C4184"/>
              </a:solidFill>
              <a:latin typeface="-apple-system"/>
            </a:endParaRPr>
          </a:p>
          <a:p>
            <a:pPr algn="ctr"/>
            <a:r>
              <a:rPr lang="en-US" sz="2800" b="1" i="0" dirty="0" err="1">
                <a:solidFill>
                  <a:srgbClr val="4C4184"/>
                </a:solidFill>
                <a:effectLst/>
                <a:latin typeface="+mj-lt"/>
              </a:rPr>
              <a:t>Nawaraj</a:t>
            </a:r>
            <a:r>
              <a:rPr lang="en-US" sz="2800" b="1" i="0" dirty="0">
                <a:solidFill>
                  <a:srgbClr val="4C4184"/>
                </a:solidFill>
                <a:effectLst/>
                <a:latin typeface="+mj-lt"/>
              </a:rPr>
              <a:t> </a:t>
            </a:r>
            <a:r>
              <a:rPr lang="en-US" sz="2800" b="1" i="0" dirty="0">
                <a:solidFill>
                  <a:srgbClr val="4B4184"/>
                </a:solidFill>
                <a:effectLst/>
                <a:latin typeface="+mj-lt"/>
              </a:rPr>
              <a:t>Paudel, PhD</a:t>
            </a:r>
          </a:p>
          <a:p>
            <a:pPr algn="ctr"/>
            <a:r>
              <a:rPr lang="en-US" sz="2800" b="1" dirty="0">
                <a:solidFill>
                  <a:srgbClr val="4B4184"/>
                </a:solidFill>
                <a:latin typeface="+mj-lt"/>
              </a:rPr>
              <a:t>Data </a:t>
            </a:r>
            <a:r>
              <a:rPr lang="en-US" sz="2800" b="1" dirty="0">
                <a:solidFill>
                  <a:srgbClr val="4C4184"/>
                </a:solidFill>
                <a:latin typeface="+mj-lt"/>
              </a:rPr>
              <a:t>Scientist and ML Engineer</a:t>
            </a:r>
          </a:p>
          <a:p>
            <a:pPr algn="ctr"/>
            <a:endParaRPr lang="en-US" sz="2800" b="1" dirty="0">
              <a:solidFill>
                <a:srgbClr val="4C4184"/>
              </a:solidFill>
              <a:latin typeface="+mj-lt"/>
            </a:endParaRPr>
          </a:p>
        </p:txBody>
      </p:sp>
    </p:spTree>
    <p:extLst>
      <p:ext uri="{BB962C8B-B14F-4D97-AF65-F5344CB8AC3E}">
        <p14:creationId xmlns:p14="http://schemas.microsoft.com/office/powerpoint/2010/main" val="841284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8ADC6-6CA5-90A1-4001-35B4B9583A5E}"/>
              </a:ext>
            </a:extLst>
          </p:cNvPr>
          <p:cNvSpPr>
            <a:spLocks noGrp="1"/>
          </p:cNvSpPr>
          <p:nvPr>
            <p:ph type="title"/>
          </p:nvPr>
        </p:nvSpPr>
        <p:spPr>
          <a:xfrm>
            <a:off x="0" y="7162"/>
            <a:ext cx="12405360" cy="944879"/>
          </a:xfrm>
        </p:spPr>
        <p:txBody>
          <a:bodyPr>
            <a:noAutofit/>
          </a:bodyPr>
          <a:lstStyle/>
          <a:p>
            <a:r>
              <a:rPr lang="en-US" sz="3400" b="1" dirty="0"/>
              <a:t>The top 10 numerical features were selected for modeling, ensuring the most impactful variables are used for accurate predictions</a:t>
            </a:r>
          </a:p>
        </p:txBody>
      </p:sp>
      <p:sp>
        <p:nvSpPr>
          <p:cNvPr id="4" name="Date Placeholder 3">
            <a:extLst>
              <a:ext uri="{FF2B5EF4-FFF2-40B4-BE49-F238E27FC236}">
                <a16:creationId xmlns:a16="http://schemas.microsoft.com/office/drawing/2014/main" id="{E954E14B-FDD6-AC1E-56B0-F8319155E7FF}"/>
              </a:ext>
            </a:extLst>
          </p:cNvPr>
          <p:cNvSpPr>
            <a:spLocks noGrp="1"/>
          </p:cNvSpPr>
          <p:nvPr>
            <p:ph type="dt" sz="half" idx="10"/>
          </p:nvPr>
        </p:nvSpPr>
        <p:spPr/>
        <p:txBody>
          <a:bodyPr/>
          <a:lstStyle/>
          <a:p>
            <a:r>
              <a:rPr lang="en-US" dirty="0"/>
              <a:t>02/10/2025</a:t>
            </a:r>
          </a:p>
        </p:txBody>
      </p:sp>
      <p:sp>
        <p:nvSpPr>
          <p:cNvPr id="5" name="Footer Placeholder 4">
            <a:extLst>
              <a:ext uri="{FF2B5EF4-FFF2-40B4-BE49-F238E27FC236}">
                <a16:creationId xmlns:a16="http://schemas.microsoft.com/office/drawing/2014/main" id="{42DE61D7-4D5E-60B3-7C50-7E7AF213F85D}"/>
              </a:ext>
            </a:extLst>
          </p:cNvPr>
          <p:cNvSpPr>
            <a:spLocks noGrp="1"/>
          </p:cNvSpPr>
          <p:nvPr>
            <p:ph type="ftr" sz="quarter" idx="11"/>
          </p:nvPr>
        </p:nvSpPr>
        <p:spPr/>
        <p:txBody>
          <a:bodyPr/>
          <a:lstStyle/>
          <a:p>
            <a:r>
              <a:rPr lang="en-US"/>
              <a:t>Nawaraj Paudel, PhD - Data Scientist &amp; ML Engineer</a:t>
            </a:r>
            <a:endParaRPr lang="en-US" dirty="0"/>
          </a:p>
        </p:txBody>
      </p:sp>
      <p:sp>
        <p:nvSpPr>
          <p:cNvPr id="6" name="Slide Number Placeholder 5">
            <a:extLst>
              <a:ext uri="{FF2B5EF4-FFF2-40B4-BE49-F238E27FC236}">
                <a16:creationId xmlns:a16="http://schemas.microsoft.com/office/drawing/2014/main" id="{7ABC9348-E1EC-AA0C-CFA0-E26E98BB9302}"/>
              </a:ext>
            </a:extLst>
          </p:cNvPr>
          <p:cNvSpPr>
            <a:spLocks noGrp="1"/>
          </p:cNvSpPr>
          <p:nvPr>
            <p:ph type="sldNum" sz="quarter" idx="12"/>
          </p:nvPr>
        </p:nvSpPr>
        <p:spPr/>
        <p:txBody>
          <a:bodyPr/>
          <a:lstStyle/>
          <a:p>
            <a:fld id="{7E1937AE-3D16-4264-93AC-42AF574411DF}" type="slidenum">
              <a:rPr lang="en-US" smtClean="0"/>
              <a:pPr/>
              <a:t>10</a:t>
            </a:fld>
            <a:r>
              <a:rPr lang="en-US"/>
              <a:t> </a:t>
            </a:r>
            <a:endParaRPr lang="en-US" dirty="0"/>
          </a:p>
        </p:txBody>
      </p:sp>
      <p:graphicFrame>
        <p:nvGraphicFramePr>
          <p:cNvPr id="3" name="Table 2">
            <a:extLst>
              <a:ext uri="{FF2B5EF4-FFF2-40B4-BE49-F238E27FC236}">
                <a16:creationId xmlns:a16="http://schemas.microsoft.com/office/drawing/2014/main" id="{5D105D96-BB79-EDDA-0394-742E6603A4B2}"/>
              </a:ext>
            </a:extLst>
          </p:cNvPr>
          <p:cNvGraphicFramePr>
            <a:graphicFrameLocks noGrp="1"/>
          </p:cNvGraphicFramePr>
          <p:nvPr>
            <p:extLst>
              <p:ext uri="{D42A27DB-BD31-4B8C-83A1-F6EECF244321}">
                <p14:modId xmlns:p14="http://schemas.microsoft.com/office/powerpoint/2010/main" val="2985981821"/>
              </p:ext>
            </p:extLst>
          </p:nvPr>
        </p:nvGraphicFramePr>
        <p:xfrm>
          <a:off x="90435" y="1056937"/>
          <a:ext cx="4404360" cy="3167776"/>
        </p:xfrm>
        <a:graphic>
          <a:graphicData uri="http://schemas.openxmlformats.org/drawingml/2006/table">
            <a:tbl>
              <a:tblPr/>
              <a:tblGrid>
                <a:gridCol w="1673982">
                  <a:extLst>
                    <a:ext uri="{9D8B030D-6E8A-4147-A177-3AD203B41FA5}">
                      <a16:colId xmlns:a16="http://schemas.microsoft.com/office/drawing/2014/main" val="2265776143"/>
                    </a:ext>
                  </a:extLst>
                </a:gridCol>
                <a:gridCol w="1365189">
                  <a:extLst>
                    <a:ext uri="{9D8B030D-6E8A-4147-A177-3AD203B41FA5}">
                      <a16:colId xmlns:a16="http://schemas.microsoft.com/office/drawing/2014/main" val="1412170773"/>
                    </a:ext>
                  </a:extLst>
                </a:gridCol>
                <a:gridCol w="1365189">
                  <a:extLst>
                    <a:ext uri="{9D8B030D-6E8A-4147-A177-3AD203B41FA5}">
                      <a16:colId xmlns:a16="http://schemas.microsoft.com/office/drawing/2014/main" val="1230855959"/>
                    </a:ext>
                  </a:extLst>
                </a:gridCol>
              </a:tblGrid>
              <a:tr h="197986">
                <a:tc>
                  <a:txBody>
                    <a:bodyPr/>
                    <a:lstStyle/>
                    <a:p>
                      <a:pPr algn="ctr" fontAlgn="b"/>
                      <a:r>
                        <a:rPr lang="en-US" sz="1100" b="1" i="0" u="none" strike="noStrike" dirty="0">
                          <a:solidFill>
                            <a:srgbClr val="FFFFFF"/>
                          </a:solidFill>
                          <a:effectLst/>
                          <a:latin typeface="+mj-lt"/>
                        </a:rPr>
                        <a:t>Feature</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100" b="1" i="0" u="none" strike="noStrike">
                          <a:solidFill>
                            <a:srgbClr val="FFFFFF"/>
                          </a:solidFill>
                          <a:effectLst/>
                          <a:latin typeface="+mj-lt"/>
                        </a:rPr>
                        <a:t>F-Score</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100" b="1" i="0" u="none" strike="noStrike">
                          <a:solidFill>
                            <a:srgbClr val="FFFFFF"/>
                          </a:solidFill>
                          <a:effectLst/>
                          <a:latin typeface="+mj-lt"/>
                        </a:rPr>
                        <a:t>P-Value</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2187343489"/>
                  </a:ext>
                </a:extLst>
              </a:tr>
              <a:tr h="197986">
                <a:tc>
                  <a:txBody>
                    <a:bodyPr/>
                    <a:lstStyle/>
                    <a:p>
                      <a:pPr algn="ctr" fontAlgn="b"/>
                      <a:r>
                        <a:rPr lang="en-US" sz="1100" b="0" i="0" u="none" strike="noStrike">
                          <a:solidFill>
                            <a:srgbClr val="000000"/>
                          </a:solidFill>
                          <a:effectLst/>
                          <a:latin typeface="+mj-lt"/>
                        </a:rPr>
                        <a:t>OverallQual</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0" i="0" u="none" strike="noStrike">
                          <a:solidFill>
                            <a:srgbClr val="000000"/>
                          </a:solidFill>
                          <a:effectLst/>
                          <a:latin typeface="+mj-lt"/>
                        </a:rPr>
                        <a:t>4342.9792</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0" i="0" u="none" strike="noStrike">
                          <a:solidFill>
                            <a:srgbClr val="000000"/>
                          </a:solidFill>
                          <a:effectLst/>
                          <a:latin typeface="+mj-lt"/>
                        </a:rPr>
                        <a:t>0.000000</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239697677"/>
                  </a:ext>
                </a:extLst>
              </a:tr>
              <a:tr h="197986">
                <a:tc>
                  <a:txBody>
                    <a:bodyPr/>
                    <a:lstStyle/>
                    <a:p>
                      <a:pPr algn="ctr" fontAlgn="b"/>
                      <a:r>
                        <a:rPr lang="en-US" sz="1100" b="0" i="0" u="none" strike="noStrike">
                          <a:solidFill>
                            <a:srgbClr val="000000"/>
                          </a:solidFill>
                          <a:effectLst/>
                          <a:latin typeface="+mj-lt"/>
                        </a:rPr>
                        <a:t>TotalSqFt</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mj-lt"/>
                        </a:rPr>
                        <a:t>3873.3856</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mj-lt"/>
                        </a:rPr>
                        <a:t>0.000000</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2271052442"/>
                  </a:ext>
                </a:extLst>
              </a:tr>
              <a:tr h="197986">
                <a:tc>
                  <a:txBody>
                    <a:bodyPr/>
                    <a:lstStyle/>
                    <a:p>
                      <a:pPr algn="ctr" fontAlgn="b"/>
                      <a:r>
                        <a:rPr lang="en-US" sz="1100" b="0" i="0" u="none" strike="noStrike">
                          <a:solidFill>
                            <a:srgbClr val="000000"/>
                          </a:solidFill>
                          <a:effectLst/>
                          <a:latin typeface="+mj-lt"/>
                        </a:rPr>
                        <a:t>GarageCars</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0" i="0" u="none" strike="noStrike">
                          <a:solidFill>
                            <a:srgbClr val="000000"/>
                          </a:solidFill>
                          <a:effectLst/>
                          <a:latin typeface="+mj-lt"/>
                        </a:rPr>
                        <a:t>1752.9074</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0" i="0" u="none" strike="noStrike">
                          <a:solidFill>
                            <a:srgbClr val="000000"/>
                          </a:solidFill>
                          <a:effectLst/>
                          <a:latin typeface="+mj-lt"/>
                        </a:rPr>
                        <a:t>0.000000</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744083583"/>
                  </a:ext>
                </a:extLst>
              </a:tr>
              <a:tr h="197986">
                <a:tc>
                  <a:txBody>
                    <a:bodyPr/>
                    <a:lstStyle/>
                    <a:p>
                      <a:pPr algn="ctr" fontAlgn="b"/>
                      <a:r>
                        <a:rPr lang="en-US" sz="1100" b="0" i="0" u="none" strike="noStrike">
                          <a:solidFill>
                            <a:srgbClr val="000000"/>
                          </a:solidFill>
                          <a:effectLst/>
                          <a:latin typeface="+mj-lt"/>
                        </a:rPr>
                        <a:t>TotalBaths</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mj-lt"/>
                        </a:rPr>
                        <a:t>1709.5729</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mj-lt"/>
                        </a:rPr>
                        <a:t>0.000000</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2159233243"/>
                  </a:ext>
                </a:extLst>
              </a:tr>
              <a:tr h="197986">
                <a:tc>
                  <a:txBody>
                    <a:bodyPr/>
                    <a:lstStyle/>
                    <a:p>
                      <a:pPr algn="ctr" fontAlgn="b"/>
                      <a:r>
                        <a:rPr lang="en-US" sz="1100" b="0" i="0" u="none" strike="noStrike">
                          <a:solidFill>
                            <a:srgbClr val="000000"/>
                          </a:solidFill>
                          <a:effectLst/>
                          <a:latin typeface="+mj-lt"/>
                        </a:rPr>
                        <a:t>GarageArea</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0" i="0" u="none" strike="noStrike">
                          <a:solidFill>
                            <a:srgbClr val="000000"/>
                          </a:solidFill>
                          <a:effectLst/>
                          <a:latin typeface="+mj-lt"/>
                        </a:rPr>
                        <a:t>1665.5998</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0" i="0" u="none" strike="noStrike">
                          <a:solidFill>
                            <a:srgbClr val="000000"/>
                          </a:solidFill>
                          <a:effectLst/>
                          <a:latin typeface="+mj-lt"/>
                        </a:rPr>
                        <a:t>0.000000</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567278981"/>
                  </a:ext>
                </a:extLst>
              </a:tr>
              <a:tr h="197986">
                <a:tc>
                  <a:txBody>
                    <a:bodyPr/>
                    <a:lstStyle/>
                    <a:p>
                      <a:pPr algn="ctr" fontAlgn="b"/>
                      <a:r>
                        <a:rPr lang="en-US" sz="1100" b="0" i="0" u="none" strike="noStrike">
                          <a:solidFill>
                            <a:srgbClr val="000000"/>
                          </a:solidFill>
                          <a:effectLst/>
                          <a:latin typeface="+mj-lt"/>
                        </a:rPr>
                        <a:t>1stFlrSF</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mj-lt"/>
                        </a:rPr>
                        <a:t>1519.5015</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mj-lt"/>
                        </a:rPr>
                        <a:t>0.000000</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690590166"/>
                  </a:ext>
                </a:extLst>
              </a:tr>
              <a:tr h="197986">
                <a:tc>
                  <a:txBody>
                    <a:bodyPr/>
                    <a:lstStyle/>
                    <a:p>
                      <a:pPr algn="ctr" fontAlgn="b"/>
                      <a:r>
                        <a:rPr lang="en-US" sz="1100" b="0" i="0" u="none" strike="noStrike">
                          <a:solidFill>
                            <a:srgbClr val="000000"/>
                          </a:solidFill>
                          <a:effectLst/>
                          <a:latin typeface="+mj-lt"/>
                        </a:rPr>
                        <a:t>HouseAge</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0" i="0" u="none" strike="noStrike">
                          <a:solidFill>
                            <a:srgbClr val="000000"/>
                          </a:solidFill>
                          <a:effectLst/>
                          <a:latin typeface="+mj-lt"/>
                        </a:rPr>
                        <a:t>1053.7745</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0" i="0" u="none" strike="noStrike">
                          <a:solidFill>
                            <a:srgbClr val="000000"/>
                          </a:solidFill>
                          <a:effectLst/>
                          <a:latin typeface="+mj-lt"/>
                        </a:rPr>
                        <a:t>0.000000</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610788008"/>
                  </a:ext>
                </a:extLst>
              </a:tr>
              <a:tr h="197986">
                <a:tc>
                  <a:txBody>
                    <a:bodyPr/>
                    <a:lstStyle/>
                    <a:p>
                      <a:pPr algn="ctr" fontAlgn="b"/>
                      <a:r>
                        <a:rPr lang="en-US" sz="1100" b="0" i="0" u="none" strike="noStrike">
                          <a:solidFill>
                            <a:srgbClr val="000000"/>
                          </a:solidFill>
                          <a:effectLst/>
                          <a:latin typeface="+mj-lt"/>
                        </a:rPr>
                        <a:t>YrRemodAge</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mj-lt"/>
                        </a:rPr>
                        <a:t>939.3147</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mj-lt"/>
                        </a:rPr>
                        <a:t>0.000000</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788808152"/>
                  </a:ext>
                </a:extLst>
              </a:tr>
              <a:tr h="197986">
                <a:tc>
                  <a:txBody>
                    <a:bodyPr/>
                    <a:lstStyle/>
                    <a:p>
                      <a:pPr algn="ctr" fontAlgn="b"/>
                      <a:r>
                        <a:rPr lang="en-US" sz="1100" b="0" i="0" u="none" strike="noStrike">
                          <a:solidFill>
                            <a:srgbClr val="000000"/>
                          </a:solidFill>
                          <a:effectLst/>
                          <a:latin typeface="+mj-lt"/>
                        </a:rPr>
                        <a:t>GarageAge</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0" i="0" u="none" strike="noStrike" dirty="0">
                          <a:solidFill>
                            <a:srgbClr val="000000"/>
                          </a:solidFill>
                          <a:effectLst/>
                          <a:latin typeface="+mj-lt"/>
                        </a:rPr>
                        <a:t>817.7759</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0" i="0" u="none" strike="noStrike">
                          <a:solidFill>
                            <a:srgbClr val="000000"/>
                          </a:solidFill>
                          <a:effectLst/>
                          <a:latin typeface="+mj-lt"/>
                        </a:rPr>
                        <a:t>0.000000</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751268061"/>
                  </a:ext>
                </a:extLst>
              </a:tr>
              <a:tr h="197986">
                <a:tc>
                  <a:txBody>
                    <a:bodyPr/>
                    <a:lstStyle/>
                    <a:p>
                      <a:pPr algn="ctr" fontAlgn="b"/>
                      <a:r>
                        <a:rPr lang="en-US" sz="1100" b="0" i="0" u="none" strike="noStrike">
                          <a:solidFill>
                            <a:srgbClr val="000000"/>
                          </a:solidFill>
                          <a:effectLst/>
                          <a:latin typeface="+mj-lt"/>
                        </a:rPr>
                        <a:t>MasVnrArea</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mj-lt"/>
                        </a:rPr>
                        <a:t>806.9772</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mj-lt"/>
                        </a:rPr>
                        <a:t>0.000000</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2069055545"/>
                  </a:ext>
                </a:extLst>
              </a:tr>
              <a:tr h="197986">
                <a:tc>
                  <a:txBody>
                    <a:bodyPr/>
                    <a:lstStyle/>
                    <a:p>
                      <a:pPr algn="ctr" fontAlgn="b"/>
                      <a:r>
                        <a:rPr lang="en-US" sz="1100" b="0" i="0" u="none" strike="noStrike">
                          <a:solidFill>
                            <a:srgbClr val="000000"/>
                          </a:solidFill>
                          <a:effectLst/>
                          <a:latin typeface="+mj-lt"/>
                        </a:rPr>
                        <a:t>TotRmsAbvGrd</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0" i="0" u="none" strike="noStrike">
                          <a:solidFill>
                            <a:srgbClr val="000000"/>
                          </a:solidFill>
                          <a:effectLst/>
                          <a:latin typeface="+mj-lt"/>
                        </a:rPr>
                        <a:t>736.0766</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0" i="0" u="none" strike="noStrike" dirty="0">
                          <a:solidFill>
                            <a:srgbClr val="000000"/>
                          </a:solidFill>
                          <a:effectLst/>
                          <a:latin typeface="+mj-lt"/>
                        </a:rPr>
                        <a:t>0.000000</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474883923"/>
                  </a:ext>
                </a:extLst>
              </a:tr>
              <a:tr h="197986">
                <a:tc>
                  <a:txBody>
                    <a:bodyPr/>
                    <a:lstStyle/>
                    <a:p>
                      <a:pPr algn="ctr" fontAlgn="b"/>
                      <a:r>
                        <a:rPr lang="en-US" sz="1100" b="0" i="0" u="none" strike="noStrike">
                          <a:solidFill>
                            <a:srgbClr val="000000"/>
                          </a:solidFill>
                          <a:effectLst/>
                          <a:latin typeface="+mj-lt"/>
                        </a:rPr>
                        <a:t>Fireplaces</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mj-lt"/>
                        </a:rPr>
                        <a:t>718.7684</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mj-lt"/>
                        </a:rPr>
                        <a:t>0.000000</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1689540853"/>
                  </a:ext>
                </a:extLst>
              </a:tr>
              <a:tr h="197986">
                <a:tc>
                  <a:txBody>
                    <a:bodyPr/>
                    <a:lstStyle/>
                    <a:p>
                      <a:pPr algn="ctr" fontAlgn="b"/>
                      <a:r>
                        <a:rPr lang="en-US" sz="1100" b="0" i="0" u="none" strike="noStrike">
                          <a:solidFill>
                            <a:srgbClr val="000000"/>
                          </a:solidFill>
                          <a:effectLst/>
                          <a:latin typeface="+mj-lt"/>
                        </a:rPr>
                        <a:t>BsmtFinSF1</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0" i="0" u="none" strike="noStrike">
                          <a:solidFill>
                            <a:srgbClr val="000000"/>
                          </a:solidFill>
                          <a:effectLst/>
                          <a:latin typeface="+mj-lt"/>
                        </a:rPr>
                        <a:t>543.6743</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0" i="0" u="none" strike="noStrike" dirty="0">
                          <a:solidFill>
                            <a:srgbClr val="000000"/>
                          </a:solidFill>
                          <a:effectLst/>
                          <a:latin typeface="+mj-lt"/>
                        </a:rPr>
                        <a:t>0.000000</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22253915"/>
                  </a:ext>
                </a:extLst>
              </a:tr>
              <a:tr h="197986">
                <a:tc>
                  <a:txBody>
                    <a:bodyPr/>
                    <a:lstStyle/>
                    <a:p>
                      <a:pPr algn="ctr" fontAlgn="b"/>
                      <a:r>
                        <a:rPr lang="en-US" sz="1100" b="0" i="0" u="none" strike="noStrike">
                          <a:solidFill>
                            <a:srgbClr val="000000"/>
                          </a:solidFill>
                          <a:effectLst/>
                          <a:latin typeface="+mj-lt"/>
                        </a:rPr>
                        <a:t>WoodDeckSF</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mj-lt"/>
                        </a:rPr>
                        <a:t>317.1991</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mj-lt"/>
                        </a:rPr>
                        <a:t>0.000000</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1332176664"/>
                  </a:ext>
                </a:extLst>
              </a:tr>
              <a:tr h="197986">
                <a:tc>
                  <a:txBody>
                    <a:bodyPr/>
                    <a:lstStyle/>
                    <a:p>
                      <a:pPr algn="ctr" fontAlgn="b"/>
                      <a:r>
                        <a:rPr lang="en-US" sz="1100" b="0" i="0" u="none" strike="noStrike">
                          <a:solidFill>
                            <a:srgbClr val="000000"/>
                          </a:solidFill>
                          <a:effectLst/>
                          <a:latin typeface="+mj-lt"/>
                        </a:rPr>
                        <a:t>LotFrontage</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0" i="0" u="none" strike="noStrike">
                          <a:solidFill>
                            <a:srgbClr val="000000"/>
                          </a:solidFill>
                          <a:effectLst/>
                          <a:latin typeface="+mj-lt"/>
                        </a:rPr>
                        <a:t>280.3683</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0" i="0" u="none" strike="noStrike" dirty="0">
                          <a:solidFill>
                            <a:srgbClr val="000000"/>
                          </a:solidFill>
                          <a:effectLst/>
                          <a:latin typeface="+mj-lt"/>
                        </a:rPr>
                        <a:t>0.000000</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793578930"/>
                  </a:ext>
                </a:extLst>
              </a:tr>
            </a:tbl>
          </a:graphicData>
        </a:graphic>
      </p:graphicFrame>
      <p:graphicFrame>
        <p:nvGraphicFramePr>
          <p:cNvPr id="7" name="Table 6">
            <a:extLst>
              <a:ext uri="{FF2B5EF4-FFF2-40B4-BE49-F238E27FC236}">
                <a16:creationId xmlns:a16="http://schemas.microsoft.com/office/drawing/2014/main" id="{0576AE93-F6C6-C726-EB85-869BAB487721}"/>
              </a:ext>
            </a:extLst>
          </p:cNvPr>
          <p:cNvGraphicFramePr>
            <a:graphicFrameLocks noGrp="1"/>
          </p:cNvGraphicFramePr>
          <p:nvPr>
            <p:extLst>
              <p:ext uri="{D42A27DB-BD31-4B8C-83A1-F6EECF244321}">
                <p14:modId xmlns:p14="http://schemas.microsoft.com/office/powerpoint/2010/main" val="946325628"/>
              </p:ext>
            </p:extLst>
          </p:nvPr>
        </p:nvGraphicFramePr>
        <p:xfrm>
          <a:off x="281355" y="4329609"/>
          <a:ext cx="3587261" cy="2126595"/>
        </p:xfrm>
        <a:graphic>
          <a:graphicData uri="http://schemas.openxmlformats.org/drawingml/2006/table">
            <a:tbl>
              <a:tblPr/>
              <a:tblGrid>
                <a:gridCol w="1821225">
                  <a:extLst>
                    <a:ext uri="{9D8B030D-6E8A-4147-A177-3AD203B41FA5}">
                      <a16:colId xmlns:a16="http://schemas.microsoft.com/office/drawing/2014/main" val="828810477"/>
                    </a:ext>
                  </a:extLst>
                </a:gridCol>
                <a:gridCol w="1766036">
                  <a:extLst>
                    <a:ext uri="{9D8B030D-6E8A-4147-A177-3AD203B41FA5}">
                      <a16:colId xmlns:a16="http://schemas.microsoft.com/office/drawing/2014/main" val="3796214555"/>
                    </a:ext>
                  </a:extLst>
                </a:gridCol>
              </a:tblGrid>
              <a:tr h="184125">
                <a:tc>
                  <a:txBody>
                    <a:bodyPr/>
                    <a:lstStyle/>
                    <a:p>
                      <a:pPr algn="ctr" fontAlgn="b"/>
                      <a:r>
                        <a:rPr lang="en-US" sz="1100" b="1" i="0" u="none" strike="noStrike" dirty="0">
                          <a:solidFill>
                            <a:srgbClr val="FFFFFF"/>
                          </a:solidFill>
                          <a:effectLst/>
                          <a:latin typeface="Tw Cen MT" panose="020B0602020104020603" pitchFamily="34" charset="0"/>
                        </a:rPr>
                        <a:t>Variable</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100" b="1" i="0" u="none" strike="noStrike">
                          <a:solidFill>
                            <a:srgbClr val="FFFFFF"/>
                          </a:solidFill>
                          <a:effectLst/>
                          <a:latin typeface="Tw Cen MT" panose="020B0602020104020603" pitchFamily="34" charset="0"/>
                        </a:rPr>
                        <a:t>VIF</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1788318027"/>
                  </a:ext>
                </a:extLst>
              </a:tr>
              <a:tr h="194247">
                <a:tc>
                  <a:txBody>
                    <a:bodyPr/>
                    <a:lstStyle/>
                    <a:p>
                      <a:pPr algn="ctr" fontAlgn="b"/>
                      <a:r>
                        <a:rPr lang="en-US" sz="1100" b="0" i="0" u="none" strike="noStrike">
                          <a:solidFill>
                            <a:srgbClr val="000000"/>
                          </a:solidFill>
                          <a:effectLst/>
                          <a:latin typeface="Tw Cen MT" panose="020B0602020104020603" pitchFamily="34" charset="0"/>
                        </a:rPr>
                        <a:t>TotalSqFt</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0" i="0" u="none" strike="noStrike" dirty="0">
                          <a:solidFill>
                            <a:srgbClr val="000000"/>
                          </a:solidFill>
                          <a:effectLst/>
                          <a:latin typeface="Tw Cen MT" panose="020B0602020104020603" pitchFamily="34" charset="0"/>
                        </a:rPr>
                        <a:t>3.55</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168686931"/>
                  </a:ext>
                </a:extLst>
              </a:tr>
              <a:tr h="194247">
                <a:tc>
                  <a:txBody>
                    <a:bodyPr/>
                    <a:lstStyle/>
                    <a:p>
                      <a:pPr algn="ctr" fontAlgn="b"/>
                      <a:r>
                        <a:rPr lang="en-US" sz="1100" b="0" i="0" u="none" strike="noStrike">
                          <a:solidFill>
                            <a:srgbClr val="000000"/>
                          </a:solidFill>
                          <a:effectLst/>
                          <a:latin typeface="Tw Cen MT" panose="020B0602020104020603" pitchFamily="34" charset="0"/>
                        </a:rPr>
                        <a:t>HouseAge</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Tw Cen MT" panose="020B0602020104020603" pitchFamily="34" charset="0"/>
                        </a:rPr>
                        <a:t>3.42</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3253544653"/>
                  </a:ext>
                </a:extLst>
              </a:tr>
              <a:tr h="194247">
                <a:tc>
                  <a:txBody>
                    <a:bodyPr/>
                    <a:lstStyle/>
                    <a:p>
                      <a:pPr algn="ctr" fontAlgn="b"/>
                      <a:r>
                        <a:rPr lang="en-US" sz="1100" b="0" i="0" u="none" strike="noStrike">
                          <a:solidFill>
                            <a:srgbClr val="000000"/>
                          </a:solidFill>
                          <a:effectLst/>
                          <a:latin typeface="Tw Cen MT" panose="020B0602020104020603" pitchFamily="34" charset="0"/>
                        </a:rPr>
                        <a:t>OverallQual</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0" i="0" u="none" strike="noStrike">
                          <a:solidFill>
                            <a:srgbClr val="000000"/>
                          </a:solidFill>
                          <a:effectLst/>
                          <a:latin typeface="Tw Cen MT" panose="020B0602020104020603" pitchFamily="34" charset="0"/>
                        </a:rPr>
                        <a:t>2.77</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210129344"/>
                  </a:ext>
                </a:extLst>
              </a:tr>
              <a:tr h="194247">
                <a:tc>
                  <a:txBody>
                    <a:bodyPr/>
                    <a:lstStyle/>
                    <a:p>
                      <a:pPr algn="ctr" fontAlgn="b"/>
                      <a:r>
                        <a:rPr lang="en-US" sz="1100" b="0" i="0" u="none" strike="noStrike">
                          <a:solidFill>
                            <a:srgbClr val="000000"/>
                          </a:solidFill>
                          <a:effectLst/>
                          <a:latin typeface="Tw Cen MT" panose="020B0602020104020603" pitchFamily="34" charset="0"/>
                        </a:rPr>
                        <a:t>TotalBaths</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Tw Cen MT" panose="020B0602020104020603" pitchFamily="34" charset="0"/>
                        </a:rPr>
                        <a:t>2.10</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1515372139"/>
                  </a:ext>
                </a:extLst>
              </a:tr>
              <a:tr h="194247">
                <a:tc>
                  <a:txBody>
                    <a:bodyPr/>
                    <a:lstStyle/>
                    <a:p>
                      <a:pPr algn="ctr" fontAlgn="b"/>
                      <a:r>
                        <a:rPr lang="en-US" sz="1100" b="0" i="0" u="none" strike="noStrike">
                          <a:solidFill>
                            <a:srgbClr val="000000"/>
                          </a:solidFill>
                          <a:effectLst/>
                          <a:latin typeface="Tw Cen MT" panose="020B0602020104020603" pitchFamily="34" charset="0"/>
                        </a:rPr>
                        <a:t>YrRemodAge</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0" i="0" u="none" strike="noStrike">
                          <a:solidFill>
                            <a:srgbClr val="000000"/>
                          </a:solidFill>
                          <a:effectLst/>
                          <a:latin typeface="Tw Cen MT" panose="020B0602020104020603" pitchFamily="34" charset="0"/>
                        </a:rPr>
                        <a:t>1.94</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173699769"/>
                  </a:ext>
                </a:extLst>
              </a:tr>
              <a:tr h="194247">
                <a:tc>
                  <a:txBody>
                    <a:bodyPr/>
                    <a:lstStyle/>
                    <a:p>
                      <a:pPr algn="ctr" fontAlgn="b"/>
                      <a:r>
                        <a:rPr lang="en-US" sz="1100" b="0" i="0" u="none" strike="noStrike" dirty="0" err="1">
                          <a:solidFill>
                            <a:srgbClr val="000000"/>
                          </a:solidFill>
                          <a:effectLst/>
                          <a:latin typeface="Tw Cen MT" panose="020B0602020104020603" pitchFamily="34" charset="0"/>
                        </a:rPr>
                        <a:t>TotRmsAbvGrd</a:t>
                      </a:r>
                      <a:endParaRPr lang="en-US" sz="1100" b="0" i="0" u="none" strike="noStrike" dirty="0">
                        <a:solidFill>
                          <a:srgbClr val="000000"/>
                        </a:solidFill>
                        <a:effectLst/>
                        <a:latin typeface="Tw Cen MT" panose="020B0602020104020603" pitchFamily="34" charset="0"/>
                      </a:endParaRP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Tw Cen MT" panose="020B0602020104020603" pitchFamily="34" charset="0"/>
                        </a:rPr>
                        <a:t>1.93</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653107359"/>
                  </a:ext>
                </a:extLst>
              </a:tr>
              <a:tr h="194247">
                <a:tc>
                  <a:txBody>
                    <a:bodyPr/>
                    <a:lstStyle/>
                    <a:p>
                      <a:pPr algn="ctr" fontAlgn="b"/>
                      <a:r>
                        <a:rPr lang="en-US" sz="1100" b="0" i="0" u="none" strike="noStrike">
                          <a:solidFill>
                            <a:srgbClr val="000000"/>
                          </a:solidFill>
                          <a:effectLst/>
                          <a:latin typeface="Tw Cen MT" panose="020B0602020104020603" pitchFamily="34" charset="0"/>
                        </a:rPr>
                        <a:t>GarageCars</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0" i="0" u="none" strike="noStrike" dirty="0">
                          <a:solidFill>
                            <a:srgbClr val="000000"/>
                          </a:solidFill>
                          <a:effectLst/>
                          <a:latin typeface="Tw Cen MT" panose="020B0602020104020603" pitchFamily="34" charset="0"/>
                        </a:rPr>
                        <a:t>1.90</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462507471"/>
                  </a:ext>
                </a:extLst>
              </a:tr>
              <a:tr h="194247">
                <a:tc>
                  <a:txBody>
                    <a:bodyPr/>
                    <a:lstStyle/>
                    <a:p>
                      <a:pPr algn="ctr" fontAlgn="b"/>
                      <a:r>
                        <a:rPr lang="en-US" sz="1100" b="0" i="0" u="none" strike="noStrike">
                          <a:solidFill>
                            <a:srgbClr val="000000"/>
                          </a:solidFill>
                          <a:effectLst/>
                          <a:latin typeface="Tw Cen MT" panose="020B0602020104020603" pitchFamily="34" charset="0"/>
                        </a:rPr>
                        <a:t>Fireplaces</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Tw Cen MT" panose="020B0602020104020603" pitchFamily="34" charset="0"/>
                        </a:rPr>
                        <a:t>1.41</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1964399986"/>
                  </a:ext>
                </a:extLst>
              </a:tr>
              <a:tr h="194247">
                <a:tc>
                  <a:txBody>
                    <a:bodyPr/>
                    <a:lstStyle/>
                    <a:p>
                      <a:pPr algn="ctr" fontAlgn="b"/>
                      <a:r>
                        <a:rPr lang="en-US" sz="1100" b="0" i="0" u="none" strike="noStrike">
                          <a:solidFill>
                            <a:srgbClr val="000000"/>
                          </a:solidFill>
                          <a:effectLst/>
                          <a:latin typeface="Tw Cen MT" panose="020B0602020104020603" pitchFamily="34" charset="0"/>
                        </a:rPr>
                        <a:t>MasVnrArea</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0" i="0" u="none" strike="noStrike" dirty="0">
                          <a:solidFill>
                            <a:srgbClr val="000000"/>
                          </a:solidFill>
                          <a:effectLst/>
                          <a:latin typeface="Tw Cen MT" panose="020B0602020104020603" pitchFamily="34" charset="0"/>
                        </a:rPr>
                        <a:t>1.36</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052135818"/>
                  </a:ext>
                </a:extLst>
              </a:tr>
              <a:tr h="194247">
                <a:tc>
                  <a:txBody>
                    <a:bodyPr/>
                    <a:lstStyle/>
                    <a:p>
                      <a:pPr algn="ctr" fontAlgn="b"/>
                      <a:r>
                        <a:rPr lang="en-US" sz="1100" b="0" i="0" u="none" strike="noStrike">
                          <a:solidFill>
                            <a:srgbClr val="000000"/>
                          </a:solidFill>
                          <a:effectLst/>
                          <a:latin typeface="Tw Cen MT" panose="020B0602020104020603" pitchFamily="34" charset="0"/>
                        </a:rPr>
                        <a:t>LotFrontage</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Tw Cen MT" panose="020B0602020104020603" pitchFamily="34" charset="0"/>
                        </a:rPr>
                        <a:t>1.36</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2622913172"/>
                  </a:ext>
                </a:extLst>
              </a:tr>
            </a:tbl>
          </a:graphicData>
        </a:graphic>
      </p:graphicFrame>
      <p:pic>
        <p:nvPicPr>
          <p:cNvPr id="10" name="Picture 9">
            <a:extLst>
              <a:ext uri="{FF2B5EF4-FFF2-40B4-BE49-F238E27FC236}">
                <a16:creationId xmlns:a16="http://schemas.microsoft.com/office/drawing/2014/main" id="{8F33BDA8-C201-BBCF-9F98-00CD6C2196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2437" y="1219173"/>
            <a:ext cx="7198208" cy="4531247"/>
          </a:xfrm>
          <a:prstGeom prst="rect">
            <a:avLst/>
          </a:prstGeom>
        </p:spPr>
      </p:pic>
    </p:spTree>
    <p:extLst>
      <p:ext uri="{BB962C8B-B14F-4D97-AF65-F5344CB8AC3E}">
        <p14:creationId xmlns:p14="http://schemas.microsoft.com/office/powerpoint/2010/main" val="1673944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F4944-73EE-DB81-AF1E-98B9AD4C9A98}"/>
              </a:ext>
            </a:extLst>
          </p:cNvPr>
          <p:cNvSpPr>
            <a:spLocks noGrp="1"/>
          </p:cNvSpPr>
          <p:nvPr>
            <p:ph type="title"/>
          </p:nvPr>
        </p:nvSpPr>
        <p:spPr>
          <a:xfrm>
            <a:off x="40640" y="-22305"/>
            <a:ext cx="12110720" cy="944879"/>
          </a:xfrm>
        </p:spPr>
        <p:txBody>
          <a:bodyPr>
            <a:normAutofit fontScale="90000"/>
          </a:bodyPr>
          <a:lstStyle/>
          <a:p>
            <a:r>
              <a:rPr lang="en-US" b="1" dirty="0"/>
              <a:t> </a:t>
            </a:r>
            <a:r>
              <a:rPr lang="en-US" sz="3800" b="1" dirty="0"/>
              <a:t>The top 4 categorical features were selected using ANOVA and Cramer's V</a:t>
            </a:r>
          </a:p>
        </p:txBody>
      </p:sp>
      <p:sp>
        <p:nvSpPr>
          <p:cNvPr id="4" name="Date Placeholder 3">
            <a:extLst>
              <a:ext uri="{FF2B5EF4-FFF2-40B4-BE49-F238E27FC236}">
                <a16:creationId xmlns:a16="http://schemas.microsoft.com/office/drawing/2014/main" id="{1A278717-B34B-D062-B308-B0694B29178E}"/>
              </a:ext>
            </a:extLst>
          </p:cNvPr>
          <p:cNvSpPr>
            <a:spLocks noGrp="1"/>
          </p:cNvSpPr>
          <p:nvPr>
            <p:ph type="dt" sz="half" idx="10"/>
          </p:nvPr>
        </p:nvSpPr>
        <p:spPr/>
        <p:txBody>
          <a:bodyPr/>
          <a:lstStyle/>
          <a:p>
            <a:r>
              <a:rPr lang="en-US" dirty="0"/>
              <a:t>02/10/2025</a:t>
            </a:r>
          </a:p>
        </p:txBody>
      </p:sp>
      <p:sp>
        <p:nvSpPr>
          <p:cNvPr id="5" name="Footer Placeholder 4">
            <a:extLst>
              <a:ext uri="{FF2B5EF4-FFF2-40B4-BE49-F238E27FC236}">
                <a16:creationId xmlns:a16="http://schemas.microsoft.com/office/drawing/2014/main" id="{D2D2F732-B3AD-2865-FFC8-A3280B1B62B8}"/>
              </a:ext>
            </a:extLst>
          </p:cNvPr>
          <p:cNvSpPr>
            <a:spLocks noGrp="1"/>
          </p:cNvSpPr>
          <p:nvPr>
            <p:ph type="ftr" sz="quarter" idx="11"/>
          </p:nvPr>
        </p:nvSpPr>
        <p:spPr/>
        <p:txBody>
          <a:bodyPr/>
          <a:lstStyle/>
          <a:p>
            <a:r>
              <a:rPr lang="en-US"/>
              <a:t>Nawaraj Paudel, PhD - Data Scientist &amp; ML Engineer</a:t>
            </a:r>
            <a:endParaRPr lang="en-US" dirty="0"/>
          </a:p>
        </p:txBody>
      </p:sp>
      <p:sp>
        <p:nvSpPr>
          <p:cNvPr id="6" name="Slide Number Placeholder 5">
            <a:extLst>
              <a:ext uri="{FF2B5EF4-FFF2-40B4-BE49-F238E27FC236}">
                <a16:creationId xmlns:a16="http://schemas.microsoft.com/office/drawing/2014/main" id="{A5093180-E7BD-B15C-D4A8-1F620AC7AA61}"/>
              </a:ext>
            </a:extLst>
          </p:cNvPr>
          <p:cNvSpPr>
            <a:spLocks noGrp="1"/>
          </p:cNvSpPr>
          <p:nvPr>
            <p:ph type="sldNum" sz="quarter" idx="12"/>
          </p:nvPr>
        </p:nvSpPr>
        <p:spPr/>
        <p:txBody>
          <a:bodyPr/>
          <a:lstStyle/>
          <a:p>
            <a:fld id="{7E1937AE-3D16-4264-93AC-42AF574411DF}" type="slidenum">
              <a:rPr lang="en-US" smtClean="0"/>
              <a:pPr/>
              <a:t>11</a:t>
            </a:fld>
            <a:r>
              <a:rPr lang="en-US"/>
              <a:t> </a:t>
            </a:r>
            <a:endParaRPr lang="en-US" dirty="0"/>
          </a:p>
        </p:txBody>
      </p:sp>
      <p:pic>
        <p:nvPicPr>
          <p:cNvPr id="10" name="Picture 9">
            <a:extLst>
              <a:ext uri="{FF2B5EF4-FFF2-40B4-BE49-F238E27FC236}">
                <a16:creationId xmlns:a16="http://schemas.microsoft.com/office/drawing/2014/main" id="{832DC4AD-146D-13C6-0766-610C813E90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9478" y="1025220"/>
            <a:ext cx="8571242" cy="5435972"/>
          </a:xfrm>
          <a:prstGeom prst="rect">
            <a:avLst/>
          </a:prstGeom>
        </p:spPr>
      </p:pic>
      <p:graphicFrame>
        <p:nvGraphicFramePr>
          <p:cNvPr id="11" name="Table 10">
            <a:extLst>
              <a:ext uri="{FF2B5EF4-FFF2-40B4-BE49-F238E27FC236}">
                <a16:creationId xmlns:a16="http://schemas.microsoft.com/office/drawing/2014/main" id="{5A360992-2C03-4962-11AF-7650B5CB0130}"/>
              </a:ext>
            </a:extLst>
          </p:cNvPr>
          <p:cNvGraphicFramePr>
            <a:graphicFrameLocks noGrp="1"/>
          </p:cNvGraphicFramePr>
          <p:nvPr>
            <p:extLst>
              <p:ext uri="{D42A27DB-BD31-4B8C-83A1-F6EECF244321}">
                <p14:modId xmlns:p14="http://schemas.microsoft.com/office/powerpoint/2010/main" val="12887390"/>
              </p:ext>
            </p:extLst>
          </p:nvPr>
        </p:nvGraphicFramePr>
        <p:xfrm>
          <a:off x="59100" y="1413346"/>
          <a:ext cx="3377435" cy="5148220"/>
        </p:xfrm>
        <a:graphic>
          <a:graphicData uri="http://schemas.openxmlformats.org/drawingml/2006/table">
            <a:tbl>
              <a:tblPr/>
              <a:tblGrid>
                <a:gridCol w="1551011">
                  <a:extLst>
                    <a:ext uri="{9D8B030D-6E8A-4147-A177-3AD203B41FA5}">
                      <a16:colId xmlns:a16="http://schemas.microsoft.com/office/drawing/2014/main" val="766846722"/>
                    </a:ext>
                  </a:extLst>
                </a:gridCol>
                <a:gridCol w="913212">
                  <a:extLst>
                    <a:ext uri="{9D8B030D-6E8A-4147-A177-3AD203B41FA5}">
                      <a16:colId xmlns:a16="http://schemas.microsoft.com/office/drawing/2014/main" val="1228070726"/>
                    </a:ext>
                  </a:extLst>
                </a:gridCol>
                <a:gridCol w="913212">
                  <a:extLst>
                    <a:ext uri="{9D8B030D-6E8A-4147-A177-3AD203B41FA5}">
                      <a16:colId xmlns:a16="http://schemas.microsoft.com/office/drawing/2014/main" val="2054058972"/>
                    </a:ext>
                  </a:extLst>
                </a:gridCol>
              </a:tblGrid>
              <a:tr h="367730">
                <a:tc>
                  <a:txBody>
                    <a:bodyPr/>
                    <a:lstStyle/>
                    <a:p>
                      <a:pPr algn="ctr" fontAlgn="b"/>
                      <a:r>
                        <a:rPr lang="en-US" sz="1100" b="1" i="0" u="none" strike="noStrike" dirty="0">
                          <a:solidFill>
                            <a:srgbClr val="FFFFFF"/>
                          </a:solidFill>
                          <a:effectLst/>
                          <a:latin typeface="+mj-lt"/>
                        </a:rPr>
                        <a:t>Categorical Column</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100" b="1" i="0" u="none" strike="noStrike">
                          <a:solidFill>
                            <a:srgbClr val="FFFFFF"/>
                          </a:solidFill>
                          <a:effectLst/>
                          <a:latin typeface="+mj-lt"/>
                        </a:rPr>
                        <a:t>F-value</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100" b="1" i="0" u="none" strike="noStrike">
                          <a:solidFill>
                            <a:srgbClr val="FFFFFF"/>
                          </a:solidFill>
                          <a:effectLst/>
                          <a:latin typeface="+mj-lt"/>
                        </a:rPr>
                        <a:t>P-value</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163179981"/>
                  </a:ext>
                </a:extLst>
              </a:tr>
              <a:tr h="367730">
                <a:tc>
                  <a:txBody>
                    <a:bodyPr/>
                    <a:lstStyle/>
                    <a:p>
                      <a:pPr algn="ctr" fontAlgn="b"/>
                      <a:r>
                        <a:rPr lang="en-US" sz="1100" b="1" i="0" u="none" strike="noStrike" dirty="0" err="1">
                          <a:solidFill>
                            <a:srgbClr val="000000"/>
                          </a:solidFill>
                          <a:effectLst/>
                          <a:latin typeface="+mj-lt"/>
                        </a:rPr>
                        <a:t>ExterQual</a:t>
                      </a:r>
                      <a:endParaRPr lang="en-US" sz="1100" b="1" i="0" u="none" strike="noStrike" dirty="0">
                        <a:solidFill>
                          <a:srgbClr val="000000"/>
                        </a:solidFill>
                        <a:effectLst/>
                        <a:latin typeface="+mj-lt"/>
                      </a:endParaRP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1" i="0" u="none" strike="noStrike">
                          <a:solidFill>
                            <a:srgbClr val="000000"/>
                          </a:solidFill>
                          <a:effectLst/>
                          <a:latin typeface="+mj-lt"/>
                        </a:rPr>
                        <a:t>808.16</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1" i="0" u="none" strike="noStrike">
                          <a:solidFill>
                            <a:srgbClr val="000000"/>
                          </a:solidFill>
                          <a:effectLst/>
                          <a:latin typeface="+mj-lt"/>
                        </a:rPr>
                        <a:t>0</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499489410"/>
                  </a:ext>
                </a:extLst>
              </a:tr>
              <a:tr h="367730">
                <a:tc>
                  <a:txBody>
                    <a:bodyPr/>
                    <a:lstStyle/>
                    <a:p>
                      <a:pPr algn="ctr" fontAlgn="b"/>
                      <a:r>
                        <a:rPr lang="en-US" sz="1100" b="1" i="0" u="none" strike="noStrike" dirty="0" err="1">
                          <a:solidFill>
                            <a:srgbClr val="000000"/>
                          </a:solidFill>
                          <a:effectLst/>
                          <a:latin typeface="+mj-lt"/>
                        </a:rPr>
                        <a:t>KitchenQual</a:t>
                      </a:r>
                      <a:endParaRPr lang="en-US" sz="1100" b="1" i="0" u="none" strike="noStrike" dirty="0">
                        <a:solidFill>
                          <a:srgbClr val="000000"/>
                        </a:solidFill>
                        <a:effectLst/>
                        <a:latin typeface="+mj-lt"/>
                      </a:endParaRP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mj-lt"/>
                        </a:rPr>
                        <a:t>555.20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mj-lt"/>
                        </a:rPr>
                        <a:t>0</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3134871520"/>
                  </a:ext>
                </a:extLst>
              </a:tr>
              <a:tr h="367730">
                <a:tc>
                  <a:txBody>
                    <a:bodyPr/>
                    <a:lstStyle/>
                    <a:p>
                      <a:pPr algn="ctr" fontAlgn="b"/>
                      <a:r>
                        <a:rPr lang="en-US" sz="1100" b="1" i="0" u="none" strike="noStrike" dirty="0" err="1">
                          <a:solidFill>
                            <a:srgbClr val="000000"/>
                          </a:solidFill>
                          <a:effectLst/>
                          <a:latin typeface="+mj-lt"/>
                        </a:rPr>
                        <a:t>BsmtQual</a:t>
                      </a:r>
                      <a:endParaRPr lang="en-US" sz="1100" b="1" i="0" u="none" strike="noStrike" dirty="0">
                        <a:solidFill>
                          <a:srgbClr val="000000"/>
                        </a:solidFill>
                        <a:effectLst/>
                        <a:latin typeface="+mj-lt"/>
                      </a:endParaRP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1" i="0" u="none" strike="noStrike">
                          <a:solidFill>
                            <a:srgbClr val="000000"/>
                          </a:solidFill>
                          <a:effectLst/>
                          <a:latin typeface="+mj-lt"/>
                        </a:rPr>
                        <a:t>489.49</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1" i="0" u="none" strike="noStrike">
                          <a:solidFill>
                            <a:srgbClr val="000000"/>
                          </a:solidFill>
                          <a:effectLst/>
                          <a:latin typeface="+mj-lt"/>
                        </a:rPr>
                        <a:t>0</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791009270"/>
                  </a:ext>
                </a:extLst>
              </a:tr>
              <a:tr h="367730">
                <a:tc>
                  <a:txBody>
                    <a:bodyPr/>
                    <a:lstStyle/>
                    <a:p>
                      <a:pPr algn="ctr" fontAlgn="b"/>
                      <a:r>
                        <a:rPr lang="en-US" sz="1100" b="1" i="0" u="none" strike="noStrike">
                          <a:solidFill>
                            <a:srgbClr val="000000"/>
                          </a:solidFill>
                          <a:effectLst/>
                          <a:latin typeface="+mj-lt"/>
                        </a:rPr>
                        <a:t>GarageFinish</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mj-lt"/>
                        </a:rPr>
                        <a:t>341.35</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mj-lt"/>
                        </a:rPr>
                        <a:t>1.30E-185</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1955941205"/>
                  </a:ext>
                </a:extLst>
              </a:tr>
              <a:tr h="367730">
                <a:tc>
                  <a:txBody>
                    <a:bodyPr/>
                    <a:lstStyle/>
                    <a:p>
                      <a:pPr algn="ctr" fontAlgn="b"/>
                      <a:r>
                        <a:rPr lang="en-US" sz="1100" b="1" i="0" u="none" strike="noStrike" dirty="0" err="1">
                          <a:solidFill>
                            <a:srgbClr val="000000"/>
                          </a:solidFill>
                          <a:effectLst/>
                          <a:latin typeface="+mj-lt"/>
                        </a:rPr>
                        <a:t>FireplaceQu</a:t>
                      </a:r>
                      <a:endParaRPr lang="en-US" sz="1100" b="1" i="0" u="none" strike="noStrike" dirty="0">
                        <a:solidFill>
                          <a:srgbClr val="000000"/>
                        </a:solidFill>
                        <a:effectLst/>
                        <a:latin typeface="+mj-lt"/>
                      </a:endParaRP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1" i="0" u="none" strike="noStrike" dirty="0">
                          <a:solidFill>
                            <a:srgbClr val="000000"/>
                          </a:solidFill>
                          <a:effectLst/>
                          <a:latin typeface="+mj-lt"/>
                        </a:rPr>
                        <a:t>220.99</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1" i="0" u="none" strike="noStrike">
                          <a:solidFill>
                            <a:srgbClr val="000000"/>
                          </a:solidFill>
                          <a:effectLst/>
                          <a:latin typeface="+mj-lt"/>
                        </a:rPr>
                        <a:t>1.81E-195</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695223687"/>
                  </a:ext>
                </a:extLst>
              </a:tr>
              <a:tr h="367730">
                <a:tc>
                  <a:txBody>
                    <a:bodyPr/>
                    <a:lstStyle/>
                    <a:p>
                      <a:pPr algn="ctr" fontAlgn="b"/>
                      <a:r>
                        <a:rPr lang="en-US" sz="1100" b="1" i="0" u="none" strike="noStrike">
                          <a:solidFill>
                            <a:srgbClr val="000000"/>
                          </a:solidFill>
                          <a:effectLst/>
                          <a:latin typeface="+mj-lt"/>
                        </a:rPr>
                        <a:t>CentralAir</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mj-lt"/>
                        </a:rPr>
                        <a:t>194.12</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mj-lt"/>
                        </a:rPr>
                        <a:t>1.52E-42</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3571142470"/>
                  </a:ext>
                </a:extLst>
              </a:tr>
              <a:tr h="367730">
                <a:tc>
                  <a:txBody>
                    <a:bodyPr/>
                    <a:lstStyle/>
                    <a:p>
                      <a:pPr algn="ctr" fontAlgn="b"/>
                      <a:r>
                        <a:rPr lang="en-US" sz="1100" b="1" i="0" u="none" strike="noStrike">
                          <a:solidFill>
                            <a:srgbClr val="000000"/>
                          </a:solidFill>
                          <a:effectLst/>
                          <a:latin typeface="+mj-lt"/>
                        </a:rPr>
                        <a:t>Foundation</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1" i="0" u="none" strike="noStrike" dirty="0">
                          <a:solidFill>
                            <a:srgbClr val="000000"/>
                          </a:solidFill>
                          <a:effectLst/>
                          <a:latin typeface="+mj-lt"/>
                        </a:rPr>
                        <a:t>186.77</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1" i="0" u="none" strike="noStrike">
                          <a:solidFill>
                            <a:srgbClr val="000000"/>
                          </a:solidFill>
                          <a:effectLst/>
                          <a:latin typeface="+mj-lt"/>
                        </a:rPr>
                        <a:t>3.43E-169</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979821303"/>
                  </a:ext>
                </a:extLst>
              </a:tr>
              <a:tr h="367730">
                <a:tc>
                  <a:txBody>
                    <a:bodyPr/>
                    <a:lstStyle/>
                    <a:p>
                      <a:pPr algn="ctr" fontAlgn="b"/>
                      <a:r>
                        <a:rPr lang="en-US" sz="1100" b="1" i="0" u="none" strike="noStrike">
                          <a:solidFill>
                            <a:srgbClr val="000000"/>
                          </a:solidFill>
                          <a:effectLst/>
                          <a:latin typeface="+mj-lt"/>
                        </a:rPr>
                        <a:t>HeatingQC</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US" sz="1100" b="1" i="0" u="none" strike="noStrike" dirty="0">
                          <a:solidFill>
                            <a:srgbClr val="000000"/>
                          </a:solidFill>
                          <a:effectLst/>
                          <a:latin typeface="+mj-lt"/>
                        </a:rPr>
                        <a:t>161.99</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mj-lt"/>
                        </a:rPr>
                        <a:t>2.40E-123</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75422873"/>
                  </a:ext>
                </a:extLst>
              </a:tr>
              <a:tr h="367730">
                <a:tc>
                  <a:txBody>
                    <a:bodyPr/>
                    <a:lstStyle/>
                    <a:p>
                      <a:pPr algn="ctr" fontAlgn="b"/>
                      <a:r>
                        <a:rPr lang="en-US" sz="1100" b="1" i="0" u="none" strike="noStrike">
                          <a:solidFill>
                            <a:srgbClr val="000000"/>
                          </a:solidFill>
                          <a:effectLst/>
                          <a:latin typeface="+mj-lt"/>
                        </a:rPr>
                        <a:t>MasVnrType</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1" i="0" u="none" strike="noStrike" dirty="0">
                          <a:solidFill>
                            <a:srgbClr val="000000"/>
                          </a:solidFill>
                          <a:effectLst/>
                          <a:latin typeface="+mj-lt"/>
                        </a:rPr>
                        <a:t>133.61</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1" i="0" u="none" strike="noStrike">
                          <a:solidFill>
                            <a:srgbClr val="000000"/>
                          </a:solidFill>
                          <a:effectLst/>
                          <a:latin typeface="+mj-lt"/>
                        </a:rPr>
                        <a:t>1.70E-103</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95573165"/>
                  </a:ext>
                </a:extLst>
              </a:tr>
              <a:tr h="367730">
                <a:tc>
                  <a:txBody>
                    <a:bodyPr/>
                    <a:lstStyle/>
                    <a:p>
                      <a:pPr algn="ctr" fontAlgn="b"/>
                      <a:r>
                        <a:rPr lang="en-US" sz="1100" b="1" i="0" u="none" strike="noStrike">
                          <a:solidFill>
                            <a:srgbClr val="000000"/>
                          </a:solidFill>
                          <a:effectLst/>
                          <a:latin typeface="+mj-lt"/>
                        </a:rPr>
                        <a:t>GarageType</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US" sz="1100" b="1" i="0" u="none" strike="noStrike" dirty="0">
                          <a:solidFill>
                            <a:srgbClr val="000000"/>
                          </a:solidFill>
                          <a:effectLst/>
                          <a:latin typeface="+mj-lt"/>
                        </a:rPr>
                        <a:t>130.70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US" sz="1100" b="1" i="0" u="none" strike="noStrike" dirty="0">
                          <a:solidFill>
                            <a:srgbClr val="000000"/>
                          </a:solidFill>
                          <a:effectLst/>
                          <a:latin typeface="+mj-lt"/>
                        </a:rPr>
                        <a:t>4.59E-144</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2751660225"/>
                  </a:ext>
                </a:extLst>
              </a:tr>
              <a:tr h="367730">
                <a:tc>
                  <a:txBody>
                    <a:bodyPr/>
                    <a:lstStyle/>
                    <a:p>
                      <a:pPr algn="ctr" fontAlgn="b"/>
                      <a:r>
                        <a:rPr lang="en-US" sz="1100" b="1" i="0" u="none" strike="noStrike">
                          <a:solidFill>
                            <a:srgbClr val="000000"/>
                          </a:solidFill>
                          <a:effectLst/>
                          <a:latin typeface="+mj-lt"/>
                        </a:rPr>
                        <a:t>BsmtExposure</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1" i="0" u="none" strike="noStrike" dirty="0">
                          <a:solidFill>
                            <a:srgbClr val="000000"/>
                          </a:solidFill>
                          <a:effectLst/>
                          <a:latin typeface="+mj-lt"/>
                        </a:rPr>
                        <a:t>130.08</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1" i="0" u="none" strike="noStrike" dirty="0">
                          <a:solidFill>
                            <a:srgbClr val="000000"/>
                          </a:solidFill>
                          <a:effectLst/>
                          <a:latin typeface="+mj-lt"/>
                        </a:rPr>
                        <a:t>5.58E-101</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34788529"/>
                  </a:ext>
                </a:extLst>
              </a:tr>
              <a:tr h="367730">
                <a:tc>
                  <a:txBody>
                    <a:bodyPr/>
                    <a:lstStyle/>
                    <a:p>
                      <a:pPr algn="ctr" fontAlgn="b"/>
                      <a:r>
                        <a:rPr lang="en-US" sz="1100" b="1" i="0" u="none" strike="noStrike">
                          <a:solidFill>
                            <a:srgbClr val="000000"/>
                          </a:solidFill>
                          <a:effectLst/>
                          <a:latin typeface="+mj-lt"/>
                        </a:rPr>
                        <a:t>BsmtFinType1</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US" sz="1100" b="1" i="0" u="none" strike="noStrike" dirty="0">
                          <a:solidFill>
                            <a:srgbClr val="000000"/>
                          </a:solidFill>
                          <a:effectLst/>
                          <a:latin typeface="+mj-lt"/>
                        </a:rPr>
                        <a:t>117.58</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US" sz="1100" b="1" i="0" u="none" strike="noStrike" dirty="0">
                          <a:solidFill>
                            <a:srgbClr val="000000"/>
                          </a:solidFill>
                          <a:effectLst/>
                          <a:latin typeface="+mj-lt"/>
                        </a:rPr>
                        <a:t>5.55E-131</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2513244872"/>
                  </a:ext>
                </a:extLst>
              </a:tr>
              <a:tr h="367730">
                <a:tc>
                  <a:txBody>
                    <a:bodyPr/>
                    <a:lstStyle/>
                    <a:p>
                      <a:pPr algn="ctr" fontAlgn="b"/>
                      <a:r>
                        <a:rPr lang="en-US" sz="1100" b="1" i="0" u="none" strike="noStrike">
                          <a:solidFill>
                            <a:srgbClr val="000000"/>
                          </a:solidFill>
                          <a:effectLst/>
                          <a:latin typeface="+mj-lt"/>
                        </a:rPr>
                        <a:t>Neighborhood</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1" i="0" u="none" strike="noStrike">
                          <a:solidFill>
                            <a:srgbClr val="000000"/>
                          </a:solidFill>
                          <a:effectLst/>
                          <a:latin typeface="+mj-lt"/>
                        </a:rPr>
                        <a:t>117.23</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1" i="0" u="none" strike="noStrike" dirty="0">
                          <a:solidFill>
                            <a:srgbClr val="000000"/>
                          </a:solidFill>
                          <a:effectLst/>
                          <a:latin typeface="+mj-lt"/>
                        </a:rPr>
                        <a:t>0</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50720852"/>
                  </a:ext>
                </a:extLst>
              </a:tr>
            </a:tbl>
          </a:graphicData>
        </a:graphic>
      </p:graphicFrame>
      <p:sp>
        <p:nvSpPr>
          <p:cNvPr id="12" name="TextBox 11">
            <a:extLst>
              <a:ext uri="{FF2B5EF4-FFF2-40B4-BE49-F238E27FC236}">
                <a16:creationId xmlns:a16="http://schemas.microsoft.com/office/drawing/2014/main" id="{330F0489-AE37-0CFD-A9AD-D0295869B932}"/>
              </a:ext>
            </a:extLst>
          </p:cNvPr>
          <p:cNvSpPr txBox="1"/>
          <p:nvPr/>
        </p:nvSpPr>
        <p:spPr>
          <a:xfrm>
            <a:off x="603793" y="1044014"/>
            <a:ext cx="2832742" cy="369332"/>
          </a:xfrm>
          <a:prstGeom prst="rect">
            <a:avLst/>
          </a:prstGeom>
          <a:noFill/>
        </p:spPr>
        <p:txBody>
          <a:bodyPr wrap="square" rtlCol="0">
            <a:spAutoFit/>
          </a:bodyPr>
          <a:lstStyle/>
          <a:p>
            <a:r>
              <a:rPr lang="en-US" dirty="0">
                <a:solidFill>
                  <a:srgbClr val="4C4184"/>
                </a:solidFill>
              </a:rPr>
              <a:t>   ANOVA Test </a:t>
            </a:r>
          </a:p>
        </p:txBody>
      </p:sp>
    </p:spTree>
    <p:extLst>
      <p:ext uri="{BB962C8B-B14F-4D97-AF65-F5344CB8AC3E}">
        <p14:creationId xmlns:p14="http://schemas.microsoft.com/office/powerpoint/2010/main" val="2179411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B34EF-D52D-6551-D6B4-47CF6C539D39}"/>
              </a:ext>
            </a:extLst>
          </p:cNvPr>
          <p:cNvSpPr>
            <a:spLocks noGrp="1"/>
          </p:cNvSpPr>
          <p:nvPr>
            <p:ph type="title"/>
          </p:nvPr>
        </p:nvSpPr>
        <p:spPr>
          <a:xfrm>
            <a:off x="160774" y="7162"/>
            <a:ext cx="12168386" cy="944879"/>
          </a:xfrm>
        </p:spPr>
        <p:txBody>
          <a:bodyPr>
            <a:noAutofit/>
          </a:bodyPr>
          <a:lstStyle/>
          <a:p>
            <a:r>
              <a:rPr lang="en-US" sz="3200" b="1" dirty="0"/>
              <a:t>Minimum viable product (MVP): </a:t>
            </a:r>
            <a:r>
              <a:rPr lang="en-US" sz="3200" b="1" dirty="0" err="1"/>
              <a:t>CatBoost</a:t>
            </a:r>
            <a:r>
              <a:rPr lang="en-US" sz="3200" b="1" dirty="0"/>
              <a:t> trained with all features</a:t>
            </a:r>
          </a:p>
        </p:txBody>
      </p:sp>
      <p:sp>
        <p:nvSpPr>
          <p:cNvPr id="4" name="Date Placeholder 3">
            <a:extLst>
              <a:ext uri="{FF2B5EF4-FFF2-40B4-BE49-F238E27FC236}">
                <a16:creationId xmlns:a16="http://schemas.microsoft.com/office/drawing/2014/main" id="{3E755317-BACA-C9F5-05CC-B172DD3B9919}"/>
              </a:ext>
            </a:extLst>
          </p:cNvPr>
          <p:cNvSpPr>
            <a:spLocks noGrp="1"/>
          </p:cNvSpPr>
          <p:nvPr>
            <p:ph type="dt" sz="half" idx="10"/>
          </p:nvPr>
        </p:nvSpPr>
        <p:spPr/>
        <p:txBody>
          <a:bodyPr/>
          <a:lstStyle/>
          <a:p>
            <a:r>
              <a:rPr lang="en-US" dirty="0"/>
              <a:t>02/10/2025</a:t>
            </a:r>
          </a:p>
        </p:txBody>
      </p:sp>
      <p:sp>
        <p:nvSpPr>
          <p:cNvPr id="5" name="Footer Placeholder 4">
            <a:extLst>
              <a:ext uri="{FF2B5EF4-FFF2-40B4-BE49-F238E27FC236}">
                <a16:creationId xmlns:a16="http://schemas.microsoft.com/office/drawing/2014/main" id="{71E322F4-7C60-D708-304E-F6AD1D5D5102}"/>
              </a:ext>
            </a:extLst>
          </p:cNvPr>
          <p:cNvSpPr>
            <a:spLocks noGrp="1"/>
          </p:cNvSpPr>
          <p:nvPr>
            <p:ph type="ftr" sz="quarter" idx="11"/>
          </p:nvPr>
        </p:nvSpPr>
        <p:spPr/>
        <p:txBody>
          <a:bodyPr/>
          <a:lstStyle/>
          <a:p>
            <a:r>
              <a:rPr lang="en-US"/>
              <a:t>Nawaraj Paudel, PhD - Data Scientist &amp; ML Engineer</a:t>
            </a:r>
            <a:endParaRPr lang="en-US" dirty="0"/>
          </a:p>
        </p:txBody>
      </p:sp>
      <p:sp>
        <p:nvSpPr>
          <p:cNvPr id="6" name="Slide Number Placeholder 5">
            <a:extLst>
              <a:ext uri="{FF2B5EF4-FFF2-40B4-BE49-F238E27FC236}">
                <a16:creationId xmlns:a16="http://schemas.microsoft.com/office/drawing/2014/main" id="{963737B3-0F88-E68A-BC11-39AD92EA4505}"/>
              </a:ext>
            </a:extLst>
          </p:cNvPr>
          <p:cNvSpPr>
            <a:spLocks noGrp="1"/>
          </p:cNvSpPr>
          <p:nvPr>
            <p:ph type="sldNum" sz="quarter" idx="12"/>
          </p:nvPr>
        </p:nvSpPr>
        <p:spPr/>
        <p:txBody>
          <a:bodyPr/>
          <a:lstStyle/>
          <a:p>
            <a:fld id="{7E1937AE-3D16-4264-93AC-42AF574411DF}" type="slidenum">
              <a:rPr lang="en-US" smtClean="0"/>
              <a:pPr/>
              <a:t>12</a:t>
            </a:fld>
            <a:r>
              <a:rPr lang="en-US"/>
              <a:t> </a:t>
            </a:r>
            <a:endParaRPr lang="en-US" dirty="0"/>
          </a:p>
        </p:txBody>
      </p:sp>
      <p:pic>
        <p:nvPicPr>
          <p:cNvPr id="7" name="Picture 6">
            <a:extLst>
              <a:ext uri="{FF2B5EF4-FFF2-40B4-BE49-F238E27FC236}">
                <a16:creationId xmlns:a16="http://schemas.microsoft.com/office/drawing/2014/main" id="{F6B708D6-DECF-F8D5-1E30-83DFEEB423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774" y="4456709"/>
            <a:ext cx="4838022" cy="1992126"/>
          </a:xfrm>
          <a:prstGeom prst="rect">
            <a:avLst/>
          </a:prstGeom>
        </p:spPr>
      </p:pic>
      <p:pic>
        <p:nvPicPr>
          <p:cNvPr id="9" name="Picture 8">
            <a:extLst>
              <a:ext uri="{FF2B5EF4-FFF2-40B4-BE49-F238E27FC236}">
                <a16:creationId xmlns:a16="http://schemas.microsoft.com/office/drawing/2014/main" id="{71CA96B3-66F6-80BF-A5E7-548F28100B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2620" y="952041"/>
            <a:ext cx="6641959" cy="5496794"/>
          </a:xfrm>
          <a:prstGeom prst="rect">
            <a:avLst/>
          </a:prstGeom>
        </p:spPr>
      </p:pic>
      <p:sp>
        <p:nvSpPr>
          <p:cNvPr id="12" name="TextBox 11">
            <a:extLst>
              <a:ext uri="{FF2B5EF4-FFF2-40B4-BE49-F238E27FC236}">
                <a16:creationId xmlns:a16="http://schemas.microsoft.com/office/drawing/2014/main" id="{C7ADC672-CE53-704B-373F-DEBC86EF161D}"/>
              </a:ext>
            </a:extLst>
          </p:cNvPr>
          <p:cNvSpPr txBox="1"/>
          <p:nvPr/>
        </p:nvSpPr>
        <p:spPr>
          <a:xfrm>
            <a:off x="308857" y="1211094"/>
            <a:ext cx="4541855" cy="3139321"/>
          </a:xfrm>
          <a:prstGeom prst="rect">
            <a:avLst/>
          </a:prstGeom>
          <a:noFill/>
        </p:spPr>
        <p:txBody>
          <a:bodyPr wrap="square" rtlCol="0">
            <a:spAutoFit/>
          </a:bodyPr>
          <a:lstStyle/>
          <a:p>
            <a:pPr marL="285750" indent="-285750">
              <a:buFont typeface="Wingdings" panose="05000000000000000000" pitchFamily="2" charset="2"/>
              <a:buChar char="Ø"/>
            </a:pPr>
            <a:r>
              <a:rPr lang="en-US" dirty="0"/>
              <a:t> </a:t>
            </a:r>
            <a:r>
              <a:rPr lang="en-US" dirty="0" err="1">
                <a:solidFill>
                  <a:srgbClr val="4C4184"/>
                </a:solidFill>
              </a:rPr>
              <a:t>TotalSqFt</a:t>
            </a:r>
            <a:r>
              <a:rPr lang="en-US" dirty="0">
                <a:solidFill>
                  <a:srgbClr val="4C4184"/>
                </a:solidFill>
              </a:rPr>
              <a:t> and </a:t>
            </a:r>
            <a:r>
              <a:rPr lang="en-US" dirty="0" err="1">
                <a:solidFill>
                  <a:srgbClr val="4C4184"/>
                </a:solidFill>
              </a:rPr>
              <a:t>OverallQual</a:t>
            </a:r>
            <a:r>
              <a:rPr lang="en-US" dirty="0">
                <a:solidFill>
                  <a:srgbClr val="4C4184"/>
                </a:solidFill>
              </a:rPr>
              <a:t> emerged as the most significant features, contributing over 40% to the model's predictive power</a:t>
            </a:r>
          </a:p>
          <a:p>
            <a:endParaRPr lang="en-US" dirty="0">
              <a:solidFill>
                <a:srgbClr val="4C4184"/>
              </a:solidFill>
            </a:endParaRPr>
          </a:p>
          <a:p>
            <a:pPr marL="285750" indent="-285750">
              <a:buFont typeface="Wingdings" panose="05000000000000000000" pitchFamily="2" charset="2"/>
              <a:buChar char="Ø"/>
            </a:pPr>
            <a:r>
              <a:rPr lang="en-US" dirty="0">
                <a:solidFill>
                  <a:srgbClr val="4C4184"/>
                </a:solidFill>
              </a:rPr>
              <a:t> Over 10 features individually contribute 1 - 2% to the model's predictions </a:t>
            </a:r>
          </a:p>
          <a:p>
            <a:pPr marL="285750" indent="-285750">
              <a:buFont typeface="Wingdings" panose="05000000000000000000" pitchFamily="2" charset="2"/>
              <a:buChar char="Ø"/>
            </a:pPr>
            <a:endParaRPr lang="en-US" dirty="0">
              <a:solidFill>
                <a:srgbClr val="4C4184"/>
              </a:solidFill>
            </a:endParaRPr>
          </a:p>
          <a:p>
            <a:pPr marL="285750" indent="-285750">
              <a:buFont typeface="Wingdings" panose="05000000000000000000" pitchFamily="2" charset="2"/>
              <a:buChar char="Ø"/>
            </a:pPr>
            <a:r>
              <a:rPr lang="en-US" dirty="0">
                <a:solidFill>
                  <a:srgbClr val="4C4184"/>
                </a:solidFill>
              </a:rPr>
              <a:t> The </a:t>
            </a:r>
            <a:r>
              <a:rPr lang="en-US" dirty="0" err="1">
                <a:solidFill>
                  <a:srgbClr val="4C4184"/>
                </a:solidFill>
              </a:rPr>
              <a:t>CatBoost</a:t>
            </a:r>
            <a:r>
              <a:rPr lang="en-US" dirty="0">
                <a:solidFill>
                  <a:srgbClr val="4C4184"/>
                </a:solidFill>
              </a:rPr>
              <a:t> model, trained with default parameters and using all input features, achieved an average out-of-fold (OOF) R2 score of 91.25%</a:t>
            </a:r>
          </a:p>
        </p:txBody>
      </p:sp>
    </p:spTree>
    <p:extLst>
      <p:ext uri="{BB962C8B-B14F-4D97-AF65-F5344CB8AC3E}">
        <p14:creationId xmlns:p14="http://schemas.microsoft.com/office/powerpoint/2010/main" val="3737320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B6940E-1C19-BDD2-9111-D96D40F22E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2441AD-2CB8-F4DE-6ADC-147B7ACC1698}"/>
              </a:ext>
            </a:extLst>
          </p:cNvPr>
          <p:cNvSpPr>
            <a:spLocks noGrp="1"/>
          </p:cNvSpPr>
          <p:nvPr>
            <p:ph type="title"/>
          </p:nvPr>
        </p:nvSpPr>
        <p:spPr>
          <a:xfrm>
            <a:off x="160774" y="7162"/>
            <a:ext cx="12168386" cy="944879"/>
          </a:xfrm>
        </p:spPr>
        <p:txBody>
          <a:bodyPr>
            <a:noAutofit/>
          </a:bodyPr>
          <a:lstStyle/>
          <a:p>
            <a:r>
              <a:rPr lang="en-US" sz="3600" b="1" dirty="0"/>
              <a:t>             </a:t>
            </a:r>
            <a:r>
              <a:rPr lang="en-US" sz="4000" b="1" dirty="0"/>
              <a:t>Automated preprocessing pipeline</a:t>
            </a:r>
          </a:p>
        </p:txBody>
      </p:sp>
      <p:sp>
        <p:nvSpPr>
          <p:cNvPr id="4" name="Date Placeholder 3">
            <a:extLst>
              <a:ext uri="{FF2B5EF4-FFF2-40B4-BE49-F238E27FC236}">
                <a16:creationId xmlns:a16="http://schemas.microsoft.com/office/drawing/2014/main" id="{E399DF10-FF4D-6ECB-7A54-E5B7B0AB2832}"/>
              </a:ext>
            </a:extLst>
          </p:cNvPr>
          <p:cNvSpPr>
            <a:spLocks noGrp="1"/>
          </p:cNvSpPr>
          <p:nvPr>
            <p:ph type="dt" sz="half" idx="10"/>
          </p:nvPr>
        </p:nvSpPr>
        <p:spPr/>
        <p:txBody>
          <a:bodyPr/>
          <a:lstStyle/>
          <a:p>
            <a:r>
              <a:rPr lang="en-US" dirty="0"/>
              <a:t>02/10/2025</a:t>
            </a:r>
          </a:p>
        </p:txBody>
      </p:sp>
      <p:sp>
        <p:nvSpPr>
          <p:cNvPr id="5" name="Footer Placeholder 4">
            <a:extLst>
              <a:ext uri="{FF2B5EF4-FFF2-40B4-BE49-F238E27FC236}">
                <a16:creationId xmlns:a16="http://schemas.microsoft.com/office/drawing/2014/main" id="{70E9F688-D1F8-DAE1-78F6-067472671FA8}"/>
              </a:ext>
            </a:extLst>
          </p:cNvPr>
          <p:cNvSpPr>
            <a:spLocks noGrp="1"/>
          </p:cNvSpPr>
          <p:nvPr>
            <p:ph type="ftr" sz="quarter" idx="11"/>
          </p:nvPr>
        </p:nvSpPr>
        <p:spPr/>
        <p:txBody>
          <a:bodyPr/>
          <a:lstStyle/>
          <a:p>
            <a:r>
              <a:rPr lang="en-US"/>
              <a:t>Nawaraj Paudel, PhD - Data Scientist &amp; ML Engineer</a:t>
            </a:r>
            <a:endParaRPr lang="en-US" dirty="0"/>
          </a:p>
        </p:txBody>
      </p:sp>
      <p:sp>
        <p:nvSpPr>
          <p:cNvPr id="6" name="Slide Number Placeholder 5">
            <a:extLst>
              <a:ext uri="{FF2B5EF4-FFF2-40B4-BE49-F238E27FC236}">
                <a16:creationId xmlns:a16="http://schemas.microsoft.com/office/drawing/2014/main" id="{171ABEE9-23E6-E1DB-F74A-6AAB30B3B7B4}"/>
              </a:ext>
            </a:extLst>
          </p:cNvPr>
          <p:cNvSpPr>
            <a:spLocks noGrp="1"/>
          </p:cNvSpPr>
          <p:nvPr>
            <p:ph type="sldNum" sz="quarter" idx="12"/>
          </p:nvPr>
        </p:nvSpPr>
        <p:spPr/>
        <p:txBody>
          <a:bodyPr/>
          <a:lstStyle/>
          <a:p>
            <a:fld id="{7E1937AE-3D16-4264-93AC-42AF574411DF}" type="slidenum">
              <a:rPr lang="en-US" smtClean="0"/>
              <a:pPr/>
              <a:t>13</a:t>
            </a:fld>
            <a:r>
              <a:rPr lang="en-US"/>
              <a:t> </a:t>
            </a:r>
            <a:endParaRPr lang="en-US" dirty="0"/>
          </a:p>
        </p:txBody>
      </p:sp>
      <p:pic>
        <p:nvPicPr>
          <p:cNvPr id="8" name="Picture 7">
            <a:extLst>
              <a:ext uri="{FF2B5EF4-FFF2-40B4-BE49-F238E27FC236}">
                <a16:creationId xmlns:a16="http://schemas.microsoft.com/office/drawing/2014/main" id="{1118AFB2-D95C-47A8-B47B-D69E18BAB4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9" y="915749"/>
            <a:ext cx="6763694" cy="3143689"/>
          </a:xfrm>
          <a:prstGeom prst="rect">
            <a:avLst/>
          </a:prstGeom>
        </p:spPr>
      </p:pic>
      <p:sp>
        <p:nvSpPr>
          <p:cNvPr id="11" name="TextBox 10">
            <a:extLst>
              <a:ext uri="{FF2B5EF4-FFF2-40B4-BE49-F238E27FC236}">
                <a16:creationId xmlns:a16="http://schemas.microsoft.com/office/drawing/2014/main" id="{A42B1C3B-ABE4-159C-016A-A02E3909C5EC}"/>
              </a:ext>
            </a:extLst>
          </p:cNvPr>
          <p:cNvSpPr txBox="1"/>
          <p:nvPr/>
        </p:nvSpPr>
        <p:spPr>
          <a:xfrm>
            <a:off x="606894" y="4277804"/>
            <a:ext cx="5837086" cy="2169825"/>
          </a:xfrm>
          <a:prstGeom prst="rect">
            <a:avLst/>
          </a:prstGeom>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US" sz="900" dirty="0"/>
              <a:t>Pipeline(steps=[('</a:t>
            </a:r>
            <a:r>
              <a:rPr lang="en-US" sz="900" dirty="0" err="1"/>
              <a:t>initial_preprocessing</a:t>
            </a:r>
            <a:r>
              <a:rPr lang="en-US" sz="900" dirty="0"/>
              <a:t>',                 </a:t>
            </a:r>
            <a:r>
              <a:rPr lang="en-US" sz="900" dirty="0" err="1"/>
              <a:t>FeaturePreprocessor</a:t>
            </a:r>
            <a:r>
              <a:rPr lang="en-US" sz="900" dirty="0"/>
              <a:t>(</a:t>
            </a:r>
            <a:r>
              <a:rPr lang="en-US" sz="900" dirty="0" err="1"/>
              <a:t>categorical_features</a:t>
            </a:r>
            <a:r>
              <a:rPr lang="en-US" sz="900" dirty="0"/>
              <a:t>=['Neighborhood',                                                           '</a:t>
            </a:r>
            <a:r>
              <a:rPr lang="en-US" sz="900" dirty="0" err="1"/>
              <a:t>FireplaceQu</a:t>
            </a:r>
            <a:r>
              <a:rPr lang="en-US" sz="900" dirty="0"/>
              <a:t>',                                                           '</a:t>
            </a:r>
            <a:r>
              <a:rPr lang="en-US" sz="900" dirty="0" err="1"/>
              <a:t>KitchenQual</a:t>
            </a:r>
            <a:r>
              <a:rPr lang="en-US" sz="900" dirty="0"/>
              <a:t>',                                                           '</a:t>
            </a:r>
            <a:r>
              <a:rPr lang="en-US" sz="900" dirty="0" err="1"/>
              <a:t>BsmtExposure</a:t>
            </a:r>
            <a:r>
              <a:rPr lang="en-US" sz="900" dirty="0"/>
              <a:t>'],                                     </a:t>
            </a:r>
            <a:r>
              <a:rPr lang="en-US" sz="900" dirty="0" err="1"/>
              <a:t>numeric_features</a:t>
            </a:r>
            <a:r>
              <a:rPr lang="en-US" sz="900" dirty="0"/>
              <a:t>=['</a:t>
            </a:r>
            <a:r>
              <a:rPr lang="en-US" sz="900" dirty="0" err="1"/>
              <a:t>YearRemodAdd</a:t>
            </a:r>
            <a:r>
              <a:rPr lang="en-US" sz="900" dirty="0"/>
              <a:t>', '</a:t>
            </a:r>
            <a:r>
              <a:rPr lang="en-US" sz="900" dirty="0" err="1"/>
              <a:t>YrSold</a:t>
            </a:r>
            <a:r>
              <a:rPr lang="en-US" sz="900" dirty="0"/>
              <a:t>',                                                       'Fireplaces',                                                       '</a:t>
            </a:r>
            <a:r>
              <a:rPr lang="en-US" sz="900" dirty="0" err="1"/>
              <a:t>LotFrontage</a:t>
            </a:r>
            <a:r>
              <a:rPr lang="en-US" sz="900" dirty="0"/>
              <a:t>',                                                       '</a:t>
            </a:r>
            <a:r>
              <a:rPr lang="en-US" sz="900" dirty="0" err="1"/>
              <a:t>GarageCars</a:t>
            </a:r>
            <a:r>
              <a:rPr lang="en-US" sz="900" dirty="0"/>
              <a:t>',                                                       '</a:t>
            </a:r>
            <a:r>
              <a:rPr lang="en-US" sz="900" dirty="0" err="1"/>
              <a:t>MasVnrArea</a:t>
            </a:r>
            <a:r>
              <a:rPr lang="en-US" sz="900" dirty="0"/>
              <a:t>',                                                       '</a:t>
            </a:r>
            <a:r>
              <a:rPr lang="en-US" sz="900" dirty="0" err="1"/>
              <a:t>BsmtFullBath</a:t>
            </a:r>
            <a:r>
              <a:rPr lang="en-US" sz="900" dirty="0"/>
              <a:t>',                                                       '</a:t>
            </a:r>
            <a:r>
              <a:rPr lang="en-US" sz="900" dirty="0" err="1"/>
              <a:t>GrLivArea</a:t>
            </a:r>
            <a:r>
              <a:rPr lang="en-US" sz="900" dirty="0"/>
              <a:t>',                                                       '</a:t>
            </a:r>
            <a:r>
              <a:rPr lang="en-US" sz="900" dirty="0" err="1"/>
              <a:t>BsmtHalfBath</a:t>
            </a:r>
            <a:r>
              <a:rPr lang="en-US" sz="900" dirty="0"/>
              <a:t>',                                                       '</a:t>
            </a:r>
            <a:r>
              <a:rPr lang="en-US" sz="900" dirty="0" err="1"/>
              <a:t>YearBuilt</a:t>
            </a:r>
            <a:r>
              <a:rPr lang="en-US" sz="900" dirty="0"/>
              <a:t>',                                                       '</a:t>
            </a:r>
            <a:r>
              <a:rPr lang="en-US" sz="900" dirty="0" err="1"/>
              <a:t>OverallQual</a:t>
            </a:r>
            <a:r>
              <a:rPr lang="en-US" sz="900" dirty="0"/>
              <a:t>',                                                       '</a:t>
            </a:r>
            <a:r>
              <a:rPr lang="en-US" sz="900" dirty="0" err="1"/>
              <a:t>TotalBsmtSF</a:t>
            </a:r>
            <a:r>
              <a:rPr lang="en-US" sz="900" dirty="0"/>
              <a:t>',                                                       '</a:t>
            </a:r>
            <a:r>
              <a:rPr lang="en-US" sz="900" dirty="0" err="1"/>
              <a:t>HalfBath</a:t>
            </a:r>
            <a:r>
              <a:rPr lang="en-US" sz="900" dirty="0"/>
              <a:t>', '</a:t>
            </a:r>
            <a:r>
              <a:rPr lang="en-US" sz="900" dirty="0" err="1"/>
              <a:t>FullBath</a:t>
            </a:r>
            <a:r>
              <a:rPr lang="en-US" sz="900" dirty="0"/>
              <a:t>',                                                       '</a:t>
            </a:r>
            <a:r>
              <a:rPr lang="en-US" sz="900" dirty="0" err="1"/>
              <a:t>TotRmsAb</a:t>
            </a:r>
            <a:r>
              <a:rPr lang="en-US" sz="900" dirty="0"/>
              <a:t>...                                                  Pipeline(steps=[('scaler',                                                                   </a:t>
            </a:r>
            <a:r>
              <a:rPr lang="en-US" sz="900" dirty="0" err="1"/>
              <a:t>StandardScaler</a:t>
            </a:r>
            <a:r>
              <a:rPr lang="en-US" sz="900" dirty="0"/>
              <a:t>())]),                                                  ['</a:t>
            </a:r>
            <a:r>
              <a:rPr lang="en-US" sz="900" dirty="0" err="1"/>
              <a:t>OverallQual</a:t>
            </a:r>
            <a:r>
              <a:rPr lang="en-US" sz="900" dirty="0"/>
              <a:t>',                                                   '</a:t>
            </a:r>
            <a:r>
              <a:rPr lang="en-US" sz="900" dirty="0" err="1"/>
              <a:t>TotRmsAbvGrd</a:t>
            </a:r>
            <a:r>
              <a:rPr lang="en-US" sz="900" dirty="0"/>
              <a:t>', '</a:t>
            </a:r>
            <a:r>
              <a:rPr lang="en-US" sz="900" dirty="0" err="1"/>
              <a:t>GarageCars</a:t>
            </a:r>
            <a:r>
              <a:rPr lang="en-US" sz="900" dirty="0"/>
              <a:t>',                                                   'Fireplaces', '</a:t>
            </a:r>
            <a:r>
              <a:rPr lang="en-US" sz="900" dirty="0" err="1"/>
              <a:t>LotFrontage</a:t>
            </a:r>
            <a:r>
              <a:rPr lang="en-US" sz="900" dirty="0"/>
              <a:t>',                                                   '</a:t>
            </a:r>
            <a:r>
              <a:rPr lang="en-US" sz="900" dirty="0" err="1"/>
              <a:t>MasVnrArea</a:t>
            </a:r>
            <a:r>
              <a:rPr lang="en-US" sz="900" dirty="0"/>
              <a:t>', '</a:t>
            </a:r>
            <a:r>
              <a:rPr lang="en-US" sz="900" dirty="0" err="1"/>
              <a:t>TotalSqFt</a:t>
            </a:r>
            <a:r>
              <a:rPr lang="en-US" sz="900" dirty="0"/>
              <a:t>',                                                   '</a:t>
            </a:r>
            <a:r>
              <a:rPr lang="en-US" sz="900" dirty="0" err="1"/>
              <a:t>HouseAge</a:t>
            </a:r>
            <a:r>
              <a:rPr lang="en-US" sz="900" dirty="0"/>
              <a:t>', '</a:t>
            </a:r>
            <a:r>
              <a:rPr lang="en-US" sz="900" dirty="0" err="1"/>
              <a:t>TotalBaths</a:t>
            </a:r>
            <a:r>
              <a:rPr lang="en-US" sz="900" dirty="0"/>
              <a:t>',                                                   '</a:t>
            </a:r>
            <a:r>
              <a:rPr lang="en-US" sz="900" dirty="0" err="1"/>
              <a:t>YrRemodAge</a:t>
            </a:r>
            <a:r>
              <a:rPr lang="en-US" sz="900" dirty="0"/>
              <a:t>']),                                                 ('cat',                                                  Pipeline(steps=[('</a:t>
            </a:r>
            <a:r>
              <a:rPr lang="en-US" sz="900" dirty="0" err="1"/>
              <a:t>onehot</a:t>
            </a:r>
            <a:r>
              <a:rPr lang="en-US" sz="900" dirty="0"/>
              <a:t>',                                                                   </a:t>
            </a:r>
            <a:r>
              <a:rPr lang="en-US" sz="900" dirty="0" err="1"/>
              <a:t>OneHotEncoder</a:t>
            </a:r>
            <a:r>
              <a:rPr lang="en-US" sz="900" dirty="0"/>
              <a:t>(drop='first',                                                                                 </a:t>
            </a:r>
            <a:r>
              <a:rPr lang="en-US" sz="900" dirty="0" err="1"/>
              <a:t>handle_unknown</a:t>
            </a:r>
            <a:r>
              <a:rPr lang="en-US" sz="900" dirty="0"/>
              <a:t>='ignore',                                                                                 </a:t>
            </a:r>
            <a:r>
              <a:rPr lang="en-US" sz="900" dirty="0" err="1"/>
              <a:t>sparse_output</a:t>
            </a:r>
            <a:r>
              <a:rPr lang="en-US" sz="900" dirty="0"/>
              <a:t>=False))]),                                                  ['Neighborhood',                                                   '</a:t>
            </a:r>
            <a:r>
              <a:rPr lang="en-US" sz="900" dirty="0" err="1"/>
              <a:t>FireplaceQu</a:t>
            </a:r>
            <a:r>
              <a:rPr lang="en-US" sz="900" dirty="0"/>
              <a:t>', '</a:t>
            </a:r>
            <a:r>
              <a:rPr lang="en-US" sz="900" dirty="0" err="1"/>
              <a:t>KitchenQual</a:t>
            </a:r>
            <a:r>
              <a:rPr lang="en-US" sz="900" dirty="0"/>
              <a:t>',                                                   '</a:t>
            </a:r>
            <a:r>
              <a:rPr lang="en-US" sz="900" dirty="0" err="1"/>
              <a:t>BsmtExposure</a:t>
            </a:r>
            <a:r>
              <a:rPr lang="en-US" sz="900" dirty="0"/>
              <a:t>'])]))])</a:t>
            </a:r>
          </a:p>
        </p:txBody>
      </p:sp>
      <p:sp>
        <p:nvSpPr>
          <p:cNvPr id="12" name="TextBox 11">
            <a:extLst>
              <a:ext uri="{FF2B5EF4-FFF2-40B4-BE49-F238E27FC236}">
                <a16:creationId xmlns:a16="http://schemas.microsoft.com/office/drawing/2014/main" id="{C8E7EE5B-2830-32E9-A3D6-C7F0188A8EA2}"/>
              </a:ext>
            </a:extLst>
          </p:cNvPr>
          <p:cNvSpPr txBox="1"/>
          <p:nvPr/>
        </p:nvSpPr>
        <p:spPr>
          <a:xfrm>
            <a:off x="7004594" y="915749"/>
            <a:ext cx="5117067" cy="5744906"/>
          </a:xfrm>
          <a:prstGeom prst="rect">
            <a:avLst/>
          </a:prstGeom>
          <a:noFill/>
        </p:spPr>
        <p:txBody>
          <a:bodyPr wrap="square" rtlCol="0">
            <a:spAutoFit/>
          </a:bodyPr>
          <a:lstStyle/>
          <a:p>
            <a:pPr marL="0" marR="0">
              <a:lnSpc>
                <a:spcPct val="107000"/>
              </a:lnSpc>
              <a:spcAft>
                <a:spcPts val="800"/>
              </a:spcAft>
            </a:pPr>
            <a:r>
              <a:rPr lang="en-US" sz="1600" b="1" kern="100" dirty="0">
                <a:solidFill>
                  <a:srgbClr val="4C4184"/>
                </a:solidFill>
                <a:effectLst/>
                <a:latin typeface="+mj-lt"/>
                <a:ea typeface="Calibri" panose="020F0502020204030204" pitchFamily="34" charset="0"/>
                <a:cs typeface="Times New Roman" panose="02020603050405020304" pitchFamily="18" charset="0"/>
              </a:rPr>
              <a:t>Feature Preprocessor</a:t>
            </a:r>
            <a:endParaRPr lang="en-US" sz="1600" kern="100" dirty="0">
              <a:solidFill>
                <a:srgbClr val="4C4184"/>
              </a:solidFill>
              <a:effectLst/>
              <a:latin typeface="+mj-lt"/>
              <a:ea typeface="Calibri" panose="020F0502020204030204" pitchFamily="34" charset="0"/>
              <a:cs typeface="Times New Roman" panose="02020603050405020304" pitchFamily="18" charset="0"/>
            </a:endParaRPr>
          </a:p>
          <a:p>
            <a:pPr marL="285750" marR="0" indent="-285750">
              <a:lnSpc>
                <a:spcPct val="107000"/>
              </a:lnSpc>
              <a:spcAft>
                <a:spcPts val="800"/>
              </a:spcAft>
              <a:buFont typeface="Wingdings" panose="05000000000000000000" pitchFamily="2" charset="2"/>
              <a:buChar char="Ø"/>
            </a:pPr>
            <a:r>
              <a:rPr lang="en-US" sz="1600" kern="100" dirty="0">
                <a:solidFill>
                  <a:srgbClr val="4C4184"/>
                </a:solidFill>
                <a:latin typeface="+mj-lt"/>
                <a:ea typeface="Calibri" panose="020F0502020204030204" pitchFamily="34" charset="0"/>
                <a:cs typeface="Times New Roman" panose="02020603050405020304" pitchFamily="18" charset="0"/>
              </a:rPr>
              <a:t> Data loading, column names normalization and data validation</a:t>
            </a:r>
            <a:endParaRPr lang="en-US" sz="1600" kern="100" dirty="0">
              <a:solidFill>
                <a:srgbClr val="4C4184"/>
              </a:solidFill>
              <a:effectLst/>
              <a:latin typeface="+mj-lt"/>
              <a:ea typeface="Calibri" panose="020F0502020204030204" pitchFamily="34" charset="0"/>
              <a:cs typeface="Times New Roman" panose="02020603050405020304" pitchFamily="18" charset="0"/>
            </a:endParaRPr>
          </a:p>
          <a:p>
            <a:pPr marL="285750" marR="0" indent="-285750">
              <a:lnSpc>
                <a:spcPct val="107000"/>
              </a:lnSpc>
              <a:spcAft>
                <a:spcPts val="800"/>
              </a:spcAft>
              <a:buFont typeface="Wingdings" panose="05000000000000000000" pitchFamily="2" charset="2"/>
              <a:buChar char="Ø"/>
            </a:pPr>
            <a:r>
              <a:rPr lang="en-US" sz="1600" kern="100" dirty="0">
                <a:solidFill>
                  <a:srgbClr val="4C4184"/>
                </a:solidFill>
                <a:effectLst/>
                <a:latin typeface="+mj-lt"/>
                <a:ea typeface="Calibri" panose="020F0502020204030204" pitchFamily="34" charset="0"/>
                <a:cs typeface="Times New Roman" panose="02020603050405020304" pitchFamily="18" charset="0"/>
              </a:rPr>
              <a:t>Handles missing values using median imputation for numeric features and 'Unknown' for categorical features </a:t>
            </a:r>
          </a:p>
          <a:p>
            <a:pPr marL="285750" marR="0" indent="-285750">
              <a:lnSpc>
                <a:spcPct val="107000"/>
              </a:lnSpc>
              <a:spcAft>
                <a:spcPts val="800"/>
              </a:spcAft>
              <a:buFont typeface="Wingdings" panose="05000000000000000000" pitchFamily="2" charset="2"/>
              <a:buChar char="Ø"/>
            </a:pPr>
            <a:r>
              <a:rPr lang="en-US" sz="1600" kern="100" dirty="0">
                <a:solidFill>
                  <a:srgbClr val="4C4184"/>
                </a:solidFill>
                <a:effectLst/>
                <a:latin typeface="+mj-lt"/>
                <a:ea typeface="Calibri" panose="020F0502020204030204" pitchFamily="34" charset="0"/>
                <a:cs typeface="Times New Roman" panose="02020603050405020304" pitchFamily="18" charset="0"/>
              </a:rPr>
              <a:t>Consolidates rare categories based on threshold (merges categories &lt; 8% into 'Other') </a:t>
            </a:r>
          </a:p>
          <a:p>
            <a:pPr marL="0" marR="0">
              <a:lnSpc>
                <a:spcPct val="107000"/>
              </a:lnSpc>
              <a:spcAft>
                <a:spcPts val="800"/>
              </a:spcAft>
            </a:pPr>
            <a:r>
              <a:rPr lang="en-US" sz="1600" b="1" kern="100" dirty="0">
                <a:solidFill>
                  <a:srgbClr val="4C4184"/>
                </a:solidFill>
                <a:effectLst/>
                <a:latin typeface="+mj-lt"/>
                <a:ea typeface="Calibri" panose="020F0502020204030204" pitchFamily="34" charset="0"/>
                <a:cs typeface="Times New Roman" panose="02020603050405020304" pitchFamily="18" charset="0"/>
              </a:rPr>
              <a:t>Feature Engineer</a:t>
            </a:r>
            <a:endParaRPr lang="en-US" sz="1600" kern="100" dirty="0">
              <a:solidFill>
                <a:srgbClr val="4C4184"/>
              </a:solidFill>
              <a:effectLst/>
              <a:latin typeface="+mj-lt"/>
              <a:ea typeface="Calibri" panose="020F0502020204030204" pitchFamily="34" charset="0"/>
              <a:cs typeface="Times New Roman" panose="02020603050405020304" pitchFamily="18" charset="0"/>
            </a:endParaRPr>
          </a:p>
          <a:p>
            <a:pPr marL="285750" marR="0" indent="-285750">
              <a:lnSpc>
                <a:spcPct val="107000"/>
              </a:lnSpc>
              <a:spcAft>
                <a:spcPts val="800"/>
              </a:spcAft>
              <a:buFont typeface="Wingdings" panose="05000000000000000000" pitchFamily="2" charset="2"/>
              <a:buChar char="Ø"/>
            </a:pPr>
            <a:r>
              <a:rPr lang="en-US" sz="1600" kern="100" dirty="0">
                <a:solidFill>
                  <a:srgbClr val="4C4184"/>
                </a:solidFill>
                <a:effectLst/>
                <a:latin typeface="+mj-lt"/>
                <a:ea typeface="Calibri" panose="020F0502020204030204" pitchFamily="34" charset="0"/>
                <a:cs typeface="Times New Roman" panose="02020603050405020304" pitchFamily="18" charset="0"/>
              </a:rPr>
              <a:t>Creates engineered features: </a:t>
            </a:r>
            <a:r>
              <a:rPr lang="en-US" sz="1600" kern="100" dirty="0" err="1">
                <a:solidFill>
                  <a:srgbClr val="4C4184"/>
                </a:solidFill>
                <a:effectLst/>
                <a:latin typeface="+mj-lt"/>
                <a:ea typeface="Calibri" panose="020F0502020204030204" pitchFamily="34" charset="0"/>
                <a:cs typeface="Times New Roman" panose="02020603050405020304" pitchFamily="18" charset="0"/>
              </a:rPr>
              <a:t>TotalSqFt</a:t>
            </a:r>
            <a:r>
              <a:rPr lang="en-US" sz="1600" kern="100" dirty="0">
                <a:solidFill>
                  <a:srgbClr val="4C4184"/>
                </a:solidFill>
                <a:latin typeface="+mj-lt"/>
                <a:ea typeface="Calibri" panose="020F0502020204030204" pitchFamily="34" charset="0"/>
                <a:cs typeface="Times New Roman" panose="02020603050405020304" pitchFamily="18" charset="0"/>
              </a:rPr>
              <a:t>,</a:t>
            </a:r>
            <a:r>
              <a:rPr lang="en-US" sz="1600" kern="100" dirty="0">
                <a:solidFill>
                  <a:srgbClr val="4C4184"/>
                </a:solidFill>
                <a:effectLst/>
                <a:latin typeface="+mj-lt"/>
                <a:ea typeface="Calibri" panose="020F0502020204030204" pitchFamily="34" charset="0"/>
                <a:cs typeface="Times New Roman" panose="02020603050405020304" pitchFamily="18" charset="0"/>
              </a:rPr>
              <a:t> </a:t>
            </a:r>
            <a:r>
              <a:rPr lang="en-US" sz="1600" kern="100" dirty="0" err="1">
                <a:solidFill>
                  <a:srgbClr val="4C4184"/>
                </a:solidFill>
                <a:effectLst/>
                <a:latin typeface="+mj-lt"/>
                <a:ea typeface="Calibri" panose="020F0502020204030204" pitchFamily="34" charset="0"/>
                <a:cs typeface="Times New Roman" panose="02020603050405020304" pitchFamily="18" charset="0"/>
              </a:rPr>
              <a:t>HouseAge</a:t>
            </a:r>
            <a:r>
              <a:rPr lang="en-US" sz="1600" kern="100" dirty="0">
                <a:solidFill>
                  <a:srgbClr val="4C4184"/>
                </a:solidFill>
                <a:effectLst/>
                <a:latin typeface="+mj-lt"/>
                <a:ea typeface="Calibri" panose="020F0502020204030204" pitchFamily="34" charset="0"/>
                <a:cs typeface="Times New Roman" panose="02020603050405020304" pitchFamily="18" charset="0"/>
              </a:rPr>
              <a:t> , </a:t>
            </a:r>
            <a:r>
              <a:rPr lang="en-US" sz="1600" kern="100" dirty="0" err="1">
                <a:solidFill>
                  <a:srgbClr val="4C4184"/>
                </a:solidFill>
                <a:effectLst/>
                <a:latin typeface="+mj-lt"/>
                <a:ea typeface="Calibri" panose="020F0502020204030204" pitchFamily="34" charset="0"/>
                <a:cs typeface="Times New Roman" panose="02020603050405020304" pitchFamily="18" charset="0"/>
              </a:rPr>
              <a:t>TotalBaths</a:t>
            </a:r>
            <a:r>
              <a:rPr lang="en-US" sz="1600" kern="100" dirty="0">
                <a:solidFill>
                  <a:srgbClr val="4C4184"/>
                </a:solidFill>
                <a:effectLst/>
                <a:latin typeface="+mj-lt"/>
                <a:ea typeface="Calibri" panose="020F0502020204030204" pitchFamily="34" charset="0"/>
                <a:cs typeface="Times New Roman" panose="02020603050405020304" pitchFamily="18" charset="0"/>
              </a:rPr>
              <a:t>, and </a:t>
            </a:r>
            <a:r>
              <a:rPr lang="en-US" sz="1600" kern="100" dirty="0" err="1">
                <a:solidFill>
                  <a:srgbClr val="4C4184"/>
                </a:solidFill>
                <a:effectLst/>
                <a:latin typeface="+mj-lt"/>
                <a:ea typeface="Calibri" panose="020F0502020204030204" pitchFamily="34" charset="0"/>
                <a:cs typeface="Times New Roman" panose="02020603050405020304" pitchFamily="18" charset="0"/>
              </a:rPr>
              <a:t>YrRemodAge</a:t>
            </a:r>
            <a:r>
              <a:rPr lang="en-US" sz="1600" kern="100" dirty="0">
                <a:solidFill>
                  <a:srgbClr val="4C4184"/>
                </a:solidFill>
                <a:effectLst/>
                <a:latin typeface="+mj-lt"/>
                <a:ea typeface="Calibri" panose="020F0502020204030204" pitchFamily="34" charset="0"/>
                <a:cs typeface="Times New Roman" panose="02020603050405020304" pitchFamily="18" charset="0"/>
              </a:rPr>
              <a:t> </a:t>
            </a:r>
          </a:p>
          <a:p>
            <a:pPr marL="285750" marR="0" indent="-285750">
              <a:lnSpc>
                <a:spcPct val="107000"/>
              </a:lnSpc>
              <a:spcAft>
                <a:spcPts val="800"/>
              </a:spcAft>
              <a:buFont typeface="Wingdings" panose="05000000000000000000" pitchFamily="2" charset="2"/>
              <a:buChar char="Ø"/>
            </a:pPr>
            <a:r>
              <a:rPr lang="en-US" sz="1600" kern="100" dirty="0">
                <a:solidFill>
                  <a:srgbClr val="4C4184"/>
                </a:solidFill>
                <a:effectLst/>
                <a:latin typeface="+mj-lt"/>
                <a:ea typeface="Calibri" panose="020F0502020204030204" pitchFamily="34" charset="0"/>
                <a:cs typeface="Times New Roman" panose="02020603050405020304" pitchFamily="18" charset="0"/>
              </a:rPr>
              <a:t> Automatically drops original features after engineering new ones </a:t>
            </a:r>
          </a:p>
          <a:p>
            <a:pPr marL="0" marR="0">
              <a:lnSpc>
                <a:spcPct val="107000"/>
              </a:lnSpc>
              <a:spcAft>
                <a:spcPts val="800"/>
              </a:spcAft>
            </a:pPr>
            <a:r>
              <a:rPr lang="en-US" sz="1600" b="1" kern="100" dirty="0">
                <a:solidFill>
                  <a:srgbClr val="4C4184"/>
                </a:solidFill>
                <a:effectLst/>
                <a:latin typeface="+mj-lt"/>
                <a:ea typeface="Calibri" panose="020F0502020204030204" pitchFamily="34" charset="0"/>
                <a:cs typeface="Times New Roman" panose="02020603050405020304" pitchFamily="18" charset="0"/>
              </a:rPr>
              <a:t>Final Column Transformers</a:t>
            </a:r>
            <a:endParaRPr lang="en-US" sz="1600" kern="100" dirty="0">
              <a:solidFill>
                <a:srgbClr val="4C4184"/>
              </a:solidFill>
              <a:effectLst/>
              <a:latin typeface="+mj-lt"/>
              <a:ea typeface="Calibri" panose="020F0502020204030204" pitchFamily="34" charset="0"/>
              <a:cs typeface="Times New Roman" panose="02020603050405020304" pitchFamily="18" charset="0"/>
            </a:endParaRPr>
          </a:p>
          <a:p>
            <a:pPr marL="285750" marR="0" indent="-285750">
              <a:lnSpc>
                <a:spcPct val="107000"/>
              </a:lnSpc>
              <a:spcAft>
                <a:spcPts val="800"/>
              </a:spcAft>
              <a:buFont typeface="Wingdings" panose="05000000000000000000" pitchFamily="2" charset="2"/>
              <a:buChar char="Ø"/>
            </a:pPr>
            <a:r>
              <a:rPr lang="en-US" sz="1600" kern="100" dirty="0">
                <a:solidFill>
                  <a:srgbClr val="4C4184"/>
                </a:solidFill>
                <a:effectLst/>
                <a:latin typeface="+mj-lt"/>
                <a:ea typeface="Calibri" panose="020F0502020204030204" pitchFamily="34" charset="0"/>
                <a:cs typeface="Times New Roman" panose="02020603050405020304" pitchFamily="18" charset="0"/>
              </a:rPr>
              <a:t>Numeric Pipeline: Applies </a:t>
            </a:r>
            <a:r>
              <a:rPr lang="en-US" sz="1600" kern="100" dirty="0" err="1">
                <a:solidFill>
                  <a:srgbClr val="4C4184"/>
                </a:solidFill>
                <a:effectLst/>
                <a:latin typeface="+mj-lt"/>
                <a:ea typeface="Calibri" panose="020F0502020204030204" pitchFamily="34" charset="0"/>
                <a:cs typeface="Times New Roman" panose="02020603050405020304" pitchFamily="18" charset="0"/>
              </a:rPr>
              <a:t>StandardScaler</a:t>
            </a:r>
            <a:r>
              <a:rPr lang="en-US" sz="1600" kern="100" dirty="0">
                <a:solidFill>
                  <a:srgbClr val="4C4184"/>
                </a:solidFill>
                <a:effectLst/>
                <a:latin typeface="+mj-lt"/>
                <a:ea typeface="Calibri" panose="020F0502020204030204" pitchFamily="34" charset="0"/>
                <a:cs typeface="Times New Roman" panose="02020603050405020304" pitchFamily="18" charset="0"/>
              </a:rPr>
              <a:t> to normalize all numeric features </a:t>
            </a:r>
          </a:p>
          <a:p>
            <a:pPr marL="285750" marR="0" indent="-285750">
              <a:lnSpc>
                <a:spcPct val="107000"/>
              </a:lnSpc>
              <a:spcAft>
                <a:spcPts val="800"/>
              </a:spcAft>
              <a:buFont typeface="Wingdings" panose="05000000000000000000" pitchFamily="2" charset="2"/>
              <a:buChar char="Ø"/>
            </a:pPr>
            <a:r>
              <a:rPr lang="en-US" sz="1600" kern="100" dirty="0">
                <a:solidFill>
                  <a:srgbClr val="4C4184"/>
                </a:solidFill>
                <a:effectLst/>
                <a:latin typeface="+mj-lt"/>
                <a:ea typeface="Calibri" panose="020F0502020204030204" pitchFamily="34" charset="0"/>
                <a:cs typeface="Times New Roman" panose="02020603050405020304" pitchFamily="18" charset="0"/>
              </a:rPr>
              <a:t>Categorical Pipeline: Uses </a:t>
            </a:r>
            <a:r>
              <a:rPr lang="en-US" sz="1600" kern="100" dirty="0" err="1">
                <a:solidFill>
                  <a:srgbClr val="4C4184"/>
                </a:solidFill>
                <a:effectLst/>
                <a:latin typeface="+mj-lt"/>
                <a:ea typeface="Calibri" panose="020F0502020204030204" pitchFamily="34" charset="0"/>
                <a:cs typeface="Times New Roman" panose="02020603050405020304" pitchFamily="18" charset="0"/>
              </a:rPr>
              <a:t>OneHotEncoder</a:t>
            </a:r>
            <a:r>
              <a:rPr lang="en-US" sz="1600" kern="100" dirty="0">
                <a:solidFill>
                  <a:srgbClr val="4C4184"/>
                </a:solidFill>
                <a:effectLst/>
                <a:latin typeface="+mj-lt"/>
                <a:ea typeface="Calibri" panose="020F0502020204030204" pitchFamily="34" charset="0"/>
                <a:cs typeface="Times New Roman" panose="02020603050405020304" pitchFamily="18" charset="0"/>
              </a:rPr>
              <a:t> with drop =</a:t>
            </a:r>
            <a:r>
              <a:rPr lang="en-US" sz="1600" kern="100" dirty="0">
                <a:solidFill>
                  <a:srgbClr val="4C4184"/>
                </a:solidFill>
                <a:latin typeface="+mj-lt"/>
                <a:ea typeface="Calibri" panose="020F0502020204030204" pitchFamily="34" charset="0"/>
                <a:cs typeface="Times New Roman" panose="02020603050405020304" pitchFamily="18" charset="0"/>
              </a:rPr>
              <a:t> </a:t>
            </a:r>
            <a:r>
              <a:rPr lang="en-US" sz="1600" kern="100" dirty="0">
                <a:solidFill>
                  <a:srgbClr val="4C4184"/>
                </a:solidFill>
                <a:effectLst/>
                <a:latin typeface="+mj-lt"/>
                <a:ea typeface="Calibri" panose="020F0502020204030204" pitchFamily="34" charset="0"/>
                <a:cs typeface="Times New Roman" panose="02020603050405020304" pitchFamily="18" charset="0"/>
              </a:rPr>
              <a:t>'first' and </a:t>
            </a:r>
            <a:r>
              <a:rPr lang="en-US" sz="1600" kern="100" dirty="0" err="1">
                <a:solidFill>
                  <a:srgbClr val="4C4184"/>
                </a:solidFill>
                <a:effectLst/>
                <a:latin typeface="+mj-lt"/>
                <a:ea typeface="Calibri" panose="020F0502020204030204" pitchFamily="34" charset="0"/>
                <a:cs typeface="Times New Roman" panose="02020603050405020304" pitchFamily="18" charset="0"/>
              </a:rPr>
              <a:t>handle_unknown</a:t>
            </a:r>
            <a:r>
              <a:rPr lang="en-US" sz="1600" kern="100" dirty="0">
                <a:solidFill>
                  <a:srgbClr val="4C4184"/>
                </a:solidFill>
                <a:effectLst/>
                <a:latin typeface="+mj-lt"/>
                <a:ea typeface="Calibri" panose="020F0502020204030204" pitchFamily="34" charset="0"/>
                <a:cs typeface="Times New Roman" panose="02020603050405020304" pitchFamily="18" charset="0"/>
              </a:rPr>
              <a:t> = 'ignore' for categorical variables</a:t>
            </a:r>
          </a:p>
        </p:txBody>
      </p:sp>
    </p:spTree>
    <p:extLst>
      <p:ext uri="{BB962C8B-B14F-4D97-AF65-F5344CB8AC3E}">
        <p14:creationId xmlns:p14="http://schemas.microsoft.com/office/powerpoint/2010/main" val="2363852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7B9F7-B85D-451F-2D89-8B6137AB8948}"/>
              </a:ext>
            </a:extLst>
          </p:cNvPr>
          <p:cNvSpPr>
            <a:spLocks noGrp="1"/>
          </p:cNvSpPr>
          <p:nvPr>
            <p:ph type="title"/>
          </p:nvPr>
        </p:nvSpPr>
        <p:spPr/>
        <p:txBody>
          <a:bodyPr>
            <a:normAutofit fontScale="90000"/>
          </a:bodyPr>
          <a:lstStyle/>
          <a:p>
            <a:r>
              <a:rPr lang="en-US" dirty="0"/>
              <a:t> </a:t>
            </a:r>
            <a:r>
              <a:rPr lang="en-US" sz="4200" b="1" dirty="0"/>
              <a:t>Cross validation shows slight variation in OOF prediction</a:t>
            </a:r>
          </a:p>
        </p:txBody>
      </p:sp>
      <p:sp>
        <p:nvSpPr>
          <p:cNvPr id="4" name="Date Placeholder 3">
            <a:extLst>
              <a:ext uri="{FF2B5EF4-FFF2-40B4-BE49-F238E27FC236}">
                <a16:creationId xmlns:a16="http://schemas.microsoft.com/office/drawing/2014/main" id="{D964846D-0355-1F23-6A5D-AD620FA3E6FA}"/>
              </a:ext>
            </a:extLst>
          </p:cNvPr>
          <p:cNvSpPr>
            <a:spLocks noGrp="1"/>
          </p:cNvSpPr>
          <p:nvPr>
            <p:ph type="dt" sz="half" idx="10"/>
          </p:nvPr>
        </p:nvSpPr>
        <p:spPr/>
        <p:txBody>
          <a:bodyPr/>
          <a:lstStyle/>
          <a:p>
            <a:r>
              <a:rPr lang="en-US" dirty="0"/>
              <a:t>02/10/2025</a:t>
            </a:r>
          </a:p>
        </p:txBody>
      </p:sp>
      <p:sp>
        <p:nvSpPr>
          <p:cNvPr id="5" name="Footer Placeholder 4">
            <a:extLst>
              <a:ext uri="{FF2B5EF4-FFF2-40B4-BE49-F238E27FC236}">
                <a16:creationId xmlns:a16="http://schemas.microsoft.com/office/drawing/2014/main" id="{9CDEADDB-8107-1E14-3CAA-19F05209F1B9}"/>
              </a:ext>
            </a:extLst>
          </p:cNvPr>
          <p:cNvSpPr>
            <a:spLocks noGrp="1"/>
          </p:cNvSpPr>
          <p:nvPr>
            <p:ph type="ftr" sz="quarter" idx="11"/>
          </p:nvPr>
        </p:nvSpPr>
        <p:spPr/>
        <p:txBody>
          <a:bodyPr/>
          <a:lstStyle/>
          <a:p>
            <a:r>
              <a:rPr lang="en-US"/>
              <a:t>Nawaraj Paudel, PhD - Data Scientist &amp; ML Engineer</a:t>
            </a:r>
            <a:endParaRPr lang="en-US" dirty="0"/>
          </a:p>
        </p:txBody>
      </p:sp>
      <p:sp>
        <p:nvSpPr>
          <p:cNvPr id="6" name="Slide Number Placeholder 5">
            <a:extLst>
              <a:ext uri="{FF2B5EF4-FFF2-40B4-BE49-F238E27FC236}">
                <a16:creationId xmlns:a16="http://schemas.microsoft.com/office/drawing/2014/main" id="{73C6D46F-D0F3-97EE-FC7F-2DF3FC59F61B}"/>
              </a:ext>
            </a:extLst>
          </p:cNvPr>
          <p:cNvSpPr>
            <a:spLocks noGrp="1"/>
          </p:cNvSpPr>
          <p:nvPr>
            <p:ph type="sldNum" sz="quarter" idx="12"/>
          </p:nvPr>
        </p:nvSpPr>
        <p:spPr/>
        <p:txBody>
          <a:bodyPr/>
          <a:lstStyle/>
          <a:p>
            <a:fld id="{7E1937AE-3D16-4264-93AC-42AF574411DF}" type="slidenum">
              <a:rPr lang="en-US" smtClean="0"/>
              <a:pPr/>
              <a:t>14</a:t>
            </a:fld>
            <a:r>
              <a:rPr lang="en-US"/>
              <a:t> </a:t>
            </a:r>
            <a:endParaRPr lang="en-US" dirty="0"/>
          </a:p>
        </p:txBody>
      </p:sp>
      <p:pic>
        <p:nvPicPr>
          <p:cNvPr id="8" name="Picture 7">
            <a:extLst>
              <a:ext uri="{FF2B5EF4-FFF2-40B4-BE49-F238E27FC236}">
                <a16:creationId xmlns:a16="http://schemas.microsoft.com/office/drawing/2014/main" id="{11F5DBD3-39CD-D3C0-936E-21E640901711}"/>
              </a:ext>
            </a:extLst>
          </p:cNvPr>
          <p:cNvPicPr>
            <a:picLocks noChangeAspect="1"/>
          </p:cNvPicPr>
          <p:nvPr/>
        </p:nvPicPr>
        <p:blipFill>
          <a:blip r:embed="rId2"/>
          <a:stretch>
            <a:fillRect/>
          </a:stretch>
        </p:blipFill>
        <p:spPr>
          <a:xfrm>
            <a:off x="1417056" y="983469"/>
            <a:ext cx="8001264" cy="5551898"/>
          </a:xfrm>
          <a:prstGeom prst="rect">
            <a:avLst/>
          </a:prstGeom>
        </p:spPr>
      </p:pic>
    </p:spTree>
    <p:extLst>
      <p:ext uri="{BB962C8B-B14F-4D97-AF65-F5344CB8AC3E}">
        <p14:creationId xmlns:p14="http://schemas.microsoft.com/office/powerpoint/2010/main" val="1314882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696A2-5E24-D75B-25A3-FB614C21FA1F}"/>
              </a:ext>
            </a:extLst>
          </p:cNvPr>
          <p:cNvSpPr>
            <a:spLocks noGrp="1"/>
          </p:cNvSpPr>
          <p:nvPr>
            <p:ph type="title"/>
          </p:nvPr>
        </p:nvSpPr>
        <p:spPr/>
        <p:txBody>
          <a:bodyPr>
            <a:normAutofit fontScale="90000"/>
          </a:bodyPr>
          <a:lstStyle/>
          <a:p>
            <a:r>
              <a:rPr lang="en-US" dirty="0"/>
              <a:t>  </a:t>
            </a:r>
            <a:r>
              <a:rPr lang="en-US" sz="4200" b="1" dirty="0"/>
              <a:t>Cross validation shows slight variation in OOF prediction</a:t>
            </a:r>
          </a:p>
        </p:txBody>
      </p:sp>
      <p:sp>
        <p:nvSpPr>
          <p:cNvPr id="4" name="Date Placeholder 3">
            <a:extLst>
              <a:ext uri="{FF2B5EF4-FFF2-40B4-BE49-F238E27FC236}">
                <a16:creationId xmlns:a16="http://schemas.microsoft.com/office/drawing/2014/main" id="{50C2EDF9-49AF-E4B4-EBAC-16E855D00A01}"/>
              </a:ext>
            </a:extLst>
          </p:cNvPr>
          <p:cNvSpPr>
            <a:spLocks noGrp="1"/>
          </p:cNvSpPr>
          <p:nvPr>
            <p:ph type="dt" sz="half" idx="10"/>
          </p:nvPr>
        </p:nvSpPr>
        <p:spPr/>
        <p:txBody>
          <a:bodyPr/>
          <a:lstStyle/>
          <a:p>
            <a:r>
              <a:rPr lang="en-US" dirty="0"/>
              <a:t>02/10/2025</a:t>
            </a:r>
          </a:p>
        </p:txBody>
      </p:sp>
      <p:sp>
        <p:nvSpPr>
          <p:cNvPr id="5" name="Footer Placeholder 4">
            <a:extLst>
              <a:ext uri="{FF2B5EF4-FFF2-40B4-BE49-F238E27FC236}">
                <a16:creationId xmlns:a16="http://schemas.microsoft.com/office/drawing/2014/main" id="{3E8690A4-7725-5E0D-14C2-42D09FC95FA6}"/>
              </a:ext>
            </a:extLst>
          </p:cNvPr>
          <p:cNvSpPr>
            <a:spLocks noGrp="1"/>
          </p:cNvSpPr>
          <p:nvPr>
            <p:ph type="ftr" sz="quarter" idx="11"/>
          </p:nvPr>
        </p:nvSpPr>
        <p:spPr/>
        <p:txBody>
          <a:bodyPr/>
          <a:lstStyle/>
          <a:p>
            <a:r>
              <a:rPr lang="en-US"/>
              <a:t>Nawaraj Paudel, PhD - Data Scientist &amp; ML Engineer</a:t>
            </a:r>
            <a:endParaRPr lang="en-US" dirty="0"/>
          </a:p>
        </p:txBody>
      </p:sp>
      <p:sp>
        <p:nvSpPr>
          <p:cNvPr id="6" name="Slide Number Placeholder 5">
            <a:extLst>
              <a:ext uri="{FF2B5EF4-FFF2-40B4-BE49-F238E27FC236}">
                <a16:creationId xmlns:a16="http://schemas.microsoft.com/office/drawing/2014/main" id="{EB4C328D-56F3-6FD4-B0EC-299DF6217894}"/>
              </a:ext>
            </a:extLst>
          </p:cNvPr>
          <p:cNvSpPr>
            <a:spLocks noGrp="1"/>
          </p:cNvSpPr>
          <p:nvPr>
            <p:ph type="sldNum" sz="quarter" idx="12"/>
          </p:nvPr>
        </p:nvSpPr>
        <p:spPr/>
        <p:txBody>
          <a:bodyPr/>
          <a:lstStyle/>
          <a:p>
            <a:fld id="{7E1937AE-3D16-4264-93AC-42AF574411DF}" type="slidenum">
              <a:rPr lang="en-US" smtClean="0"/>
              <a:pPr/>
              <a:t>15</a:t>
            </a:fld>
            <a:r>
              <a:rPr lang="en-US"/>
              <a:t> </a:t>
            </a:r>
            <a:endParaRPr lang="en-US" dirty="0"/>
          </a:p>
        </p:txBody>
      </p:sp>
      <p:pic>
        <p:nvPicPr>
          <p:cNvPr id="8" name="Picture 7">
            <a:extLst>
              <a:ext uri="{FF2B5EF4-FFF2-40B4-BE49-F238E27FC236}">
                <a16:creationId xmlns:a16="http://schemas.microsoft.com/office/drawing/2014/main" id="{4CEBDA03-DB32-5D84-5D32-6848D2037433}"/>
              </a:ext>
            </a:extLst>
          </p:cNvPr>
          <p:cNvPicPr>
            <a:picLocks noChangeAspect="1"/>
          </p:cNvPicPr>
          <p:nvPr/>
        </p:nvPicPr>
        <p:blipFill>
          <a:blip r:embed="rId2"/>
          <a:stretch>
            <a:fillRect/>
          </a:stretch>
        </p:blipFill>
        <p:spPr>
          <a:xfrm>
            <a:off x="1978848" y="935513"/>
            <a:ext cx="8234304" cy="5713599"/>
          </a:xfrm>
          <a:prstGeom prst="rect">
            <a:avLst/>
          </a:prstGeom>
        </p:spPr>
      </p:pic>
    </p:spTree>
    <p:extLst>
      <p:ext uri="{BB962C8B-B14F-4D97-AF65-F5344CB8AC3E}">
        <p14:creationId xmlns:p14="http://schemas.microsoft.com/office/powerpoint/2010/main" val="3170402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041D0-8A59-0E8C-AF74-92FE4C80D9B0}"/>
              </a:ext>
            </a:extLst>
          </p:cNvPr>
          <p:cNvSpPr>
            <a:spLocks noGrp="1"/>
          </p:cNvSpPr>
          <p:nvPr>
            <p:ph type="title"/>
          </p:nvPr>
        </p:nvSpPr>
        <p:spPr/>
        <p:txBody>
          <a:bodyPr>
            <a:normAutofit/>
          </a:bodyPr>
          <a:lstStyle/>
          <a:p>
            <a:r>
              <a:rPr lang="en-US" sz="3800" b="1" dirty="0"/>
              <a:t> Cross validation shows slight variation in OOF prediction</a:t>
            </a:r>
          </a:p>
        </p:txBody>
      </p:sp>
      <p:sp>
        <p:nvSpPr>
          <p:cNvPr id="4" name="Date Placeholder 3">
            <a:extLst>
              <a:ext uri="{FF2B5EF4-FFF2-40B4-BE49-F238E27FC236}">
                <a16:creationId xmlns:a16="http://schemas.microsoft.com/office/drawing/2014/main" id="{4D35130E-9F0B-34C7-E73B-94633912E419}"/>
              </a:ext>
            </a:extLst>
          </p:cNvPr>
          <p:cNvSpPr>
            <a:spLocks noGrp="1"/>
          </p:cNvSpPr>
          <p:nvPr>
            <p:ph type="dt" sz="half" idx="10"/>
          </p:nvPr>
        </p:nvSpPr>
        <p:spPr/>
        <p:txBody>
          <a:bodyPr/>
          <a:lstStyle/>
          <a:p>
            <a:r>
              <a:rPr lang="en-US" dirty="0"/>
              <a:t>02/10/2025</a:t>
            </a:r>
          </a:p>
        </p:txBody>
      </p:sp>
      <p:sp>
        <p:nvSpPr>
          <p:cNvPr id="5" name="Footer Placeholder 4">
            <a:extLst>
              <a:ext uri="{FF2B5EF4-FFF2-40B4-BE49-F238E27FC236}">
                <a16:creationId xmlns:a16="http://schemas.microsoft.com/office/drawing/2014/main" id="{F62DFD1B-B539-AF01-5A1D-34B4A019A949}"/>
              </a:ext>
            </a:extLst>
          </p:cNvPr>
          <p:cNvSpPr>
            <a:spLocks noGrp="1"/>
          </p:cNvSpPr>
          <p:nvPr>
            <p:ph type="ftr" sz="quarter" idx="11"/>
          </p:nvPr>
        </p:nvSpPr>
        <p:spPr/>
        <p:txBody>
          <a:bodyPr/>
          <a:lstStyle/>
          <a:p>
            <a:r>
              <a:rPr lang="en-US"/>
              <a:t>Nawaraj Paudel, PhD - Data Scientist &amp; ML Engineer</a:t>
            </a:r>
            <a:endParaRPr lang="en-US" dirty="0"/>
          </a:p>
        </p:txBody>
      </p:sp>
      <p:sp>
        <p:nvSpPr>
          <p:cNvPr id="6" name="Slide Number Placeholder 5">
            <a:extLst>
              <a:ext uri="{FF2B5EF4-FFF2-40B4-BE49-F238E27FC236}">
                <a16:creationId xmlns:a16="http://schemas.microsoft.com/office/drawing/2014/main" id="{29FBACC9-9703-C4DB-7D20-F7111DED103A}"/>
              </a:ext>
            </a:extLst>
          </p:cNvPr>
          <p:cNvSpPr>
            <a:spLocks noGrp="1"/>
          </p:cNvSpPr>
          <p:nvPr>
            <p:ph type="sldNum" sz="quarter" idx="12"/>
          </p:nvPr>
        </p:nvSpPr>
        <p:spPr/>
        <p:txBody>
          <a:bodyPr/>
          <a:lstStyle/>
          <a:p>
            <a:fld id="{7E1937AE-3D16-4264-93AC-42AF574411DF}" type="slidenum">
              <a:rPr lang="en-US" smtClean="0"/>
              <a:pPr/>
              <a:t>16</a:t>
            </a:fld>
            <a:r>
              <a:rPr lang="en-US"/>
              <a:t> </a:t>
            </a:r>
            <a:endParaRPr lang="en-US" dirty="0"/>
          </a:p>
        </p:txBody>
      </p:sp>
      <p:pic>
        <p:nvPicPr>
          <p:cNvPr id="8" name="Picture 7">
            <a:extLst>
              <a:ext uri="{FF2B5EF4-FFF2-40B4-BE49-F238E27FC236}">
                <a16:creationId xmlns:a16="http://schemas.microsoft.com/office/drawing/2014/main" id="{85D85D2C-53CD-D02E-843C-9AB01A6E3645}"/>
              </a:ext>
            </a:extLst>
          </p:cNvPr>
          <p:cNvPicPr>
            <a:picLocks noChangeAspect="1"/>
          </p:cNvPicPr>
          <p:nvPr/>
        </p:nvPicPr>
        <p:blipFill>
          <a:blip r:embed="rId2"/>
          <a:stretch>
            <a:fillRect/>
          </a:stretch>
        </p:blipFill>
        <p:spPr>
          <a:xfrm>
            <a:off x="2039815" y="1043697"/>
            <a:ext cx="7827666" cy="5431442"/>
          </a:xfrm>
          <a:prstGeom prst="rect">
            <a:avLst/>
          </a:prstGeom>
        </p:spPr>
      </p:pic>
    </p:spTree>
    <p:extLst>
      <p:ext uri="{BB962C8B-B14F-4D97-AF65-F5344CB8AC3E}">
        <p14:creationId xmlns:p14="http://schemas.microsoft.com/office/powerpoint/2010/main" val="2003609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E2327-8A3D-B8E6-1381-4E155C46CA5D}"/>
              </a:ext>
            </a:extLst>
          </p:cNvPr>
          <p:cNvSpPr>
            <a:spLocks noGrp="1"/>
          </p:cNvSpPr>
          <p:nvPr>
            <p:ph type="title"/>
          </p:nvPr>
        </p:nvSpPr>
        <p:spPr/>
        <p:txBody>
          <a:bodyPr>
            <a:normAutofit/>
          </a:bodyPr>
          <a:lstStyle/>
          <a:p>
            <a:r>
              <a:rPr lang="en-US" sz="3800" b="1" dirty="0"/>
              <a:t> Cross validation shows slight variation in OOF prediction</a:t>
            </a:r>
          </a:p>
        </p:txBody>
      </p:sp>
      <p:sp>
        <p:nvSpPr>
          <p:cNvPr id="4" name="Date Placeholder 3">
            <a:extLst>
              <a:ext uri="{FF2B5EF4-FFF2-40B4-BE49-F238E27FC236}">
                <a16:creationId xmlns:a16="http://schemas.microsoft.com/office/drawing/2014/main" id="{550D2379-5519-289E-23A6-D19138A4D19A}"/>
              </a:ext>
            </a:extLst>
          </p:cNvPr>
          <p:cNvSpPr>
            <a:spLocks noGrp="1"/>
          </p:cNvSpPr>
          <p:nvPr>
            <p:ph type="dt" sz="half" idx="10"/>
          </p:nvPr>
        </p:nvSpPr>
        <p:spPr/>
        <p:txBody>
          <a:bodyPr/>
          <a:lstStyle/>
          <a:p>
            <a:r>
              <a:rPr lang="en-US" dirty="0"/>
              <a:t>02/10/2025</a:t>
            </a:r>
          </a:p>
        </p:txBody>
      </p:sp>
      <p:sp>
        <p:nvSpPr>
          <p:cNvPr id="5" name="Footer Placeholder 4">
            <a:extLst>
              <a:ext uri="{FF2B5EF4-FFF2-40B4-BE49-F238E27FC236}">
                <a16:creationId xmlns:a16="http://schemas.microsoft.com/office/drawing/2014/main" id="{E84AFAC5-6620-6701-EDA9-D83B953651BC}"/>
              </a:ext>
            </a:extLst>
          </p:cNvPr>
          <p:cNvSpPr>
            <a:spLocks noGrp="1"/>
          </p:cNvSpPr>
          <p:nvPr>
            <p:ph type="ftr" sz="quarter" idx="11"/>
          </p:nvPr>
        </p:nvSpPr>
        <p:spPr/>
        <p:txBody>
          <a:bodyPr/>
          <a:lstStyle/>
          <a:p>
            <a:r>
              <a:rPr lang="en-US"/>
              <a:t>Nawaraj Paudel, PhD - Data Scientist &amp; ML Engineer</a:t>
            </a:r>
            <a:endParaRPr lang="en-US" dirty="0"/>
          </a:p>
        </p:txBody>
      </p:sp>
      <p:sp>
        <p:nvSpPr>
          <p:cNvPr id="6" name="Slide Number Placeholder 5">
            <a:extLst>
              <a:ext uri="{FF2B5EF4-FFF2-40B4-BE49-F238E27FC236}">
                <a16:creationId xmlns:a16="http://schemas.microsoft.com/office/drawing/2014/main" id="{117328CD-6D29-955D-340F-69E4EDE3CCE6}"/>
              </a:ext>
            </a:extLst>
          </p:cNvPr>
          <p:cNvSpPr>
            <a:spLocks noGrp="1"/>
          </p:cNvSpPr>
          <p:nvPr>
            <p:ph type="sldNum" sz="quarter" idx="12"/>
          </p:nvPr>
        </p:nvSpPr>
        <p:spPr/>
        <p:txBody>
          <a:bodyPr/>
          <a:lstStyle/>
          <a:p>
            <a:fld id="{7E1937AE-3D16-4264-93AC-42AF574411DF}" type="slidenum">
              <a:rPr lang="en-US" smtClean="0"/>
              <a:pPr/>
              <a:t>17</a:t>
            </a:fld>
            <a:r>
              <a:rPr lang="en-US"/>
              <a:t> </a:t>
            </a:r>
            <a:endParaRPr lang="en-US" dirty="0"/>
          </a:p>
        </p:txBody>
      </p:sp>
      <p:pic>
        <p:nvPicPr>
          <p:cNvPr id="8" name="Picture 7">
            <a:extLst>
              <a:ext uri="{FF2B5EF4-FFF2-40B4-BE49-F238E27FC236}">
                <a16:creationId xmlns:a16="http://schemas.microsoft.com/office/drawing/2014/main" id="{94594CB3-8E0D-1EDF-4464-793E041B4213}"/>
              </a:ext>
            </a:extLst>
          </p:cNvPr>
          <p:cNvPicPr>
            <a:picLocks noChangeAspect="1"/>
          </p:cNvPicPr>
          <p:nvPr/>
        </p:nvPicPr>
        <p:blipFill>
          <a:blip r:embed="rId2"/>
          <a:stretch>
            <a:fillRect/>
          </a:stretch>
        </p:blipFill>
        <p:spPr>
          <a:xfrm>
            <a:off x="2240782" y="1021149"/>
            <a:ext cx="7892659" cy="5476539"/>
          </a:xfrm>
          <a:prstGeom prst="rect">
            <a:avLst/>
          </a:prstGeom>
        </p:spPr>
      </p:pic>
    </p:spTree>
    <p:extLst>
      <p:ext uri="{BB962C8B-B14F-4D97-AF65-F5344CB8AC3E}">
        <p14:creationId xmlns:p14="http://schemas.microsoft.com/office/powerpoint/2010/main" val="3214306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4647F-7A23-2C28-66F9-2C8E6EF19812}"/>
              </a:ext>
            </a:extLst>
          </p:cNvPr>
          <p:cNvSpPr>
            <a:spLocks noGrp="1"/>
          </p:cNvSpPr>
          <p:nvPr>
            <p:ph type="title"/>
          </p:nvPr>
        </p:nvSpPr>
        <p:spPr/>
        <p:txBody>
          <a:bodyPr>
            <a:noAutofit/>
          </a:bodyPr>
          <a:lstStyle/>
          <a:p>
            <a:r>
              <a:rPr lang="en-US" sz="3800" b="1" dirty="0"/>
              <a:t>All models stabilize for sample sizes above 1500, but they consistently overfit</a:t>
            </a:r>
          </a:p>
        </p:txBody>
      </p:sp>
      <p:sp>
        <p:nvSpPr>
          <p:cNvPr id="4" name="Date Placeholder 3">
            <a:extLst>
              <a:ext uri="{FF2B5EF4-FFF2-40B4-BE49-F238E27FC236}">
                <a16:creationId xmlns:a16="http://schemas.microsoft.com/office/drawing/2014/main" id="{0195B56E-AE59-6077-AB87-B579D94FF8A8}"/>
              </a:ext>
            </a:extLst>
          </p:cNvPr>
          <p:cNvSpPr>
            <a:spLocks noGrp="1"/>
          </p:cNvSpPr>
          <p:nvPr>
            <p:ph type="dt" sz="half" idx="10"/>
          </p:nvPr>
        </p:nvSpPr>
        <p:spPr/>
        <p:txBody>
          <a:bodyPr/>
          <a:lstStyle/>
          <a:p>
            <a:r>
              <a:rPr lang="en-US" dirty="0"/>
              <a:t>02/10/2025</a:t>
            </a:r>
          </a:p>
        </p:txBody>
      </p:sp>
      <p:sp>
        <p:nvSpPr>
          <p:cNvPr id="5" name="Footer Placeholder 4">
            <a:extLst>
              <a:ext uri="{FF2B5EF4-FFF2-40B4-BE49-F238E27FC236}">
                <a16:creationId xmlns:a16="http://schemas.microsoft.com/office/drawing/2014/main" id="{BBFA28A9-DD33-22CD-ED3A-EB50393825C0}"/>
              </a:ext>
            </a:extLst>
          </p:cNvPr>
          <p:cNvSpPr>
            <a:spLocks noGrp="1"/>
          </p:cNvSpPr>
          <p:nvPr>
            <p:ph type="ftr" sz="quarter" idx="11"/>
          </p:nvPr>
        </p:nvSpPr>
        <p:spPr/>
        <p:txBody>
          <a:bodyPr/>
          <a:lstStyle/>
          <a:p>
            <a:r>
              <a:rPr lang="en-US"/>
              <a:t>Nawaraj Paudel, PhD - Data Scientist &amp; ML Engineer</a:t>
            </a:r>
            <a:endParaRPr lang="en-US" dirty="0"/>
          </a:p>
        </p:txBody>
      </p:sp>
      <p:sp>
        <p:nvSpPr>
          <p:cNvPr id="6" name="Slide Number Placeholder 5">
            <a:extLst>
              <a:ext uri="{FF2B5EF4-FFF2-40B4-BE49-F238E27FC236}">
                <a16:creationId xmlns:a16="http://schemas.microsoft.com/office/drawing/2014/main" id="{54CFAE06-A654-0FDB-42B5-BAA0A88F937B}"/>
              </a:ext>
            </a:extLst>
          </p:cNvPr>
          <p:cNvSpPr>
            <a:spLocks noGrp="1"/>
          </p:cNvSpPr>
          <p:nvPr>
            <p:ph type="sldNum" sz="quarter" idx="12"/>
          </p:nvPr>
        </p:nvSpPr>
        <p:spPr/>
        <p:txBody>
          <a:bodyPr/>
          <a:lstStyle/>
          <a:p>
            <a:fld id="{7E1937AE-3D16-4264-93AC-42AF574411DF}" type="slidenum">
              <a:rPr lang="en-US" smtClean="0"/>
              <a:pPr/>
              <a:t>18</a:t>
            </a:fld>
            <a:r>
              <a:rPr lang="en-US"/>
              <a:t> </a:t>
            </a:r>
            <a:endParaRPr lang="en-US" dirty="0"/>
          </a:p>
        </p:txBody>
      </p:sp>
      <p:pic>
        <p:nvPicPr>
          <p:cNvPr id="10" name="Picture 9">
            <a:extLst>
              <a:ext uri="{FF2B5EF4-FFF2-40B4-BE49-F238E27FC236}">
                <a16:creationId xmlns:a16="http://schemas.microsoft.com/office/drawing/2014/main" id="{2A89CEF8-68A9-FA43-6B90-0AE2A41988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28" y="1479675"/>
            <a:ext cx="5672127" cy="4553869"/>
          </a:xfrm>
          <a:prstGeom prst="rect">
            <a:avLst/>
          </a:prstGeom>
        </p:spPr>
      </p:pic>
      <p:pic>
        <p:nvPicPr>
          <p:cNvPr id="12" name="Picture 11">
            <a:extLst>
              <a:ext uri="{FF2B5EF4-FFF2-40B4-BE49-F238E27FC236}">
                <a16:creationId xmlns:a16="http://schemas.microsoft.com/office/drawing/2014/main" id="{87E141AC-988B-063B-58AA-C3ABFD4632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9081" y="1479676"/>
            <a:ext cx="5678863" cy="4553869"/>
          </a:xfrm>
          <a:prstGeom prst="rect">
            <a:avLst/>
          </a:prstGeom>
        </p:spPr>
      </p:pic>
    </p:spTree>
    <p:extLst>
      <p:ext uri="{BB962C8B-B14F-4D97-AF65-F5344CB8AC3E}">
        <p14:creationId xmlns:p14="http://schemas.microsoft.com/office/powerpoint/2010/main" val="2689394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4D97E-8AE9-B47B-5B62-4F8B643412F2}"/>
              </a:ext>
            </a:extLst>
          </p:cNvPr>
          <p:cNvSpPr>
            <a:spLocks noGrp="1"/>
          </p:cNvSpPr>
          <p:nvPr>
            <p:ph type="title"/>
          </p:nvPr>
        </p:nvSpPr>
        <p:spPr>
          <a:xfrm>
            <a:off x="0" y="-58271"/>
            <a:ext cx="12389618" cy="944879"/>
          </a:xfrm>
        </p:spPr>
        <p:txBody>
          <a:bodyPr>
            <a:noAutofit/>
          </a:bodyPr>
          <a:lstStyle/>
          <a:p>
            <a:r>
              <a:rPr lang="en-US" sz="3400" b="1" dirty="0" err="1"/>
              <a:t>LightGBM</a:t>
            </a:r>
            <a:r>
              <a:rPr lang="en-US" sz="3400" b="1" dirty="0"/>
              <a:t> excels in both predictive power and training compute;  </a:t>
            </a:r>
            <a:r>
              <a:rPr lang="en-US" sz="3400" b="1" dirty="0" err="1"/>
              <a:t>CatBoost</a:t>
            </a:r>
            <a:r>
              <a:rPr lang="en-US" sz="3400" b="1" dirty="0"/>
              <a:t> offers slightly enhanced predictive capabilities</a:t>
            </a:r>
          </a:p>
        </p:txBody>
      </p:sp>
      <p:sp>
        <p:nvSpPr>
          <p:cNvPr id="4" name="Date Placeholder 3">
            <a:extLst>
              <a:ext uri="{FF2B5EF4-FFF2-40B4-BE49-F238E27FC236}">
                <a16:creationId xmlns:a16="http://schemas.microsoft.com/office/drawing/2014/main" id="{CDB50901-E739-92D1-7FE3-C9BD86974409}"/>
              </a:ext>
            </a:extLst>
          </p:cNvPr>
          <p:cNvSpPr>
            <a:spLocks noGrp="1"/>
          </p:cNvSpPr>
          <p:nvPr>
            <p:ph type="dt" sz="half" idx="10"/>
          </p:nvPr>
        </p:nvSpPr>
        <p:spPr/>
        <p:txBody>
          <a:bodyPr/>
          <a:lstStyle/>
          <a:p>
            <a:r>
              <a:rPr lang="en-US" dirty="0"/>
              <a:t>02/10/2025</a:t>
            </a:r>
          </a:p>
        </p:txBody>
      </p:sp>
      <p:sp>
        <p:nvSpPr>
          <p:cNvPr id="5" name="Footer Placeholder 4">
            <a:extLst>
              <a:ext uri="{FF2B5EF4-FFF2-40B4-BE49-F238E27FC236}">
                <a16:creationId xmlns:a16="http://schemas.microsoft.com/office/drawing/2014/main" id="{5525A015-53CF-8E82-8503-C2533D6F42CB}"/>
              </a:ext>
            </a:extLst>
          </p:cNvPr>
          <p:cNvSpPr>
            <a:spLocks noGrp="1"/>
          </p:cNvSpPr>
          <p:nvPr>
            <p:ph type="ftr" sz="quarter" idx="11"/>
          </p:nvPr>
        </p:nvSpPr>
        <p:spPr/>
        <p:txBody>
          <a:bodyPr/>
          <a:lstStyle/>
          <a:p>
            <a:r>
              <a:rPr lang="en-US"/>
              <a:t>Nawaraj Paudel, PhD - Data Scientist &amp; ML Engineer</a:t>
            </a:r>
            <a:endParaRPr lang="en-US" dirty="0"/>
          </a:p>
        </p:txBody>
      </p:sp>
      <p:sp>
        <p:nvSpPr>
          <p:cNvPr id="6" name="Slide Number Placeholder 5">
            <a:extLst>
              <a:ext uri="{FF2B5EF4-FFF2-40B4-BE49-F238E27FC236}">
                <a16:creationId xmlns:a16="http://schemas.microsoft.com/office/drawing/2014/main" id="{44AEF46E-96CD-BBBB-11C7-CAB3EFAFFB56}"/>
              </a:ext>
            </a:extLst>
          </p:cNvPr>
          <p:cNvSpPr>
            <a:spLocks noGrp="1"/>
          </p:cNvSpPr>
          <p:nvPr>
            <p:ph type="sldNum" sz="quarter" idx="12"/>
          </p:nvPr>
        </p:nvSpPr>
        <p:spPr/>
        <p:txBody>
          <a:bodyPr/>
          <a:lstStyle/>
          <a:p>
            <a:fld id="{7E1937AE-3D16-4264-93AC-42AF574411DF}" type="slidenum">
              <a:rPr lang="en-US" smtClean="0"/>
              <a:pPr/>
              <a:t>19</a:t>
            </a:fld>
            <a:r>
              <a:rPr lang="en-US"/>
              <a:t> </a:t>
            </a:r>
            <a:endParaRPr lang="en-US" dirty="0"/>
          </a:p>
        </p:txBody>
      </p:sp>
      <p:pic>
        <p:nvPicPr>
          <p:cNvPr id="8" name="Picture 7">
            <a:extLst>
              <a:ext uri="{FF2B5EF4-FFF2-40B4-BE49-F238E27FC236}">
                <a16:creationId xmlns:a16="http://schemas.microsoft.com/office/drawing/2014/main" id="{8B27150B-4AE4-46EC-AE45-30329DBE60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4872" y="934004"/>
            <a:ext cx="2179296" cy="5667711"/>
          </a:xfrm>
          <a:prstGeom prst="rect">
            <a:avLst/>
          </a:prstGeom>
        </p:spPr>
      </p:pic>
      <p:sp>
        <p:nvSpPr>
          <p:cNvPr id="11" name="TextBox 10">
            <a:extLst>
              <a:ext uri="{FF2B5EF4-FFF2-40B4-BE49-F238E27FC236}">
                <a16:creationId xmlns:a16="http://schemas.microsoft.com/office/drawing/2014/main" id="{AC74DBA4-7B9E-B344-3850-498C50BBFD3C}"/>
              </a:ext>
            </a:extLst>
          </p:cNvPr>
          <p:cNvSpPr txBox="1"/>
          <p:nvPr/>
        </p:nvSpPr>
        <p:spPr>
          <a:xfrm>
            <a:off x="121863" y="3919715"/>
            <a:ext cx="9451609" cy="2515625"/>
          </a:xfrm>
          <a:prstGeom prst="rect">
            <a:avLst/>
          </a:prstGeom>
          <a:noFill/>
        </p:spPr>
        <p:txBody>
          <a:bodyPr wrap="square" rtlCol="0">
            <a:spAutoFit/>
          </a:bodyPr>
          <a:lstStyle/>
          <a:p>
            <a:pPr marL="0" marR="0">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b="1" kern="100" dirty="0">
                <a:solidFill>
                  <a:srgbClr val="4C4184"/>
                </a:solidFill>
                <a:latin typeface="+mj-lt"/>
                <a:ea typeface="Calibri" panose="020F0502020204030204" pitchFamily="34" charset="0"/>
                <a:cs typeface="Times New Roman" panose="02020603050405020304" pitchFamily="18" charset="0"/>
              </a:rPr>
              <a:t>Training Compute</a:t>
            </a:r>
            <a:r>
              <a:rPr lang="en-US" sz="1800" b="1" kern="100" dirty="0">
                <a:solidFill>
                  <a:srgbClr val="4C4184"/>
                </a:solidFill>
                <a:effectLst/>
                <a:latin typeface="+mj-lt"/>
                <a:ea typeface="Calibri" panose="020F0502020204030204" pitchFamily="34" charset="0"/>
                <a:cs typeface="Times New Roman" panose="02020603050405020304" pitchFamily="18" charset="0"/>
              </a:rPr>
              <a:t> vs Performance Trade-off</a:t>
            </a:r>
            <a:endParaRPr lang="en-US" sz="1800" kern="100" dirty="0">
              <a:solidFill>
                <a:srgbClr val="4C4184"/>
              </a:solidFill>
              <a:effectLst/>
              <a:latin typeface="+mj-lt"/>
              <a:ea typeface="Calibri" panose="020F0502020204030204" pitchFamily="34" charset="0"/>
              <a:cs typeface="Times New Roman" panose="02020603050405020304" pitchFamily="18" charset="0"/>
            </a:endParaRPr>
          </a:p>
          <a:p>
            <a:pPr marL="285750" marR="0" indent="-285750">
              <a:lnSpc>
                <a:spcPct val="107000"/>
              </a:lnSpc>
              <a:spcAft>
                <a:spcPts val="800"/>
              </a:spcAft>
              <a:buFont typeface="Wingdings" panose="05000000000000000000" pitchFamily="2" charset="2"/>
              <a:buChar char="Ø"/>
            </a:pPr>
            <a:r>
              <a:rPr lang="en-US" sz="1500" kern="100" dirty="0" err="1">
                <a:solidFill>
                  <a:srgbClr val="4C4184"/>
                </a:solidFill>
                <a:effectLst/>
                <a:latin typeface="+mj-lt"/>
                <a:ea typeface="Calibri" panose="020F0502020204030204" pitchFamily="34" charset="0"/>
                <a:cs typeface="Times New Roman" panose="02020603050405020304" pitchFamily="18" charset="0"/>
              </a:rPr>
              <a:t>LightGBM</a:t>
            </a:r>
            <a:r>
              <a:rPr lang="en-US" sz="1500" kern="100" dirty="0">
                <a:solidFill>
                  <a:srgbClr val="4C4184"/>
                </a:solidFill>
                <a:effectLst/>
                <a:latin typeface="+mj-lt"/>
                <a:ea typeface="Calibri" panose="020F0502020204030204" pitchFamily="34" charset="0"/>
                <a:cs typeface="Times New Roman" panose="02020603050405020304" pitchFamily="18" charset="0"/>
              </a:rPr>
              <a:t> emerges as the most efficient model with just 0.12s training time while maintaining strong performance (R² 0.928, MAE 13702) </a:t>
            </a:r>
          </a:p>
          <a:p>
            <a:pPr marL="285750" marR="0" indent="-285750">
              <a:lnSpc>
                <a:spcPct val="107000"/>
              </a:lnSpc>
              <a:spcAft>
                <a:spcPts val="800"/>
              </a:spcAft>
              <a:buFont typeface="Wingdings" panose="05000000000000000000" pitchFamily="2" charset="2"/>
              <a:buChar char="Ø"/>
            </a:pPr>
            <a:r>
              <a:rPr lang="en-US" sz="1500" kern="100" dirty="0" err="1">
                <a:solidFill>
                  <a:srgbClr val="4C4184"/>
                </a:solidFill>
                <a:effectLst/>
                <a:latin typeface="+mj-lt"/>
                <a:ea typeface="Calibri" panose="020F0502020204030204" pitchFamily="34" charset="0"/>
                <a:cs typeface="Times New Roman" panose="02020603050405020304" pitchFamily="18" charset="0"/>
              </a:rPr>
              <a:t>CatBoost</a:t>
            </a:r>
            <a:r>
              <a:rPr lang="en-US" sz="1500" kern="100" dirty="0">
                <a:solidFill>
                  <a:srgbClr val="4C4184"/>
                </a:solidFill>
                <a:effectLst/>
                <a:latin typeface="+mj-lt"/>
                <a:ea typeface="Calibri" panose="020F0502020204030204" pitchFamily="34" charset="0"/>
                <a:cs typeface="Times New Roman" panose="02020603050405020304" pitchFamily="18" charset="0"/>
              </a:rPr>
              <a:t> achieves the best test accuracy (R² 0.939) but requires 20x longer training time (2.41s) than </a:t>
            </a:r>
            <a:r>
              <a:rPr lang="en-US" sz="1500" kern="100" dirty="0" err="1">
                <a:solidFill>
                  <a:srgbClr val="4C4184"/>
                </a:solidFill>
                <a:effectLst/>
                <a:latin typeface="+mj-lt"/>
                <a:ea typeface="Calibri" panose="020F0502020204030204" pitchFamily="34" charset="0"/>
                <a:cs typeface="Times New Roman" panose="02020603050405020304" pitchFamily="18" charset="0"/>
              </a:rPr>
              <a:t>LightGBM</a:t>
            </a:r>
            <a:r>
              <a:rPr lang="en-US" sz="1500" kern="100" dirty="0">
                <a:solidFill>
                  <a:srgbClr val="4C4184"/>
                </a:solidFill>
                <a:effectLst/>
                <a:latin typeface="+mj-lt"/>
                <a:ea typeface="Calibri" panose="020F0502020204030204" pitchFamily="34" charset="0"/>
                <a:cs typeface="Times New Roman" panose="02020603050405020304" pitchFamily="18" charset="0"/>
              </a:rPr>
              <a:t> </a:t>
            </a:r>
          </a:p>
          <a:p>
            <a:pPr marL="285750" marR="0" indent="-285750">
              <a:lnSpc>
                <a:spcPct val="107000"/>
              </a:lnSpc>
              <a:spcAft>
                <a:spcPts val="800"/>
              </a:spcAft>
              <a:buFont typeface="Wingdings" panose="05000000000000000000" pitchFamily="2" charset="2"/>
              <a:buChar char="Ø"/>
            </a:pPr>
            <a:r>
              <a:rPr lang="en-US" sz="1500" kern="100" dirty="0" err="1">
                <a:solidFill>
                  <a:srgbClr val="4C4184"/>
                </a:solidFill>
                <a:effectLst/>
                <a:latin typeface="+mj-lt"/>
                <a:ea typeface="Calibri" panose="020F0502020204030204" pitchFamily="34" charset="0"/>
                <a:cs typeface="Times New Roman" panose="02020603050405020304" pitchFamily="18" charset="0"/>
              </a:rPr>
              <a:t>RandomForest's</a:t>
            </a:r>
            <a:r>
              <a:rPr lang="en-US" sz="1500" kern="100" dirty="0">
                <a:solidFill>
                  <a:srgbClr val="4C4184"/>
                </a:solidFill>
                <a:effectLst/>
                <a:latin typeface="+mj-lt"/>
                <a:ea typeface="Calibri" panose="020F0502020204030204" pitchFamily="34" charset="0"/>
                <a:cs typeface="Times New Roman" panose="02020603050405020304" pitchFamily="18" charset="0"/>
              </a:rPr>
              <a:t> higher training R² (0.954) comes at the cost of longer training time (1.70s), suggesting potential overfitting</a:t>
            </a:r>
          </a:p>
          <a:p>
            <a:pPr marL="285750" marR="0" indent="-285750">
              <a:lnSpc>
                <a:spcPct val="107000"/>
              </a:lnSpc>
              <a:spcAft>
                <a:spcPts val="800"/>
              </a:spcAft>
              <a:buFont typeface="Wingdings" panose="05000000000000000000" pitchFamily="2" charset="2"/>
              <a:buChar char="Ø"/>
            </a:pPr>
            <a:r>
              <a:rPr lang="en-US" sz="1500" dirty="0">
                <a:solidFill>
                  <a:srgbClr val="4C4184"/>
                </a:solidFill>
                <a:latin typeface="+mj-lt"/>
              </a:rPr>
              <a:t>The choice between </a:t>
            </a:r>
            <a:r>
              <a:rPr lang="en-US" sz="1500" dirty="0" err="1">
                <a:solidFill>
                  <a:srgbClr val="4C4184"/>
                </a:solidFill>
                <a:latin typeface="+mj-lt"/>
              </a:rPr>
              <a:t>CatBoost</a:t>
            </a:r>
            <a:r>
              <a:rPr lang="en-US" sz="1500" dirty="0">
                <a:solidFill>
                  <a:srgbClr val="4C4184"/>
                </a:solidFill>
                <a:latin typeface="+mj-lt"/>
              </a:rPr>
              <a:t> and </a:t>
            </a:r>
            <a:r>
              <a:rPr lang="en-US" sz="1500" dirty="0" err="1">
                <a:solidFill>
                  <a:srgbClr val="4C4184"/>
                </a:solidFill>
                <a:latin typeface="+mj-lt"/>
              </a:rPr>
              <a:t>LightGBM</a:t>
            </a:r>
            <a:r>
              <a:rPr lang="en-US" sz="1500" dirty="0">
                <a:solidFill>
                  <a:srgbClr val="4C4184"/>
                </a:solidFill>
                <a:latin typeface="+mj-lt"/>
              </a:rPr>
              <a:t> would depend on whether the 1% improvement in test R² justifies the 20x increase in training time</a:t>
            </a:r>
            <a:endParaRPr lang="en-US" sz="1500" kern="100" dirty="0">
              <a:solidFill>
                <a:srgbClr val="4C4184"/>
              </a:solidFill>
              <a:effectLst/>
              <a:latin typeface="+mj-lt"/>
              <a:ea typeface="Calibri" panose="020F0502020204030204" pitchFamily="34" charset="0"/>
              <a:cs typeface="Times New Roman" panose="02020603050405020304" pitchFamily="18" charset="0"/>
            </a:endParaRPr>
          </a:p>
        </p:txBody>
      </p:sp>
      <p:pic>
        <p:nvPicPr>
          <p:cNvPr id="14" name="Picture 13">
            <a:extLst>
              <a:ext uri="{FF2B5EF4-FFF2-40B4-BE49-F238E27FC236}">
                <a16:creationId xmlns:a16="http://schemas.microsoft.com/office/drawing/2014/main" id="{02276BF3-50DC-FD4C-74F7-3EBB15B246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111" y="986590"/>
            <a:ext cx="8635425" cy="2783161"/>
          </a:xfrm>
          <a:prstGeom prst="rect">
            <a:avLst/>
          </a:prstGeom>
        </p:spPr>
      </p:pic>
    </p:spTree>
    <p:extLst>
      <p:ext uri="{BB962C8B-B14F-4D97-AF65-F5344CB8AC3E}">
        <p14:creationId xmlns:p14="http://schemas.microsoft.com/office/powerpoint/2010/main" val="460663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954DB3-8709-BDAC-73AE-E2D47B040E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2C92CE-5244-A1E9-98BA-D9DDD6C440FF}"/>
              </a:ext>
            </a:extLst>
          </p:cNvPr>
          <p:cNvSpPr>
            <a:spLocks noGrp="1"/>
          </p:cNvSpPr>
          <p:nvPr>
            <p:ph type="title"/>
          </p:nvPr>
        </p:nvSpPr>
        <p:spPr>
          <a:xfrm>
            <a:off x="0" y="0"/>
            <a:ext cx="12192000" cy="944879"/>
          </a:xfrm>
        </p:spPr>
        <p:txBody>
          <a:bodyPr>
            <a:normAutofit fontScale="90000"/>
          </a:bodyPr>
          <a:lstStyle/>
          <a:p>
            <a:r>
              <a:rPr lang="en-US" b="1" dirty="0"/>
              <a:t>   </a:t>
            </a:r>
            <a:r>
              <a:rPr lang="en-US" sz="4000" b="1" dirty="0"/>
              <a:t>Real estate tech: Where massive markets meet innovation</a:t>
            </a:r>
          </a:p>
        </p:txBody>
      </p:sp>
      <p:sp>
        <p:nvSpPr>
          <p:cNvPr id="7" name="Date Placeholder 6">
            <a:extLst>
              <a:ext uri="{FF2B5EF4-FFF2-40B4-BE49-F238E27FC236}">
                <a16:creationId xmlns:a16="http://schemas.microsoft.com/office/drawing/2014/main" id="{48235C2F-75DB-56A0-A6AC-9BF50B52380F}"/>
              </a:ext>
            </a:extLst>
          </p:cNvPr>
          <p:cNvSpPr>
            <a:spLocks noGrp="1"/>
          </p:cNvSpPr>
          <p:nvPr>
            <p:ph type="dt" sz="half" idx="10"/>
          </p:nvPr>
        </p:nvSpPr>
        <p:spPr/>
        <p:txBody>
          <a:bodyPr/>
          <a:lstStyle/>
          <a:p>
            <a:r>
              <a:rPr lang="en-US" dirty="0"/>
              <a:t>02/10/2025</a:t>
            </a:r>
          </a:p>
        </p:txBody>
      </p:sp>
      <p:sp>
        <p:nvSpPr>
          <p:cNvPr id="8" name="Footer Placeholder 7">
            <a:extLst>
              <a:ext uri="{FF2B5EF4-FFF2-40B4-BE49-F238E27FC236}">
                <a16:creationId xmlns:a16="http://schemas.microsoft.com/office/drawing/2014/main" id="{B99D80DA-35E3-072E-3D49-7065D3C58BF8}"/>
              </a:ext>
            </a:extLst>
          </p:cNvPr>
          <p:cNvSpPr>
            <a:spLocks noGrp="1"/>
          </p:cNvSpPr>
          <p:nvPr>
            <p:ph type="ftr" sz="quarter" idx="11"/>
          </p:nvPr>
        </p:nvSpPr>
        <p:spPr>
          <a:xfrm>
            <a:off x="4061460" y="6598442"/>
            <a:ext cx="4069080" cy="328295"/>
          </a:xfrm>
        </p:spPr>
        <p:txBody>
          <a:bodyPr/>
          <a:lstStyle/>
          <a:p>
            <a:r>
              <a:rPr lang="en-US" dirty="0" err="1"/>
              <a:t>Nawaraj</a:t>
            </a:r>
            <a:r>
              <a:rPr lang="en-US" dirty="0"/>
              <a:t> </a:t>
            </a:r>
            <a:r>
              <a:rPr lang="en-US" dirty="0" err="1"/>
              <a:t>Paudel</a:t>
            </a:r>
            <a:r>
              <a:rPr lang="en-US" dirty="0"/>
              <a:t>, PhD - Data Scientist &amp; ML Engineer</a:t>
            </a:r>
          </a:p>
        </p:txBody>
      </p:sp>
      <p:sp>
        <p:nvSpPr>
          <p:cNvPr id="9" name="Slide Number Placeholder 8">
            <a:extLst>
              <a:ext uri="{FF2B5EF4-FFF2-40B4-BE49-F238E27FC236}">
                <a16:creationId xmlns:a16="http://schemas.microsoft.com/office/drawing/2014/main" id="{93354B66-AF08-48E1-00C9-CEE363A75AAC}"/>
              </a:ext>
            </a:extLst>
          </p:cNvPr>
          <p:cNvSpPr>
            <a:spLocks noGrp="1"/>
          </p:cNvSpPr>
          <p:nvPr>
            <p:ph type="sldNum" sz="quarter" idx="12"/>
          </p:nvPr>
        </p:nvSpPr>
        <p:spPr/>
        <p:txBody>
          <a:bodyPr/>
          <a:lstStyle/>
          <a:p>
            <a:r>
              <a:rPr lang="en-US" dirty="0"/>
              <a:t>2</a:t>
            </a:r>
          </a:p>
        </p:txBody>
      </p:sp>
      <p:sp>
        <p:nvSpPr>
          <p:cNvPr id="6" name="TextBox 5">
            <a:extLst>
              <a:ext uri="{FF2B5EF4-FFF2-40B4-BE49-F238E27FC236}">
                <a16:creationId xmlns:a16="http://schemas.microsoft.com/office/drawing/2014/main" id="{E7CC16F2-AD3F-35C0-8E0E-90534DF5E4A0}"/>
              </a:ext>
            </a:extLst>
          </p:cNvPr>
          <p:cNvSpPr txBox="1"/>
          <p:nvPr/>
        </p:nvSpPr>
        <p:spPr>
          <a:xfrm>
            <a:off x="713433" y="1373527"/>
            <a:ext cx="6410847" cy="1754326"/>
          </a:xfrm>
          <a:prstGeom prst="rect">
            <a:avLst/>
          </a:prstGeom>
          <a:ln w="19050">
            <a:solidFill>
              <a:srgbClr val="4C4184"/>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l"/>
            <a:r>
              <a:rPr lang="en-US" b="1" i="0" dirty="0">
                <a:solidFill>
                  <a:srgbClr val="4C4184"/>
                </a:solidFill>
                <a:effectLst/>
                <a:latin typeface="+mj-lt"/>
              </a:rPr>
              <a:t>                  </a:t>
            </a:r>
            <a:r>
              <a:rPr lang="en-US" b="1" dirty="0">
                <a:solidFill>
                  <a:srgbClr val="4C4184"/>
                </a:solidFill>
              </a:rPr>
              <a:t>Real Estate Market by the Numbers</a:t>
            </a:r>
            <a:endParaRPr lang="en-US" b="1" dirty="0">
              <a:solidFill>
                <a:srgbClr val="4C4184"/>
              </a:solidFill>
              <a:latin typeface="+mj-lt"/>
            </a:endParaRPr>
          </a:p>
          <a:p>
            <a:pPr marL="285750" indent="-285750" algn="l">
              <a:buFont typeface="Wingdings" panose="05000000000000000000" pitchFamily="2" charset="2"/>
              <a:buChar char="Ø"/>
            </a:pPr>
            <a:r>
              <a:rPr lang="en-US" dirty="0">
                <a:solidFill>
                  <a:srgbClr val="4C4184"/>
                </a:solidFill>
                <a:latin typeface="+mj-lt"/>
              </a:rPr>
              <a:t>146 million residential (SFR/MFR) units valued at 43 Trillion USD</a:t>
            </a:r>
          </a:p>
          <a:p>
            <a:pPr algn="l"/>
            <a:endParaRPr lang="en-US" b="0" i="0" dirty="0">
              <a:solidFill>
                <a:srgbClr val="4C4184"/>
              </a:solidFill>
              <a:effectLst/>
              <a:latin typeface="+mj-lt"/>
            </a:endParaRPr>
          </a:p>
          <a:p>
            <a:pPr marL="285750" indent="-285750" algn="l">
              <a:buFont typeface="Wingdings" panose="05000000000000000000" pitchFamily="2" charset="2"/>
              <a:buChar char="Ø"/>
            </a:pPr>
            <a:r>
              <a:rPr lang="en-US" dirty="0">
                <a:solidFill>
                  <a:srgbClr val="4C4184"/>
                </a:solidFill>
                <a:latin typeface="+mj-lt"/>
              </a:rPr>
              <a:t> Commercial real estate valued at 21 Trillion USD</a:t>
            </a:r>
          </a:p>
          <a:p>
            <a:pPr algn="l"/>
            <a:endParaRPr lang="en-US" b="0" i="0" dirty="0">
              <a:solidFill>
                <a:srgbClr val="4C4184"/>
              </a:solidFill>
              <a:effectLst/>
              <a:latin typeface="+mj-lt"/>
            </a:endParaRPr>
          </a:p>
          <a:p>
            <a:pPr marL="285750" indent="-285750" algn="l">
              <a:buFont typeface="Wingdings" panose="05000000000000000000" pitchFamily="2" charset="2"/>
              <a:buChar char="Ø"/>
            </a:pPr>
            <a:r>
              <a:rPr lang="en-US" dirty="0">
                <a:solidFill>
                  <a:srgbClr val="4C4184"/>
                </a:solidFill>
                <a:latin typeface="+mj-lt"/>
              </a:rPr>
              <a:t> 2 - 8 % of these properties sold every year</a:t>
            </a:r>
            <a:endParaRPr lang="en-US" b="0" i="0" dirty="0">
              <a:solidFill>
                <a:srgbClr val="4C4184"/>
              </a:solidFill>
              <a:effectLst/>
              <a:latin typeface="+mj-lt"/>
            </a:endParaRPr>
          </a:p>
        </p:txBody>
      </p:sp>
      <p:sp>
        <p:nvSpPr>
          <p:cNvPr id="10" name="TextBox 9">
            <a:extLst>
              <a:ext uri="{FF2B5EF4-FFF2-40B4-BE49-F238E27FC236}">
                <a16:creationId xmlns:a16="http://schemas.microsoft.com/office/drawing/2014/main" id="{9839D11C-3ADD-203E-0268-1E5482178B6B}"/>
              </a:ext>
            </a:extLst>
          </p:cNvPr>
          <p:cNvSpPr txBox="1"/>
          <p:nvPr/>
        </p:nvSpPr>
        <p:spPr>
          <a:xfrm>
            <a:off x="7766078" y="1650525"/>
            <a:ext cx="3304484" cy="1200329"/>
          </a:xfrm>
          <a:prstGeom prst="rect">
            <a:avLst/>
          </a:prstGeom>
          <a:ln w="19050">
            <a:solidFill>
              <a:srgbClr val="4C4184"/>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l"/>
            <a:r>
              <a:rPr lang="en-US" b="1" i="0" dirty="0">
                <a:solidFill>
                  <a:srgbClr val="4C4184"/>
                </a:solidFill>
                <a:effectLst/>
                <a:latin typeface="+mj-lt"/>
              </a:rPr>
              <a:t>      </a:t>
            </a:r>
            <a:r>
              <a:rPr lang="en-US" b="1" i="0" dirty="0" err="1">
                <a:solidFill>
                  <a:srgbClr val="4C4184"/>
                </a:solidFill>
                <a:effectLst/>
                <a:latin typeface="+mj-lt"/>
              </a:rPr>
              <a:t>Marketcap</a:t>
            </a:r>
            <a:r>
              <a:rPr lang="en-US" b="1" i="0" dirty="0">
                <a:solidFill>
                  <a:srgbClr val="4C4184"/>
                </a:solidFill>
                <a:effectLst/>
                <a:latin typeface="+mj-lt"/>
              </a:rPr>
              <a:t> Comparison</a:t>
            </a:r>
            <a:endParaRPr lang="en-US" dirty="0">
              <a:solidFill>
                <a:srgbClr val="4C4184"/>
              </a:solidFill>
              <a:latin typeface="+mj-lt"/>
            </a:endParaRPr>
          </a:p>
          <a:p>
            <a:pPr marL="285750" indent="-285750" algn="l">
              <a:buFont typeface="Wingdings" panose="05000000000000000000" pitchFamily="2" charset="2"/>
              <a:buChar char="Ø"/>
            </a:pPr>
            <a:r>
              <a:rPr lang="en-US" b="0" i="0" dirty="0">
                <a:solidFill>
                  <a:srgbClr val="4C4184"/>
                </a:solidFill>
                <a:effectLst/>
                <a:latin typeface="+mj-lt"/>
              </a:rPr>
              <a:t>S &amp;P 500 : 45 Trillion USD</a:t>
            </a:r>
          </a:p>
          <a:p>
            <a:pPr algn="l"/>
            <a:endParaRPr lang="en-US" b="0" i="0" dirty="0">
              <a:solidFill>
                <a:srgbClr val="4C4184"/>
              </a:solidFill>
              <a:effectLst/>
              <a:latin typeface="+mj-lt"/>
            </a:endParaRPr>
          </a:p>
          <a:p>
            <a:pPr marL="285750" indent="-285750">
              <a:buFont typeface="Wingdings" panose="05000000000000000000" pitchFamily="2" charset="2"/>
              <a:buChar char="Ø"/>
            </a:pPr>
            <a:r>
              <a:rPr lang="en-US" dirty="0">
                <a:solidFill>
                  <a:srgbClr val="4C4184"/>
                </a:solidFill>
                <a:latin typeface="+mj-lt"/>
              </a:rPr>
              <a:t>NASDAQ 100 </a:t>
            </a:r>
            <a:r>
              <a:rPr lang="en-US" b="0" i="0" dirty="0">
                <a:solidFill>
                  <a:srgbClr val="4C4184"/>
                </a:solidFill>
                <a:effectLst/>
                <a:latin typeface="+mj-lt"/>
              </a:rPr>
              <a:t>: 20 Trillion USD</a:t>
            </a:r>
          </a:p>
        </p:txBody>
      </p:sp>
      <p:sp>
        <p:nvSpPr>
          <p:cNvPr id="11" name="TextBox 10">
            <a:extLst>
              <a:ext uri="{FF2B5EF4-FFF2-40B4-BE49-F238E27FC236}">
                <a16:creationId xmlns:a16="http://schemas.microsoft.com/office/drawing/2014/main" id="{674AA3CD-822C-006A-A69B-C75050BE376C}"/>
              </a:ext>
            </a:extLst>
          </p:cNvPr>
          <p:cNvSpPr txBox="1"/>
          <p:nvPr/>
        </p:nvSpPr>
        <p:spPr>
          <a:xfrm>
            <a:off x="713433" y="3375026"/>
            <a:ext cx="10765134" cy="2862322"/>
          </a:xfrm>
          <a:prstGeom prst="rect">
            <a:avLst/>
          </a:prstGeom>
          <a:ln w="19050">
            <a:solidFill>
              <a:srgbClr val="4C4184"/>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solidFill>
                  <a:srgbClr val="4C4184"/>
                </a:solidFill>
                <a:latin typeface="+mj-lt"/>
              </a:rPr>
              <a:t>			</a:t>
            </a:r>
            <a:r>
              <a:rPr lang="en-US" b="1" dirty="0">
                <a:solidFill>
                  <a:srgbClr val="4C4184"/>
                </a:solidFill>
              </a:rPr>
              <a:t>Tech Transformation: Key Real Estate Domains</a:t>
            </a:r>
            <a:endParaRPr lang="en-US" b="1" dirty="0">
              <a:solidFill>
                <a:srgbClr val="4C4184"/>
              </a:solidFill>
              <a:latin typeface="+mj-lt"/>
            </a:endParaRPr>
          </a:p>
          <a:p>
            <a:pPr marL="285750" indent="-285750" algn="l">
              <a:buFont typeface="Wingdings" panose="05000000000000000000" pitchFamily="2" charset="2"/>
              <a:buChar char="Ø"/>
            </a:pPr>
            <a:r>
              <a:rPr lang="en-US" b="1" i="0" dirty="0" err="1">
                <a:solidFill>
                  <a:srgbClr val="4C4184"/>
                </a:solidFill>
                <a:effectLst/>
                <a:latin typeface="+mj-lt"/>
              </a:rPr>
              <a:t>PropTech</a:t>
            </a:r>
            <a:r>
              <a:rPr lang="en-US" b="0" i="0" dirty="0">
                <a:solidFill>
                  <a:srgbClr val="4C4184"/>
                </a:solidFill>
                <a:effectLst/>
                <a:latin typeface="+mj-lt"/>
              </a:rPr>
              <a:t>: Real estate markets</a:t>
            </a:r>
          </a:p>
          <a:p>
            <a:pPr algn="l"/>
            <a:endParaRPr lang="en-US" b="0" i="0" dirty="0">
              <a:solidFill>
                <a:srgbClr val="4C4184"/>
              </a:solidFill>
              <a:effectLst/>
              <a:latin typeface="+mj-lt"/>
            </a:endParaRPr>
          </a:p>
          <a:p>
            <a:pPr marL="285750" indent="-285750" algn="l">
              <a:buFont typeface="Wingdings" panose="05000000000000000000" pitchFamily="2" charset="2"/>
              <a:buChar char="Ø"/>
            </a:pPr>
            <a:r>
              <a:rPr lang="en-US" dirty="0">
                <a:solidFill>
                  <a:srgbClr val="4C4184"/>
                </a:solidFill>
                <a:latin typeface="+mj-lt"/>
              </a:rPr>
              <a:t> </a:t>
            </a:r>
            <a:r>
              <a:rPr lang="en-US" b="1" dirty="0" err="1">
                <a:solidFill>
                  <a:srgbClr val="4C4184"/>
                </a:solidFill>
                <a:latin typeface="+mj-lt"/>
              </a:rPr>
              <a:t>ConTech</a:t>
            </a:r>
            <a:r>
              <a:rPr lang="en-US" dirty="0">
                <a:solidFill>
                  <a:srgbClr val="4C4184"/>
                </a:solidFill>
                <a:latin typeface="+mj-lt"/>
              </a:rPr>
              <a:t>: Construction startups</a:t>
            </a:r>
          </a:p>
          <a:p>
            <a:pPr algn="l"/>
            <a:endParaRPr lang="en-US" dirty="0">
              <a:solidFill>
                <a:srgbClr val="4C4184"/>
              </a:solidFill>
              <a:latin typeface="+mj-lt"/>
            </a:endParaRPr>
          </a:p>
          <a:p>
            <a:pPr marL="285750" indent="-285750" algn="l">
              <a:buFont typeface="Wingdings" panose="05000000000000000000" pitchFamily="2" charset="2"/>
              <a:buChar char="Ø"/>
            </a:pPr>
            <a:r>
              <a:rPr lang="en-US" b="0" i="0" dirty="0">
                <a:solidFill>
                  <a:srgbClr val="4C4184"/>
                </a:solidFill>
                <a:effectLst/>
                <a:latin typeface="+mj-lt"/>
              </a:rPr>
              <a:t> </a:t>
            </a:r>
            <a:r>
              <a:rPr lang="en-US" b="1" i="0" dirty="0" err="1">
                <a:solidFill>
                  <a:srgbClr val="4C4184"/>
                </a:solidFill>
                <a:effectLst/>
                <a:latin typeface="+mj-lt"/>
              </a:rPr>
              <a:t>SmartRealEstate</a:t>
            </a:r>
            <a:r>
              <a:rPr lang="en-US" b="0" i="0" dirty="0">
                <a:solidFill>
                  <a:srgbClr val="4C4184"/>
                </a:solidFill>
                <a:effectLst/>
                <a:latin typeface="+mj-lt"/>
              </a:rPr>
              <a:t>: Intelligent cities and buildings</a:t>
            </a:r>
          </a:p>
          <a:p>
            <a:pPr algn="l"/>
            <a:endParaRPr lang="en-US" b="0" i="0" dirty="0">
              <a:solidFill>
                <a:srgbClr val="4C4184"/>
              </a:solidFill>
              <a:effectLst/>
              <a:latin typeface="+mj-lt"/>
            </a:endParaRPr>
          </a:p>
          <a:p>
            <a:pPr marL="285750" indent="-285750" algn="l">
              <a:buFont typeface="Wingdings" panose="05000000000000000000" pitchFamily="2" charset="2"/>
              <a:buChar char="Ø"/>
            </a:pPr>
            <a:r>
              <a:rPr lang="en-US" dirty="0">
                <a:solidFill>
                  <a:srgbClr val="4C4184"/>
                </a:solidFill>
                <a:latin typeface="+mj-lt"/>
              </a:rPr>
              <a:t> </a:t>
            </a:r>
            <a:r>
              <a:rPr lang="en-US" b="1" dirty="0" err="1">
                <a:solidFill>
                  <a:srgbClr val="4C4184"/>
                </a:solidFill>
                <a:latin typeface="+mj-lt"/>
              </a:rPr>
              <a:t>RealEstateFinTech</a:t>
            </a:r>
            <a:r>
              <a:rPr lang="en-US" dirty="0">
                <a:solidFill>
                  <a:srgbClr val="4C4184"/>
                </a:solidFill>
                <a:latin typeface="+mj-lt"/>
              </a:rPr>
              <a:t>: </a:t>
            </a:r>
            <a:r>
              <a:rPr lang="en-US" dirty="0" err="1">
                <a:solidFill>
                  <a:srgbClr val="4C4184"/>
                </a:solidFill>
                <a:latin typeface="+mj-lt"/>
              </a:rPr>
              <a:t>Mortage</a:t>
            </a:r>
            <a:r>
              <a:rPr lang="en-US" dirty="0">
                <a:solidFill>
                  <a:srgbClr val="4C4184"/>
                </a:solidFill>
                <a:latin typeface="+mj-lt"/>
              </a:rPr>
              <a:t> marketplace, Blockchain and smart contracts, Crowdfunding platforms</a:t>
            </a:r>
          </a:p>
          <a:p>
            <a:pPr algn="l"/>
            <a:endParaRPr lang="en-US" b="0" i="0" dirty="0">
              <a:solidFill>
                <a:srgbClr val="4C4184"/>
              </a:solidFill>
              <a:effectLst/>
              <a:latin typeface="+mj-lt"/>
            </a:endParaRPr>
          </a:p>
          <a:p>
            <a:pPr marL="285750" indent="-285750" algn="l">
              <a:buFont typeface="Wingdings" panose="05000000000000000000" pitchFamily="2" charset="2"/>
              <a:buChar char="Ø"/>
            </a:pPr>
            <a:r>
              <a:rPr lang="en-US" dirty="0">
                <a:solidFill>
                  <a:srgbClr val="4C4184"/>
                </a:solidFill>
                <a:latin typeface="+mj-lt"/>
              </a:rPr>
              <a:t>Collaborative economy</a:t>
            </a:r>
          </a:p>
        </p:txBody>
      </p:sp>
    </p:spTree>
    <p:extLst>
      <p:ext uri="{BB962C8B-B14F-4D97-AF65-F5344CB8AC3E}">
        <p14:creationId xmlns:p14="http://schemas.microsoft.com/office/powerpoint/2010/main" val="2359111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44EE4-D9D4-D379-3AF6-A5B87D386381}"/>
              </a:ext>
            </a:extLst>
          </p:cNvPr>
          <p:cNvSpPr>
            <a:spLocks noGrp="1"/>
          </p:cNvSpPr>
          <p:nvPr>
            <p:ph type="title"/>
          </p:nvPr>
        </p:nvSpPr>
        <p:spPr/>
        <p:txBody>
          <a:bodyPr>
            <a:noAutofit/>
          </a:bodyPr>
          <a:lstStyle/>
          <a:p>
            <a:r>
              <a:rPr lang="en-US" sz="3600" b="1" dirty="0"/>
              <a:t>Feature importance: How different models tell different stories</a:t>
            </a:r>
          </a:p>
        </p:txBody>
      </p:sp>
      <p:sp>
        <p:nvSpPr>
          <p:cNvPr id="4" name="Date Placeholder 3">
            <a:extLst>
              <a:ext uri="{FF2B5EF4-FFF2-40B4-BE49-F238E27FC236}">
                <a16:creationId xmlns:a16="http://schemas.microsoft.com/office/drawing/2014/main" id="{7A6BC31F-5EC4-D417-BFA5-2AAD37719207}"/>
              </a:ext>
            </a:extLst>
          </p:cNvPr>
          <p:cNvSpPr>
            <a:spLocks noGrp="1"/>
          </p:cNvSpPr>
          <p:nvPr>
            <p:ph type="dt" sz="half" idx="10"/>
          </p:nvPr>
        </p:nvSpPr>
        <p:spPr/>
        <p:txBody>
          <a:bodyPr/>
          <a:lstStyle/>
          <a:p>
            <a:r>
              <a:rPr lang="en-US" dirty="0"/>
              <a:t>02/10/2025</a:t>
            </a:r>
          </a:p>
        </p:txBody>
      </p:sp>
      <p:sp>
        <p:nvSpPr>
          <p:cNvPr id="5" name="Footer Placeholder 4">
            <a:extLst>
              <a:ext uri="{FF2B5EF4-FFF2-40B4-BE49-F238E27FC236}">
                <a16:creationId xmlns:a16="http://schemas.microsoft.com/office/drawing/2014/main" id="{0E684F65-6CA1-2221-BE9E-76578E395C85}"/>
              </a:ext>
            </a:extLst>
          </p:cNvPr>
          <p:cNvSpPr>
            <a:spLocks noGrp="1"/>
          </p:cNvSpPr>
          <p:nvPr>
            <p:ph type="ftr" sz="quarter" idx="11"/>
          </p:nvPr>
        </p:nvSpPr>
        <p:spPr/>
        <p:txBody>
          <a:bodyPr/>
          <a:lstStyle/>
          <a:p>
            <a:r>
              <a:rPr lang="en-US"/>
              <a:t>Nawaraj Paudel, PhD - Data Scientist &amp; ML Engineer</a:t>
            </a:r>
            <a:endParaRPr lang="en-US" dirty="0"/>
          </a:p>
        </p:txBody>
      </p:sp>
      <p:sp>
        <p:nvSpPr>
          <p:cNvPr id="6" name="Slide Number Placeholder 5">
            <a:extLst>
              <a:ext uri="{FF2B5EF4-FFF2-40B4-BE49-F238E27FC236}">
                <a16:creationId xmlns:a16="http://schemas.microsoft.com/office/drawing/2014/main" id="{A889A850-8A44-0F44-0E1E-0DF518341576}"/>
              </a:ext>
            </a:extLst>
          </p:cNvPr>
          <p:cNvSpPr>
            <a:spLocks noGrp="1"/>
          </p:cNvSpPr>
          <p:nvPr>
            <p:ph type="sldNum" sz="quarter" idx="12"/>
          </p:nvPr>
        </p:nvSpPr>
        <p:spPr/>
        <p:txBody>
          <a:bodyPr/>
          <a:lstStyle/>
          <a:p>
            <a:fld id="{7E1937AE-3D16-4264-93AC-42AF574411DF}" type="slidenum">
              <a:rPr lang="en-US" smtClean="0"/>
              <a:pPr/>
              <a:t>20</a:t>
            </a:fld>
            <a:r>
              <a:rPr lang="en-US"/>
              <a:t> </a:t>
            </a:r>
            <a:endParaRPr lang="en-US" dirty="0"/>
          </a:p>
        </p:txBody>
      </p:sp>
      <p:pic>
        <p:nvPicPr>
          <p:cNvPr id="8" name="Picture 7">
            <a:extLst>
              <a:ext uri="{FF2B5EF4-FFF2-40B4-BE49-F238E27FC236}">
                <a16:creationId xmlns:a16="http://schemas.microsoft.com/office/drawing/2014/main" id="{F3FD7490-644D-B57B-9855-203ADD1670BA}"/>
              </a:ext>
            </a:extLst>
          </p:cNvPr>
          <p:cNvPicPr>
            <a:picLocks noChangeAspect="1"/>
          </p:cNvPicPr>
          <p:nvPr/>
        </p:nvPicPr>
        <p:blipFill>
          <a:blip r:embed="rId3"/>
          <a:stretch>
            <a:fillRect/>
          </a:stretch>
        </p:blipFill>
        <p:spPr>
          <a:xfrm>
            <a:off x="0" y="931844"/>
            <a:ext cx="6139648" cy="5081088"/>
          </a:xfrm>
          <a:prstGeom prst="rect">
            <a:avLst/>
          </a:prstGeom>
        </p:spPr>
      </p:pic>
      <p:pic>
        <p:nvPicPr>
          <p:cNvPr id="10" name="Picture 9">
            <a:extLst>
              <a:ext uri="{FF2B5EF4-FFF2-40B4-BE49-F238E27FC236}">
                <a16:creationId xmlns:a16="http://schemas.microsoft.com/office/drawing/2014/main" id="{A59B72ED-8318-D20E-EF0F-F34380A0C5E4}"/>
              </a:ext>
            </a:extLst>
          </p:cNvPr>
          <p:cNvPicPr>
            <a:picLocks noChangeAspect="1"/>
          </p:cNvPicPr>
          <p:nvPr/>
        </p:nvPicPr>
        <p:blipFill>
          <a:blip r:embed="rId4"/>
          <a:stretch>
            <a:fillRect/>
          </a:stretch>
        </p:blipFill>
        <p:spPr>
          <a:xfrm>
            <a:off x="6096000" y="935541"/>
            <a:ext cx="6030327" cy="4990615"/>
          </a:xfrm>
          <a:prstGeom prst="rect">
            <a:avLst/>
          </a:prstGeom>
        </p:spPr>
      </p:pic>
      <p:sp>
        <p:nvSpPr>
          <p:cNvPr id="11" name="TextBox 10">
            <a:extLst>
              <a:ext uri="{FF2B5EF4-FFF2-40B4-BE49-F238E27FC236}">
                <a16:creationId xmlns:a16="http://schemas.microsoft.com/office/drawing/2014/main" id="{47299230-4980-C763-5349-7D78E55CCAB1}"/>
              </a:ext>
            </a:extLst>
          </p:cNvPr>
          <p:cNvSpPr txBox="1"/>
          <p:nvPr/>
        </p:nvSpPr>
        <p:spPr>
          <a:xfrm>
            <a:off x="220458" y="6058168"/>
            <a:ext cx="11838380" cy="861774"/>
          </a:xfrm>
          <a:prstGeom prst="rect">
            <a:avLst/>
          </a:prstGeom>
          <a:noFill/>
        </p:spPr>
        <p:txBody>
          <a:bodyPr wrap="square" rtlCol="0">
            <a:spAutoFit/>
          </a:bodyPr>
          <a:lstStyle/>
          <a:p>
            <a:r>
              <a:rPr lang="en-US" sz="1600" b="1" kern="100" dirty="0" err="1">
                <a:solidFill>
                  <a:srgbClr val="4C4184"/>
                </a:solidFill>
                <a:effectLst/>
                <a:latin typeface="+mj-lt"/>
                <a:ea typeface="Calibri" panose="020F0502020204030204" pitchFamily="34" charset="0"/>
                <a:cs typeface="Times New Roman" panose="02020603050405020304" pitchFamily="18" charset="0"/>
              </a:rPr>
              <a:t>CatBoost</a:t>
            </a:r>
            <a:r>
              <a:rPr lang="en-US" sz="1600" b="1" kern="100" dirty="0">
                <a:solidFill>
                  <a:srgbClr val="4C4184"/>
                </a:solidFill>
                <a:effectLst/>
                <a:latin typeface="+mj-lt"/>
                <a:ea typeface="Calibri" panose="020F0502020204030204" pitchFamily="34" charset="0"/>
                <a:cs typeface="Times New Roman" panose="02020603050405020304" pitchFamily="18" charset="0"/>
              </a:rPr>
              <a:t> </a:t>
            </a:r>
            <a:r>
              <a:rPr lang="en-US" sz="1600" kern="100" dirty="0">
                <a:solidFill>
                  <a:srgbClr val="4C4184"/>
                </a:solidFill>
                <a:effectLst/>
                <a:latin typeface="+mj-lt"/>
                <a:ea typeface="Calibri" panose="020F0502020204030204" pitchFamily="34" charset="0"/>
                <a:cs typeface="Times New Roman" panose="02020603050405020304" pitchFamily="18" charset="0"/>
              </a:rPr>
              <a:t>emphasizes </a:t>
            </a:r>
            <a:r>
              <a:rPr lang="en-US" sz="1600" b="1" kern="100" dirty="0">
                <a:solidFill>
                  <a:srgbClr val="4C4184"/>
                </a:solidFill>
                <a:effectLst/>
                <a:latin typeface="+mj-lt"/>
                <a:ea typeface="Calibri" panose="020F0502020204030204" pitchFamily="34" charset="0"/>
                <a:cs typeface="Times New Roman" panose="02020603050405020304" pitchFamily="18" charset="0"/>
              </a:rPr>
              <a:t>quality metrics</a:t>
            </a:r>
            <a:r>
              <a:rPr lang="en-US" sz="1600" kern="100" dirty="0">
                <a:solidFill>
                  <a:srgbClr val="4C4184"/>
                </a:solidFill>
                <a:effectLst/>
                <a:latin typeface="+mj-lt"/>
                <a:ea typeface="Calibri" panose="020F0502020204030204" pitchFamily="34" charset="0"/>
                <a:cs typeface="Times New Roman" panose="02020603050405020304" pitchFamily="18" charset="0"/>
              </a:rPr>
              <a:t>: </a:t>
            </a:r>
            <a:r>
              <a:rPr lang="en-US" sz="1600" kern="100" dirty="0" err="1">
                <a:solidFill>
                  <a:srgbClr val="4C4184"/>
                </a:solidFill>
                <a:effectLst/>
                <a:latin typeface="+mj-lt"/>
                <a:ea typeface="Calibri" panose="020F0502020204030204" pitchFamily="34" charset="0"/>
                <a:cs typeface="Times New Roman" panose="02020603050405020304" pitchFamily="18" charset="0"/>
              </a:rPr>
              <a:t>OverallQual</a:t>
            </a:r>
            <a:r>
              <a:rPr lang="en-US" sz="1600" kern="100" dirty="0">
                <a:solidFill>
                  <a:srgbClr val="4C4184"/>
                </a:solidFill>
                <a:effectLst/>
                <a:latin typeface="+mj-lt"/>
                <a:ea typeface="Calibri" panose="020F0502020204030204" pitchFamily="34" charset="0"/>
                <a:cs typeface="Times New Roman" panose="02020603050405020304" pitchFamily="18" charset="0"/>
              </a:rPr>
              <a:t>, </a:t>
            </a:r>
            <a:r>
              <a:rPr lang="en-US" sz="1600" kern="100" dirty="0" err="1">
                <a:solidFill>
                  <a:srgbClr val="4C4184"/>
                </a:solidFill>
                <a:effectLst/>
                <a:latin typeface="+mj-lt"/>
                <a:ea typeface="Calibri" panose="020F0502020204030204" pitchFamily="34" charset="0"/>
                <a:cs typeface="Times New Roman" panose="02020603050405020304" pitchFamily="18" charset="0"/>
              </a:rPr>
              <a:t>TotalBaths</a:t>
            </a:r>
            <a:r>
              <a:rPr lang="en-US" sz="1600" kern="100" dirty="0">
                <a:solidFill>
                  <a:srgbClr val="4C4184"/>
                </a:solidFill>
                <a:effectLst/>
                <a:latin typeface="+mj-lt"/>
                <a:ea typeface="Calibri" panose="020F0502020204030204" pitchFamily="34" charset="0"/>
                <a:cs typeface="Times New Roman" panose="02020603050405020304" pitchFamily="18" charset="0"/>
              </a:rPr>
              <a:t>, and </a:t>
            </a:r>
            <a:r>
              <a:rPr lang="en-US" sz="1600" kern="100" dirty="0" err="1">
                <a:solidFill>
                  <a:srgbClr val="4C4184"/>
                </a:solidFill>
                <a:effectLst/>
                <a:latin typeface="+mj-lt"/>
                <a:ea typeface="Calibri" panose="020F0502020204030204" pitchFamily="34" charset="0"/>
                <a:cs typeface="Times New Roman" panose="02020603050405020304" pitchFamily="18" charset="0"/>
              </a:rPr>
              <a:t>KitchenQual</a:t>
            </a:r>
            <a:r>
              <a:rPr lang="en-US" sz="1600" kern="100" dirty="0">
                <a:solidFill>
                  <a:srgbClr val="4C4184"/>
                </a:solidFill>
                <a:effectLst/>
                <a:latin typeface="+mj-lt"/>
                <a:ea typeface="Calibri" panose="020F0502020204030204" pitchFamily="34" charset="0"/>
                <a:cs typeface="Times New Roman" panose="02020603050405020304" pitchFamily="18" charset="0"/>
              </a:rPr>
              <a:t> rank higher. </a:t>
            </a:r>
            <a:r>
              <a:rPr lang="en-US" sz="1600" b="1" kern="100" dirty="0" err="1">
                <a:solidFill>
                  <a:srgbClr val="4C4184"/>
                </a:solidFill>
                <a:effectLst/>
                <a:latin typeface="+mj-lt"/>
                <a:ea typeface="Calibri" panose="020F0502020204030204" pitchFamily="34" charset="0"/>
                <a:cs typeface="Times New Roman" panose="02020603050405020304" pitchFamily="18" charset="0"/>
              </a:rPr>
              <a:t>LightGBM</a:t>
            </a:r>
            <a:r>
              <a:rPr lang="en-US" sz="1600" kern="100" dirty="0">
                <a:solidFill>
                  <a:srgbClr val="4C4184"/>
                </a:solidFill>
                <a:effectLst/>
                <a:latin typeface="+mj-lt"/>
                <a:ea typeface="Calibri" panose="020F0502020204030204" pitchFamily="34" charset="0"/>
                <a:cs typeface="Times New Roman" panose="02020603050405020304" pitchFamily="18" charset="0"/>
              </a:rPr>
              <a:t> gives more weight to </a:t>
            </a:r>
            <a:r>
              <a:rPr lang="en-US" sz="1600" b="1" kern="100" dirty="0">
                <a:solidFill>
                  <a:srgbClr val="4C4184"/>
                </a:solidFill>
                <a:effectLst/>
                <a:latin typeface="+mj-lt"/>
                <a:ea typeface="Calibri" panose="020F0502020204030204" pitchFamily="34" charset="0"/>
                <a:cs typeface="Times New Roman" panose="02020603050405020304" pitchFamily="18" charset="0"/>
              </a:rPr>
              <a:t>physical attributes</a:t>
            </a:r>
            <a:r>
              <a:rPr lang="en-US" sz="1600" kern="100" dirty="0">
                <a:solidFill>
                  <a:srgbClr val="4C4184"/>
                </a:solidFill>
                <a:effectLst/>
                <a:latin typeface="+mj-lt"/>
                <a:ea typeface="Calibri" panose="020F0502020204030204" pitchFamily="34" charset="0"/>
                <a:cs typeface="Times New Roman" panose="02020603050405020304" pitchFamily="18" charset="0"/>
              </a:rPr>
              <a:t>: </a:t>
            </a:r>
            <a:r>
              <a:rPr lang="en-US" sz="1600" kern="100" dirty="0" err="1">
                <a:solidFill>
                  <a:srgbClr val="4C4184"/>
                </a:solidFill>
                <a:effectLst/>
                <a:latin typeface="+mj-lt"/>
                <a:ea typeface="Calibri" panose="020F0502020204030204" pitchFamily="34" charset="0"/>
                <a:cs typeface="Times New Roman" panose="02020603050405020304" pitchFamily="18" charset="0"/>
              </a:rPr>
              <a:t>LotFrontage</a:t>
            </a:r>
            <a:r>
              <a:rPr lang="en-US" sz="1600" kern="100" dirty="0">
                <a:solidFill>
                  <a:srgbClr val="4C4184"/>
                </a:solidFill>
                <a:effectLst/>
                <a:latin typeface="+mj-lt"/>
                <a:ea typeface="Calibri" panose="020F0502020204030204" pitchFamily="34" charset="0"/>
                <a:cs typeface="Times New Roman" panose="02020603050405020304" pitchFamily="18" charset="0"/>
              </a:rPr>
              <a:t> and </a:t>
            </a:r>
            <a:r>
              <a:rPr lang="en-US" sz="1600" kern="100" dirty="0" err="1">
                <a:solidFill>
                  <a:srgbClr val="4C4184"/>
                </a:solidFill>
                <a:effectLst/>
                <a:latin typeface="+mj-lt"/>
                <a:ea typeface="Calibri" panose="020F0502020204030204" pitchFamily="34" charset="0"/>
                <a:cs typeface="Times New Roman" panose="02020603050405020304" pitchFamily="18" charset="0"/>
              </a:rPr>
              <a:t>MasVnrArea</a:t>
            </a:r>
            <a:r>
              <a:rPr lang="en-US" sz="1600" kern="100" dirty="0">
                <a:solidFill>
                  <a:srgbClr val="4C4184"/>
                </a:solidFill>
                <a:effectLst/>
                <a:latin typeface="+mj-lt"/>
                <a:ea typeface="Calibri" panose="020F0502020204030204" pitchFamily="34" charset="0"/>
                <a:cs typeface="Times New Roman" panose="02020603050405020304" pitchFamily="18" charset="0"/>
              </a:rPr>
              <a:t> show much higher importance</a:t>
            </a:r>
          </a:p>
          <a:p>
            <a:endParaRPr lang="en-US" dirty="0"/>
          </a:p>
        </p:txBody>
      </p:sp>
    </p:spTree>
    <p:extLst>
      <p:ext uri="{BB962C8B-B14F-4D97-AF65-F5344CB8AC3E}">
        <p14:creationId xmlns:p14="http://schemas.microsoft.com/office/powerpoint/2010/main" val="717499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F084E-BEF8-FAF6-EF5A-61AA424AFC02}"/>
              </a:ext>
            </a:extLst>
          </p:cNvPr>
          <p:cNvSpPr>
            <a:spLocks noGrp="1"/>
          </p:cNvSpPr>
          <p:nvPr>
            <p:ph type="title"/>
          </p:nvPr>
        </p:nvSpPr>
        <p:spPr>
          <a:xfrm>
            <a:off x="110532" y="0"/>
            <a:ext cx="12192000" cy="944879"/>
          </a:xfrm>
        </p:spPr>
        <p:txBody>
          <a:bodyPr>
            <a:noAutofit/>
          </a:bodyPr>
          <a:lstStyle/>
          <a:p>
            <a:r>
              <a:rPr lang="en-US" sz="4000" b="1" dirty="0"/>
              <a:t>  $$ value impact: What each home feature adds ?</a:t>
            </a:r>
          </a:p>
        </p:txBody>
      </p:sp>
      <p:sp>
        <p:nvSpPr>
          <p:cNvPr id="4" name="Date Placeholder 3">
            <a:extLst>
              <a:ext uri="{FF2B5EF4-FFF2-40B4-BE49-F238E27FC236}">
                <a16:creationId xmlns:a16="http://schemas.microsoft.com/office/drawing/2014/main" id="{F648F889-27E9-8E4C-B458-97CE52929443}"/>
              </a:ext>
            </a:extLst>
          </p:cNvPr>
          <p:cNvSpPr>
            <a:spLocks noGrp="1"/>
          </p:cNvSpPr>
          <p:nvPr>
            <p:ph type="dt" sz="half" idx="10"/>
          </p:nvPr>
        </p:nvSpPr>
        <p:spPr/>
        <p:txBody>
          <a:bodyPr/>
          <a:lstStyle/>
          <a:p>
            <a:r>
              <a:rPr lang="en-US" dirty="0"/>
              <a:t>02/10/2025</a:t>
            </a:r>
          </a:p>
        </p:txBody>
      </p:sp>
      <p:sp>
        <p:nvSpPr>
          <p:cNvPr id="5" name="Footer Placeholder 4">
            <a:extLst>
              <a:ext uri="{FF2B5EF4-FFF2-40B4-BE49-F238E27FC236}">
                <a16:creationId xmlns:a16="http://schemas.microsoft.com/office/drawing/2014/main" id="{EE4849BA-26CC-0A95-1E56-D47B0F5E3873}"/>
              </a:ext>
            </a:extLst>
          </p:cNvPr>
          <p:cNvSpPr>
            <a:spLocks noGrp="1"/>
          </p:cNvSpPr>
          <p:nvPr>
            <p:ph type="ftr" sz="quarter" idx="11"/>
          </p:nvPr>
        </p:nvSpPr>
        <p:spPr/>
        <p:txBody>
          <a:bodyPr/>
          <a:lstStyle/>
          <a:p>
            <a:r>
              <a:rPr lang="en-US"/>
              <a:t>Nawaraj Paudel, PhD - Data Scientist &amp; ML Engineer</a:t>
            </a:r>
            <a:endParaRPr lang="en-US" dirty="0"/>
          </a:p>
        </p:txBody>
      </p:sp>
      <p:sp>
        <p:nvSpPr>
          <p:cNvPr id="6" name="Slide Number Placeholder 5">
            <a:extLst>
              <a:ext uri="{FF2B5EF4-FFF2-40B4-BE49-F238E27FC236}">
                <a16:creationId xmlns:a16="http://schemas.microsoft.com/office/drawing/2014/main" id="{ACA16102-6A92-64A8-F363-E2C2CB9876B1}"/>
              </a:ext>
            </a:extLst>
          </p:cNvPr>
          <p:cNvSpPr>
            <a:spLocks noGrp="1"/>
          </p:cNvSpPr>
          <p:nvPr>
            <p:ph type="sldNum" sz="quarter" idx="12"/>
          </p:nvPr>
        </p:nvSpPr>
        <p:spPr/>
        <p:txBody>
          <a:bodyPr/>
          <a:lstStyle/>
          <a:p>
            <a:fld id="{7E1937AE-3D16-4264-93AC-42AF574411DF}" type="slidenum">
              <a:rPr lang="en-US" smtClean="0"/>
              <a:pPr/>
              <a:t>21</a:t>
            </a:fld>
            <a:r>
              <a:rPr lang="en-US"/>
              <a:t> </a:t>
            </a:r>
            <a:endParaRPr lang="en-US" dirty="0"/>
          </a:p>
        </p:txBody>
      </p:sp>
      <p:pic>
        <p:nvPicPr>
          <p:cNvPr id="12" name="Picture 11">
            <a:extLst>
              <a:ext uri="{FF2B5EF4-FFF2-40B4-BE49-F238E27FC236}">
                <a16:creationId xmlns:a16="http://schemas.microsoft.com/office/drawing/2014/main" id="{99F99AD3-122C-30E4-3B0F-36255F2F3B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3234" y="1040771"/>
            <a:ext cx="7807486" cy="5512449"/>
          </a:xfrm>
          <a:prstGeom prst="rect">
            <a:avLst/>
          </a:prstGeom>
        </p:spPr>
      </p:pic>
      <p:sp>
        <p:nvSpPr>
          <p:cNvPr id="13" name="TextBox 12">
            <a:extLst>
              <a:ext uri="{FF2B5EF4-FFF2-40B4-BE49-F238E27FC236}">
                <a16:creationId xmlns:a16="http://schemas.microsoft.com/office/drawing/2014/main" id="{9F291CED-BCB5-AC6E-D92F-25A4FD9E6663}"/>
              </a:ext>
            </a:extLst>
          </p:cNvPr>
          <p:cNvSpPr txBox="1"/>
          <p:nvPr/>
        </p:nvSpPr>
        <p:spPr>
          <a:xfrm>
            <a:off x="472272" y="1581099"/>
            <a:ext cx="3456633" cy="4431791"/>
          </a:xfrm>
          <a:prstGeom prst="rect">
            <a:avLst/>
          </a:prstGeom>
          <a:noFill/>
        </p:spPr>
        <p:txBody>
          <a:bodyPr wrap="square" rtlCol="0">
            <a:spAutoFit/>
          </a:bodyPr>
          <a:lstStyle/>
          <a:p>
            <a:pPr marL="285750" marR="0" indent="-285750">
              <a:lnSpc>
                <a:spcPct val="107000"/>
              </a:lnSpc>
              <a:spcAft>
                <a:spcPts val="800"/>
              </a:spcAft>
              <a:buFont typeface="Wingdings" panose="05000000000000000000" pitchFamily="2" charset="2"/>
              <a:buChar char="Ø"/>
            </a:pPr>
            <a:r>
              <a:rPr lang="en-US" kern="100" dirty="0">
                <a:solidFill>
                  <a:srgbClr val="4C4184"/>
                </a:solidFill>
                <a:latin typeface="+mj-lt"/>
                <a:ea typeface="Calibri" panose="020F0502020204030204" pitchFamily="34" charset="0"/>
                <a:cs typeface="Times New Roman" panose="02020603050405020304" pitchFamily="18" charset="0"/>
              </a:rPr>
              <a:t>T</a:t>
            </a:r>
            <a:r>
              <a:rPr lang="en-US" sz="1800" kern="100" dirty="0">
                <a:solidFill>
                  <a:srgbClr val="4C4184"/>
                </a:solidFill>
                <a:effectLst/>
                <a:latin typeface="+mj-lt"/>
                <a:ea typeface="Calibri" panose="020F0502020204030204" pitchFamily="34" charset="0"/>
                <a:cs typeface="Times New Roman" panose="02020603050405020304" pitchFamily="18" charset="0"/>
              </a:rPr>
              <a:t>otal Square Footage (</a:t>
            </a:r>
            <a:r>
              <a:rPr lang="en-US" sz="1800" kern="100" dirty="0" err="1">
                <a:solidFill>
                  <a:srgbClr val="4C4184"/>
                </a:solidFill>
                <a:effectLst/>
                <a:latin typeface="+mj-lt"/>
                <a:ea typeface="Calibri" panose="020F0502020204030204" pitchFamily="34" charset="0"/>
                <a:cs typeface="Times New Roman" panose="02020603050405020304" pitchFamily="18" charset="0"/>
              </a:rPr>
              <a:t>TotalSqft</a:t>
            </a:r>
            <a:r>
              <a:rPr lang="en-US" sz="1800" kern="100" dirty="0">
                <a:solidFill>
                  <a:srgbClr val="4C4184"/>
                </a:solidFill>
                <a:effectLst/>
                <a:latin typeface="+mj-lt"/>
                <a:ea typeface="Calibri" panose="020F0502020204030204" pitchFamily="34" charset="0"/>
                <a:cs typeface="Times New Roman" panose="02020603050405020304" pitchFamily="18" charset="0"/>
              </a:rPr>
              <a:t>) has the largest impact range (~60K USD) and shows consistently positive influence for larger values </a:t>
            </a:r>
          </a:p>
          <a:p>
            <a:pPr marL="285750" marR="0" indent="-285750">
              <a:lnSpc>
                <a:spcPct val="107000"/>
              </a:lnSpc>
              <a:spcAft>
                <a:spcPts val="800"/>
              </a:spcAft>
              <a:buFont typeface="Wingdings" panose="05000000000000000000" pitchFamily="2" charset="2"/>
              <a:buChar char="Ø"/>
            </a:pPr>
            <a:r>
              <a:rPr lang="en-US" sz="1800" kern="100" dirty="0">
                <a:solidFill>
                  <a:srgbClr val="4C4184"/>
                </a:solidFill>
                <a:effectLst/>
                <a:latin typeface="+mj-lt"/>
                <a:ea typeface="Calibri" panose="020F0502020204030204" pitchFamily="34" charset="0"/>
                <a:cs typeface="Times New Roman" panose="02020603050405020304" pitchFamily="18" charset="0"/>
              </a:rPr>
              <a:t> Overall Quality (</a:t>
            </a:r>
            <a:r>
              <a:rPr lang="en-US" sz="1800" kern="100" dirty="0" err="1">
                <a:solidFill>
                  <a:srgbClr val="4C4184"/>
                </a:solidFill>
                <a:effectLst/>
                <a:latin typeface="+mj-lt"/>
                <a:ea typeface="Calibri" panose="020F0502020204030204" pitchFamily="34" charset="0"/>
                <a:cs typeface="Times New Roman" panose="02020603050405020304" pitchFamily="18" charset="0"/>
              </a:rPr>
              <a:t>OverallQual</a:t>
            </a:r>
            <a:r>
              <a:rPr lang="en-US" sz="1800" kern="100" dirty="0">
                <a:solidFill>
                  <a:srgbClr val="4C4184"/>
                </a:solidFill>
                <a:effectLst/>
                <a:latin typeface="+mj-lt"/>
                <a:ea typeface="Calibri" panose="020F0502020204030204" pitchFamily="34" charset="0"/>
                <a:cs typeface="Times New Roman" panose="02020603050405020304" pitchFamily="18" charset="0"/>
              </a:rPr>
              <a:t>) is the second most influential feature, with higher quality scores strongly driving up prices </a:t>
            </a:r>
          </a:p>
          <a:p>
            <a:pPr marL="285750" marR="0" indent="-285750">
              <a:lnSpc>
                <a:spcPct val="107000"/>
              </a:lnSpc>
              <a:spcAft>
                <a:spcPts val="800"/>
              </a:spcAft>
              <a:buFont typeface="Wingdings" panose="05000000000000000000" pitchFamily="2" charset="2"/>
              <a:buChar char="Ø"/>
            </a:pPr>
            <a:r>
              <a:rPr lang="en-US" sz="1800" kern="100" dirty="0">
                <a:solidFill>
                  <a:srgbClr val="4C4184"/>
                </a:solidFill>
                <a:effectLst/>
                <a:latin typeface="+mj-lt"/>
                <a:ea typeface="Calibri" panose="020F0502020204030204" pitchFamily="34" charset="0"/>
                <a:cs typeface="Times New Roman" panose="02020603050405020304" pitchFamily="18" charset="0"/>
              </a:rPr>
              <a:t>Neighborhood and quality-related categorical features (</a:t>
            </a:r>
            <a:r>
              <a:rPr lang="en-US" sz="1800" kern="100" dirty="0" err="1">
                <a:solidFill>
                  <a:srgbClr val="4C4184"/>
                </a:solidFill>
                <a:effectLst/>
                <a:latin typeface="+mj-lt"/>
                <a:ea typeface="Calibri" panose="020F0502020204030204" pitchFamily="34" charset="0"/>
                <a:cs typeface="Times New Roman" panose="02020603050405020304" pitchFamily="18" charset="0"/>
              </a:rPr>
              <a:t>KitchenQual</a:t>
            </a:r>
            <a:r>
              <a:rPr lang="en-US" sz="1800" kern="100" dirty="0">
                <a:solidFill>
                  <a:srgbClr val="4C4184"/>
                </a:solidFill>
                <a:effectLst/>
                <a:latin typeface="+mj-lt"/>
                <a:ea typeface="Calibri" panose="020F0502020204030204" pitchFamily="34" charset="0"/>
                <a:cs typeface="Times New Roman" panose="02020603050405020304" pitchFamily="18" charset="0"/>
              </a:rPr>
              <a:t>, </a:t>
            </a:r>
            <a:r>
              <a:rPr lang="en-US" sz="1800" kern="100" dirty="0" err="1">
                <a:solidFill>
                  <a:srgbClr val="4C4184"/>
                </a:solidFill>
                <a:effectLst/>
                <a:latin typeface="+mj-lt"/>
                <a:ea typeface="Calibri" panose="020F0502020204030204" pitchFamily="34" charset="0"/>
                <a:cs typeface="Times New Roman" panose="02020603050405020304" pitchFamily="18" charset="0"/>
              </a:rPr>
              <a:t>FireplaceQu</a:t>
            </a:r>
            <a:r>
              <a:rPr lang="en-US" sz="1800" kern="100" dirty="0">
                <a:solidFill>
                  <a:srgbClr val="4C4184"/>
                </a:solidFill>
                <a:effectLst/>
                <a:latin typeface="+mj-lt"/>
                <a:ea typeface="Calibri" panose="020F0502020204030204" pitchFamily="34" charset="0"/>
                <a:cs typeface="Times New Roman" panose="02020603050405020304" pitchFamily="18" charset="0"/>
              </a:rPr>
              <a:t>, </a:t>
            </a:r>
            <a:r>
              <a:rPr lang="en-US" sz="1800" kern="100" dirty="0" err="1">
                <a:solidFill>
                  <a:srgbClr val="4C4184"/>
                </a:solidFill>
                <a:effectLst/>
                <a:latin typeface="+mj-lt"/>
                <a:ea typeface="Calibri" panose="020F0502020204030204" pitchFamily="34" charset="0"/>
                <a:cs typeface="Times New Roman" panose="02020603050405020304" pitchFamily="18" charset="0"/>
              </a:rPr>
              <a:t>BsmtExposure</a:t>
            </a:r>
            <a:r>
              <a:rPr lang="en-US" sz="1800" kern="100" dirty="0">
                <a:solidFill>
                  <a:srgbClr val="4C4184"/>
                </a:solidFill>
                <a:effectLst/>
                <a:latin typeface="+mj-lt"/>
                <a:ea typeface="Calibri" panose="020F0502020204030204" pitchFamily="34" charset="0"/>
                <a:cs typeface="Times New Roman" panose="02020603050405020304" pitchFamily="18" charset="0"/>
              </a:rPr>
              <a:t>) show clustered impacts </a:t>
            </a:r>
          </a:p>
        </p:txBody>
      </p:sp>
    </p:spTree>
    <p:extLst>
      <p:ext uri="{BB962C8B-B14F-4D97-AF65-F5344CB8AC3E}">
        <p14:creationId xmlns:p14="http://schemas.microsoft.com/office/powerpoint/2010/main" val="3312899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43055-D041-836A-1921-25FCB253D7FA}"/>
              </a:ext>
            </a:extLst>
          </p:cNvPr>
          <p:cNvSpPr>
            <a:spLocks noGrp="1"/>
          </p:cNvSpPr>
          <p:nvPr>
            <p:ph type="title"/>
          </p:nvPr>
        </p:nvSpPr>
        <p:spPr>
          <a:xfrm>
            <a:off x="452176" y="-58271"/>
            <a:ext cx="11739824" cy="944879"/>
          </a:xfrm>
        </p:spPr>
        <p:txBody>
          <a:bodyPr>
            <a:noAutofit/>
          </a:bodyPr>
          <a:lstStyle/>
          <a:p>
            <a:r>
              <a:rPr lang="en-US" sz="3400" b="1" dirty="0"/>
              <a:t>Potential Directions</a:t>
            </a:r>
          </a:p>
        </p:txBody>
      </p:sp>
      <p:sp>
        <p:nvSpPr>
          <p:cNvPr id="4" name="Date Placeholder 3">
            <a:extLst>
              <a:ext uri="{FF2B5EF4-FFF2-40B4-BE49-F238E27FC236}">
                <a16:creationId xmlns:a16="http://schemas.microsoft.com/office/drawing/2014/main" id="{D49BA3AF-E503-5AA4-D044-F51C8D27C89F}"/>
              </a:ext>
            </a:extLst>
          </p:cNvPr>
          <p:cNvSpPr>
            <a:spLocks noGrp="1"/>
          </p:cNvSpPr>
          <p:nvPr>
            <p:ph type="dt" sz="half" idx="10"/>
          </p:nvPr>
        </p:nvSpPr>
        <p:spPr/>
        <p:txBody>
          <a:bodyPr/>
          <a:lstStyle/>
          <a:p>
            <a:r>
              <a:rPr lang="en-US" dirty="0"/>
              <a:t>02/10/2025</a:t>
            </a:r>
          </a:p>
        </p:txBody>
      </p:sp>
      <p:sp>
        <p:nvSpPr>
          <p:cNvPr id="5" name="Footer Placeholder 4">
            <a:extLst>
              <a:ext uri="{FF2B5EF4-FFF2-40B4-BE49-F238E27FC236}">
                <a16:creationId xmlns:a16="http://schemas.microsoft.com/office/drawing/2014/main" id="{FCB9F13B-309C-3C07-CEB0-358A3A4198A2}"/>
              </a:ext>
            </a:extLst>
          </p:cNvPr>
          <p:cNvSpPr>
            <a:spLocks noGrp="1"/>
          </p:cNvSpPr>
          <p:nvPr>
            <p:ph type="ftr" sz="quarter" idx="11"/>
          </p:nvPr>
        </p:nvSpPr>
        <p:spPr/>
        <p:txBody>
          <a:bodyPr/>
          <a:lstStyle/>
          <a:p>
            <a:r>
              <a:rPr lang="en-US"/>
              <a:t>Nawaraj Paudel, PhD - Data Scientist &amp; ML Engineer</a:t>
            </a:r>
            <a:endParaRPr lang="en-US" dirty="0"/>
          </a:p>
        </p:txBody>
      </p:sp>
      <p:sp>
        <p:nvSpPr>
          <p:cNvPr id="6" name="Slide Number Placeholder 5">
            <a:extLst>
              <a:ext uri="{FF2B5EF4-FFF2-40B4-BE49-F238E27FC236}">
                <a16:creationId xmlns:a16="http://schemas.microsoft.com/office/drawing/2014/main" id="{EAE4009E-E08D-DFF1-5E39-708E2B85660A}"/>
              </a:ext>
            </a:extLst>
          </p:cNvPr>
          <p:cNvSpPr>
            <a:spLocks noGrp="1"/>
          </p:cNvSpPr>
          <p:nvPr>
            <p:ph type="sldNum" sz="quarter" idx="12"/>
          </p:nvPr>
        </p:nvSpPr>
        <p:spPr/>
        <p:txBody>
          <a:bodyPr/>
          <a:lstStyle/>
          <a:p>
            <a:fld id="{7E1937AE-3D16-4264-93AC-42AF574411DF}" type="slidenum">
              <a:rPr lang="en-US" smtClean="0"/>
              <a:pPr/>
              <a:t>22</a:t>
            </a:fld>
            <a:r>
              <a:rPr lang="en-US"/>
              <a:t> </a:t>
            </a:r>
            <a:endParaRPr lang="en-US" dirty="0"/>
          </a:p>
        </p:txBody>
      </p:sp>
      <p:sp>
        <p:nvSpPr>
          <p:cNvPr id="8" name="TextBox 7">
            <a:extLst>
              <a:ext uri="{FF2B5EF4-FFF2-40B4-BE49-F238E27FC236}">
                <a16:creationId xmlns:a16="http://schemas.microsoft.com/office/drawing/2014/main" id="{00EC0CB3-15F6-23F2-966C-ED6FC010D547}"/>
              </a:ext>
            </a:extLst>
          </p:cNvPr>
          <p:cNvSpPr txBox="1"/>
          <p:nvPr/>
        </p:nvSpPr>
        <p:spPr>
          <a:xfrm>
            <a:off x="622998" y="1702405"/>
            <a:ext cx="10141522" cy="3453189"/>
          </a:xfrm>
          <a:prstGeom prst="rect">
            <a:avLst/>
          </a:prstGeom>
          <a:noFill/>
        </p:spPr>
        <p:txBody>
          <a:bodyPr wrap="square" rtlCol="0">
            <a:spAutoFit/>
          </a:bodyPr>
          <a:lstStyle/>
          <a:p>
            <a:pPr marL="285750" marR="0" indent="-285750">
              <a:lnSpc>
                <a:spcPct val="107000"/>
              </a:lnSpc>
              <a:spcAft>
                <a:spcPts val="800"/>
              </a:spcAft>
              <a:buFont typeface="Wingdings" panose="05000000000000000000" pitchFamily="2" charset="2"/>
              <a:buChar char="Ø"/>
            </a:pPr>
            <a:r>
              <a:rPr lang="en-US" sz="1800" b="1" kern="100" dirty="0">
                <a:solidFill>
                  <a:srgbClr val="4C4184"/>
                </a:solidFill>
                <a:effectLst/>
                <a:latin typeface="+mj-lt"/>
                <a:ea typeface="Calibri" panose="020F0502020204030204" pitchFamily="34" charset="0"/>
                <a:cs typeface="Times New Roman" panose="02020603050405020304" pitchFamily="18" charset="0"/>
              </a:rPr>
              <a:t>LLMs in </a:t>
            </a:r>
            <a:r>
              <a:rPr lang="en-US" sz="1800" b="1" kern="100" dirty="0" err="1">
                <a:solidFill>
                  <a:srgbClr val="4C4184"/>
                </a:solidFill>
                <a:effectLst/>
                <a:latin typeface="+mj-lt"/>
                <a:ea typeface="Calibri" panose="020F0502020204030204" pitchFamily="34" charset="0"/>
                <a:cs typeface="Times New Roman" panose="02020603050405020304" pitchFamily="18" charset="0"/>
              </a:rPr>
              <a:t>Proptech</a:t>
            </a:r>
            <a:r>
              <a:rPr lang="en-US" sz="1800" kern="100" dirty="0">
                <a:solidFill>
                  <a:srgbClr val="4C4184"/>
                </a:solidFill>
                <a:effectLst/>
                <a:latin typeface="+mj-lt"/>
                <a:ea typeface="Calibri" panose="020F0502020204030204" pitchFamily="34" charset="0"/>
                <a:cs typeface="Times New Roman" panose="02020603050405020304" pitchFamily="18" charset="0"/>
              </a:rPr>
              <a:t>: Utilizing LLMs to scan and extract valuable information from property and legal documents, enhancing property transaction efficiency.</a:t>
            </a:r>
          </a:p>
          <a:p>
            <a:pPr marL="285750" marR="0" indent="-285750">
              <a:lnSpc>
                <a:spcPct val="107000"/>
              </a:lnSpc>
              <a:spcAft>
                <a:spcPts val="800"/>
              </a:spcAft>
              <a:buFont typeface="Wingdings" panose="05000000000000000000" pitchFamily="2" charset="2"/>
              <a:buChar char="Ø"/>
            </a:pPr>
            <a:r>
              <a:rPr lang="en-US" sz="1800" b="1" kern="100" dirty="0">
                <a:solidFill>
                  <a:srgbClr val="4C4184"/>
                </a:solidFill>
                <a:effectLst/>
                <a:latin typeface="+mj-lt"/>
                <a:ea typeface="Calibri" panose="020F0502020204030204" pitchFamily="34" charset="0"/>
                <a:cs typeface="Times New Roman" panose="02020603050405020304" pitchFamily="18" charset="0"/>
              </a:rPr>
              <a:t>Foreclosure Predictions</a:t>
            </a:r>
            <a:r>
              <a:rPr lang="en-US" sz="1800" kern="100" dirty="0">
                <a:solidFill>
                  <a:srgbClr val="4C4184"/>
                </a:solidFill>
                <a:effectLst/>
                <a:latin typeface="+mj-lt"/>
                <a:ea typeface="Calibri" panose="020F0502020204030204" pitchFamily="34" charset="0"/>
                <a:cs typeface="Times New Roman" panose="02020603050405020304" pitchFamily="18" charset="0"/>
              </a:rPr>
              <a:t>: Implementing AI models to forecast foreclosure risks and assess buyer preparedness after listing a property for sale.</a:t>
            </a:r>
          </a:p>
          <a:p>
            <a:pPr marL="285750" marR="0" indent="-285750">
              <a:lnSpc>
                <a:spcPct val="107000"/>
              </a:lnSpc>
              <a:spcAft>
                <a:spcPts val="800"/>
              </a:spcAft>
              <a:buFont typeface="Wingdings" panose="05000000000000000000" pitchFamily="2" charset="2"/>
              <a:buChar char="Ø"/>
            </a:pPr>
            <a:r>
              <a:rPr lang="en-US" sz="1800" kern="100" dirty="0">
                <a:solidFill>
                  <a:srgbClr val="4C4184"/>
                </a:solidFill>
                <a:effectLst/>
                <a:latin typeface="+mj-lt"/>
                <a:ea typeface="Calibri" panose="020F0502020204030204" pitchFamily="34" charset="0"/>
                <a:cs typeface="Times New Roman" panose="02020603050405020304" pitchFamily="18" charset="0"/>
              </a:rPr>
              <a:t> </a:t>
            </a:r>
            <a:r>
              <a:rPr lang="en-US" sz="1800" b="1" kern="100" dirty="0">
                <a:solidFill>
                  <a:srgbClr val="4C4184"/>
                </a:solidFill>
                <a:effectLst/>
                <a:latin typeface="+mj-lt"/>
                <a:ea typeface="Calibri" panose="020F0502020204030204" pitchFamily="34" charset="0"/>
                <a:cs typeface="Times New Roman" panose="02020603050405020304" pitchFamily="18" charset="0"/>
              </a:rPr>
              <a:t>Image Analysis for Property Assessment</a:t>
            </a:r>
            <a:r>
              <a:rPr lang="en-US" sz="1800" kern="100" dirty="0">
                <a:solidFill>
                  <a:srgbClr val="4C4184"/>
                </a:solidFill>
                <a:effectLst/>
                <a:latin typeface="+mj-lt"/>
                <a:ea typeface="Calibri" panose="020F0502020204030204" pitchFamily="34" charset="0"/>
                <a:cs typeface="Times New Roman" panose="02020603050405020304" pitchFamily="18" charset="0"/>
              </a:rPr>
              <a:t>: Using AI – computer vision –  for image analysis to detect property damages, aiding in accurate property valuation.</a:t>
            </a:r>
          </a:p>
          <a:p>
            <a:pPr marL="285750" marR="0" indent="-285750">
              <a:lnSpc>
                <a:spcPct val="107000"/>
              </a:lnSpc>
              <a:spcAft>
                <a:spcPts val="800"/>
              </a:spcAft>
              <a:buFont typeface="Wingdings" panose="05000000000000000000" pitchFamily="2" charset="2"/>
              <a:buChar char="Ø"/>
            </a:pPr>
            <a:r>
              <a:rPr lang="en-US" sz="1800" kern="100" dirty="0">
                <a:solidFill>
                  <a:srgbClr val="4C4184"/>
                </a:solidFill>
                <a:effectLst/>
                <a:latin typeface="+mj-lt"/>
                <a:ea typeface="Calibri" panose="020F0502020204030204" pitchFamily="34" charset="0"/>
                <a:cs typeface="Times New Roman" panose="02020603050405020304" pitchFamily="18" charset="0"/>
              </a:rPr>
              <a:t> </a:t>
            </a:r>
            <a:r>
              <a:rPr lang="en-US" sz="1800" b="1" kern="100" dirty="0">
                <a:solidFill>
                  <a:srgbClr val="4C4184"/>
                </a:solidFill>
                <a:effectLst/>
                <a:latin typeface="+mj-lt"/>
                <a:ea typeface="Calibri" panose="020F0502020204030204" pitchFamily="34" charset="0"/>
                <a:cs typeface="Times New Roman" panose="02020603050405020304" pitchFamily="18" charset="0"/>
              </a:rPr>
              <a:t>Proactive Real Estate Services</a:t>
            </a:r>
            <a:r>
              <a:rPr lang="en-US" sz="1800" kern="100" dirty="0">
                <a:solidFill>
                  <a:srgbClr val="4C4184"/>
                </a:solidFill>
                <a:effectLst/>
                <a:latin typeface="+mj-lt"/>
                <a:ea typeface="Calibri" panose="020F0502020204030204" pitchFamily="34" charset="0"/>
                <a:cs typeface="Times New Roman" panose="02020603050405020304" pitchFamily="18" charset="0"/>
              </a:rPr>
              <a:t>: Collaborating with banks and mortgage lenders to create databases tracking mortgage defaults, offering proactive property management.</a:t>
            </a:r>
          </a:p>
          <a:p>
            <a:pPr marL="285750" marR="0" indent="-285750">
              <a:lnSpc>
                <a:spcPct val="107000"/>
              </a:lnSpc>
              <a:spcAft>
                <a:spcPts val="800"/>
              </a:spcAft>
              <a:buFont typeface="Wingdings" panose="05000000000000000000" pitchFamily="2" charset="2"/>
              <a:buChar char="Ø"/>
            </a:pPr>
            <a:r>
              <a:rPr lang="en-US" sz="1800" b="1" kern="100" dirty="0">
                <a:solidFill>
                  <a:srgbClr val="4C4184"/>
                </a:solidFill>
                <a:effectLst/>
                <a:latin typeface="+mj-lt"/>
                <a:ea typeface="Calibri" panose="020F0502020204030204" pitchFamily="34" charset="0"/>
                <a:cs typeface="Times New Roman" panose="02020603050405020304" pitchFamily="18" charset="0"/>
              </a:rPr>
              <a:t>AI/ML as SaaS</a:t>
            </a:r>
            <a:r>
              <a:rPr lang="en-US" sz="1800" kern="100" dirty="0">
                <a:solidFill>
                  <a:srgbClr val="4C4184"/>
                </a:solidFill>
                <a:effectLst/>
                <a:latin typeface="+mj-lt"/>
                <a:ea typeface="Calibri" panose="020F0502020204030204" pitchFamily="34" charset="0"/>
                <a:cs typeface="Times New Roman" panose="02020603050405020304" pitchFamily="18" charset="0"/>
              </a:rPr>
              <a:t>: Providing AI and ML technologies as a service to the real estate sector, enabling unprecedented insights and operational efficiency.</a:t>
            </a:r>
          </a:p>
        </p:txBody>
      </p:sp>
    </p:spTree>
    <p:extLst>
      <p:ext uri="{BB962C8B-B14F-4D97-AF65-F5344CB8AC3E}">
        <p14:creationId xmlns:p14="http://schemas.microsoft.com/office/powerpoint/2010/main" val="3174147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985F-16C2-68B6-5691-15CCF959B29B}"/>
              </a:ext>
            </a:extLst>
          </p:cNvPr>
          <p:cNvSpPr>
            <a:spLocks noGrp="1"/>
          </p:cNvSpPr>
          <p:nvPr>
            <p:ph type="title"/>
          </p:nvPr>
        </p:nvSpPr>
        <p:spPr/>
        <p:txBody>
          <a:bodyPr/>
          <a:lstStyle/>
          <a:p>
            <a:r>
              <a:rPr lang="en-US" b="1" dirty="0"/>
              <a:t> </a:t>
            </a:r>
            <a:r>
              <a:rPr lang="en-US" sz="3800" b="1" dirty="0"/>
              <a:t>Discussion &amp; Questions</a:t>
            </a:r>
          </a:p>
        </p:txBody>
      </p:sp>
      <p:sp>
        <p:nvSpPr>
          <p:cNvPr id="4" name="Date Placeholder 3">
            <a:extLst>
              <a:ext uri="{FF2B5EF4-FFF2-40B4-BE49-F238E27FC236}">
                <a16:creationId xmlns:a16="http://schemas.microsoft.com/office/drawing/2014/main" id="{BA51CB8A-598A-154D-A69F-D0CCBF660C32}"/>
              </a:ext>
            </a:extLst>
          </p:cNvPr>
          <p:cNvSpPr>
            <a:spLocks noGrp="1"/>
          </p:cNvSpPr>
          <p:nvPr>
            <p:ph type="dt" sz="half" idx="10"/>
          </p:nvPr>
        </p:nvSpPr>
        <p:spPr/>
        <p:txBody>
          <a:bodyPr/>
          <a:lstStyle/>
          <a:p>
            <a:r>
              <a:rPr lang="en-US" dirty="0"/>
              <a:t>02/10/2025</a:t>
            </a:r>
          </a:p>
        </p:txBody>
      </p:sp>
      <p:sp>
        <p:nvSpPr>
          <p:cNvPr id="5" name="Footer Placeholder 4">
            <a:extLst>
              <a:ext uri="{FF2B5EF4-FFF2-40B4-BE49-F238E27FC236}">
                <a16:creationId xmlns:a16="http://schemas.microsoft.com/office/drawing/2014/main" id="{9572B707-BF24-C4D0-0E55-EFFE4FDD11BB}"/>
              </a:ext>
            </a:extLst>
          </p:cNvPr>
          <p:cNvSpPr>
            <a:spLocks noGrp="1"/>
          </p:cNvSpPr>
          <p:nvPr>
            <p:ph type="ftr" sz="quarter" idx="11"/>
          </p:nvPr>
        </p:nvSpPr>
        <p:spPr/>
        <p:txBody>
          <a:bodyPr/>
          <a:lstStyle/>
          <a:p>
            <a:r>
              <a:rPr lang="en-US"/>
              <a:t>Nawaraj Paudel, PhD - Data Scientist &amp; ML Engineer</a:t>
            </a:r>
            <a:endParaRPr lang="en-US" dirty="0"/>
          </a:p>
        </p:txBody>
      </p:sp>
      <p:sp>
        <p:nvSpPr>
          <p:cNvPr id="6" name="Slide Number Placeholder 5">
            <a:extLst>
              <a:ext uri="{FF2B5EF4-FFF2-40B4-BE49-F238E27FC236}">
                <a16:creationId xmlns:a16="http://schemas.microsoft.com/office/drawing/2014/main" id="{02D83851-D04E-EC90-50E0-6A8676560BC0}"/>
              </a:ext>
            </a:extLst>
          </p:cNvPr>
          <p:cNvSpPr>
            <a:spLocks noGrp="1"/>
          </p:cNvSpPr>
          <p:nvPr>
            <p:ph type="sldNum" sz="quarter" idx="12"/>
          </p:nvPr>
        </p:nvSpPr>
        <p:spPr/>
        <p:txBody>
          <a:bodyPr/>
          <a:lstStyle/>
          <a:p>
            <a:fld id="{7E1937AE-3D16-4264-93AC-42AF574411DF}" type="slidenum">
              <a:rPr lang="en-US" smtClean="0"/>
              <a:pPr/>
              <a:t>23</a:t>
            </a:fld>
            <a:r>
              <a:rPr lang="en-US"/>
              <a:t> </a:t>
            </a:r>
            <a:endParaRPr lang="en-US" dirty="0"/>
          </a:p>
        </p:txBody>
      </p:sp>
      <p:sp>
        <p:nvSpPr>
          <p:cNvPr id="7" name="TextBox 6">
            <a:extLst>
              <a:ext uri="{FF2B5EF4-FFF2-40B4-BE49-F238E27FC236}">
                <a16:creationId xmlns:a16="http://schemas.microsoft.com/office/drawing/2014/main" id="{39694457-802D-518D-16B5-18690C3A969E}"/>
              </a:ext>
            </a:extLst>
          </p:cNvPr>
          <p:cNvSpPr txBox="1"/>
          <p:nvPr/>
        </p:nvSpPr>
        <p:spPr>
          <a:xfrm>
            <a:off x="2363037" y="2967335"/>
            <a:ext cx="7465926" cy="461665"/>
          </a:xfrm>
          <a:prstGeom prst="rect">
            <a:avLst/>
          </a:prstGeom>
          <a:noFill/>
        </p:spPr>
        <p:txBody>
          <a:bodyPr wrap="square" rtlCol="0">
            <a:spAutoFit/>
          </a:bodyPr>
          <a:lstStyle/>
          <a:p>
            <a:r>
              <a:rPr lang="en-US" sz="2400" dirty="0">
                <a:solidFill>
                  <a:srgbClr val="4C4184"/>
                </a:solidFill>
              </a:rPr>
              <a:t>I appreciate your time and welcome any questions !!!</a:t>
            </a:r>
            <a:endParaRPr lang="en-US" sz="2400" dirty="0">
              <a:solidFill>
                <a:srgbClr val="4C4184"/>
              </a:solidFill>
              <a:latin typeface="+mj-lt"/>
            </a:endParaRPr>
          </a:p>
        </p:txBody>
      </p:sp>
    </p:spTree>
    <p:extLst>
      <p:ext uri="{BB962C8B-B14F-4D97-AF65-F5344CB8AC3E}">
        <p14:creationId xmlns:p14="http://schemas.microsoft.com/office/powerpoint/2010/main" val="1689167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BC6FD-580E-277F-BB8D-185D7544B885}"/>
              </a:ext>
            </a:extLst>
          </p:cNvPr>
          <p:cNvSpPr>
            <a:spLocks noGrp="1"/>
          </p:cNvSpPr>
          <p:nvPr>
            <p:ph type="title"/>
          </p:nvPr>
        </p:nvSpPr>
        <p:spPr/>
        <p:txBody>
          <a:bodyPr>
            <a:normAutofit fontScale="90000"/>
          </a:bodyPr>
          <a:lstStyle/>
          <a:p>
            <a:r>
              <a:rPr lang="en-US" sz="4400" b="1" dirty="0"/>
              <a:t> </a:t>
            </a:r>
            <a:r>
              <a:rPr lang="en-US" sz="3300" b="1" dirty="0"/>
              <a:t>Learning from Zillow: A Multi-Model Approach to Real Estate Forecasting</a:t>
            </a:r>
            <a:endParaRPr lang="en-US" sz="3300" dirty="0"/>
          </a:p>
        </p:txBody>
      </p:sp>
      <p:sp>
        <p:nvSpPr>
          <p:cNvPr id="4" name="Date Placeholder 3">
            <a:extLst>
              <a:ext uri="{FF2B5EF4-FFF2-40B4-BE49-F238E27FC236}">
                <a16:creationId xmlns:a16="http://schemas.microsoft.com/office/drawing/2014/main" id="{9F0A384C-C6AE-8D35-A454-862698B1AD80}"/>
              </a:ext>
            </a:extLst>
          </p:cNvPr>
          <p:cNvSpPr>
            <a:spLocks noGrp="1"/>
          </p:cNvSpPr>
          <p:nvPr>
            <p:ph type="dt" sz="half" idx="10"/>
          </p:nvPr>
        </p:nvSpPr>
        <p:spPr/>
        <p:txBody>
          <a:bodyPr/>
          <a:lstStyle/>
          <a:p>
            <a:r>
              <a:rPr lang="en-US"/>
              <a:t>02/10/2025</a:t>
            </a:r>
            <a:endParaRPr lang="en-US" dirty="0"/>
          </a:p>
        </p:txBody>
      </p:sp>
      <p:sp>
        <p:nvSpPr>
          <p:cNvPr id="5" name="Footer Placeholder 4">
            <a:extLst>
              <a:ext uri="{FF2B5EF4-FFF2-40B4-BE49-F238E27FC236}">
                <a16:creationId xmlns:a16="http://schemas.microsoft.com/office/drawing/2014/main" id="{C75A7BD9-5B94-BEAA-6E99-B90E61473A84}"/>
              </a:ext>
            </a:extLst>
          </p:cNvPr>
          <p:cNvSpPr>
            <a:spLocks noGrp="1"/>
          </p:cNvSpPr>
          <p:nvPr>
            <p:ph type="ftr" sz="quarter" idx="11"/>
          </p:nvPr>
        </p:nvSpPr>
        <p:spPr/>
        <p:txBody>
          <a:bodyPr/>
          <a:lstStyle/>
          <a:p>
            <a:r>
              <a:rPr lang="en-US"/>
              <a:t>Nawaraj Paudel, PhD - Data Scientist &amp; ML Engineer</a:t>
            </a:r>
            <a:endParaRPr lang="en-US" dirty="0"/>
          </a:p>
        </p:txBody>
      </p:sp>
      <p:sp>
        <p:nvSpPr>
          <p:cNvPr id="6" name="Slide Number Placeholder 5">
            <a:extLst>
              <a:ext uri="{FF2B5EF4-FFF2-40B4-BE49-F238E27FC236}">
                <a16:creationId xmlns:a16="http://schemas.microsoft.com/office/drawing/2014/main" id="{3A0D782C-2A77-35BE-95E5-87936270EF05}"/>
              </a:ext>
            </a:extLst>
          </p:cNvPr>
          <p:cNvSpPr>
            <a:spLocks noGrp="1"/>
          </p:cNvSpPr>
          <p:nvPr>
            <p:ph type="sldNum" sz="quarter" idx="12"/>
          </p:nvPr>
        </p:nvSpPr>
        <p:spPr/>
        <p:txBody>
          <a:bodyPr/>
          <a:lstStyle/>
          <a:p>
            <a:fld id="{7E1937AE-3D16-4264-93AC-42AF574411DF}" type="slidenum">
              <a:rPr lang="en-US" smtClean="0"/>
              <a:pPr/>
              <a:t>3</a:t>
            </a:fld>
            <a:r>
              <a:rPr lang="en-US"/>
              <a:t> </a:t>
            </a:r>
            <a:endParaRPr lang="en-US" dirty="0"/>
          </a:p>
        </p:txBody>
      </p:sp>
      <p:sp>
        <p:nvSpPr>
          <p:cNvPr id="7" name="TextBox 6">
            <a:extLst>
              <a:ext uri="{FF2B5EF4-FFF2-40B4-BE49-F238E27FC236}">
                <a16:creationId xmlns:a16="http://schemas.microsoft.com/office/drawing/2014/main" id="{A22AC86C-DAE5-9A3C-B602-F4D102D3E940}"/>
              </a:ext>
            </a:extLst>
          </p:cNvPr>
          <p:cNvSpPr txBox="1"/>
          <p:nvPr/>
        </p:nvSpPr>
        <p:spPr>
          <a:xfrm>
            <a:off x="31875" y="947689"/>
            <a:ext cx="12110720" cy="2031325"/>
          </a:xfrm>
          <a:prstGeom prst="rect">
            <a:avLst/>
          </a:prstGeom>
          <a:ln w="19050">
            <a:solidFill>
              <a:srgbClr val="4C4184"/>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b="1" dirty="0">
                <a:solidFill>
                  <a:srgbClr val="4C4184"/>
                </a:solidFill>
                <a:hlinkClick r:id="rId2">
                  <a:extLst>
                    <a:ext uri="{A12FA001-AC4F-418D-AE19-62706E023703}">
                      <ahyp:hlinkClr xmlns:ahyp="http://schemas.microsoft.com/office/drawing/2018/hyperlinkcolor" val="tx"/>
                    </a:ext>
                  </a:extLst>
                </a:hlinkClick>
              </a:rPr>
              <a:t>Zillow: AI Model Concept Drift and Market Dynamics</a:t>
            </a:r>
            <a:endParaRPr lang="en-US" b="1" dirty="0">
              <a:solidFill>
                <a:srgbClr val="4C4184"/>
              </a:solidFill>
            </a:endParaRPr>
          </a:p>
          <a:p>
            <a:pPr marL="285750" indent="-285750" algn="just">
              <a:buFont typeface="Wingdings" panose="05000000000000000000" pitchFamily="2" charset="2"/>
              <a:buChar char="Ø"/>
            </a:pPr>
            <a:r>
              <a:rPr lang="en-US" dirty="0">
                <a:solidFill>
                  <a:srgbClr val="0F0F49"/>
                </a:solidFill>
              </a:rPr>
              <a:t> </a:t>
            </a:r>
            <a:r>
              <a:rPr lang="en-US" sz="1750" dirty="0">
                <a:solidFill>
                  <a:srgbClr val="4C4184"/>
                </a:solidFill>
              </a:rPr>
              <a:t>Zillow's algorithms failed to adapt to changing market conditions, continuing to assume a hot market even as it cooled. The models didn't account for COVID-19 related factors like contractor shortages and shifting suburban preferences</a:t>
            </a:r>
          </a:p>
          <a:p>
            <a:pPr algn="just"/>
            <a:endParaRPr lang="en-US" sz="1750" dirty="0">
              <a:solidFill>
                <a:srgbClr val="4C4184"/>
              </a:solidFill>
            </a:endParaRPr>
          </a:p>
          <a:p>
            <a:pPr marL="285750" indent="-285750" algn="just">
              <a:buFont typeface="Wingdings" panose="05000000000000000000" pitchFamily="2" charset="2"/>
              <a:buChar char="Ø"/>
            </a:pPr>
            <a:r>
              <a:rPr lang="en-US" sz="1750" dirty="0">
                <a:solidFill>
                  <a:srgbClr val="4C4184"/>
                </a:solidFill>
              </a:rPr>
              <a:t>Maintain human oversight for high-stakes decisions and implement gradual scaling rather than aggressive expansion. Create multiple models with different assumptions and use ensemble approaches. Set clear risk thresholds and transaction limits based on prediction confidence levels</a:t>
            </a:r>
          </a:p>
        </p:txBody>
      </p:sp>
      <p:sp>
        <p:nvSpPr>
          <p:cNvPr id="8" name="TextBox 7">
            <a:extLst>
              <a:ext uri="{FF2B5EF4-FFF2-40B4-BE49-F238E27FC236}">
                <a16:creationId xmlns:a16="http://schemas.microsoft.com/office/drawing/2014/main" id="{8A2585DB-1A1A-9F59-7D81-6DC85E01854F}"/>
              </a:ext>
            </a:extLst>
          </p:cNvPr>
          <p:cNvSpPr txBox="1"/>
          <p:nvPr/>
        </p:nvSpPr>
        <p:spPr>
          <a:xfrm>
            <a:off x="3336053" y="3117154"/>
            <a:ext cx="5154806" cy="369332"/>
          </a:xfrm>
          <a:prstGeom prst="rect">
            <a:avLst/>
          </a:prstGeom>
          <a:ln w="19050">
            <a:solidFill>
              <a:srgbClr val="4C4184"/>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b="1" dirty="0">
                <a:solidFill>
                  <a:srgbClr val="4C4184"/>
                </a:solidFill>
              </a:rPr>
              <a:t>A Multi-Layered Strategy for Predictive Modeling</a:t>
            </a:r>
          </a:p>
        </p:txBody>
      </p:sp>
      <p:sp>
        <p:nvSpPr>
          <p:cNvPr id="9" name="Rectangle 8">
            <a:extLst>
              <a:ext uri="{FF2B5EF4-FFF2-40B4-BE49-F238E27FC236}">
                <a16:creationId xmlns:a16="http://schemas.microsoft.com/office/drawing/2014/main" id="{5892684C-F0C0-4AA2-5ECB-1019C7F8DF2A}"/>
              </a:ext>
            </a:extLst>
          </p:cNvPr>
          <p:cNvSpPr/>
          <p:nvPr/>
        </p:nvSpPr>
        <p:spPr>
          <a:xfrm>
            <a:off x="61126" y="4049858"/>
            <a:ext cx="6600931" cy="2505778"/>
          </a:xfrm>
          <a:prstGeom prst="rect">
            <a:avLst/>
          </a:prstGeom>
          <a:ln w="19050">
            <a:solidFill>
              <a:srgbClr val="4C4184"/>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solidFill>
                <a:srgbClr val="0F0F49"/>
              </a:solidFill>
            </a:endParaRPr>
          </a:p>
          <a:p>
            <a:pPr algn="ctr"/>
            <a:endParaRPr lang="en-US" b="1" dirty="0">
              <a:solidFill>
                <a:srgbClr val="0F0F49"/>
              </a:solidFill>
            </a:endParaRPr>
          </a:p>
          <a:p>
            <a:pPr algn="ctr"/>
            <a:r>
              <a:rPr lang="en-US" b="1" dirty="0">
                <a:solidFill>
                  <a:srgbClr val="4C4184"/>
                </a:solidFill>
              </a:rPr>
              <a:t>Agile Time Series Analysis for Market Dynamics</a:t>
            </a:r>
          </a:p>
          <a:p>
            <a:pPr algn="ctr"/>
            <a:endParaRPr lang="en-US" dirty="0">
              <a:solidFill>
                <a:srgbClr val="4C4184"/>
              </a:solidFill>
            </a:endParaRPr>
          </a:p>
          <a:p>
            <a:pPr marL="285750" indent="-285750" algn="just">
              <a:buFont typeface="Wingdings" panose="05000000000000000000" pitchFamily="2" charset="2"/>
              <a:buChar char="Ø"/>
            </a:pPr>
            <a:r>
              <a:rPr lang="en-US" dirty="0">
                <a:solidFill>
                  <a:srgbClr val="4C4184"/>
                </a:solidFill>
              </a:rPr>
              <a:t> Meta Prophet : Quick market trend analysis, Seasonality patterns, Adaptable to market events (COVID-19), Univariate/multivariate modeling in SFR/MFR price prediction</a:t>
            </a:r>
          </a:p>
          <a:p>
            <a:pPr algn="just"/>
            <a:endParaRPr lang="en-US" dirty="0">
              <a:solidFill>
                <a:srgbClr val="4C4184"/>
              </a:solidFill>
            </a:endParaRPr>
          </a:p>
          <a:p>
            <a:pPr marL="285750" indent="-285750" algn="just">
              <a:buFont typeface="Wingdings" panose="05000000000000000000" pitchFamily="2" charset="2"/>
              <a:buChar char="Ø"/>
            </a:pPr>
            <a:r>
              <a:rPr lang="en-US" dirty="0">
                <a:solidFill>
                  <a:srgbClr val="4C4184"/>
                </a:solidFill>
              </a:rPr>
              <a:t>(S)ARIMA(X)(p, d, q, P, D, Q, S): Zip code level seasonality, One-step ahead forecasting, Correlation analysis, Granular market patterns</a:t>
            </a:r>
          </a:p>
          <a:p>
            <a:pPr algn="ctr"/>
            <a:endParaRPr lang="en-US" dirty="0">
              <a:solidFill>
                <a:srgbClr val="0F0F49"/>
              </a:solidFill>
            </a:endParaRPr>
          </a:p>
          <a:p>
            <a:pPr algn="ctr"/>
            <a:endParaRPr lang="en-US" dirty="0">
              <a:solidFill>
                <a:srgbClr val="0F0F49"/>
              </a:solidFill>
            </a:endParaRPr>
          </a:p>
        </p:txBody>
      </p:sp>
      <p:sp>
        <p:nvSpPr>
          <p:cNvPr id="10" name="Rectangle 9">
            <a:extLst>
              <a:ext uri="{FF2B5EF4-FFF2-40B4-BE49-F238E27FC236}">
                <a16:creationId xmlns:a16="http://schemas.microsoft.com/office/drawing/2014/main" id="{EAE9A802-5696-5441-F171-7AE236DF927D}"/>
              </a:ext>
            </a:extLst>
          </p:cNvPr>
          <p:cNvSpPr/>
          <p:nvPr/>
        </p:nvSpPr>
        <p:spPr>
          <a:xfrm>
            <a:off x="6833719" y="4049856"/>
            <a:ext cx="5308876" cy="2505779"/>
          </a:xfrm>
          <a:prstGeom prst="rect">
            <a:avLst/>
          </a:prstGeom>
          <a:ln w="19050">
            <a:solidFill>
              <a:srgbClr val="4C4184"/>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solidFill>
                <a:srgbClr val="0F0F49"/>
              </a:solidFill>
            </a:endParaRPr>
          </a:p>
          <a:p>
            <a:pPr algn="ctr"/>
            <a:endParaRPr lang="en-US" dirty="0">
              <a:solidFill>
                <a:srgbClr val="0F0F49"/>
              </a:solidFill>
            </a:endParaRPr>
          </a:p>
          <a:p>
            <a:pPr algn="ctr"/>
            <a:r>
              <a:rPr lang="en-US" b="1" dirty="0">
                <a:solidFill>
                  <a:srgbClr val="4C4184"/>
                </a:solidFill>
              </a:rPr>
              <a:t>Advanced Modeling Approach</a:t>
            </a:r>
          </a:p>
          <a:p>
            <a:pPr algn="just"/>
            <a:endParaRPr lang="en-US" dirty="0">
              <a:solidFill>
                <a:srgbClr val="4C4184"/>
              </a:solidFill>
            </a:endParaRPr>
          </a:p>
          <a:p>
            <a:pPr marL="285750" indent="-285750" algn="just">
              <a:buFont typeface="Wingdings" panose="05000000000000000000" pitchFamily="2" charset="2"/>
              <a:buChar char="Ø"/>
            </a:pPr>
            <a:r>
              <a:rPr lang="en-US" b="1" dirty="0">
                <a:solidFill>
                  <a:srgbClr val="4C4184"/>
                </a:solidFill>
              </a:rPr>
              <a:t>High accuracy tree-based methods, SVMs, MLPs for</a:t>
            </a:r>
          </a:p>
          <a:p>
            <a:pPr algn="just"/>
            <a:r>
              <a:rPr lang="en-US" b="1" dirty="0">
                <a:solidFill>
                  <a:srgbClr val="4C4184"/>
                </a:solidFill>
              </a:rPr>
              <a:t>capturing non-linear relationships and complex feature interactions</a:t>
            </a:r>
          </a:p>
          <a:p>
            <a:pPr algn="just"/>
            <a:endParaRPr lang="en-US" b="1" dirty="0">
              <a:solidFill>
                <a:srgbClr val="4C4184"/>
              </a:solidFill>
            </a:endParaRPr>
          </a:p>
          <a:p>
            <a:pPr marL="285750" indent="-285750" algn="just">
              <a:buFont typeface="Wingdings" panose="05000000000000000000" pitchFamily="2" charset="2"/>
              <a:buChar char="Ø"/>
            </a:pPr>
            <a:r>
              <a:rPr lang="en-US" dirty="0">
                <a:solidFill>
                  <a:srgbClr val="4C4184"/>
                </a:solidFill>
              </a:rPr>
              <a:t>Deep learning models RNN/LSTM for temporal dependencies </a:t>
            </a:r>
          </a:p>
          <a:p>
            <a:pPr algn="just"/>
            <a:endParaRPr lang="en-US" dirty="0">
              <a:solidFill>
                <a:srgbClr val="0F0F49"/>
              </a:solidFill>
            </a:endParaRPr>
          </a:p>
          <a:p>
            <a:pPr algn="ctr"/>
            <a:endParaRPr lang="en-US" dirty="0">
              <a:solidFill>
                <a:srgbClr val="0F0F49"/>
              </a:solidFill>
            </a:endParaRPr>
          </a:p>
          <a:p>
            <a:pPr algn="ctr"/>
            <a:endParaRPr lang="en-US" dirty="0">
              <a:solidFill>
                <a:srgbClr val="0F0F49"/>
              </a:solidFill>
            </a:endParaRPr>
          </a:p>
        </p:txBody>
      </p:sp>
      <p:cxnSp>
        <p:nvCxnSpPr>
          <p:cNvPr id="11" name="Straight Connector 10">
            <a:extLst>
              <a:ext uri="{FF2B5EF4-FFF2-40B4-BE49-F238E27FC236}">
                <a16:creationId xmlns:a16="http://schemas.microsoft.com/office/drawing/2014/main" id="{D6740D4B-B3D0-08E3-9EF4-BE35AB4F47B8}"/>
              </a:ext>
            </a:extLst>
          </p:cNvPr>
          <p:cNvCxnSpPr/>
          <p:nvPr/>
        </p:nvCxnSpPr>
        <p:spPr>
          <a:xfrm flipH="1">
            <a:off x="3275763" y="3717890"/>
            <a:ext cx="3135085" cy="0"/>
          </a:xfrm>
          <a:prstGeom prst="line">
            <a:avLst/>
          </a:prstGeom>
          <a:ln w="38100">
            <a:solidFill>
              <a:srgbClr val="4C4184"/>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2F4C0B3-0A89-350D-D545-A795A30CD4B4}"/>
              </a:ext>
            </a:extLst>
          </p:cNvPr>
          <p:cNvCxnSpPr>
            <a:cxnSpLocks/>
          </p:cNvCxnSpPr>
          <p:nvPr/>
        </p:nvCxnSpPr>
        <p:spPr>
          <a:xfrm>
            <a:off x="3295860" y="3717890"/>
            <a:ext cx="0" cy="331966"/>
          </a:xfrm>
          <a:prstGeom prst="straightConnector1">
            <a:avLst/>
          </a:prstGeom>
          <a:ln w="38100">
            <a:solidFill>
              <a:srgbClr val="4C418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22A9935-9440-3C28-07A5-067A8906D567}"/>
              </a:ext>
            </a:extLst>
          </p:cNvPr>
          <p:cNvCxnSpPr>
            <a:cxnSpLocks/>
          </p:cNvCxnSpPr>
          <p:nvPr/>
        </p:nvCxnSpPr>
        <p:spPr>
          <a:xfrm flipH="1">
            <a:off x="6410848" y="3717890"/>
            <a:ext cx="3146807" cy="0"/>
          </a:xfrm>
          <a:prstGeom prst="line">
            <a:avLst/>
          </a:prstGeom>
          <a:ln w="38100">
            <a:solidFill>
              <a:srgbClr val="4C4184"/>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77881F6-5353-AA6D-C5BE-B86C39EE2A3B}"/>
              </a:ext>
            </a:extLst>
          </p:cNvPr>
          <p:cNvCxnSpPr>
            <a:cxnSpLocks/>
          </p:cNvCxnSpPr>
          <p:nvPr/>
        </p:nvCxnSpPr>
        <p:spPr>
          <a:xfrm>
            <a:off x="9557655" y="3717890"/>
            <a:ext cx="0" cy="331966"/>
          </a:xfrm>
          <a:prstGeom prst="straightConnector1">
            <a:avLst/>
          </a:prstGeom>
          <a:ln w="38100">
            <a:solidFill>
              <a:srgbClr val="4C418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3C7B174-9782-4513-B9A1-616B53ADE26E}"/>
              </a:ext>
            </a:extLst>
          </p:cNvPr>
          <p:cNvCxnSpPr>
            <a:cxnSpLocks/>
          </p:cNvCxnSpPr>
          <p:nvPr/>
        </p:nvCxnSpPr>
        <p:spPr>
          <a:xfrm>
            <a:off x="6096000" y="3486486"/>
            <a:ext cx="0" cy="231404"/>
          </a:xfrm>
          <a:prstGeom prst="line">
            <a:avLst/>
          </a:prstGeom>
          <a:ln w="38100">
            <a:solidFill>
              <a:srgbClr val="4C418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3976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81F02-6E75-0B23-2D50-F8CDE2D436CE}"/>
              </a:ext>
            </a:extLst>
          </p:cNvPr>
          <p:cNvSpPr>
            <a:spLocks noGrp="1"/>
          </p:cNvSpPr>
          <p:nvPr>
            <p:ph type="title"/>
          </p:nvPr>
        </p:nvSpPr>
        <p:spPr>
          <a:xfrm>
            <a:off x="0" y="-58271"/>
            <a:ext cx="12192000" cy="982831"/>
          </a:xfrm>
        </p:spPr>
        <p:txBody>
          <a:bodyPr>
            <a:noAutofit/>
          </a:bodyPr>
          <a:lstStyle/>
          <a:p>
            <a:r>
              <a:rPr lang="en-US" sz="3100" b="1" dirty="0"/>
              <a:t>The housing data contains 80 features including 43 categorical features</a:t>
            </a:r>
          </a:p>
        </p:txBody>
      </p:sp>
      <p:sp>
        <p:nvSpPr>
          <p:cNvPr id="4" name="Date Placeholder 3">
            <a:extLst>
              <a:ext uri="{FF2B5EF4-FFF2-40B4-BE49-F238E27FC236}">
                <a16:creationId xmlns:a16="http://schemas.microsoft.com/office/drawing/2014/main" id="{F36418C2-FD07-860F-49D1-5BC866678D04}"/>
              </a:ext>
            </a:extLst>
          </p:cNvPr>
          <p:cNvSpPr>
            <a:spLocks noGrp="1"/>
          </p:cNvSpPr>
          <p:nvPr>
            <p:ph type="dt" sz="half" idx="10"/>
          </p:nvPr>
        </p:nvSpPr>
        <p:spPr/>
        <p:txBody>
          <a:bodyPr/>
          <a:lstStyle/>
          <a:p>
            <a:r>
              <a:rPr lang="en-US" dirty="0"/>
              <a:t>02/10/2025</a:t>
            </a:r>
          </a:p>
        </p:txBody>
      </p:sp>
      <p:sp>
        <p:nvSpPr>
          <p:cNvPr id="5" name="Footer Placeholder 4">
            <a:extLst>
              <a:ext uri="{FF2B5EF4-FFF2-40B4-BE49-F238E27FC236}">
                <a16:creationId xmlns:a16="http://schemas.microsoft.com/office/drawing/2014/main" id="{5E1D614E-3185-A382-BF62-2067782A6A61}"/>
              </a:ext>
            </a:extLst>
          </p:cNvPr>
          <p:cNvSpPr>
            <a:spLocks noGrp="1"/>
          </p:cNvSpPr>
          <p:nvPr>
            <p:ph type="ftr" sz="quarter" idx="11"/>
          </p:nvPr>
        </p:nvSpPr>
        <p:spPr/>
        <p:txBody>
          <a:bodyPr/>
          <a:lstStyle/>
          <a:p>
            <a:r>
              <a:rPr lang="en-US"/>
              <a:t>Nawaraj Paudel, PhD - Data Scientist &amp; ML Engineer</a:t>
            </a:r>
            <a:endParaRPr lang="en-US" dirty="0"/>
          </a:p>
        </p:txBody>
      </p:sp>
      <p:sp>
        <p:nvSpPr>
          <p:cNvPr id="6" name="Slide Number Placeholder 5">
            <a:extLst>
              <a:ext uri="{FF2B5EF4-FFF2-40B4-BE49-F238E27FC236}">
                <a16:creationId xmlns:a16="http://schemas.microsoft.com/office/drawing/2014/main" id="{7A1AD030-7D34-CEE2-4600-27128C0483A3}"/>
              </a:ext>
            </a:extLst>
          </p:cNvPr>
          <p:cNvSpPr>
            <a:spLocks noGrp="1"/>
          </p:cNvSpPr>
          <p:nvPr>
            <p:ph type="sldNum" sz="quarter" idx="12"/>
          </p:nvPr>
        </p:nvSpPr>
        <p:spPr/>
        <p:txBody>
          <a:bodyPr/>
          <a:lstStyle/>
          <a:p>
            <a:fld id="{7E1937AE-3D16-4264-93AC-42AF574411DF}" type="slidenum">
              <a:rPr lang="en-US" smtClean="0"/>
              <a:pPr/>
              <a:t>4</a:t>
            </a:fld>
            <a:r>
              <a:rPr lang="en-US"/>
              <a:t> </a:t>
            </a:r>
            <a:endParaRPr lang="en-US" dirty="0"/>
          </a:p>
        </p:txBody>
      </p:sp>
      <p:sp>
        <p:nvSpPr>
          <p:cNvPr id="9" name="Content Placeholder 2">
            <a:extLst>
              <a:ext uri="{FF2B5EF4-FFF2-40B4-BE49-F238E27FC236}">
                <a16:creationId xmlns:a16="http://schemas.microsoft.com/office/drawing/2014/main" id="{B6A79512-B171-6DF7-5254-35D0434C002E}"/>
              </a:ext>
            </a:extLst>
          </p:cNvPr>
          <p:cNvSpPr>
            <a:spLocks noGrp="1"/>
          </p:cNvSpPr>
          <p:nvPr>
            <p:ph idx="1"/>
          </p:nvPr>
        </p:nvSpPr>
        <p:spPr>
          <a:xfrm>
            <a:off x="742387" y="964743"/>
            <a:ext cx="3587209" cy="2319122"/>
          </a:xfrm>
          <a:solidFill>
            <a:schemeClr val="accent2">
              <a:lumMod val="20000"/>
              <a:lumOff val="80000"/>
            </a:schemeClr>
          </a:solidFill>
          <a:ln/>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sz="1600" b="1" dirty="0">
                <a:latin typeface="+mj-lt"/>
              </a:rPr>
              <a:t>Dwelling Characteristics</a:t>
            </a:r>
            <a:endParaRPr lang="en-US" sz="1800" kern="100" dirty="0">
              <a:effectLst/>
              <a:latin typeface="+mj-lt"/>
              <a:ea typeface="Calibri" panose="020F0502020204030204" pitchFamily="34" charset="0"/>
              <a:cs typeface="Times New Roman" panose="02020603050405020304" pitchFamily="18" charset="0"/>
            </a:endParaRPr>
          </a:p>
          <a:p>
            <a:pPr marR="0">
              <a:lnSpc>
                <a:spcPct val="107000"/>
              </a:lnSpc>
              <a:spcAft>
                <a:spcPts val="800"/>
              </a:spcAft>
              <a:buFont typeface="Wingdings" panose="05000000000000000000" pitchFamily="2" charset="2"/>
              <a:buChar char="Ø"/>
            </a:pPr>
            <a:r>
              <a:rPr lang="en-US" sz="1500" b="1" kern="100" dirty="0" err="1">
                <a:effectLst/>
                <a:latin typeface="Calibri" panose="020F0502020204030204" pitchFamily="34" charset="0"/>
                <a:ea typeface="Calibri" panose="020F0502020204030204" pitchFamily="34" charset="0"/>
                <a:cs typeface="Times New Roman" panose="02020603050405020304" pitchFamily="18" charset="0"/>
              </a:rPr>
              <a:t>OverallQual</a:t>
            </a:r>
            <a:r>
              <a:rPr lang="en-US" sz="15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500" kern="100" dirty="0">
                <a:effectLst/>
                <a:latin typeface="+mj-lt"/>
                <a:ea typeface="Calibri" panose="020F0502020204030204" pitchFamily="34" charset="0"/>
                <a:cs typeface="Times New Roman" panose="02020603050405020304" pitchFamily="18" charset="0"/>
              </a:rPr>
              <a:t>Rates the overall material and finish of the house </a:t>
            </a:r>
          </a:p>
          <a:p>
            <a:pPr marR="0">
              <a:lnSpc>
                <a:spcPct val="107000"/>
              </a:lnSpc>
              <a:spcAft>
                <a:spcPts val="800"/>
              </a:spcAft>
              <a:buFont typeface="Wingdings" panose="05000000000000000000" pitchFamily="2" charset="2"/>
              <a:buChar char="Ø"/>
            </a:pPr>
            <a:r>
              <a:rPr lang="en-US" sz="1500" b="1" kern="100" dirty="0" err="1">
                <a:effectLst/>
                <a:latin typeface="+mj-lt"/>
                <a:ea typeface="Calibri" panose="020F0502020204030204" pitchFamily="34" charset="0"/>
                <a:cs typeface="Times New Roman" panose="02020603050405020304" pitchFamily="18" charset="0"/>
              </a:rPr>
              <a:t>YearBuilt</a:t>
            </a:r>
            <a:r>
              <a:rPr lang="en-US" sz="1500" b="1" kern="100" dirty="0">
                <a:effectLst/>
                <a:latin typeface="+mj-lt"/>
                <a:ea typeface="Calibri" panose="020F0502020204030204" pitchFamily="34" charset="0"/>
                <a:cs typeface="Times New Roman" panose="02020603050405020304" pitchFamily="18" charset="0"/>
              </a:rPr>
              <a:t>: </a:t>
            </a:r>
            <a:r>
              <a:rPr lang="en-US" sz="1500" kern="100" dirty="0">
                <a:effectLst/>
                <a:latin typeface="+mj-lt"/>
                <a:ea typeface="Calibri" panose="020F0502020204030204" pitchFamily="34" charset="0"/>
                <a:cs typeface="Times New Roman" panose="02020603050405020304" pitchFamily="18" charset="0"/>
              </a:rPr>
              <a:t>Original construction date </a:t>
            </a:r>
          </a:p>
          <a:p>
            <a:pPr>
              <a:lnSpc>
                <a:spcPct val="107000"/>
              </a:lnSpc>
              <a:spcAft>
                <a:spcPts val="800"/>
              </a:spcAft>
              <a:buFont typeface="Wingdings" panose="05000000000000000000" pitchFamily="2" charset="2"/>
              <a:buChar char="Ø"/>
            </a:pPr>
            <a:r>
              <a:rPr lang="en-US" sz="1500" b="1" kern="100" dirty="0">
                <a:effectLst/>
                <a:latin typeface="+mj-lt"/>
                <a:ea typeface="Calibri" panose="020F0502020204030204" pitchFamily="34" charset="0"/>
                <a:cs typeface="Times New Roman" panose="02020603050405020304" pitchFamily="18" charset="0"/>
              </a:rPr>
              <a:t>Year </a:t>
            </a:r>
            <a:r>
              <a:rPr lang="en-US" sz="1500" b="1" kern="100" dirty="0" err="1">
                <a:effectLst/>
                <a:latin typeface="+mj-lt"/>
                <a:ea typeface="Calibri" panose="020F0502020204030204" pitchFamily="34" charset="0"/>
                <a:cs typeface="Times New Roman" panose="02020603050405020304" pitchFamily="18" charset="0"/>
              </a:rPr>
              <a:t>Remod</a:t>
            </a:r>
            <a:r>
              <a:rPr lang="en-US" sz="1500" b="1" kern="100" dirty="0">
                <a:effectLst/>
                <a:latin typeface="+mj-lt"/>
                <a:ea typeface="Calibri" panose="020F0502020204030204" pitchFamily="34" charset="0"/>
                <a:cs typeface="Times New Roman" panose="02020603050405020304" pitchFamily="18" charset="0"/>
              </a:rPr>
              <a:t>/Add: </a:t>
            </a:r>
            <a:r>
              <a:rPr lang="en-US" sz="1500" kern="100" dirty="0">
                <a:effectLst/>
                <a:latin typeface="+mj-lt"/>
                <a:ea typeface="Calibri" panose="020F0502020204030204" pitchFamily="34" charset="0"/>
                <a:cs typeface="Times New Roman" panose="02020603050405020304" pitchFamily="18" charset="0"/>
              </a:rPr>
              <a:t>Remodel date</a:t>
            </a:r>
          </a:p>
          <a:p>
            <a:pPr marL="0" marR="0" indent="0">
              <a:lnSpc>
                <a:spcPct val="107000"/>
              </a:lnSpc>
              <a:spcAft>
                <a:spcPts val="800"/>
              </a:spcAft>
              <a:buNone/>
            </a:pPr>
            <a:endParaRPr lang="en-US" sz="2400" b="1" dirty="0"/>
          </a:p>
          <a:p>
            <a:pPr marL="0" indent="0">
              <a:buNone/>
            </a:pPr>
            <a:endParaRPr lang="en-US" sz="2000" dirty="0"/>
          </a:p>
        </p:txBody>
      </p:sp>
      <p:sp>
        <p:nvSpPr>
          <p:cNvPr id="10" name="Content Placeholder 2">
            <a:extLst>
              <a:ext uri="{FF2B5EF4-FFF2-40B4-BE49-F238E27FC236}">
                <a16:creationId xmlns:a16="http://schemas.microsoft.com/office/drawing/2014/main" id="{D9453EA0-AACA-BAEA-6720-79C26EB67E68}"/>
              </a:ext>
            </a:extLst>
          </p:cNvPr>
          <p:cNvSpPr txBox="1">
            <a:spLocks/>
          </p:cNvSpPr>
          <p:nvPr/>
        </p:nvSpPr>
        <p:spPr>
          <a:xfrm>
            <a:off x="5381058" y="964743"/>
            <a:ext cx="3803132" cy="2726055"/>
          </a:xfrm>
          <a:prstGeom prst="rect">
            <a:avLst/>
          </a:prstGeom>
          <a:solidFill>
            <a:schemeClr val="accent2">
              <a:lumMod val="20000"/>
              <a:lumOff val="80000"/>
            </a:schemeClr>
          </a:solidFill>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4B4184"/>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4B4184"/>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4B4184"/>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4B4184"/>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4B418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nSpc>
                <a:spcPct val="107000"/>
              </a:lnSpc>
              <a:spcAft>
                <a:spcPts val="800"/>
              </a:spcAft>
              <a:buNone/>
            </a:pPr>
            <a:r>
              <a:rPr lang="en-US" sz="3800" b="1" kern="100" dirty="0">
                <a:latin typeface="+mj-lt"/>
                <a:ea typeface="Calibri" panose="020F0502020204030204" pitchFamily="34" charset="0"/>
                <a:cs typeface="Times New Roman" panose="02020603050405020304" pitchFamily="18" charset="0"/>
              </a:rPr>
              <a:t>Bedrooms and Bathrooms</a:t>
            </a:r>
            <a:endParaRPr lang="en-US" sz="3800" b="1" kern="100" dirty="0">
              <a:effectLst/>
              <a:latin typeface="+mj-lt"/>
              <a:ea typeface="Calibri" panose="020F0502020204030204" pitchFamily="34" charset="0"/>
              <a:cs typeface="Times New Roman" panose="02020603050405020304" pitchFamily="18" charset="0"/>
            </a:endParaRPr>
          </a:p>
          <a:p>
            <a:pPr marR="0">
              <a:lnSpc>
                <a:spcPct val="107000"/>
              </a:lnSpc>
              <a:spcAft>
                <a:spcPts val="800"/>
              </a:spcAft>
              <a:buFont typeface="Wingdings" panose="05000000000000000000" pitchFamily="2" charset="2"/>
              <a:buChar char="Ø"/>
            </a:pPr>
            <a:r>
              <a:rPr lang="en-US" sz="3800" b="1" kern="100" dirty="0" err="1">
                <a:effectLst/>
                <a:latin typeface="+mj-lt"/>
                <a:ea typeface="Calibri" panose="020F0502020204030204" pitchFamily="34" charset="0"/>
                <a:cs typeface="Times New Roman" panose="02020603050405020304" pitchFamily="18" charset="0"/>
              </a:rPr>
              <a:t>Bsmt</a:t>
            </a:r>
            <a:r>
              <a:rPr lang="en-US" sz="3800" b="1" kern="100" dirty="0">
                <a:effectLst/>
                <a:latin typeface="+mj-lt"/>
                <a:ea typeface="Calibri" panose="020F0502020204030204" pitchFamily="34" charset="0"/>
                <a:cs typeface="Times New Roman" panose="02020603050405020304" pitchFamily="18" charset="0"/>
              </a:rPr>
              <a:t> Full Bath: </a:t>
            </a:r>
            <a:r>
              <a:rPr lang="en-US" sz="3800" kern="100" dirty="0">
                <a:effectLst/>
                <a:latin typeface="+mj-lt"/>
                <a:ea typeface="Calibri" panose="020F0502020204030204" pitchFamily="34" charset="0"/>
                <a:cs typeface="Times New Roman" panose="02020603050405020304" pitchFamily="18" charset="0"/>
              </a:rPr>
              <a:t>Basement full bathrooms </a:t>
            </a:r>
          </a:p>
          <a:p>
            <a:pPr marR="0">
              <a:lnSpc>
                <a:spcPct val="107000"/>
              </a:lnSpc>
              <a:spcAft>
                <a:spcPts val="800"/>
              </a:spcAft>
              <a:buFont typeface="Wingdings" panose="05000000000000000000" pitchFamily="2" charset="2"/>
              <a:buChar char="Ø"/>
            </a:pPr>
            <a:r>
              <a:rPr lang="en-US" sz="3800" b="1" kern="100" dirty="0" err="1">
                <a:effectLst/>
                <a:latin typeface="+mj-lt"/>
                <a:ea typeface="Calibri" panose="020F0502020204030204" pitchFamily="34" charset="0"/>
                <a:cs typeface="Times New Roman" panose="02020603050405020304" pitchFamily="18" charset="0"/>
              </a:rPr>
              <a:t>Bsmt</a:t>
            </a:r>
            <a:r>
              <a:rPr lang="en-US" sz="3800" b="1" kern="100" dirty="0">
                <a:effectLst/>
                <a:latin typeface="+mj-lt"/>
                <a:ea typeface="Calibri" panose="020F0502020204030204" pitchFamily="34" charset="0"/>
                <a:cs typeface="Times New Roman" panose="02020603050405020304" pitchFamily="18" charset="0"/>
              </a:rPr>
              <a:t> Half Bath: </a:t>
            </a:r>
            <a:r>
              <a:rPr lang="en-US" sz="3800" kern="100" dirty="0">
                <a:effectLst/>
                <a:latin typeface="+mj-lt"/>
                <a:ea typeface="Calibri" panose="020F0502020204030204" pitchFamily="34" charset="0"/>
                <a:cs typeface="Times New Roman" panose="02020603050405020304" pitchFamily="18" charset="0"/>
              </a:rPr>
              <a:t>Basement half bathrooms </a:t>
            </a:r>
          </a:p>
          <a:p>
            <a:pPr marR="0">
              <a:lnSpc>
                <a:spcPct val="107000"/>
              </a:lnSpc>
              <a:spcAft>
                <a:spcPts val="800"/>
              </a:spcAft>
              <a:buFont typeface="Wingdings" panose="05000000000000000000" pitchFamily="2" charset="2"/>
              <a:buChar char="Ø"/>
            </a:pPr>
            <a:r>
              <a:rPr lang="en-US" sz="3800" b="1" kern="100" dirty="0">
                <a:effectLst/>
                <a:latin typeface="+mj-lt"/>
                <a:ea typeface="Calibri" panose="020F0502020204030204" pitchFamily="34" charset="0"/>
                <a:cs typeface="Times New Roman" panose="02020603050405020304" pitchFamily="18" charset="0"/>
              </a:rPr>
              <a:t>Full Bath: </a:t>
            </a:r>
            <a:r>
              <a:rPr lang="en-US" sz="3800" kern="100" dirty="0">
                <a:effectLst/>
                <a:latin typeface="+mj-lt"/>
                <a:ea typeface="Calibri" panose="020F0502020204030204" pitchFamily="34" charset="0"/>
                <a:cs typeface="Times New Roman" panose="02020603050405020304" pitchFamily="18" charset="0"/>
              </a:rPr>
              <a:t>Full bathrooms above grade </a:t>
            </a:r>
          </a:p>
          <a:p>
            <a:pPr marR="0">
              <a:lnSpc>
                <a:spcPct val="107000"/>
              </a:lnSpc>
              <a:spcAft>
                <a:spcPts val="800"/>
              </a:spcAft>
              <a:buFont typeface="Wingdings" panose="05000000000000000000" pitchFamily="2" charset="2"/>
              <a:buChar char="Ø"/>
            </a:pPr>
            <a:r>
              <a:rPr lang="en-US" sz="3800" b="1" kern="100" dirty="0">
                <a:effectLst/>
                <a:latin typeface="+mj-lt"/>
                <a:ea typeface="Calibri" panose="020F0502020204030204" pitchFamily="34" charset="0"/>
                <a:cs typeface="Times New Roman" panose="02020603050405020304" pitchFamily="18" charset="0"/>
              </a:rPr>
              <a:t>Half Bath: </a:t>
            </a:r>
            <a:r>
              <a:rPr lang="en-US" sz="3800" kern="100" dirty="0">
                <a:effectLst/>
                <a:latin typeface="+mj-lt"/>
                <a:ea typeface="Calibri" panose="020F0502020204030204" pitchFamily="34" charset="0"/>
                <a:cs typeface="Times New Roman" panose="02020603050405020304" pitchFamily="18" charset="0"/>
              </a:rPr>
              <a:t>Half baths above grade </a:t>
            </a:r>
          </a:p>
          <a:p>
            <a:pPr marR="0">
              <a:lnSpc>
                <a:spcPct val="107000"/>
              </a:lnSpc>
              <a:spcAft>
                <a:spcPts val="800"/>
              </a:spcAft>
              <a:buFont typeface="Wingdings" panose="05000000000000000000" pitchFamily="2" charset="2"/>
              <a:buChar char="Ø"/>
            </a:pPr>
            <a:r>
              <a:rPr lang="en-US" sz="3800" b="1" kern="100" dirty="0">
                <a:effectLst/>
                <a:latin typeface="+mj-lt"/>
                <a:ea typeface="Calibri" panose="020F0502020204030204" pitchFamily="34" charset="0"/>
                <a:cs typeface="Times New Roman" panose="02020603050405020304" pitchFamily="18" charset="0"/>
              </a:rPr>
              <a:t>Bedroom:</a:t>
            </a:r>
            <a:r>
              <a:rPr lang="en-US" sz="3800" kern="100" dirty="0">
                <a:effectLst/>
                <a:latin typeface="+mj-lt"/>
                <a:ea typeface="Calibri" panose="020F0502020204030204" pitchFamily="34" charset="0"/>
                <a:cs typeface="Times New Roman" panose="02020603050405020304" pitchFamily="18" charset="0"/>
              </a:rPr>
              <a:t> Bedrooms above grade</a:t>
            </a:r>
          </a:p>
          <a:p>
            <a:pPr marL="0" indent="0">
              <a:buFont typeface="Arial" panose="020B0604020202020204" pitchFamily="34" charset="0"/>
              <a:buNone/>
            </a:pPr>
            <a:endParaRPr lang="en-US" sz="2000" dirty="0"/>
          </a:p>
        </p:txBody>
      </p:sp>
      <p:sp>
        <p:nvSpPr>
          <p:cNvPr id="11" name="Content Placeholder 2">
            <a:extLst>
              <a:ext uri="{FF2B5EF4-FFF2-40B4-BE49-F238E27FC236}">
                <a16:creationId xmlns:a16="http://schemas.microsoft.com/office/drawing/2014/main" id="{A8915D77-27AA-E5C4-E05A-80C53AEDCF66}"/>
              </a:ext>
            </a:extLst>
          </p:cNvPr>
          <p:cNvSpPr txBox="1">
            <a:spLocks/>
          </p:cNvSpPr>
          <p:nvPr/>
        </p:nvSpPr>
        <p:spPr>
          <a:xfrm>
            <a:off x="742387" y="3556935"/>
            <a:ext cx="3587209" cy="2883355"/>
          </a:xfrm>
          <a:prstGeom prst="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4B4184"/>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4B4184"/>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4B4184"/>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4B4184"/>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4B418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nSpc>
                <a:spcPct val="107000"/>
              </a:lnSpc>
              <a:spcAft>
                <a:spcPts val="800"/>
              </a:spcAft>
              <a:buNone/>
            </a:pPr>
            <a:r>
              <a:rPr lang="en-US" sz="1500" b="1" dirty="0">
                <a:latin typeface="+mj-lt"/>
              </a:rPr>
              <a:t>Living Area</a:t>
            </a:r>
            <a:endParaRPr lang="en-US" sz="1500" b="1" kern="100" dirty="0">
              <a:effectLst/>
              <a:latin typeface="+mj-lt"/>
              <a:ea typeface="Calibri" panose="020F0502020204030204" pitchFamily="34" charset="0"/>
              <a:cs typeface="Times New Roman" panose="02020603050405020304" pitchFamily="18" charset="0"/>
            </a:endParaRPr>
          </a:p>
          <a:p>
            <a:pPr marR="0">
              <a:lnSpc>
                <a:spcPct val="107000"/>
              </a:lnSpc>
              <a:spcAft>
                <a:spcPts val="800"/>
              </a:spcAft>
              <a:buFont typeface="Wingdings" panose="05000000000000000000" pitchFamily="2" charset="2"/>
              <a:buChar char="Ø"/>
            </a:pPr>
            <a:r>
              <a:rPr lang="en-US" sz="1500" b="1" kern="100" dirty="0">
                <a:effectLst/>
                <a:latin typeface="Calibri" panose="020F0502020204030204" pitchFamily="34" charset="0"/>
                <a:ea typeface="Calibri" panose="020F0502020204030204" pitchFamily="34" charset="0"/>
                <a:cs typeface="Times New Roman" panose="02020603050405020304" pitchFamily="18" charset="0"/>
              </a:rPr>
              <a:t>1st </a:t>
            </a:r>
            <a:r>
              <a:rPr lang="en-US" sz="1500" b="1" kern="100" dirty="0" err="1">
                <a:effectLst/>
                <a:latin typeface="Calibri" panose="020F0502020204030204" pitchFamily="34" charset="0"/>
                <a:ea typeface="Calibri" panose="020F0502020204030204" pitchFamily="34" charset="0"/>
                <a:cs typeface="Times New Roman" panose="02020603050405020304" pitchFamily="18" charset="0"/>
              </a:rPr>
              <a:t>Flr</a:t>
            </a:r>
            <a:r>
              <a:rPr lang="en-US" sz="1500" b="1" kern="100" dirty="0">
                <a:effectLst/>
                <a:latin typeface="Calibri" panose="020F0502020204030204" pitchFamily="34" charset="0"/>
                <a:ea typeface="Calibri" panose="020F0502020204030204" pitchFamily="34" charset="0"/>
                <a:cs typeface="Times New Roman" panose="02020603050405020304" pitchFamily="18" charset="0"/>
              </a:rPr>
              <a:t> SF</a:t>
            </a:r>
            <a:r>
              <a:rPr lang="en-US" sz="1500" kern="100" dirty="0">
                <a:effectLst/>
                <a:latin typeface="Calibri" panose="020F0502020204030204" pitchFamily="34" charset="0"/>
                <a:ea typeface="Calibri" panose="020F0502020204030204" pitchFamily="34" charset="0"/>
                <a:cs typeface="Times New Roman" panose="02020603050405020304" pitchFamily="18" charset="0"/>
              </a:rPr>
              <a:t>: First Floor square feet </a:t>
            </a:r>
          </a:p>
          <a:p>
            <a:pPr marR="0">
              <a:lnSpc>
                <a:spcPct val="107000"/>
              </a:lnSpc>
              <a:spcAft>
                <a:spcPts val="800"/>
              </a:spcAft>
              <a:buFont typeface="Wingdings" panose="05000000000000000000" pitchFamily="2" charset="2"/>
              <a:buChar char="Ø"/>
            </a:pPr>
            <a:r>
              <a:rPr lang="en-US" sz="1500" b="1" kern="100" dirty="0">
                <a:effectLst/>
                <a:latin typeface="Calibri" panose="020F0502020204030204" pitchFamily="34" charset="0"/>
                <a:ea typeface="Calibri" panose="020F0502020204030204" pitchFamily="34" charset="0"/>
                <a:cs typeface="Times New Roman" panose="02020603050405020304" pitchFamily="18" charset="0"/>
              </a:rPr>
              <a:t>2nd </a:t>
            </a:r>
            <a:r>
              <a:rPr lang="en-US" sz="1500" b="1" kern="100" dirty="0" err="1">
                <a:effectLst/>
                <a:latin typeface="Calibri" panose="020F0502020204030204" pitchFamily="34" charset="0"/>
                <a:ea typeface="Calibri" panose="020F0502020204030204" pitchFamily="34" charset="0"/>
                <a:cs typeface="Times New Roman" panose="02020603050405020304" pitchFamily="18" charset="0"/>
              </a:rPr>
              <a:t>Flr</a:t>
            </a:r>
            <a:r>
              <a:rPr lang="en-US" sz="1500" b="1" kern="100" dirty="0">
                <a:effectLst/>
                <a:latin typeface="Calibri" panose="020F0502020204030204" pitchFamily="34" charset="0"/>
                <a:ea typeface="Calibri" panose="020F0502020204030204" pitchFamily="34" charset="0"/>
                <a:cs typeface="Times New Roman" panose="02020603050405020304" pitchFamily="18" charset="0"/>
              </a:rPr>
              <a:t> SF</a:t>
            </a:r>
            <a:r>
              <a:rPr lang="en-US" sz="1500" kern="100" dirty="0">
                <a:effectLst/>
                <a:latin typeface="Calibri" panose="020F0502020204030204" pitchFamily="34" charset="0"/>
                <a:ea typeface="Calibri" panose="020F0502020204030204" pitchFamily="34" charset="0"/>
                <a:cs typeface="Times New Roman" panose="02020603050405020304" pitchFamily="18" charset="0"/>
              </a:rPr>
              <a:t>: Second floor square feet </a:t>
            </a:r>
          </a:p>
          <a:p>
            <a:pPr marR="0">
              <a:lnSpc>
                <a:spcPct val="107000"/>
              </a:lnSpc>
              <a:spcAft>
                <a:spcPts val="800"/>
              </a:spcAft>
              <a:buFont typeface="Wingdings" panose="05000000000000000000" pitchFamily="2" charset="2"/>
              <a:buChar char="Ø"/>
            </a:pPr>
            <a:r>
              <a:rPr lang="en-US" sz="1500" b="1" kern="100" dirty="0">
                <a:effectLst/>
                <a:latin typeface="Calibri" panose="020F0502020204030204" pitchFamily="34" charset="0"/>
                <a:ea typeface="Calibri" panose="020F0502020204030204" pitchFamily="34" charset="0"/>
                <a:cs typeface="Times New Roman" panose="02020603050405020304" pitchFamily="18" charset="0"/>
              </a:rPr>
              <a:t>Low Qual Fin SF</a:t>
            </a:r>
            <a:r>
              <a:rPr lang="en-US" sz="1500" kern="100" dirty="0">
                <a:effectLst/>
                <a:latin typeface="Calibri" panose="020F0502020204030204" pitchFamily="34" charset="0"/>
                <a:ea typeface="Calibri" panose="020F0502020204030204" pitchFamily="34" charset="0"/>
                <a:cs typeface="Times New Roman" panose="02020603050405020304" pitchFamily="18" charset="0"/>
              </a:rPr>
              <a:t>: Low quality finished square feet (all floors) </a:t>
            </a:r>
          </a:p>
          <a:p>
            <a:pPr marR="0">
              <a:lnSpc>
                <a:spcPct val="107000"/>
              </a:lnSpc>
              <a:spcAft>
                <a:spcPts val="800"/>
              </a:spcAft>
              <a:buFont typeface="Wingdings" panose="05000000000000000000" pitchFamily="2" charset="2"/>
              <a:buChar char="Ø"/>
            </a:pPr>
            <a:r>
              <a:rPr lang="en-US" sz="1500" b="1" kern="100" dirty="0">
                <a:effectLst/>
                <a:latin typeface="Calibri" panose="020F0502020204030204" pitchFamily="34" charset="0"/>
                <a:ea typeface="Calibri" panose="020F0502020204030204" pitchFamily="34" charset="0"/>
                <a:cs typeface="Times New Roman" panose="02020603050405020304" pitchFamily="18" charset="0"/>
              </a:rPr>
              <a:t>Gr Liv Area</a:t>
            </a:r>
            <a:r>
              <a:rPr lang="en-US" sz="1500" kern="100" dirty="0">
                <a:effectLst/>
                <a:latin typeface="Calibri" panose="020F0502020204030204" pitchFamily="34" charset="0"/>
                <a:ea typeface="Calibri" panose="020F0502020204030204" pitchFamily="34" charset="0"/>
                <a:cs typeface="Times New Roman" panose="02020603050405020304" pitchFamily="18" charset="0"/>
              </a:rPr>
              <a:t>: Above grade (ground) living area square feet</a:t>
            </a:r>
          </a:p>
          <a:p>
            <a:pPr marL="0" indent="0">
              <a:buFont typeface="Arial" panose="020B0604020202020204" pitchFamily="34" charset="0"/>
              <a:buNone/>
            </a:pPr>
            <a:endParaRPr lang="en-US" sz="2200" dirty="0"/>
          </a:p>
          <a:p>
            <a:pPr marL="0" indent="0">
              <a:buNone/>
            </a:pPr>
            <a:endParaRPr lang="en-US" dirty="0"/>
          </a:p>
        </p:txBody>
      </p:sp>
      <p:sp>
        <p:nvSpPr>
          <p:cNvPr id="13" name="Content Placeholder 2">
            <a:extLst>
              <a:ext uri="{FF2B5EF4-FFF2-40B4-BE49-F238E27FC236}">
                <a16:creationId xmlns:a16="http://schemas.microsoft.com/office/drawing/2014/main" id="{4E0B0C07-9D02-ACF4-C672-969A8E062BC7}"/>
              </a:ext>
            </a:extLst>
          </p:cNvPr>
          <p:cNvSpPr txBox="1">
            <a:spLocks/>
          </p:cNvSpPr>
          <p:nvPr/>
        </p:nvSpPr>
        <p:spPr>
          <a:xfrm>
            <a:off x="5381058" y="3878142"/>
            <a:ext cx="3803132" cy="2562148"/>
          </a:xfrm>
          <a:prstGeom prst="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4B4184"/>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4B4184"/>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4B4184"/>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4B4184"/>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4B418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500" b="1" dirty="0"/>
              <a:t>Other Features</a:t>
            </a:r>
          </a:p>
          <a:p>
            <a:pPr marR="0">
              <a:lnSpc>
                <a:spcPct val="107000"/>
              </a:lnSpc>
              <a:spcAft>
                <a:spcPts val="800"/>
              </a:spcAft>
              <a:buFont typeface="Wingdings" panose="05000000000000000000" pitchFamily="2" charset="2"/>
              <a:buChar char="Ø"/>
            </a:pPr>
            <a:r>
              <a:rPr lang="en-US" sz="1500" b="1" kern="100" dirty="0">
                <a:effectLst/>
                <a:latin typeface="+mj-lt"/>
                <a:ea typeface="Calibri" panose="020F0502020204030204" pitchFamily="34" charset="0"/>
                <a:cs typeface="Times New Roman" panose="02020603050405020304" pitchFamily="18" charset="0"/>
              </a:rPr>
              <a:t>Fireplaces:</a:t>
            </a:r>
            <a:r>
              <a:rPr lang="en-US" sz="1500" kern="100" dirty="0">
                <a:effectLst/>
                <a:latin typeface="+mj-lt"/>
                <a:ea typeface="Calibri" panose="020F0502020204030204" pitchFamily="34" charset="0"/>
                <a:cs typeface="Times New Roman" panose="02020603050405020304" pitchFamily="18" charset="0"/>
              </a:rPr>
              <a:t> Number of fireplaces </a:t>
            </a:r>
          </a:p>
          <a:p>
            <a:pPr marR="0">
              <a:lnSpc>
                <a:spcPct val="107000"/>
              </a:lnSpc>
              <a:spcAft>
                <a:spcPts val="800"/>
              </a:spcAft>
              <a:buFont typeface="Wingdings" panose="05000000000000000000" pitchFamily="2" charset="2"/>
              <a:buChar char="Ø"/>
            </a:pPr>
            <a:r>
              <a:rPr lang="en-US" sz="1500" b="1" kern="100" dirty="0" err="1">
                <a:effectLst/>
                <a:latin typeface="+mj-lt"/>
                <a:ea typeface="Calibri" panose="020F0502020204030204" pitchFamily="34" charset="0"/>
                <a:cs typeface="Times New Roman" panose="02020603050405020304" pitchFamily="18" charset="0"/>
              </a:rPr>
              <a:t>FireplaceQu</a:t>
            </a:r>
            <a:r>
              <a:rPr lang="en-US" sz="1500" b="1" kern="100" dirty="0">
                <a:effectLst/>
                <a:latin typeface="+mj-lt"/>
                <a:ea typeface="Calibri" panose="020F0502020204030204" pitchFamily="34" charset="0"/>
                <a:cs typeface="Times New Roman" panose="02020603050405020304" pitchFamily="18" charset="0"/>
              </a:rPr>
              <a:t>:</a:t>
            </a:r>
            <a:r>
              <a:rPr lang="en-US" sz="1500" kern="100" dirty="0">
                <a:effectLst/>
                <a:latin typeface="+mj-lt"/>
                <a:ea typeface="Calibri" panose="020F0502020204030204" pitchFamily="34" charset="0"/>
                <a:cs typeface="Times New Roman" panose="02020603050405020304" pitchFamily="18" charset="0"/>
              </a:rPr>
              <a:t> Fireplace quality</a:t>
            </a:r>
          </a:p>
          <a:p>
            <a:pPr marR="0">
              <a:lnSpc>
                <a:spcPct val="107000"/>
              </a:lnSpc>
              <a:spcAft>
                <a:spcPts val="800"/>
              </a:spcAft>
              <a:buFont typeface="Wingdings" panose="05000000000000000000" pitchFamily="2" charset="2"/>
              <a:buChar char="Ø"/>
            </a:pPr>
            <a:r>
              <a:rPr lang="en-US" sz="1500" b="1" kern="100" dirty="0">
                <a:effectLst/>
                <a:latin typeface="+mj-lt"/>
                <a:ea typeface="Calibri" panose="020F0502020204030204" pitchFamily="34" charset="0"/>
                <a:cs typeface="Times New Roman" panose="02020603050405020304" pitchFamily="18" charset="0"/>
              </a:rPr>
              <a:t>Garage Cars: </a:t>
            </a:r>
            <a:r>
              <a:rPr lang="en-US" sz="1500" kern="100" dirty="0">
                <a:effectLst/>
                <a:latin typeface="+mj-lt"/>
                <a:ea typeface="Calibri" panose="020F0502020204030204" pitchFamily="34" charset="0"/>
                <a:cs typeface="Times New Roman" panose="02020603050405020304" pitchFamily="18" charset="0"/>
              </a:rPr>
              <a:t>Size of garage in car capacity </a:t>
            </a:r>
          </a:p>
          <a:p>
            <a:pPr marR="0">
              <a:lnSpc>
                <a:spcPct val="107000"/>
              </a:lnSpc>
              <a:spcAft>
                <a:spcPts val="800"/>
              </a:spcAft>
              <a:buFont typeface="Wingdings" panose="05000000000000000000" pitchFamily="2" charset="2"/>
              <a:buChar char="Ø"/>
            </a:pPr>
            <a:r>
              <a:rPr lang="en-US" sz="1500" b="1" kern="100" dirty="0">
                <a:effectLst/>
                <a:latin typeface="+mj-lt"/>
                <a:ea typeface="Calibri" panose="020F0502020204030204" pitchFamily="34" charset="0"/>
                <a:cs typeface="Times New Roman" panose="02020603050405020304" pitchFamily="18" charset="0"/>
              </a:rPr>
              <a:t>Garage Area: </a:t>
            </a:r>
            <a:r>
              <a:rPr lang="en-US" sz="1500" kern="100" dirty="0">
                <a:effectLst/>
                <a:latin typeface="+mj-lt"/>
                <a:ea typeface="Calibri" panose="020F0502020204030204" pitchFamily="34" charset="0"/>
                <a:cs typeface="Times New Roman" panose="02020603050405020304" pitchFamily="18" charset="0"/>
              </a:rPr>
              <a:t>Size of garage in square feet</a:t>
            </a:r>
          </a:p>
          <a:p>
            <a:pPr marR="0">
              <a:lnSpc>
                <a:spcPct val="107000"/>
              </a:lnSpc>
              <a:spcAft>
                <a:spcPts val="800"/>
              </a:spcAft>
              <a:buFont typeface="Wingdings" panose="05000000000000000000" pitchFamily="2" charset="2"/>
              <a:buChar char="Ø"/>
            </a:pPr>
            <a:r>
              <a:rPr lang="en-US" sz="1500" kern="100" dirty="0">
                <a:latin typeface="+mj-lt"/>
                <a:ea typeface="Calibri" panose="020F0502020204030204" pitchFamily="34" charset="0"/>
                <a:cs typeface="Times New Roman" panose="02020603050405020304" pitchFamily="18" charset="0"/>
              </a:rPr>
              <a:t> 64 other features</a:t>
            </a:r>
            <a:endParaRPr lang="en-US" sz="1500" kern="100" dirty="0">
              <a:effectLst/>
              <a:latin typeface="+mj-lt"/>
              <a:ea typeface="Calibri" panose="020F0502020204030204" pitchFamily="34" charset="0"/>
              <a:cs typeface="Times New Roman" panose="02020603050405020304" pitchFamily="18" charset="0"/>
            </a:endParaRPr>
          </a:p>
          <a:p>
            <a:pPr marL="0" indent="0">
              <a:buNone/>
            </a:pPr>
            <a:endParaRPr lang="en-US" sz="2000" dirty="0"/>
          </a:p>
        </p:txBody>
      </p:sp>
      <p:sp>
        <p:nvSpPr>
          <p:cNvPr id="14" name="TextBox 13">
            <a:extLst>
              <a:ext uri="{FF2B5EF4-FFF2-40B4-BE49-F238E27FC236}">
                <a16:creationId xmlns:a16="http://schemas.microsoft.com/office/drawing/2014/main" id="{ED69EF65-969C-8F60-619F-928939AD499E}"/>
              </a:ext>
            </a:extLst>
          </p:cNvPr>
          <p:cNvSpPr txBox="1"/>
          <p:nvPr/>
        </p:nvSpPr>
        <p:spPr>
          <a:xfrm>
            <a:off x="742387" y="953030"/>
            <a:ext cx="8441803" cy="5475535"/>
          </a:xfrm>
          <a:prstGeom prst="rect">
            <a:avLst/>
          </a:prstGeom>
          <a:noFill/>
          <a:ln w="28575">
            <a:solidFill>
              <a:schemeClr val="accent1"/>
            </a:solidFill>
          </a:ln>
        </p:spPr>
        <p:txBody>
          <a:bodyPr wrap="square" rtlCol="0">
            <a:spAutoFit/>
          </a:bodyPr>
          <a:lstStyle/>
          <a:p>
            <a:endParaRPr lang="en-US" dirty="0"/>
          </a:p>
        </p:txBody>
      </p:sp>
      <p:cxnSp>
        <p:nvCxnSpPr>
          <p:cNvPr id="16" name="Straight Arrow Connector 15">
            <a:extLst>
              <a:ext uri="{FF2B5EF4-FFF2-40B4-BE49-F238E27FC236}">
                <a16:creationId xmlns:a16="http://schemas.microsoft.com/office/drawing/2014/main" id="{ED6A9EE2-1141-8A8C-17AD-076EBAE1B88F}"/>
              </a:ext>
            </a:extLst>
          </p:cNvPr>
          <p:cNvCxnSpPr>
            <a:cxnSpLocks/>
          </p:cNvCxnSpPr>
          <p:nvPr/>
        </p:nvCxnSpPr>
        <p:spPr>
          <a:xfrm>
            <a:off x="9184190" y="3724880"/>
            <a:ext cx="1127493" cy="0"/>
          </a:xfrm>
          <a:prstGeom prst="straightConnector1">
            <a:avLst/>
          </a:prstGeom>
          <a:ln w="38100">
            <a:solidFill>
              <a:srgbClr val="4C4184"/>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0FC81F9-D182-F222-D946-A423DEC7A44E}"/>
              </a:ext>
            </a:extLst>
          </p:cNvPr>
          <p:cNvSpPr txBox="1"/>
          <p:nvPr/>
        </p:nvSpPr>
        <p:spPr>
          <a:xfrm>
            <a:off x="9334919" y="4152384"/>
            <a:ext cx="2114694" cy="369332"/>
          </a:xfrm>
          <a:prstGeom prst="rect">
            <a:avLst/>
          </a:prstGeom>
          <a:ln w="38100">
            <a:solidFill>
              <a:srgbClr val="4C4184"/>
            </a:solidFill>
          </a:ln>
        </p:spPr>
        <p:style>
          <a:lnRef idx="2">
            <a:schemeClr val="accent2"/>
          </a:lnRef>
          <a:fillRef idx="1">
            <a:schemeClr val="lt1"/>
          </a:fillRef>
          <a:effectRef idx="0">
            <a:schemeClr val="accent2"/>
          </a:effectRef>
          <a:fontRef idx="minor">
            <a:schemeClr val="dk1"/>
          </a:fontRef>
        </p:style>
        <p:txBody>
          <a:bodyPr wrap="square">
            <a:spAutoFit/>
          </a:bodyPr>
          <a:lstStyle/>
          <a:p>
            <a:pPr marL="0" indent="0" algn="ctr">
              <a:buNone/>
            </a:pPr>
            <a:r>
              <a:rPr lang="en-US" dirty="0">
                <a:solidFill>
                  <a:srgbClr val="4C4184"/>
                </a:solidFill>
              </a:rPr>
              <a:t>Sale Price Prediction    </a:t>
            </a:r>
          </a:p>
        </p:txBody>
      </p:sp>
      <p:cxnSp>
        <p:nvCxnSpPr>
          <p:cNvPr id="20" name="Straight Arrow Connector 19">
            <a:extLst>
              <a:ext uri="{FF2B5EF4-FFF2-40B4-BE49-F238E27FC236}">
                <a16:creationId xmlns:a16="http://schemas.microsoft.com/office/drawing/2014/main" id="{9D7164BE-CF0A-E3FA-51F5-CA1B63F65A1E}"/>
              </a:ext>
            </a:extLst>
          </p:cNvPr>
          <p:cNvCxnSpPr/>
          <p:nvPr/>
        </p:nvCxnSpPr>
        <p:spPr>
          <a:xfrm>
            <a:off x="10246751" y="3724880"/>
            <a:ext cx="0" cy="427504"/>
          </a:xfrm>
          <a:prstGeom prst="straightConnector1">
            <a:avLst/>
          </a:prstGeom>
          <a:ln w="38100">
            <a:solidFill>
              <a:srgbClr val="4C4184"/>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2CB6A30-7EB9-73E0-8A4E-8EEC98FD2660}"/>
              </a:ext>
            </a:extLst>
          </p:cNvPr>
          <p:cNvCxnSpPr>
            <a:cxnSpLocks/>
          </p:cNvCxnSpPr>
          <p:nvPr/>
        </p:nvCxnSpPr>
        <p:spPr>
          <a:xfrm flipV="1">
            <a:off x="10246751" y="3252560"/>
            <a:ext cx="0" cy="438237"/>
          </a:xfrm>
          <a:prstGeom prst="straightConnector1">
            <a:avLst/>
          </a:prstGeom>
          <a:ln w="38100">
            <a:solidFill>
              <a:srgbClr val="4C4184"/>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CAA3591-0EBF-D177-AE20-C77740C4E748}"/>
              </a:ext>
            </a:extLst>
          </p:cNvPr>
          <p:cNvSpPr txBox="1"/>
          <p:nvPr/>
        </p:nvSpPr>
        <p:spPr>
          <a:xfrm>
            <a:off x="9418320" y="2606229"/>
            <a:ext cx="1855932" cy="646331"/>
          </a:xfrm>
          <a:prstGeom prst="rect">
            <a:avLst/>
          </a:prstGeom>
          <a:ln w="38100">
            <a:solidFill>
              <a:srgbClr val="4C4184"/>
            </a:solidFill>
          </a:ln>
        </p:spPr>
        <p:style>
          <a:lnRef idx="2">
            <a:schemeClr val="accent2"/>
          </a:lnRef>
          <a:fillRef idx="1">
            <a:schemeClr val="lt1"/>
          </a:fillRef>
          <a:effectRef idx="0">
            <a:schemeClr val="accent2"/>
          </a:effectRef>
          <a:fontRef idx="minor">
            <a:schemeClr val="dk1"/>
          </a:fontRef>
        </p:style>
        <p:txBody>
          <a:bodyPr wrap="square">
            <a:spAutoFit/>
          </a:bodyPr>
          <a:lstStyle/>
          <a:p>
            <a:pPr marL="0" indent="0" algn="ctr">
              <a:buNone/>
            </a:pPr>
            <a:r>
              <a:rPr lang="en-US" dirty="0">
                <a:solidFill>
                  <a:srgbClr val="4C4184"/>
                </a:solidFill>
              </a:rPr>
              <a:t>Property Recommendation    </a:t>
            </a:r>
          </a:p>
        </p:txBody>
      </p:sp>
    </p:spTree>
    <p:extLst>
      <p:ext uri="{BB962C8B-B14F-4D97-AF65-F5344CB8AC3E}">
        <p14:creationId xmlns:p14="http://schemas.microsoft.com/office/powerpoint/2010/main" val="4122166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F5B31-911F-1740-A7E7-AF645E4AD1D1}"/>
              </a:ext>
            </a:extLst>
          </p:cNvPr>
          <p:cNvSpPr>
            <a:spLocks noGrp="1"/>
          </p:cNvSpPr>
          <p:nvPr>
            <p:ph type="title"/>
          </p:nvPr>
        </p:nvSpPr>
        <p:spPr>
          <a:xfrm>
            <a:off x="0" y="-13158"/>
            <a:ext cx="12192000" cy="944879"/>
          </a:xfrm>
        </p:spPr>
        <p:txBody>
          <a:bodyPr>
            <a:normAutofit/>
          </a:bodyPr>
          <a:lstStyle/>
          <a:p>
            <a:r>
              <a:rPr lang="en-US" sz="3600" b="1" dirty="0"/>
              <a:t>Missing data were labeled ‘unknown’ for categorical  features</a:t>
            </a:r>
          </a:p>
        </p:txBody>
      </p:sp>
      <p:sp>
        <p:nvSpPr>
          <p:cNvPr id="4" name="Date Placeholder 3">
            <a:extLst>
              <a:ext uri="{FF2B5EF4-FFF2-40B4-BE49-F238E27FC236}">
                <a16:creationId xmlns:a16="http://schemas.microsoft.com/office/drawing/2014/main" id="{BB6E36AC-4FE1-8C18-C244-670B389279E3}"/>
              </a:ext>
            </a:extLst>
          </p:cNvPr>
          <p:cNvSpPr>
            <a:spLocks noGrp="1"/>
          </p:cNvSpPr>
          <p:nvPr>
            <p:ph type="dt" sz="half" idx="10"/>
          </p:nvPr>
        </p:nvSpPr>
        <p:spPr/>
        <p:txBody>
          <a:bodyPr/>
          <a:lstStyle/>
          <a:p>
            <a:r>
              <a:rPr lang="en-US" dirty="0"/>
              <a:t>02/10/2025</a:t>
            </a:r>
          </a:p>
        </p:txBody>
      </p:sp>
      <p:sp>
        <p:nvSpPr>
          <p:cNvPr id="5" name="Footer Placeholder 4">
            <a:extLst>
              <a:ext uri="{FF2B5EF4-FFF2-40B4-BE49-F238E27FC236}">
                <a16:creationId xmlns:a16="http://schemas.microsoft.com/office/drawing/2014/main" id="{BEA1A89C-3B42-D522-ECA1-9B8CAB22707A}"/>
              </a:ext>
            </a:extLst>
          </p:cNvPr>
          <p:cNvSpPr>
            <a:spLocks noGrp="1"/>
          </p:cNvSpPr>
          <p:nvPr>
            <p:ph type="ftr" sz="quarter" idx="11"/>
          </p:nvPr>
        </p:nvSpPr>
        <p:spPr/>
        <p:txBody>
          <a:bodyPr/>
          <a:lstStyle/>
          <a:p>
            <a:r>
              <a:rPr lang="en-US"/>
              <a:t>Nawaraj Paudel, PhD - Data Scientist &amp; ML Engineer</a:t>
            </a:r>
            <a:endParaRPr lang="en-US" dirty="0"/>
          </a:p>
        </p:txBody>
      </p:sp>
      <p:sp>
        <p:nvSpPr>
          <p:cNvPr id="6" name="Slide Number Placeholder 5">
            <a:extLst>
              <a:ext uri="{FF2B5EF4-FFF2-40B4-BE49-F238E27FC236}">
                <a16:creationId xmlns:a16="http://schemas.microsoft.com/office/drawing/2014/main" id="{EF198A71-CD5F-2D12-24F9-511992A9C722}"/>
              </a:ext>
            </a:extLst>
          </p:cNvPr>
          <p:cNvSpPr>
            <a:spLocks noGrp="1"/>
          </p:cNvSpPr>
          <p:nvPr>
            <p:ph type="sldNum" sz="quarter" idx="12"/>
          </p:nvPr>
        </p:nvSpPr>
        <p:spPr/>
        <p:txBody>
          <a:bodyPr/>
          <a:lstStyle/>
          <a:p>
            <a:fld id="{7E1937AE-3D16-4264-93AC-42AF574411DF}" type="slidenum">
              <a:rPr lang="en-US" smtClean="0"/>
              <a:pPr/>
              <a:t>5</a:t>
            </a:fld>
            <a:r>
              <a:rPr lang="en-US"/>
              <a:t> </a:t>
            </a:r>
            <a:endParaRPr lang="en-US" dirty="0"/>
          </a:p>
        </p:txBody>
      </p:sp>
      <p:pic>
        <p:nvPicPr>
          <p:cNvPr id="17" name="Picture 16">
            <a:extLst>
              <a:ext uri="{FF2B5EF4-FFF2-40B4-BE49-F238E27FC236}">
                <a16:creationId xmlns:a16="http://schemas.microsoft.com/office/drawing/2014/main" id="{750283ED-7D0F-8FF2-462E-19F7A961F5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4346" y="1419532"/>
            <a:ext cx="6866374" cy="4741768"/>
          </a:xfrm>
          <a:prstGeom prst="rect">
            <a:avLst/>
          </a:prstGeom>
        </p:spPr>
      </p:pic>
      <p:pic>
        <p:nvPicPr>
          <p:cNvPr id="19" name="Picture 18">
            <a:extLst>
              <a:ext uri="{FF2B5EF4-FFF2-40B4-BE49-F238E27FC236}">
                <a16:creationId xmlns:a16="http://schemas.microsoft.com/office/drawing/2014/main" id="{E5638E37-4CB2-0456-B7FD-34CE2A3EB7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701" y="1045203"/>
            <a:ext cx="4847397" cy="3911313"/>
          </a:xfrm>
          <a:prstGeom prst="rect">
            <a:avLst/>
          </a:prstGeom>
        </p:spPr>
      </p:pic>
      <p:sp>
        <p:nvSpPr>
          <p:cNvPr id="20" name="TextBox 19">
            <a:extLst>
              <a:ext uri="{FF2B5EF4-FFF2-40B4-BE49-F238E27FC236}">
                <a16:creationId xmlns:a16="http://schemas.microsoft.com/office/drawing/2014/main" id="{7014B59B-6953-7E24-F2CA-2E8C0064693C}"/>
              </a:ext>
            </a:extLst>
          </p:cNvPr>
          <p:cNvSpPr txBox="1"/>
          <p:nvPr/>
        </p:nvSpPr>
        <p:spPr>
          <a:xfrm>
            <a:off x="81280" y="5201102"/>
            <a:ext cx="5043379" cy="1077218"/>
          </a:xfrm>
          <a:prstGeom prst="rect">
            <a:avLst/>
          </a:prstGeom>
          <a:noFill/>
        </p:spPr>
        <p:txBody>
          <a:bodyPr wrap="square" rtlCol="0">
            <a:spAutoFit/>
          </a:bodyPr>
          <a:lstStyle/>
          <a:p>
            <a:r>
              <a:rPr lang="en-US" sz="1600" dirty="0">
                <a:solidFill>
                  <a:srgbClr val="4C4184"/>
                </a:solidFill>
              </a:rPr>
              <a:t>If a categorical predictor had more than 10% missing values, a new category called 'Unknown' was created. For predictors with less than 10% missing values, they were imputed with the most frequent category.</a:t>
            </a:r>
          </a:p>
        </p:txBody>
      </p:sp>
    </p:spTree>
    <p:extLst>
      <p:ext uri="{BB962C8B-B14F-4D97-AF65-F5344CB8AC3E}">
        <p14:creationId xmlns:p14="http://schemas.microsoft.com/office/powerpoint/2010/main" val="2464605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87699-59E7-75BA-5C06-1A92C1A213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FF424E-211B-78FD-84BD-C09DE32866F1}"/>
              </a:ext>
            </a:extLst>
          </p:cNvPr>
          <p:cNvSpPr>
            <a:spLocks noGrp="1"/>
          </p:cNvSpPr>
          <p:nvPr>
            <p:ph type="title"/>
          </p:nvPr>
        </p:nvSpPr>
        <p:spPr>
          <a:xfrm>
            <a:off x="0" y="-3110"/>
            <a:ext cx="12192000" cy="944879"/>
          </a:xfrm>
        </p:spPr>
        <p:txBody>
          <a:bodyPr>
            <a:normAutofit/>
          </a:bodyPr>
          <a:lstStyle/>
          <a:p>
            <a:r>
              <a:rPr lang="en-US" sz="3600" b="1" dirty="0"/>
              <a:t> House prices have linear relationship with area and quality</a:t>
            </a:r>
          </a:p>
        </p:txBody>
      </p:sp>
      <p:sp>
        <p:nvSpPr>
          <p:cNvPr id="4" name="Date Placeholder 3">
            <a:extLst>
              <a:ext uri="{FF2B5EF4-FFF2-40B4-BE49-F238E27FC236}">
                <a16:creationId xmlns:a16="http://schemas.microsoft.com/office/drawing/2014/main" id="{FB57AACD-3BD7-103D-CBFC-418BB322478C}"/>
              </a:ext>
            </a:extLst>
          </p:cNvPr>
          <p:cNvSpPr>
            <a:spLocks noGrp="1"/>
          </p:cNvSpPr>
          <p:nvPr>
            <p:ph type="dt" sz="half" idx="10"/>
          </p:nvPr>
        </p:nvSpPr>
        <p:spPr/>
        <p:txBody>
          <a:bodyPr/>
          <a:lstStyle/>
          <a:p>
            <a:r>
              <a:rPr lang="en-US" dirty="0"/>
              <a:t>02/10/2025</a:t>
            </a:r>
          </a:p>
        </p:txBody>
      </p:sp>
      <p:sp>
        <p:nvSpPr>
          <p:cNvPr id="5" name="Footer Placeholder 4">
            <a:extLst>
              <a:ext uri="{FF2B5EF4-FFF2-40B4-BE49-F238E27FC236}">
                <a16:creationId xmlns:a16="http://schemas.microsoft.com/office/drawing/2014/main" id="{13640F5F-15F7-9B26-EAEF-1E0D852354FC}"/>
              </a:ext>
            </a:extLst>
          </p:cNvPr>
          <p:cNvSpPr>
            <a:spLocks noGrp="1"/>
          </p:cNvSpPr>
          <p:nvPr>
            <p:ph type="ftr" sz="quarter" idx="11"/>
          </p:nvPr>
        </p:nvSpPr>
        <p:spPr/>
        <p:txBody>
          <a:bodyPr/>
          <a:lstStyle/>
          <a:p>
            <a:r>
              <a:rPr lang="en-US"/>
              <a:t>Nawaraj Paudel, PhD - Data Scientist &amp; ML Engineer</a:t>
            </a:r>
            <a:endParaRPr lang="en-US" dirty="0"/>
          </a:p>
        </p:txBody>
      </p:sp>
      <p:sp>
        <p:nvSpPr>
          <p:cNvPr id="6" name="Slide Number Placeholder 5">
            <a:extLst>
              <a:ext uri="{FF2B5EF4-FFF2-40B4-BE49-F238E27FC236}">
                <a16:creationId xmlns:a16="http://schemas.microsoft.com/office/drawing/2014/main" id="{DAD46E51-0325-2FB8-0672-580A87F67EA5}"/>
              </a:ext>
            </a:extLst>
          </p:cNvPr>
          <p:cNvSpPr>
            <a:spLocks noGrp="1"/>
          </p:cNvSpPr>
          <p:nvPr>
            <p:ph type="sldNum" sz="quarter" idx="12"/>
          </p:nvPr>
        </p:nvSpPr>
        <p:spPr/>
        <p:txBody>
          <a:bodyPr/>
          <a:lstStyle/>
          <a:p>
            <a:fld id="{7E1937AE-3D16-4264-93AC-42AF574411DF}" type="slidenum">
              <a:rPr lang="en-US" smtClean="0"/>
              <a:pPr/>
              <a:t>6</a:t>
            </a:fld>
            <a:r>
              <a:rPr lang="en-US"/>
              <a:t> </a:t>
            </a:r>
            <a:endParaRPr lang="en-US" dirty="0"/>
          </a:p>
        </p:txBody>
      </p:sp>
      <p:pic>
        <p:nvPicPr>
          <p:cNvPr id="9" name="Picture 8">
            <a:extLst>
              <a:ext uri="{FF2B5EF4-FFF2-40B4-BE49-F238E27FC236}">
                <a16:creationId xmlns:a16="http://schemas.microsoft.com/office/drawing/2014/main" id="{A80C7398-929C-7B4F-242C-56F01D8907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4360" y="1078152"/>
            <a:ext cx="6854584" cy="5441413"/>
          </a:xfrm>
          <a:prstGeom prst="rect">
            <a:avLst/>
          </a:prstGeom>
        </p:spPr>
      </p:pic>
      <p:sp>
        <p:nvSpPr>
          <p:cNvPr id="10" name="TextBox 9">
            <a:extLst>
              <a:ext uri="{FF2B5EF4-FFF2-40B4-BE49-F238E27FC236}">
                <a16:creationId xmlns:a16="http://schemas.microsoft.com/office/drawing/2014/main" id="{D9A40D2B-FA64-201B-4182-425044288AAC}"/>
              </a:ext>
            </a:extLst>
          </p:cNvPr>
          <p:cNvSpPr txBox="1"/>
          <p:nvPr/>
        </p:nvSpPr>
        <p:spPr>
          <a:xfrm>
            <a:off x="200967" y="1675200"/>
            <a:ext cx="3587262" cy="4247317"/>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rgbClr val="4C4184"/>
                </a:solidFill>
              </a:rPr>
              <a:t>The house price increases with quality and area of the house</a:t>
            </a:r>
          </a:p>
          <a:p>
            <a:endParaRPr lang="en-US" dirty="0">
              <a:solidFill>
                <a:srgbClr val="4C4184"/>
              </a:solidFill>
            </a:endParaRPr>
          </a:p>
          <a:p>
            <a:pPr marL="285750" indent="-285750">
              <a:buFont typeface="Wingdings" panose="05000000000000000000" pitchFamily="2" charset="2"/>
              <a:buChar char="Ø"/>
            </a:pPr>
            <a:r>
              <a:rPr lang="en-US" dirty="0">
                <a:solidFill>
                  <a:srgbClr val="4C4184"/>
                </a:solidFill>
              </a:rPr>
              <a:t>The rate of change of house price is steeper for total basement area</a:t>
            </a:r>
          </a:p>
          <a:p>
            <a:endParaRPr lang="en-US" dirty="0">
              <a:solidFill>
                <a:srgbClr val="4C4184"/>
              </a:solidFill>
            </a:endParaRPr>
          </a:p>
          <a:p>
            <a:pPr marL="285750" indent="-285750">
              <a:buFont typeface="Wingdings" panose="05000000000000000000" pitchFamily="2" charset="2"/>
              <a:buChar char="Ø"/>
            </a:pPr>
            <a:r>
              <a:rPr lang="en-US" dirty="0">
                <a:solidFill>
                  <a:srgbClr val="4C4184"/>
                </a:solidFill>
              </a:rPr>
              <a:t>There are price ranges for same quality and area stemming a fan like structure more pronounced in ‘</a:t>
            </a:r>
            <a:r>
              <a:rPr lang="en-US" dirty="0" err="1">
                <a:solidFill>
                  <a:srgbClr val="4C4184"/>
                </a:solidFill>
              </a:rPr>
              <a:t>AboveGround</a:t>
            </a:r>
            <a:r>
              <a:rPr lang="en-US" dirty="0">
                <a:solidFill>
                  <a:srgbClr val="4C4184"/>
                </a:solidFill>
              </a:rPr>
              <a:t> Living Area’ and ‘First Floor Area’</a:t>
            </a:r>
          </a:p>
          <a:p>
            <a:endParaRPr lang="en-US" dirty="0">
              <a:solidFill>
                <a:srgbClr val="4C4184"/>
              </a:solidFill>
            </a:endParaRPr>
          </a:p>
          <a:p>
            <a:pPr marL="285750" indent="-285750">
              <a:buFont typeface="Wingdings" panose="05000000000000000000" pitchFamily="2" charset="2"/>
              <a:buChar char="Ø"/>
            </a:pPr>
            <a:r>
              <a:rPr lang="en-US" dirty="0">
                <a:solidFill>
                  <a:srgbClr val="4C4184"/>
                </a:solidFill>
              </a:rPr>
              <a:t>There are some outliers in area features</a:t>
            </a:r>
          </a:p>
          <a:p>
            <a:pPr marL="285750" indent="-285750">
              <a:buFont typeface="Wingdings" panose="05000000000000000000" pitchFamily="2" charset="2"/>
              <a:buChar char="Ø"/>
            </a:pPr>
            <a:endParaRPr lang="en-US" dirty="0">
              <a:solidFill>
                <a:srgbClr val="4C4184"/>
              </a:solidFill>
            </a:endParaRPr>
          </a:p>
        </p:txBody>
      </p:sp>
    </p:spTree>
    <p:extLst>
      <p:ext uri="{BB962C8B-B14F-4D97-AF65-F5344CB8AC3E}">
        <p14:creationId xmlns:p14="http://schemas.microsoft.com/office/powerpoint/2010/main" val="37977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ABC87-73E7-1973-0D8E-D1DC2C863CBB}"/>
              </a:ext>
            </a:extLst>
          </p:cNvPr>
          <p:cNvSpPr>
            <a:spLocks noGrp="1"/>
          </p:cNvSpPr>
          <p:nvPr>
            <p:ph type="title"/>
          </p:nvPr>
        </p:nvSpPr>
        <p:spPr/>
        <p:txBody>
          <a:bodyPr>
            <a:noAutofit/>
          </a:bodyPr>
          <a:lstStyle/>
          <a:p>
            <a:r>
              <a:rPr lang="en-US" sz="3800" b="1" dirty="0"/>
              <a:t>                   Q2/Q3: Peak season for home sales</a:t>
            </a:r>
          </a:p>
        </p:txBody>
      </p:sp>
      <p:sp>
        <p:nvSpPr>
          <p:cNvPr id="4" name="Date Placeholder 3">
            <a:extLst>
              <a:ext uri="{FF2B5EF4-FFF2-40B4-BE49-F238E27FC236}">
                <a16:creationId xmlns:a16="http://schemas.microsoft.com/office/drawing/2014/main" id="{F9E12D39-AA60-C227-7251-46933BD64D4C}"/>
              </a:ext>
            </a:extLst>
          </p:cNvPr>
          <p:cNvSpPr>
            <a:spLocks noGrp="1"/>
          </p:cNvSpPr>
          <p:nvPr>
            <p:ph type="dt" sz="half" idx="10"/>
          </p:nvPr>
        </p:nvSpPr>
        <p:spPr/>
        <p:txBody>
          <a:bodyPr/>
          <a:lstStyle/>
          <a:p>
            <a:r>
              <a:rPr lang="en-US" dirty="0"/>
              <a:t>02/10/2025</a:t>
            </a:r>
          </a:p>
        </p:txBody>
      </p:sp>
      <p:sp>
        <p:nvSpPr>
          <p:cNvPr id="5" name="Footer Placeholder 4">
            <a:extLst>
              <a:ext uri="{FF2B5EF4-FFF2-40B4-BE49-F238E27FC236}">
                <a16:creationId xmlns:a16="http://schemas.microsoft.com/office/drawing/2014/main" id="{D922DD5B-3C83-A7CE-9EEC-1EDAE3111AE8}"/>
              </a:ext>
            </a:extLst>
          </p:cNvPr>
          <p:cNvSpPr>
            <a:spLocks noGrp="1"/>
          </p:cNvSpPr>
          <p:nvPr>
            <p:ph type="ftr" sz="quarter" idx="11"/>
          </p:nvPr>
        </p:nvSpPr>
        <p:spPr/>
        <p:txBody>
          <a:bodyPr/>
          <a:lstStyle/>
          <a:p>
            <a:r>
              <a:rPr lang="en-US"/>
              <a:t>Nawaraj Paudel, PhD - Data Scientist &amp; ML Engineer</a:t>
            </a:r>
            <a:endParaRPr lang="en-US" dirty="0"/>
          </a:p>
        </p:txBody>
      </p:sp>
      <p:sp>
        <p:nvSpPr>
          <p:cNvPr id="6" name="Slide Number Placeholder 5">
            <a:extLst>
              <a:ext uri="{FF2B5EF4-FFF2-40B4-BE49-F238E27FC236}">
                <a16:creationId xmlns:a16="http://schemas.microsoft.com/office/drawing/2014/main" id="{152A37E2-4C74-070F-8C9B-308C4A73E1FA}"/>
              </a:ext>
            </a:extLst>
          </p:cNvPr>
          <p:cNvSpPr>
            <a:spLocks noGrp="1"/>
          </p:cNvSpPr>
          <p:nvPr>
            <p:ph type="sldNum" sz="quarter" idx="12"/>
          </p:nvPr>
        </p:nvSpPr>
        <p:spPr/>
        <p:txBody>
          <a:bodyPr/>
          <a:lstStyle/>
          <a:p>
            <a:fld id="{7E1937AE-3D16-4264-93AC-42AF574411DF}" type="slidenum">
              <a:rPr lang="en-US" smtClean="0"/>
              <a:pPr/>
              <a:t>7</a:t>
            </a:fld>
            <a:r>
              <a:rPr lang="en-US"/>
              <a:t> </a:t>
            </a:r>
            <a:endParaRPr lang="en-US" dirty="0"/>
          </a:p>
        </p:txBody>
      </p:sp>
      <p:pic>
        <p:nvPicPr>
          <p:cNvPr id="7" name="Picture 6">
            <a:extLst>
              <a:ext uri="{FF2B5EF4-FFF2-40B4-BE49-F238E27FC236}">
                <a16:creationId xmlns:a16="http://schemas.microsoft.com/office/drawing/2014/main" id="{9B052933-F917-ADBC-F62B-33E83A6557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365" y="1147108"/>
            <a:ext cx="8661679" cy="5224621"/>
          </a:xfrm>
          <a:prstGeom prst="rect">
            <a:avLst/>
          </a:prstGeom>
        </p:spPr>
      </p:pic>
      <p:sp>
        <p:nvSpPr>
          <p:cNvPr id="9" name="TextBox 8">
            <a:extLst>
              <a:ext uri="{FF2B5EF4-FFF2-40B4-BE49-F238E27FC236}">
                <a16:creationId xmlns:a16="http://schemas.microsoft.com/office/drawing/2014/main" id="{24744802-4370-A773-9DE6-4BC28D165C9B}"/>
              </a:ext>
            </a:extLst>
          </p:cNvPr>
          <p:cNvSpPr txBox="1"/>
          <p:nvPr/>
        </p:nvSpPr>
        <p:spPr>
          <a:xfrm>
            <a:off x="8993275" y="2483640"/>
            <a:ext cx="2984360" cy="2862322"/>
          </a:xfrm>
          <a:prstGeom prst="rect">
            <a:avLst/>
          </a:prstGeom>
          <a:noFill/>
        </p:spPr>
        <p:txBody>
          <a:bodyPr wrap="square" rtlCol="0">
            <a:spAutoFit/>
          </a:bodyPr>
          <a:lstStyle/>
          <a:p>
            <a:r>
              <a:rPr lang="en-US" b="1" dirty="0">
                <a:solidFill>
                  <a:srgbClr val="4C4184"/>
                </a:solidFill>
              </a:rPr>
              <a:t>House Sales Seasonal Trend</a:t>
            </a:r>
          </a:p>
          <a:p>
            <a:endParaRPr lang="en-US" b="1" dirty="0">
              <a:solidFill>
                <a:srgbClr val="4C4184"/>
              </a:solidFill>
            </a:endParaRPr>
          </a:p>
          <a:p>
            <a:pPr marL="285750" indent="-285750">
              <a:buFont typeface="Wingdings" panose="05000000000000000000" pitchFamily="2" charset="2"/>
              <a:buChar char="Ø"/>
            </a:pPr>
            <a:r>
              <a:rPr lang="en-US" dirty="0">
                <a:solidFill>
                  <a:srgbClr val="4C4184"/>
                </a:solidFill>
              </a:rPr>
              <a:t> Sales start increasing in May and peaks in June</a:t>
            </a:r>
          </a:p>
          <a:p>
            <a:endParaRPr lang="en-US" dirty="0">
              <a:solidFill>
                <a:srgbClr val="4C4184"/>
              </a:solidFill>
            </a:endParaRPr>
          </a:p>
          <a:p>
            <a:pPr marL="285750" indent="-285750">
              <a:buFont typeface="Wingdings" panose="05000000000000000000" pitchFamily="2" charset="2"/>
              <a:buChar char="Ø"/>
            </a:pPr>
            <a:r>
              <a:rPr lang="en-US" dirty="0">
                <a:solidFill>
                  <a:srgbClr val="4C4184"/>
                </a:solidFill>
              </a:rPr>
              <a:t> Lowest transactions occur at the end of the year and extend into the first two months of the following year</a:t>
            </a:r>
          </a:p>
        </p:txBody>
      </p:sp>
    </p:spTree>
    <p:extLst>
      <p:ext uri="{BB962C8B-B14F-4D97-AF65-F5344CB8AC3E}">
        <p14:creationId xmlns:p14="http://schemas.microsoft.com/office/powerpoint/2010/main" val="3627640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4A0DF-F7E6-1808-3AC3-F6FC749E3ADC}"/>
              </a:ext>
            </a:extLst>
          </p:cNvPr>
          <p:cNvSpPr>
            <a:spLocks noGrp="1"/>
          </p:cNvSpPr>
          <p:nvPr>
            <p:ph type="title"/>
          </p:nvPr>
        </p:nvSpPr>
        <p:spPr/>
        <p:txBody>
          <a:bodyPr>
            <a:normAutofit/>
          </a:bodyPr>
          <a:lstStyle/>
          <a:p>
            <a:r>
              <a:rPr lang="en-US" b="1" dirty="0"/>
              <a:t>    Neighborhood-based median house prices</a:t>
            </a:r>
          </a:p>
        </p:txBody>
      </p:sp>
      <p:sp>
        <p:nvSpPr>
          <p:cNvPr id="4" name="Date Placeholder 3">
            <a:extLst>
              <a:ext uri="{FF2B5EF4-FFF2-40B4-BE49-F238E27FC236}">
                <a16:creationId xmlns:a16="http://schemas.microsoft.com/office/drawing/2014/main" id="{13C585F4-B04F-67C8-DD59-119CF21F3E1A}"/>
              </a:ext>
            </a:extLst>
          </p:cNvPr>
          <p:cNvSpPr>
            <a:spLocks noGrp="1"/>
          </p:cNvSpPr>
          <p:nvPr>
            <p:ph type="dt" sz="half" idx="10"/>
          </p:nvPr>
        </p:nvSpPr>
        <p:spPr/>
        <p:txBody>
          <a:bodyPr/>
          <a:lstStyle/>
          <a:p>
            <a:r>
              <a:rPr lang="en-US" dirty="0"/>
              <a:t>02/10/2025</a:t>
            </a:r>
          </a:p>
        </p:txBody>
      </p:sp>
      <p:sp>
        <p:nvSpPr>
          <p:cNvPr id="5" name="Footer Placeholder 4">
            <a:extLst>
              <a:ext uri="{FF2B5EF4-FFF2-40B4-BE49-F238E27FC236}">
                <a16:creationId xmlns:a16="http://schemas.microsoft.com/office/drawing/2014/main" id="{109AF3F6-C410-D1FA-BE96-924F2D6D9F24}"/>
              </a:ext>
            </a:extLst>
          </p:cNvPr>
          <p:cNvSpPr>
            <a:spLocks noGrp="1"/>
          </p:cNvSpPr>
          <p:nvPr>
            <p:ph type="ftr" sz="quarter" idx="11"/>
          </p:nvPr>
        </p:nvSpPr>
        <p:spPr/>
        <p:txBody>
          <a:bodyPr/>
          <a:lstStyle/>
          <a:p>
            <a:r>
              <a:rPr lang="en-US"/>
              <a:t>Nawaraj Paudel, PhD - Data Scientist &amp; ML Engineer</a:t>
            </a:r>
            <a:endParaRPr lang="en-US" dirty="0"/>
          </a:p>
        </p:txBody>
      </p:sp>
      <p:sp>
        <p:nvSpPr>
          <p:cNvPr id="6" name="Slide Number Placeholder 5">
            <a:extLst>
              <a:ext uri="{FF2B5EF4-FFF2-40B4-BE49-F238E27FC236}">
                <a16:creationId xmlns:a16="http://schemas.microsoft.com/office/drawing/2014/main" id="{23EDEBDC-737E-F69F-3E71-EDB21F7C96D3}"/>
              </a:ext>
            </a:extLst>
          </p:cNvPr>
          <p:cNvSpPr>
            <a:spLocks noGrp="1"/>
          </p:cNvSpPr>
          <p:nvPr>
            <p:ph type="sldNum" sz="quarter" idx="12"/>
          </p:nvPr>
        </p:nvSpPr>
        <p:spPr/>
        <p:txBody>
          <a:bodyPr/>
          <a:lstStyle/>
          <a:p>
            <a:fld id="{7E1937AE-3D16-4264-93AC-42AF574411DF}" type="slidenum">
              <a:rPr lang="en-US" smtClean="0"/>
              <a:pPr/>
              <a:t>8</a:t>
            </a:fld>
            <a:r>
              <a:rPr lang="en-US"/>
              <a:t> </a:t>
            </a:r>
            <a:endParaRPr lang="en-US" dirty="0"/>
          </a:p>
        </p:txBody>
      </p:sp>
      <p:pic>
        <p:nvPicPr>
          <p:cNvPr id="11" name="Picture 10">
            <a:extLst>
              <a:ext uri="{FF2B5EF4-FFF2-40B4-BE49-F238E27FC236}">
                <a16:creationId xmlns:a16="http://schemas.microsoft.com/office/drawing/2014/main" id="{314B86C3-CBC6-8D83-98DC-545E4197EE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326" y="1069236"/>
            <a:ext cx="8350739" cy="5196136"/>
          </a:xfrm>
          <a:prstGeom prst="rect">
            <a:avLst/>
          </a:prstGeom>
        </p:spPr>
      </p:pic>
      <p:sp>
        <p:nvSpPr>
          <p:cNvPr id="12" name="TextBox 11">
            <a:extLst>
              <a:ext uri="{FF2B5EF4-FFF2-40B4-BE49-F238E27FC236}">
                <a16:creationId xmlns:a16="http://schemas.microsoft.com/office/drawing/2014/main" id="{402F8D42-3560-3467-FA82-1BA84D1A8BB7}"/>
              </a:ext>
            </a:extLst>
          </p:cNvPr>
          <p:cNvSpPr txBox="1"/>
          <p:nvPr/>
        </p:nvSpPr>
        <p:spPr>
          <a:xfrm>
            <a:off x="8912889" y="1266647"/>
            <a:ext cx="2994409" cy="4801314"/>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rgbClr val="4C4184"/>
                </a:solidFill>
              </a:rPr>
              <a:t> House prices in some neighborhoods start from as low as $200K, while the highest-priced neighborhoods can reach up to $600K</a:t>
            </a:r>
          </a:p>
          <a:p>
            <a:endParaRPr lang="en-US" dirty="0">
              <a:solidFill>
                <a:srgbClr val="4C4184"/>
              </a:solidFill>
            </a:endParaRPr>
          </a:p>
          <a:p>
            <a:pPr marL="285750" indent="-285750">
              <a:buFont typeface="Wingdings" panose="05000000000000000000" pitchFamily="2" charset="2"/>
              <a:buChar char="Ø"/>
            </a:pPr>
            <a:r>
              <a:rPr lang="en-US" dirty="0">
                <a:solidFill>
                  <a:srgbClr val="4C4184"/>
                </a:solidFill>
              </a:rPr>
              <a:t> Median house prices vary depending on the neighborhood</a:t>
            </a:r>
          </a:p>
          <a:p>
            <a:pPr marL="285750" indent="-285750">
              <a:buFont typeface="Wingdings" panose="05000000000000000000" pitchFamily="2" charset="2"/>
              <a:buChar char="Ø"/>
            </a:pPr>
            <a:endParaRPr lang="en-US" dirty="0">
              <a:solidFill>
                <a:srgbClr val="4C4184"/>
              </a:solidFill>
            </a:endParaRPr>
          </a:p>
          <a:p>
            <a:pPr marL="285750" indent="-285750">
              <a:buFont typeface="Wingdings" panose="05000000000000000000" pitchFamily="2" charset="2"/>
              <a:buChar char="Ø"/>
            </a:pPr>
            <a:r>
              <a:rPr lang="en-US" dirty="0">
                <a:solidFill>
                  <a:srgbClr val="4C4184"/>
                </a:solidFill>
              </a:rPr>
              <a:t> Certain neighborhoods exhibit outlier house prices, with some properties significantly deviating from the median range</a:t>
            </a:r>
          </a:p>
          <a:p>
            <a:endParaRPr lang="en-US" dirty="0"/>
          </a:p>
        </p:txBody>
      </p:sp>
    </p:spTree>
    <p:extLst>
      <p:ext uri="{BB962C8B-B14F-4D97-AF65-F5344CB8AC3E}">
        <p14:creationId xmlns:p14="http://schemas.microsoft.com/office/powerpoint/2010/main" val="1696876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015C7-34F4-D140-1167-B553F4F7FD1B}"/>
              </a:ext>
            </a:extLst>
          </p:cNvPr>
          <p:cNvSpPr>
            <a:spLocks noGrp="1"/>
          </p:cNvSpPr>
          <p:nvPr>
            <p:ph type="title"/>
          </p:nvPr>
        </p:nvSpPr>
        <p:spPr>
          <a:xfrm>
            <a:off x="0" y="7162"/>
            <a:ext cx="12192000" cy="944879"/>
          </a:xfrm>
        </p:spPr>
        <p:txBody>
          <a:bodyPr>
            <a:normAutofit fontScale="90000"/>
          </a:bodyPr>
          <a:lstStyle/>
          <a:p>
            <a:br>
              <a:rPr lang="en-US" b="1" i="0" dirty="0">
                <a:effectLst/>
                <a:latin typeface="-apple-system"/>
              </a:rPr>
            </a:br>
            <a:r>
              <a:rPr lang="en-US" b="1" i="0" dirty="0">
                <a:effectLst/>
                <a:latin typeface="-apple-system"/>
              </a:rPr>
              <a:t> </a:t>
            </a:r>
            <a:r>
              <a:rPr lang="en-US" sz="3800" b="1" i="0" dirty="0">
                <a:effectLst/>
              </a:rPr>
              <a:t>Engineered features are highly </a:t>
            </a:r>
            <a:r>
              <a:rPr lang="en-US" sz="3800" b="1" dirty="0"/>
              <a:t>c</a:t>
            </a:r>
            <a:r>
              <a:rPr lang="en-US" sz="3800" b="1" i="0" dirty="0">
                <a:effectLst/>
              </a:rPr>
              <a:t>orrelated with original </a:t>
            </a:r>
            <a:r>
              <a:rPr lang="en-US" sz="3800" b="1" dirty="0"/>
              <a:t>f</a:t>
            </a:r>
            <a:r>
              <a:rPr lang="en-US" sz="3800" b="1" i="0" dirty="0">
                <a:effectLst/>
              </a:rPr>
              <a:t>eatures</a:t>
            </a:r>
            <a:br>
              <a:rPr lang="en-US" b="0" i="0" dirty="0">
                <a:solidFill>
                  <a:srgbClr val="111111"/>
                </a:solidFill>
                <a:effectLst/>
                <a:latin typeface="-apple-system"/>
              </a:rPr>
            </a:br>
            <a:endParaRPr lang="en-US" b="1" dirty="0"/>
          </a:p>
        </p:txBody>
      </p:sp>
      <p:sp>
        <p:nvSpPr>
          <p:cNvPr id="4" name="Date Placeholder 3">
            <a:extLst>
              <a:ext uri="{FF2B5EF4-FFF2-40B4-BE49-F238E27FC236}">
                <a16:creationId xmlns:a16="http://schemas.microsoft.com/office/drawing/2014/main" id="{55E0CFDC-DBB5-BD07-602F-E4336716BB24}"/>
              </a:ext>
            </a:extLst>
          </p:cNvPr>
          <p:cNvSpPr>
            <a:spLocks noGrp="1"/>
          </p:cNvSpPr>
          <p:nvPr>
            <p:ph type="dt" sz="half" idx="10"/>
          </p:nvPr>
        </p:nvSpPr>
        <p:spPr/>
        <p:txBody>
          <a:bodyPr/>
          <a:lstStyle/>
          <a:p>
            <a:r>
              <a:rPr lang="en-US" dirty="0"/>
              <a:t>02/10/2025</a:t>
            </a:r>
          </a:p>
        </p:txBody>
      </p:sp>
      <p:sp>
        <p:nvSpPr>
          <p:cNvPr id="5" name="Footer Placeholder 4">
            <a:extLst>
              <a:ext uri="{FF2B5EF4-FFF2-40B4-BE49-F238E27FC236}">
                <a16:creationId xmlns:a16="http://schemas.microsoft.com/office/drawing/2014/main" id="{4DBB2A79-1EBF-13FA-30FA-CDF22E260CAC}"/>
              </a:ext>
            </a:extLst>
          </p:cNvPr>
          <p:cNvSpPr>
            <a:spLocks noGrp="1"/>
          </p:cNvSpPr>
          <p:nvPr>
            <p:ph type="ftr" sz="quarter" idx="11"/>
          </p:nvPr>
        </p:nvSpPr>
        <p:spPr/>
        <p:txBody>
          <a:bodyPr/>
          <a:lstStyle/>
          <a:p>
            <a:r>
              <a:rPr lang="en-US"/>
              <a:t>Nawaraj Paudel, PhD - Data Scientist &amp; ML Engineer</a:t>
            </a:r>
            <a:endParaRPr lang="en-US" dirty="0"/>
          </a:p>
        </p:txBody>
      </p:sp>
      <p:sp>
        <p:nvSpPr>
          <p:cNvPr id="6" name="Slide Number Placeholder 5">
            <a:extLst>
              <a:ext uri="{FF2B5EF4-FFF2-40B4-BE49-F238E27FC236}">
                <a16:creationId xmlns:a16="http://schemas.microsoft.com/office/drawing/2014/main" id="{E4D0CFC1-883F-186E-9C06-F0F7649AA47D}"/>
              </a:ext>
            </a:extLst>
          </p:cNvPr>
          <p:cNvSpPr>
            <a:spLocks noGrp="1"/>
          </p:cNvSpPr>
          <p:nvPr>
            <p:ph type="sldNum" sz="quarter" idx="12"/>
          </p:nvPr>
        </p:nvSpPr>
        <p:spPr/>
        <p:txBody>
          <a:bodyPr/>
          <a:lstStyle/>
          <a:p>
            <a:fld id="{7E1937AE-3D16-4264-93AC-42AF574411DF}" type="slidenum">
              <a:rPr lang="en-US" smtClean="0"/>
              <a:pPr/>
              <a:t>9</a:t>
            </a:fld>
            <a:r>
              <a:rPr lang="en-US"/>
              <a:t> </a:t>
            </a:r>
            <a:endParaRPr lang="en-US" dirty="0"/>
          </a:p>
        </p:txBody>
      </p:sp>
      <p:pic>
        <p:nvPicPr>
          <p:cNvPr id="7" name="Picture 6">
            <a:extLst>
              <a:ext uri="{FF2B5EF4-FFF2-40B4-BE49-F238E27FC236}">
                <a16:creationId xmlns:a16="http://schemas.microsoft.com/office/drawing/2014/main" id="{8EC93A51-041D-9E18-D0B1-D8E0DA35A4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4721" y="1215563"/>
            <a:ext cx="7908053" cy="4997287"/>
          </a:xfrm>
          <a:prstGeom prst="rect">
            <a:avLst/>
          </a:prstGeom>
        </p:spPr>
      </p:pic>
      <p:sp>
        <p:nvSpPr>
          <p:cNvPr id="10" name="TextBox 9">
            <a:extLst>
              <a:ext uri="{FF2B5EF4-FFF2-40B4-BE49-F238E27FC236}">
                <a16:creationId xmlns:a16="http://schemas.microsoft.com/office/drawing/2014/main" id="{F17E9C7B-7E4A-A6D7-5ECC-1AC03CD2E270}"/>
              </a:ext>
            </a:extLst>
          </p:cNvPr>
          <p:cNvSpPr txBox="1"/>
          <p:nvPr/>
        </p:nvSpPr>
        <p:spPr>
          <a:xfrm>
            <a:off x="341645" y="952041"/>
            <a:ext cx="2350755" cy="1477328"/>
          </a:xfrm>
          <a:prstGeom prst="rect">
            <a:avLst/>
          </a:prstGeom>
          <a:ln w="19050"/>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4C4184"/>
                </a:solidFill>
              </a:rPr>
              <a:t>Engineered Features</a:t>
            </a:r>
          </a:p>
          <a:p>
            <a:pPr marL="285750" indent="-285750">
              <a:buFont typeface="Wingdings" panose="05000000000000000000" pitchFamily="2" charset="2"/>
              <a:buChar char="Ø"/>
            </a:pPr>
            <a:r>
              <a:rPr lang="en-US" dirty="0" err="1">
                <a:solidFill>
                  <a:srgbClr val="4C4184"/>
                </a:solidFill>
              </a:rPr>
              <a:t>TotalBaths</a:t>
            </a:r>
            <a:endParaRPr lang="en-US" dirty="0">
              <a:solidFill>
                <a:srgbClr val="4C4184"/>
              </a:solidFill>
            </a:endParaRPr>
          </a:p>
          <a:p>
            <a:pPr marL="285750" indent="-285750">
              <a:buFont typeface="Wingdings" panose="05000000000000000000" pitchFamily="2" charset="2"/>
              <a:buChar char="Ø"/>
            </a:pPr>
            <a:r>
              <a:rPr lang="en-US" dirty="0" err="1">
                <a:solidFill>
                  <a:srgbClr val="4C4184"/>
                </a:solidFill>
              </a:rPr>
              <a:t>HouseAge</a:t>
            </a:r>
            <a:endParaRPr lang="en-US" dirty="0">
              <a:solidFill>
                <a:srgbClr val="4C4184"/>
              </a:solidFill>
            </a:endParaRPr>
          </a:p>
          <a:p>
            <a:pPr marL="285750" indent="-285750">
              <a:buFont typeface="Wingdings" panose="05000000000000000000" pitchFamily="2" charset="2"/>
              <a:buChar char="Ø"/>
            </a:pPr>
            <a:r>
              <a:rPr lang="en-US" dirty="0" err="1">
                <a:solidFill>
                  <a:srgbClr val="4C4184"/>
                </a:solidFill>
              </a:rPr>
              <a:t>YearRemodAge</a:t>
            </a:r>
            <a:endParaRPr lang="en-US" dirty="0">
              <a:solidFill>
                <a:srgbClr val="4C4184"/>
              </a:solidFill>
            </a:endParaRPr>
          </a:p>
          <a:p>
            <a:pPr marL="285750" indent="-285750">
              <a:buFont typeface="Wingdings" panose="05000000000000000000" pitchFamily="2" charset="2"/>
              <a:buChar char="Ø"/>
            </a:pPr>
            <a:r>
              <a:rPr lang="en-US" dirty="0" err="1">
                <a:solidFill>
                  <a:srgbClr val="4C4184"/>
                </a:solidFill>
              </a:rPr>
              <a:t>TotalSqFt</a:t>
            </a:r>
            <a:endParaRPr lang="en-US" dirty="0">
              <a:solidFill>
                <a:srgbClr val="4C4184"/>
              </a:solidFill>
            </a:endParaRPr>
          </a:p>
        </p:txBody>
      </p:sp>
      <p:graphicFrame>
        <p:nvGraphicFramePr>
          <p:cNvPr id="11" name="Table 10">
            <a:extLst>
              <a:ext uri="{FF2B5EF4-FFF2-40B4-BE49-F238E27FC236}">
                <a16:creationId xmlns:a16="http://schemas.microsoft.com/office/drawing/2014/main" id="{1E7852C1-1090-33E1-1F75-F87C763DB7D5}"/>
              </a:ext>
            </a:extLst>
          </p:cNvPr>
          <p:cNvGraphicFramePr>
            <a:graphicFrameLocks noGrp="1"/>
          </p:cNvGraphicFramePr>
          <p:nvPr>
            <p:extLst>
              <p:ext uri="{D42A27DB-BD31-4B8C-83A1-F6EECF244321}">
                <p14:modId xmlns:p14="http://schemas.microsoft.com/office/powerpoint/2010/main" val="3690754347"/>
              </p:ext>
            </p:extLst>
          </p:nvPr>
        </p:nvGraphicFramePr>
        <p:xfrm>
          <a:off x="341645" y="2542232"/>
          <a:ext cx="2350755" cy="3917865"/>
        </p:xfrm>
        <a:graphic>
          <a:graphicData uri="http://schemas.openxmlformats.org/drawingml/2006/table">
            <a:tbl>
              <a:tblPr/>
              <a:tblGrid>
                <a:gridCol w="1294801">
                  <a:extLst>
                    <a:ext uri="{9D8B030D-6E8A-4147-A177-3AD203B41FA5}">
                      <a16:colId xmlns:a16="http://schemas.microsoft.com/office/drawing/2014/main" val="1973525364"/>
                    </a:ext>
                  </a:extLst>
                </a:gridCol>
                <a:gridCol w="1055954">
                  <a:extLst>
                    <a:ext uri="{9D8B030D-6E8A-4147-A177-3AD203B41FA5}">
                      <a16:colId xmlns:a16="http://schemas.microsoft.com/office/drawing/2014/main" val="527607443"/>
                    </a:ext>
                  </a:extLst>
                </a:gridCol>
              </a:tblGrid>
              <a:tr h="261191">
                <a:tc>
                  <a:txBody>
                    <a:bodyPr/>
                    <a:lstStyle/>
                    <a:p>
                      <a:pPr algn="ctr" fontAlgn="b"/>
                      <a:r>
                        <a:rPr lang="en-US" sz="1100" b="1" i="0" u="none" strike="noStrike" dirty="0">
                          <a:solidFill>
                            <a:srgbClr val="FFFFFF"/>
                          </a:solidFill>
                          <a:effectLst/>
                          <a:latin typeface="+mj-lt"/>
                        </a:rPr>
                        <a:t>Features</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100" b="1" i="0" u="none" strike="noStrike">
                          <a:solidFill>
                            <a:srgbClr val="FFFFFF"/>
                          </a:solidFill>
                          <a:effectLst/>
                          <a:latin typeface="+mj-lt"/>
                        </a:rPr>
                        <a:t>VIF</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4107629490"/>
                  </a:ext>
                </a:extLst>
              </a:tr>
              <a:tr h="261191">
                <a:tc>
                  <a:txBody>
                    <a:bodyPr/>
                    <a:lstStyle/>
                    <a:p>
                      <a:pPr algn="ctr" fontAlgn="b"/>
                      <a:r>
                        <a:rPr lang="en-US" sz="1100" b="1" i="0" u="none" strike="noStrike" dirty="0" err="1">
                          <a:solidFill>
                            <a:srgbClr val="000000"/>
                          </a:solidFill>
                          <a:effectLst/>
                          <a:latin typeface="+mj-lt"/>
                        </a:rPr>
                        <a:t>TotalSqFt</a:t>
                      </a:r>
                      <a:endParaRPr lang="en-US" sz="1100" b="1" i="0" u="none" strike="noStrike" dirty="0">
                        <a:solidFill>
                          <a:srgbClr val="000000"/>
                        </a:solidFill>
                        <a:effectLst/>
                        <a:latin typeface="+mj-lt"/>
                      </a:endParaRP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1" i="0" u="none" strike="noStrike">
                          <a:solidFill>
                            <a:srgbClr val="000000"/>
                          </a:solidFill>
                          <a:effectLst/>
                          <a:latin typeface="+mj-lt"/>
                        </a:rPr>
                        <a:t>3201.15</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688237068"/>
                  </a:ext>
                </a:extLst>
              </a:tr>
              <a:tr h="261191">
                <a:tc>
                  <a:txBody>
                    <a:bodyPr/>
                    <a:lstStyle/>
                    <a:p>
                      <a:pPr algn="ctr" fontAlgn="b"/>
                      <a:r>
                        <a:rPr lang="en-US" sz="1100" b="1" i="0" u="none" strike="noStrike" dirty="0">
                          <a:solidFill>
                            <a:srgbClr val="000000"/>
                          </a:solidFill>
                          <a:effectLst/>
                          <a:latin typeface="+mj-lt"/>
                        </a:rPr>
                        <a:t>BsmtFinSF1</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mj-lt"/>
                        </a:rPr>
                        <a:t>1021.55</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310812607"/>
                  </a:ext>
                </a:extLst>
              </a:tr>
              <a:tr h="261191">
                <a:tc>
                  <a:txBody>
                    <a:bodyPr/>
                    <a:lstStyle/>
                    <a:p>
                      <a:pPr algn="ctr" fontAlgn="b"/>
                      <a:r>
                        <a:rPr lang="en-US" sz="1100" b="1" i="0" u="none" strike="noStrike" dirty="0" err="1">
                          <a:solidFill>
                            <a:srgbClr val="000000"/>
                          </a:solidFill>
                          <a:effectLst/>
                          <a:latin typeface="+mj-lt"/>
                        </a:rPr>
                        <a:t>BsmtUnfSF</a:t>
                      </a:r>
                      <a:endParaRPr lang="en-US" sz="1100" b="1" i="0" u="none" strike="noStrike" dirty="0">
                        <a:solidFill>
                          <a:srgbClr val="000000"/>
                        </a:solidFill>
                        <a:effectLst/>
                        <a:latin typeface="+mj-lt"/>
                      </a:endParaRP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1" i="0" u="none" strike="noStrike">
                          <a:solidFill>
                            <a:srgbClr val="000000"/>
                          </a:solidFill>
                          <a:effectLst/>
                          <a:latin typeface="+mj-lt"/>
                        </a:rPr>
                        <a:t>954.11</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021604405"/>
                  </a:ext>
                </a:extLst>
              </a:tr>
              <a:tr h="261191">
                <a:tc>
                  <a:txBody>
                    <a:bodyPr/>
                    <a:lstStyle/>
                    <a:p>
                      <a:pPr algn="ctr" fontAlgn="b"/>
                      <a:r>
                        <a:rPr lang="en-US" sz="1100" b="1" i="0" u="none" strike="noStrike" dirty="0">
                          <a:solidFill>
                            <a:srgbClr val="000000"/>
                          </a:solidFill>
                          <a:effectLst/>
                          <a:latin typeface="+mj-lt"/>
                        </a:rPr>
                        <a:t>2ndFlrSF</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US" sz="1100" b="1" i="0" u="none" strike="noStrike" dirty="0">
                          <a:solidFill>
                            <a:srgbClr val="000000"/>
                          </a:solidFill>
                          <a:effectLst/>
                          <a:latin typeface="+mj-lt"/>
                        </a:rPr>
                        <a:t>915.30</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1948975655"/>
                  </a:ext>
                </a:extLst>
              </a:tr>
              <a:tr h="261191">
                <a:tc>
                  <a:txBody>
                    <a:bodyPr/>
                    <a:lstStyle/>
                    <a:p>
                      <a:pPr algn="ctr" fontAlgn="b"/>
                      <a:r>
                        <a:rPr lang="en-US" sz="1100" b="1" i="0" u="none" strike="noStrike" dirty="0">
                          <a:solidFill>
                            <a:srgbClr val="000000"/>
                          </a:solidFill>
                          <a:effectLst/>
                          <a:latin typeface="+mj-lt"/>
                        </a:rPr>
                        <a:t>1stFlrSF</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1" i="0" u="none" strike="noStrike">
                          <a:solidFill>
                            <a:srgbClr val="000000"/>
                          </a:solidFill>
                          <a:effectLst/>
                          <a:latin typeface="+mj-lt"/>
                        </a:rPr>
                        <a:t>755.71</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961888104"/>
                  </a:ext>
                </a:extLst>
              </a:tr>
              <a:tr h="261191">
                <a:tc>
                  <a:txBody>
                    <a:bodyPr/>
                    <a:lstStyle/>
                    <a:p>
                      <a:pPr algn="ctr" fontAlgn="b"/>
                      <a:r>
                        <a:rPr lang="en-US" sz="1100" b="1" i="0" u="none" strike="noStrike" dirty="0">
                          <a:solidFill>
                            <a:srgbClr val="000000"/>
                          </a:solidFill>
                          <a:effectLst/>
                          <a:latin typeface="+mj-lt"/>
                        </a:rPr>
                        <a:t>BsmtFinSF2</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mj-lt"/>
                        </a:rPr>
                        <a:t>145.64</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931945506"/>
                  </a:ext>
                </a:extLst>
              </a:tr>
              <a:tr h="261191">
                <a:tc>
                  <a:txBody>
                    <a:bodyPr/>
                    <a:lstStyle/>
                    <a:p>
                      <a:pPr algn="ctr" fontAlgn="b"/>
                      <a:r>
                        <a:rPr lang="en-US" sz="1100" b="1" i="0" u="none" strike="noStrike">
                          <a:solidFill>
                            <a:srgbClr val="000000"/>
                          </a:solidFill>
                          <a:effectLst/>
                          <a:latin typeface="+mj-lt"/>
                        </a:rPr>
                        <a:t>LowQualFinSF</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1" i="0" u="none" strike="noStrike" dirty="0">
                          <a:solidFill>
                            <a:srgbClr val="000000"/>
                          </a:solidFill>
                          <a:effectLst/>
                          <a:latin typeface="+mj-lt"/>
                        </a:rPr>
                        <a:t>11.83</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82526824"/>
                  </a:ext>
                </a:extLst>
              </a:tr>
              <a:tr h="261191">
                <a:tc>
                  <a:txBody>
                    <a:bodyPr/>
                    <a:lstStyle/>
                    <a:p>
                      <a:pPr algn="ctr" fontAlgn="b"/>
                      <a:r>
                        <a:rPr lang="en-US" sz="1100" b="1" i="0" u="none" strike="noStrike">
                          <a:solidFill>
                            <a:srgbClr val="000000"/>
                          </a:solidFill>
                          <a:effectLst/>
                          <a:latin typeface="+mj-lt"/>
                        </a:rPr>
                        <a:t>GarageCars</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mj-lt"/>
                        </a:rPr>
                        <a:t>5.60</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762506173"/>
                  </a:ext>
                </a:extLst>
              </a:tr>
              <a:tr h="261191">
                <a:tc>
                  <a:txBody>
                    <a:bodyPr/>
                    <a:lstStyle/>
                    <a:p>
                      <a:pPr algn="ctr" fontAlgn="b"/>
                      <a:r>
                        <a:rPr lang="en-US" sz="1100" b="1" i="0" u="none" strike="noStrike">
                          <a:solidFill>
                            <a:srgbClr val="000000"/>
                          </a:solidFill>
                          <a:effectLst/>
                          <a:latin typeface="+mj-lt"/>
                        </a:rPr>
                        <a:t>GarageArea</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1" i="0" u="none" strike="noStrike" dirty="0">
                          <a:solidFill>
                            <a:srgbClr val="000000"/>
                          </a:solidFill>
                          <a:effectLst/>
                          <a:latin typeface="+mj-lt"/>
                        </a:rPr>
                        <a:t>5.44</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61298472"/>
                  </a:ext>
                </a:extLst>
              </a:tr>
              <a:tr h="261191">
                <a:tc>
                  <a:txBody>
                    <a:bodyPr/>
                    <a:lstStyle/>
                    <a:p>
                      <a:pPr algn="ctr" fontAlgn="b"/>
                      <a:r>
                        <a:rPr lang="en-US" sz="1100" b="1" i="0" u="none" strike="noStrike">
                          <a:solidFill>
                            <a:srgbClr val="000000"/>
                          </a:solidFill>
                          <a:effectLst/>
                          <a:latin typeface="+mj-lt"/>
                        </a:rPr>
                        <a:t>TotRmsAbvGrd</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US" sz="1100" b="1" i="0" u="none" strike="noStrike" dirty="0">
                          <a:solidFill>
                            <a:srgbClr val="000000"/>
                          </a:solidFill>
                          <a:effectLst/>
                          <a:latin typeface="+mj-lt"/>
                        </a:rPr>
                        <a:t>4.50</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2643666932"/>
                  </a:ext>
                </a:extLst>
              </a:tr>
              <a:tr h="261191">
                <a:tc>
                  <a:txBody>
                    <a:bodyPr/>
                    <a:lstStyle/>
                    <a:p>
                      <a:pPr algn="ctr" fontAlgn="b"/>
                      <a:r>
                        <a:rPr lang="en-US" sz="1100" b="1" i="0" u="none" strike="noStrike">
                          <a:solidFill>
                            <a:srgbClr val="000000"/>
                          </a:solidFill>
                          <a:effectLst/>
                          <a:latin typeface="+mj-lt"/>
                        </a:rPr>
                        <a:t>HouseAge</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1" i="0" u="none" strike="noStrike" dirty="0">
                          <a:solidFill>
                            <a:srgbClr val="000000"/>
                          </a:solidFill>
                          <a:effectLst/>
                          <a:latin typeface="+mj-lt"/>
                        </a:rPr>
                        <a:t>4.49</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13958125"/>
                  </a:ext>
                </a:extLst>
              </a:tr>
              <a:tr h="261191">
                <a:tc>
                  <a:txBody>
                    <a:bodyPr/>
                    <a:lstStyle/>
                    <a:p>
                      <a:pPr algn="ctr" fontAlgn="b"/>
                      <a:r>
                        <a:rPr lang="en-US" sz="1100" b="1" i="0" u="none" strike="noStrike">
                          <a:solidFill>
                            <a:srgbClr val="000000"/>
                          </a:solidFill>
                          <a:effectLst/>
                          <a:latin typeface="+mj-lt"/>
                        </a:rPr>
                        <a:t>GarageAge</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US" sz="1100" b="1" i="0" u="none" strike="noStrike" dirty="0">
                          <a:solidFill>
                            <a:srgbClr val="000000"/>
                          </a:solidFill>
                          <a:effectLst/>
                          <a:latin typeface="+mj-lt"/>
                        </a:rPr>
                        <a:t>3.20</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3717153598"/>
                  </a:ext>
                </a:extLst>
              </a:tr>
              <a:tr h="261191">
                <a:tc>
                  <a:txBody>
                    <a:bodyPr/>
                    <a:lstStyle/>
                    <a:p>
                      <a:pPr algn="ctr" fontAlgn="b"/>
                      <a:r>
                        <a:rPr lang="en-US" sz="1100" b="1" i="0" u="none" strike="noStrike">
                          <a:solidFill>
                            <a:srgbClr val="000000"/>
                          </a:solidFill>
                          <a:effectLst/>
                          <a:latin typeface="+mj-lt"/>
                        </a:rPr>
                        <a:t>TotalBaths</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1" i="0" u="none" strike="noStrike" dirty="0">
                          <a:solidFill>
                            <a:srgbClr val="000000"/>
                          </a:solidFill>
                          <a:effectLst/>
                          <a:latin typeface="+mj-lt"/>
                        </a:rPr>
                        <a:t>3.04</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828749899"/>
                  </a:ext>
                </a:extLst>
              </a:tr>
              <a:tr h="261191">
                <a:tc>
                  <a:txBody>
                    <a:bodyPr/>
                    <a:lstStyle/>
                    <a:p>
                      <a:pPr algn="ctr" fontAlgn="b"/>
                      <a:r>
                        <a:rPr lang="en-US" sz="1100" b="1" i="0" u="none" strike="noStrike">
                          <a:solidFill>
                            <a:srgbClr val="000000"/>
                          </a:solidFill>
                          <a:effectLst/>
                          <a:latin typeface="+mj-lt"/>
                        </a:rPr>
                        <a:t>YrRemodAge</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US" sz="1100" b="1" i="0" u="none" strike="noStrike" dirty="0">
                          <a:solidFill>
                            <a:srgbClr val="000000"/>
                          </a:solidFill>
                          <a:effectLst/>
                          <a:latin typeface="+mj-lt"/>
                        </a:rPr>
                        <a:t>2.37</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3375460828"/>
                  </a:ext>
                </a:extLst>
              </a:tr>
            </a:tbl>
          </a:graphicData>
        </a:graphic>
      </p:graphicFrame>
    </p:spTree>
    <p:extLst>
      <p:ext uri="{BB962C8B-B14F-4D97-AF65-F5344CB8AC3E}">
        <p14:creationId xmlns:p14="http://schemas.microsoft.com/office/powerpoint/2010/main" val="3156495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7599</TotalTime>
  <Words>2024</Words>
  <Application>Microsoft Office PowerPoint</Application>
  <PresentationFormat>Widescreen</PresentationFormat>
  <Paragraphs>364</Paragraphs>
  <Slides>23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-apple-system</vt:lpstr>
      <vt:lpstr>Arial</vt:lpstr>
      <vt:lpstr>Calibri</vt:lpstr>
      <vt:lpstr>Tw Cen MT</vt:lpstr>
      <vt:lpstr>Wingdings</vt:lpstr>
      <vt:lpstr>Office Theme</vt:lpstr>
      <vt:lpstr>PowerPoint Presentation</vt:lpstr>
      <vt:lpstr>   Real estate tech: Where massive markets meet innovation</vt:lpstr>
      <vt:lpstr> Learning from Zillow: A Multi-Model Approach to Real Estate Forecasting</vt:lpstr>
      <vt:lpstr>The housing data contains 80 features including 43 categorical features</vt:lpstr>
      <vt:lpstr>Missing data were labeled ‘unknown’ for categorical  features</vt:lpstr>
      <vt:lpstr> House prices have linear relationship with area and quality</vt:lpstr>
      <vt:lpstr>                   Q2/Q3: Peak season for home sales</vt:lpstr>
      <vt:lpstr>    Neighborhood-based median house prices</vt:lpstr>
      <vt:lpstr>  Engineered features are highly correlated with original features </vt:lpstr>
      <vt:lpstr>The top 10 numerical features were selected for modeling, ensuring the most impactful variables are used for accurate predictions</vt:lpstr>
      <vt:lpstr> The top 4 categorical features were selected using ANOVA and Cramer's V</vt:lpstr>
      <vt:lpstr>Minimum viable product (MVP): CatBoost trained with all features</vt:lpstr>
      <vt:lpstr>             Automated preprocessing pipeline</vt:lpstr>
      <vt:lpstr> Cross validation shows slight variation in OOF prediction</vt:lpstr>
      <vt:lpstr>  Cross validation shows slight variation in OOF prediction</vt:lpstr>
      <vt:lpstr> Cross validation shows slight variation in OOF prediction</vt:lpstr>
      <vt:lpstr> Cross validation shows slight variation in OOF prediction</vt:lpstr>
      <vt:lpstr>All models stabilize for sample sizes above 1500, but they consistently overfit</vt:lpstr>
      <vt:lpstr>LightGBM excels in both predictive power and training compute;  CatBoost offers slightly enhanced predictive capabilities</vt:lpstr>
      <vt:lpstr>Feature importance: How different models tell different stories</vt:lpstr>
      <vt:lpstr>  $$ value impact: What each home feature adds ?</vt:lpstr>
      <vt:lpstr>Potential Directions</vt:lpstr>
      <vt:lpstr> Discussion &amp;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Nawaraj Paudel</dc:creator>
  <cp:lastModifiedBy>anita sharma</cp:lastModifiedBy>
  <cp:revision>129</cp:revision>
  <dcterms:created xsi:type="dcterms:W3CDTF">2024-09-19T02:56:00Z</dcterms:created>
  <dcterms:modified xsi:type="dcterms:W3CDTF">2025-02-14T20:27:29Z</dcterms:modified>
</cp:coreProperties>
</file>