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6" r:id="rId6"/>
    <p:sldId id="265" r:id="rId7"/>
    <p:sldId id="260" r:id="rId8"/>
    <p:sldId id="261" r:id="rId9"/>
    <p:sldId id="262" r:id="rId10"/>
    <p:sldId id="264" r:id="rId11"/>
    <p:sldId id="263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3" r:id="rId20"/>
    <p:sldId id="266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184"/>
    <a:srgbClr val="4B4184"/>
    <a:srgbClr val="FFFFFF"/>
    <a:srgbClr val="739C6D"/>
    <a:srgbClr val="605A78"/>
    <a:srgbClr val="616161"/>
    <a:srgbClr val="341539"/>
    <a:srgbClr val="0F0F4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660"/>
  </p:normalViewPr>
  <p:slideViewPr>
    <p:cSldViewPr snapToGrid="0">
      <p:cViewPr>
        <p:scale>
          <a:sx n="95" d="100"/>
          <a:sy n="95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F84FA-6F86-46F3-8FDD-F0A1E0F3934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264FC-0B34-4D3F-9DE3-E03317C9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64FC-0B34-4D3F-9DE3-E03317C996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64FC-0B34-4D3F-9DE3-E03317C996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1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90732-73C2-17B2-0C6A-7606EE1CF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50DFAD-2A88-BFCF-3ADD-A432D1746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5DD42B-0BFC-6F7E-D435-6CDAC25D4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A7C30-61E8-A6EE-D2C4-D3B39CD3D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64FC-0B34-4D3F-9DE3-E03317C996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64FC-0B34-4D3F-9DE3-E03317C996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64FC-0B34-4D3F-9DE3-E03317C996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64FC-0B34-4D3F-9DE3-E03317C996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86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64FC-0B34-4D3F-9DE3-E03317C996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6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64FC-0B34-4D3F-9DE3-E03317C996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9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Top Feature Agreement &amp; Disagreement</a:t>
            </a:r>
            <a:r>
              <a:rPr lang="en-US" dirty="0"/>
              <a:t>: While </a:t>
            </a:r>
            <a:r>
              <a:rPr lang="en-US" dirty="0" err="1"/>
              <a:t>TotalSqFt</a:t>
            </a:r>
            <a:r>
              <a:rPr lang="en-US" dirty="0"/>
              <a:t> ranks #1 in both models, its relative importance varies significantly (29% in </a:t>
            </a:r>
            <a:r>
              <a:rPr lang="en-US" dirty="0" err="1"/>
              <a:t>CatBoost</a:t>
            </a:r>
            <a:r>
              <a:rPr lang="en-US" dirty="0"/>
              <a:t> vs 22% in </a:t>
            </a:r>
            <a:r>
              <a:rPr lang="en-US" dirty="0" err="1"/>
              <a:t>LightGBM</a:t>
            </a:r>
            <a:r>
              <a:rPr lang="en-US" dirty="0"/>
              <a:t>) </a:t>
            </a:r>
            <a:r>
              <a:rPr lang="en-US" dirty="0" err="1"/>
              <a:t>OverallQual</a:t>
            </a:r>
            <a:r>
              <a:rPr lang="en-US" dirty="0"/>
              <a:t> shows dramatic difference: 2nd most important in </a:t>
            </a:r>
            <a:r>
              <a:rPr lang="en-US" dirty="0" err="1"/>
              <a:t>CatBoost</a:t>
            </a:r>
            <a:r>
              <a:rPr lang="en-US" dirty="0"/>
              <a:t> (19%) but drops to 6th in </a:t>
            </a:r>
            <a:r>
              <a:rPr lang="en-US" dirty="0" err="1"/>
              <a:t>LightGBM</a:t>
            </a:r>
            <a:r>
              <a:rPr lang="en-US" dirty="0"/>
              <a:t> (6%) </a:t>
            </a:r>
            <a:r>
              <a:rPr lang="en-US" dirty="0" err="1"/>
              <a:t>HouseAge</a:t>
            </a:r>
            <a:r>
              <a:rPr lang="en-US" dirty="0"/>
              <a:t> importance nearly inverts: 3rd in </a:t>
            </a:r>
            <a:r>
              <a:rPr lang="en-US" dirty="0" err="1"/>
              <a:t>LightGBM</a:t>
            </a:r>
            <a:r>
              <a:rPr lang="en-US" dirty="0"/>
              <a:t> (14%) vs 9% in </a:t>
            </a:r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en-US" b="1" dirty="0"/>
              <a:t>Model-Specific Emphases</a:t>
            </a:r>
            <a:r>
              <a:rPr lang="en-US" dirty="0"/>
              <a:t>: </a:t>
            </a:r>
            <a:r>
              <a:rPr lang="en-US" dirty="0" err="1"/>
              <a:t>CatBoost</a:t>
            </a:r>
            <a:r>
              <a:rPr lang="en-US" dirty="0"/>
              <a:t> emphasizes quality metrics: </a:t>
            </a:r>
            <a:r>
              <a:rPr lang="en-US" dirty="0" err="1"/>
              <a:t>OverallQual</a:t>
            </a:r>
            <a:r>
              <a:rPr lang="en-US" dirty="0"/>
              <a:t>, </a:t>
            </a:r>
            <a:r>
              <a:rPr lang="en-US" dirty="0" err="1"/>
              <a:t>TotalBaths</a:t>
            </a:r>
            <a:r>
              <a:rPr lang="en-US" dirty="0"/>
              <a:t>, and </a:t>
            </a:r>
            <a:r>
              <a:rPr lang="en-US" dirty="0" err="1"/>
              <a:t>KitchenQual</a:t>
            </a:r>
            <a:r>
              <a:rPr lang="en-US" dirty="0"/>
              <a:t> rank higher </a:t>
            </a:r>
            <a:r>
              <a:rPr lang="en-US" dirty="0" err="1"/>
              <a:t>LightGBM</a:t>
            </a:r>
            <a:r>
              <a:rPr lang="en-US" dirty="0"/>
              <a:t> gives more weight to physical attributes: </a:t>
            </a:r>
            <a:r>
              <a:rPr lang="en-US" dirty="0" err="1"/>
              <a:t>LotFrontage</a:t>
            </a:r>
            <a:r>
              <a:rPr lang="en-US" dirty="0"/>
              <a:t> and </a:t>
            </a:r>
            <a:r>
              <a:rPr lang="en-US" dirty="0" err="1"/>
              <a:t>MasVnrArea</a:t>
            </a:r>
            <a:r>
              <a:rPr lang="en-US" dirty="0"/>
              <a:t> show much higher importance </a:t>
            </a:r>
            <a:r>
              <a:rPr lang="en-US" dirty="0" err="1"/>
              <a:t>YrRemodAge</a:t>
            </a:r>
            <a:r>
              <a:rPr lang="en-US" dirty="0"/>
              <a:t> shows stronger influence in </a:t>
            </a:r>
            <a:r>
              <a:rPr lang="en-US" dirty="0" err="1"/>
              <a:t>LightGBM</a:t>
            </a:r>
            <a:r>
              <a:rPr lang="en-US" dirty="0"/>
              <a:t> (12%) compared to </a:t>
            </a:r>
            <a:r>
              <a:rPr lang="en-US" dirty="0" err="1"/>
              <a:t>CatBoost</a:t>
            </a:r>
            <a:r>
              <a:rPr lang="en-US" dirty="0"/>
              <a:t> (6%) </a:t>
            </a:r>
            <a:r>
              <a:rPr lang="en-US" b="1" dirty="0"/>
              <a:t>Practical Implications</a:t>
            </a:r>
            <a:r>
              <a:rPr lang="en-US" dirty="0"/>
              <a:t>: Model choice significantly affects feature interpretation Core features (</a:t>
            </a:r>
            <a:r>
              <a:rPr lang="en-US" dirty="0" err="1"/>
              <a:t>TotalSqFt</a:t>
            </a:r>
            <a:r>
              <a:rPr lang="en-US" dirty="0"/>
              <a:t>) remain important regardless of model Secondary features show high variability between models, suggesting careful model selection is crucial for specific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264FC-0B34-4D3F-9DE3-E03317C996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7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AA0F-C881-3256-DCC9-48A81AD91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7C102-01D2-9CCA-20AA-2FCA3366B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C418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2C12-4755-B3A3-BBB5-F5698150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569955"/>
            <a:ext cx="2743200" cy="234903"/>
          </a:xfrm>
        </p:spPr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5AD6-1673-072F-165B-3FC2482D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6860" y="6603132"/>
            <a:ext cx="4018280" cy="201726"/>
          </a:xfrm>
        </p:spPr>
        <p:txBody>
          <a:bodyPr/>
          <a:lstStyle/>
          <a:p>
            <a:r>
              <a:rPr lang="en-US" dirty="0" err="1"/>
              <a:t>Nawaraj</a:t>
            </a:r>
            <a:r>
              <a:rPr lang="en-US" dirty="0"/>
              <a:t> </a:t>
            </a:r>
            <a:r>
              <a:rPr lang="en-US" dirty="0" err="1"/>
              <a:t>Paudel</a:t>
            </a:r>
            <a:r>
              <a:rPr lang="en-US" dirty="0"/>
              <a:t>, PhD - Data Scientist &amp; ML Engineer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3AC8-B505-0695-AE03-7D317AC7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2280" y="6603132"/>
            <a:ext cx="2743200" cy="226956"/>
          </a:xfrm>
        </p:spPr>
        <p:txBody>
          <a:bodyPr/>
          <a:lstStyle/>
          <a:p>
            <a:fld id="{7E1937AE-3D16-4264-93AC-42AF574411DF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5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5E23-5239-EF1C-74B9-9B7CA655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B3A3E-4828-E483-BB8B-FFC5A2013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FEC31-C737-6CF9-2C07-3F7C6548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A08B-1AE3-4A60-18E5-F25B061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FBEA-DE59-7188-9837-101AEA98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B0D24-80E1-C51C-EA53-704B5A19D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BE261-0D80-B1A6-E881-6CD831D4B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E3672-84EA-D1A8-2EA4-C9243433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5CB30-A743-32D7-399F-E71F41E4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ECBC-B5D3-6DE5-4146-638225A7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64A-7C0D-F4CC-8023-58F77FD6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2D61-4894-B2C9-3AC0-C8F2560E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B4184"/>
                </a:solidFill>
              </a:defRPr>
            </a:lvl1pPr>
            <a:lvl2pPr>
              <a:defRPr>
                <a:solidFill>
                  <a:srgbClr val="4B4184"/>
                </a:solidFill>
              </a:defRPr>
            </a:lvl2pPr>
            <a:lvl3pPr>
              <a:defRPr>
                <a:solidFill>
                  <a:srgbClr val="4B4184"/>
                </a:solidFill>
              </a:defRPr>
            </a:lvl3pPr>
            <a:lvl4pPr>
              <a:defRPr>
                <a:solidFill>
                  <a:srgbClr val="4B4184"/>
                </a:solidFill>
              </a:defRPr>
            </a:lvl4pPr>
            <a:lvl5pPr>
              <a:defRPr>
                <a:solidFill>
                  <a:srgbClr val="4B418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B5559-B7C0-230E-B7F2-5E80D252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665996"/>
            <a:ext cx="2692400" cy="226956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B42-D62C-61B2-ACA0-2A6E0225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4360" y="6649112"/>
            <a:ext cx="4079240" cy="201726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Nawaraj</a:t>
            </a:r>
            <a:r>
              <a:rPr lang="en-US" dirty="0"/>
              <a:t> </a:t>
            </a:r>
            <a:r>
              <a:rPr lang="en-US" dirty="0" err="1"/>
              <a:t>Paudel</a:t>
            </a:r>
            <a:r>
              <a:rPr lang="en-US" dirty="0"/>
              <a:t>, PhD - Data Scientist &amp; ML Engineer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96DB-C605-CEC5-6A2E-117BF3F4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8320" y="6649112"/>
            <a:ext cx="2692400" cy="226956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7E1937AE-3D16-4264-93AC-42AF574411DF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8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9118-C542-A317-EC43-BBF1A708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35D06-7093-7239-12C2-182433A96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C418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EE18-221E-B49F-8556-C7D423B5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120" y="6648298"/>
            <a:ext cx="2743200" cy="234903"/>
          </a:xfrm>
        </p:spPr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9769-9BBE-B8C7-C6EC-3960A41A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6860" y="6686001"/>
            <a:ext cx="4018280" cy="201726"/>
          </a:xfrm>
        </p:spPr>
        <p:txBody>
          <a:bodyPr/>
          <a:lstStyle/>
          <a:p>
            <a:r>
              <a:rPr lang="en-US" dirty="0"/>
              <a:t>Nawaraj Paudel, PhD - Data Scientist &amp; ML Engineer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12ED-AF24-3DA3-AA8A-7073EB4E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7680" y="6673386"/>
            <a:ext cx="2743200" cy="226956"/>
          </a:xfrm>
        </p:spPr>
        <p:txBody>
          <a:bodyPr/>
          <a:lstStyle/>
          <a:p>
            <a:fld id="{7E1937AE-3D16-4264-93AC-42AF574411DF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35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C729-8809-B4F1-8E47-7E7C56E7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3470-0FE2-8096-0EF9-DB642BBA4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5742E-BD12-7A34-3271-D860C24EA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BDECE-58E2-0D4F-ABCD-750DFC0E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B1C5F-00BC-7D52-3AF8-6969DF97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205D9-5581-BBB4-A2A0-8D6ABD51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7E58-1A05-9678-58F5-161E6F71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8D36E-BEFF-E9BD-D83E-1099F186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EBEDB-80FC-4408-8FD2-71D26E98E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9E8A7-1639-AA5A-A04E-5564F0AFF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5E6FE-3AD1-CFED-F448-020AEEAE9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4BABF-9677-0577-2647-6EFEB42E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1A2ED-DBF6-C235-E7B5-91CFDBEA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6860" y="6678778"/>
            <a:ext cx="4018280" cy="201726"/>
          </a:xfrm>
        </p:spPr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7131E-27F1-7A4F-59BE-456D2B0C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7331-7218-5022-5E5E-BCAF36CD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FD668-6D4A-26ED-2D47-78269B67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03AF0-70F1-5D15-2BE8-20E315F8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4CABF-4AF0-6072-6E5C-31FDBAEE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F3DDA-4C4D-8008-10FC-CB4EA7E5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7282E-8230-F962-6790-5254A275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CDA5E-6094-0582-688B-AD390984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0D74-0795-EDC7-2769-5783C683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8933-F18D-85D3-C5E4-91E775A49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A9D02-C5CA-29BF-21E9-EFB6E9D73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19032-F0F4-6C45-6705-97EDA9A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EC439-0BA6-1CAF-E16F-59080236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AC197-D39A-23FC-434C-3D638C2A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BD19-0698-0F39-625D-332D6FCE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E64F7-00EE-CC0F-2A06-B799657CE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9A2F2-4196-9560-8191-FDAE23C25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14D11-480A-2821-097E-5EE7102A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8679A-3041-E1F7-119B-C1CD274A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73404-5579-394B-305C-8AAF4C93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6E55E-3867-47C3-E0D1-D7B53D16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271"/>
            <a:ext cx="12192000" cy="944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656E9-2CE0-72A6-D48C-2FBD13F9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21603-46DE-25AE-83A4-B3A837911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2560" y="6636309"/>
            <a:ext cx="2743200" cy="2349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9/18/2024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4CC1-0350-C1F9-90DB-EFE0F0871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36309"/>
            <a:ext cx="4018280" cy="201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E42DC-1991-8924-07ED-B685B308F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6240" y="6636309"/>
            <a:ext cx="2743200" cy="226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37AE-3D16-4264-93AC-42AF574411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746C4D-F197-42E3-960A-5468E63842A5}"/>
              </a:ext>
            </a:extLst>
          </p:cNvPr>
          <p:cNvSpPr/>
          <p:nvPr userDrawn="1"/>
        </p:nvSpPr>
        <p:spPr>
          <a:xfrm>
            <a:off x="6000" y="868608"/>
            <a:ext cx="12186000" cy="18000"/>
          </a:xfrm>
          <a:prstGeom prst="rect">
            <a:avLst/>
          </a:prstGeom>
          <a:solidFill>
            <a:srgbClr val="4C4184"/>
          </a:solidFill>
        </p:spPr>
        <p:txBody>
          <a:bodyPr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solidFill>
                <a:srgbClr val="14131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212B3-F6B1-EDD9-68BE-68E814A9749C}"/>
              </a:ext>
            </a:extLst>
          </p:cNvPr>
          <p:cNvSpPr/>
          <p:nvPr userDrawn="1"/>
        </p:nvSpPr>
        <p:spPr>
          <a:xfrm>
            <a:off x="0" y="6636309"/>
            <a:ext cx="12186000" cy="268558"/>
          </a:xfrm>
          <a:prstGeom prst="rect">
            <a:avLst/>
          </a:prstGeom>
          <a:solidFill>
            <a:srgbClr val="4C41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3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4C418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C418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C418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C418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C418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C418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37A06D-6305-A8C1-F021-325E00D95753}"/>
              </a:ext>
            </a:extLst>
          </p:cNvPr>
          <p:cNvSpPr txBox="1"/>
          <p:nvPr/>
        </p:nvSpPr>
        <p:spPr>
          <a:xfrm>
            <a:off x="1577591" y="1450758"/>
            <a:ext cx="82195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rgbClr val="4C4184"/>
                </a:solidFill>
                <a:effectLst/>
                <a:latin typeface="+mj-lt"/>
              </a:rPr>
              <a:t>End-to-End Machine Learning Pipeline for Real Estate Valuation</a:t>
            </a:r>
            <a:endParaRPr lang="en-US" sz="3200" b="1" dirty="0">
              <a:solidFill>
                <a:srgbClr val="4C4184"/>
              </a:solidFill>
              <a:latin typeface="+mj-lt"/>
            </a:endParaRPr>
          </a:p>
          <a:p>
            <a:pPr algn="ctr"/>
            <a:endParaRPr lang="en-US" sz="3200" b="1" dirty="0">
              <a:solidFill>
                <a:srgbClr val="4C4184"/>
              </a:solidFill>
              <a:latin typeface="-apple-system"/>
            </a:endParaRPr>
          </a:p>
          <a:p>
            <a:pPr algn="ctr"/>
            <a:r>
              <a:rPr lang="en-US" sz="2800" b="1" i="0" dirty="0" err="1">
                <a:solidFill>
                  <a:srgbClr val="4C4184"/>
                </a:solidFill>
                <a:effectLst/>
                <a:latin typeface="+mj-lt"/>
              </a:rPr>
              <a:t>Nawaraj</a:t>
            </a:r>
            <a:r>
              <a:rPr lang="en-US" sz="2800" b="1" i="0" dirty="0">
                <a:solidFill>
                  <a:srgbClr val="4C4184"/>
                </a:solidFill>
                <a:effectLst/>
                <a:latin typeface="+mj-lt"/>
              </a:rPr>
              <a:t> </a:t>
            </a:r>
            <a:r>
              <a:rPr lang="en-US" sz="2800" b="1" i="0" dirty="0">
                <a:solidFill>
                  <a:srgbClr val="4B4184"/>
                </a:solidFill>
                <a:effectLst/>
                <a:latin typeface="+mj-lt"/>
              </a:rPr>
              <a:t>Paudel, PhD</a:t>
            </a:r>
          </a:p>
          <a:p>
            <a:pPr algn="ctr"/>
            <a:r>
              <a:rPr lang="en-US" sz="2800" b="1" i="0" dirty="0">
                <a:solidFill>
                  <a:srgbClr val="4B4184"/>
                </a:solidFill>
                <a:effectLst/>
                <a:latin typeface="+mj-lt"/>
              </a:rPr>
              <a:t> (Quantitative Modeling of Materials)</a:t>
            </a:r>
          </a:p>
          <a:p>
            <a:pPr algn="ctr"/>
            <a:r>
              <a:rPr lang="en-US" sz="2800" b="1" dirty="0">
                <a:solidFill>
                  <a:srgbClr val="4B4184"/>
                </a:solidFill>
                <a:latin typeface="+mj-lt"/>
              </a:rPr>
              <a:t>Data </a:t>
            </a:r>
            <a:r>
              <a:rPr lang="en-US" sz="2800" b="1" dirty="0">
                <a:solidFill>
                  <a:srgbClr val="4C4184"/>
                </a:solidFill>
                <a:latin typeface="+mj-lt"/>
              </a:rPr>
              <a:t>Scientist and ML Engineer</a:t>
            </a:r>
            <a:endParaRPr lang="en-US" sz="2800" b="1" i="0" dirty="0">
              <a:solidFill>
                <a:srgbClr val="4C4184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8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4944-73EE-DB81-AF1E-98B9AD4C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" y="-22305"/>
            <a:ext cx="12110720" cy="9448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</a:t>
            </a:r>
            <a:r>
              <a:rPr lang="en-US" sz="3800" b="1" dirty="0"/>
              <a:t>The top 4 categorical features were selected using ANOVA and Cramer's 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8717-B34B-D062-B308-B0694B29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F732-B3AD-2865-FFC8-A3280B1B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93180-E7BD-B15C-D4A8-1F620AC7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10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DC4AD-146D-13C6-0766-610C813E9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78" y="1025220"/>
            <a:ext cx="8571242" cy="543597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A360992-2C03-4962-11AF-7650B5CB0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390"/>
              </p:ext>
            </p:extLst>
          </p:nvPr>
        </p:nvGraphicFramePr>
        <p:xfrm>
          <a:off x="59100" y="1413346"/>
          <a:ext cx="3377435" cy="5148220"/>
        </p:xfrm>
        <a:graphic>
          <a:graphicData uri="http://schemas.openxmlformats.org/drawingml/2006/table">
            <a:tbl>
              <a:tblPr/>
              <a:tblGrid>
                <a:gridCol w="1551011">
                  <a:extLst>
                    <a:ext uri="{9D8B030D-6E8A-4147-A177-3AD203B41FA5}">
                      <a16:colId xmlns:a16="http://schemas.microsoft.com/office/drawing/2014/main" val="766846722"/>
                    </a:ext>
                  </a:extLst>
                </a:gridCol>
                <a:gridCol w="913212">
                  <a:extLst>
                    <a:ext uri="{9D8B030D-6E8A-4147-A177-3AD203B41FA5}">
                      <a16:colId xmlns:a16="http://schemas.microsoft.com/office/drawing/2014/main" val="1228070726"/>
                    </a:ext>
                  </a:extLst>
                </a:gridCol>
                <a:gridCol w="913212">
                  <a:extLst>
                    <a:ext uri="{9D8B030D-6E8A-4147-A177-3AD203B41FA5}">
                      <a16:colId xmlns:a16="http://schemas.microsoft.com/office/drawing/2014/main" val="2054058972"/>
                    </a:ext>
                  </a:extLst>
                </a:gridCol>
              </a:tblGrid>
              <a:tr h="3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Categorical Column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9981"/>
                  </a:ext>
                </a:extLst>
              </a:tr>
              <a:tr h="3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ExterQual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808.16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489410"/>
                  </a:ext>
                </a:extLst>
              </a:tr>
              <a:tr h="3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KitchenQual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555.20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871520"/>
                  </a:ext>
                </a:extLst>
              </a:tr>
              <a:tr h="3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BsmtQual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489.49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09270"/>
                  </a:ext>
                </a:extLst>
              </a:tr>
              <a:tr h="3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GarageFinish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1.30E-185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941205"/>
                  </a:ext>
                </a:extLst>
              </a:tr>
              <a:tr h="3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FireplaceQu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220.99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1.81E-195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223687"/>
                  </a:ext>
                </a:extLst>
              </a:tr>
              <a:tr h="3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CentralAir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194.12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1.52E-42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142470"/>
                  </a:ext>
                </a:extLst>
              </a:tr>
              <a:tr h="3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Foundation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186.77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3.43E-169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821303"/>
                  </a:ext>
                </a:extLst>
              </a:tr>
              <a:tr h="3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HeatingQC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161.99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2.40E-123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22873"/>
                  </a:ext>
                </a:extLst>
              </a:tr>
              <a:tr h="3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MasVnrType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133.61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1.70E-103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3165"/>
                  </a:ext>
                </a:extLst>
              </a:tr>
              <a:tr h="3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GarageType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130.70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4.59E-144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660225"/>
                  </a:ext>
                </a:extLst>
              </a:tr>
              <a:tr h="3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BsmtExposure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5.58E-101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8529"/>
                  </a:ext>
                </a:extLst>
              </a:tr>
              <a:tr h="3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BsmtFinType1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117.58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5.55E-131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244872"/>
                  </a:ext>
                </a:extLst>
              </a:tr>
              <a:tr h="367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Neighborhood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117.23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08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30F0489-AE37-0CFD-A9AD-D0295869B932}"/>
              </a:ext>
            </a:extLst>
          </p:cNvPr>
          <p:cNvSpPr txBox="1"/>
          <p:nvPr/>
        </p:nvSpPr>
        <p:spPr>
          <a:xfrm>
            <a:off x="603793" y="1044014"/>
            <a:ext cx="283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C4184"/>
                </a:solidFill>
              </a:rPr>
              <a:t>   ANOVA Test </a:t>
            </a:r>
          </a:p>
        </p:txBody>
      </p:sp>
    </p:spTree>
    <p:extLst>
      <p:ext uri="{BB962C8B-B14F-4D97-AF65-F5344CB8AC3E}">
        <p14:creationId xmlns:p14="http://schemas.microsoft.com/office/powerpoint/2010/main" val="217941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34EF-D52D-6551-D6B4-47CF6C53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74" y="7162"/>
            <a:ext cx="12168386" cy="944879"/>
          </a:xfrm>
        </p:spPr>
        <p:txBody>
          <a:bodyPr>
            <a:noAutofit/>
          </a:bodyPr>
          <a:lstStyle/>
          <a:p>
            <a:r>
              <a:rPr lang="en-US" sz="3200" b="1" dirty="0"/>
              <a:t>Minimum viable product (MVP): </a:t>
            </a:r>
            <a:r>
              <a:rPr lang="en-US" sz="3200" b="1" dirty="0" err="1"/>
              <a:t>CatBoost</a:t>
            </a:r>
            <a:r>
              <a:rPr lang="en-US" sz="3200" b="1" dirty="0"/>
              <a:t> trained with all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55317-BACA-C9F5-05CC-B172DD3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22F4-7C60-D708-304E-F6AD1D5D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737B3-0F88-E68A-BC11-39AD92EA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11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708D6-DECF-F8D5-1E30-83DFEEB4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4" y="4456709"/>
            <a:ext cx="4838022" cy="1992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A96B3-66F6-80BF-A5E7-548F28100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620" y="952041"/>
            <a:ext cx="6641959" cy="5496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ADC672-CE53-704B-373F-DEBC86EF161D}"/>
              </a:ext>
            </a:extLst>
          </p:cNvPr>
          <p:cNvSpPr txBox="1"/>
          <p:nvPr/>
        </p:nvSpPr>
        <p:spPr>
          <a:xfrm>
            <a:off x="308857" y="1211094"/>
            <a:ext cx="45418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>
                <a:solidFill>
                  <a:srgbClr val="4C4184"/>
                </a:solidFill>
              </a:rPr>
              <a:t>TotalSqFt</a:t>
            </a:r>
            <a:r>
              <a:rPr lang="en-US" dirty="0">
                <a:solidFill>
                  <a:srgbClr val="4C4184"/>
                </a:solidFill>
              </a:rPr>
              <a:t> and </a:t>
            </a:r>
            <a:r>
              <a:rPr lang="en-US" dirty="0" err="1">
                <a:solidFill>
                  <a:srgbClr val="4C4184"/>
                </a:solidFill>
              </a:rPr>
              <a:t>OverallQual</a:t>
            </a:r>
            <a:r>
              <a:rPr lang="en-US" dirty="0">
                <a:solidFill>
                  <a:srgbClr val="4C4184"/>
                </a:solidFill>
              </a:rPr>
              <a:t> emerged as the most significant features, contributing over 40% to the model's predictive power</a:t>
            </a:r>
          </a:p>
          <a:p>
            <a:endParaRPr lang="en-US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</a:rPr>
              <a:t> Over 10 features individually contribute 1 - 2% to the model's predictions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</a:rPr>
              <a:t> The </a:t>
            </a:r>
            <a:r>
              <a:rPr lang="en-US" dirty="0" err="1">
                <a:solidFill>
                  <a:srgbClr val="4C4184"/>
                </a:solidFill>
              </a:rPr>
              <a:t>CatBoost</a:t>
            </a:r>
            <a:r>
              <a:rPr lang="en-US" dirty="0">
                <a:solidFill>
                  <a:srgbClr val="4C4184"/>
                </a:solidFill>
              </a:rPr>
              <a:t> model, trained with default parameters and using all input features, achieved an average out-of-fold (OOF) R2 score of 9.125%</a:t>
            </a:r>
          </a:p>
        </p:txBody>
      </p:sp>
    </p:spTree>
    <p:extLst>
      <p:ext uri="{BB962C8B-B14F-4D97-AF65-F5344CB8AC3E}">
        <p14:creationId xmlns:p14="http://schemas.microsoft.com/office/powerpoint/2010/main" val="373732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6940E-1C19-BDD2-9111-D96D40F22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41AD-2CB8-F4DE-6ADC-147B7ACC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74" y="7162"/>
            <a:ext cx="12168386" cy="944879"/>
          </a:xfrm>
        </p:spPr>
        <p:txBody>
          <a:bodyPr>
            <a:noAutofit/>
          </a:bodyPr>
          <a:lstStyle/>
          <a:p>
            <a:r>
              <a:rPr lang="en-US" sz="3600" b="1" dirty="0"/>
              <a:t>             </a:t>
            </a:r>
            <a:r>
              <a:rPr lang="en-US" sz="4000" b="1" dirty="0"/>
              <a:t>Automated preprocessing pipeline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9DF10-FF4D-6ECB-7A54-E5B7B0AB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9F688-D1F8-DAE1-78F6-06747267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BEE9-23E6-E1DB-F74A-6AAB30B3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12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18AFB2-D95C-47A8-B47B-D69E18BAB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" y="915749"/>
            <a:ext cx="6763694" cy="3143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2B1C3B-ABE4-159C-016A-A02E3909C5EC}"/>
              </a:ext>
            </a:extLst>
          </p:cNvPr>
          <p:cNvSpPr txBox="1"/>
          <p:nvPr/>
        </p:nvSpPr>
        <p:spPr>
          <a:xfrm>
            <a:off x="606894" y="4277804"/>
            <a:ext cx="5837086" cy="216982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/>
              <a:t>Pipeline(steps=[('</a:t>
            </a:r>
            <a:r>
              <a:rPr lang="en-US" sz="900" dirty="0" err="1"/>
              <a:t>initial_preprocessing</a:t>
            </a:r>
            <a:r>
              <a:rPr lang="en-US" sz="900" dirty="0"/>
              <a:t>',                 </a:t>
            </a:r>
            <a:r>
              <a:rPr lang="en-US" sz="900" dirty="0" err="1"/>
              <a:t>FeaturePreprocessor</a:t>
            </a:r>
            <a:r>
              <a:rPr lang="en-US" sz="900" dirty="0"/>
              <a:t>(</a:t>
            </a:r>
            <a:r>
              <a:rPr lang="en-US" sz="900" dirty="0" err="1"/>
              <a:t>categorical_features</a:t>
            </a:r>
            <a:r>
              <a:rPr lang="en-US" sz="900" dirty="0"/>
              <a:t>=['Neighborhood',                                                           '</a:t>
            </a:r>
            <a:r>
              <a:rPr lang="en-US" sz="900" dirty="0" err="1"/>
              <a:t>FireplaceQu</a:t>
            </a:r>
            <a:r>
              <a:rPr lang="en-US" sz="900" dirty="0"/>
              <a:t>',                                                           '</a:t>
            </a:r>
            <a:r>
              <a:rPr lang="en-US" sz="900" dirty="0" err="1"/>
              <a:t>KitchenQual</a:t>
            </a:r>
            <a:r>
              <a:rPr lang="en-US" sz="900" dirty="0"/>
              <a:t>',                                                           '</a:t>
            </a:r>
            <a:r>
              <a:rPr lang="en-US" sz="900" dirty="0" err="1"/>
              <a:t>BsmtExposure</a:t>
            </a:r>
            <a:r>
              <a:rPr lang="en-US" sz="900" dirty="0"/>
              <a:t>'],                                     </a:t>
            </a:r>
            <a:r>
              <a:rPr lang="en-US" sz="900" dirty="0" err="1"/>
              <a:t>numeric_features</a:t>
            </a:r>
            <a:r>
              <a:rPr lang="en-US" sz="900" dirty="0"/>
              <a:t>=['</a:t>
            </a:r>
            <a:r>
              <a:rPr lang="en-US" sz="900" dirty="0" err="1"/>
              <a:t>YearRemodAdd</a:t>
            </a:r>
            <a:r>
              <a:rPr lang="en-US" sz="900" dirty="0"/>
              <a:t>', '</a:t>
            </a:r>
            <a:r>
              <a:rPr lang="en-US" sz="900" dirty="0" err="1"/>
              <a:t>YrSold</a:t>
            </a:r>
            <a:r>
              <a:rPr lang="en-US" sz="900" dirty="0"/>
              <a:t>',                                                       'Fireplaces',                                                       '</a:t>
            </a:r>
            <a:r>
              <a:rPr lang="en-US" sz="900" dirty="0" err="1"/>
              <a:t>LotFrontage</a:t>
            </a:r>
            <a:r>
              <a:rPr lang="en-US" sz="900" dirty="0"/>
              <a:t>',                                                       '</a:t>
            </a:r>
            <a:r>
              <a:rPr lang="en-US" sz="900" dirty="0" err="1"/>
              <a:t>GarageCars</a:t>
            </a:r>
            <a:r>
              <a:rPr lang="en-US" sz="900" dirty="0"/>
              <a:t>',                                                       '</a:t>
            </a:r>
            <a:r>
              <a:rPr lang="en-US" sz="900" dirty="0" err="1"/>
              <a:t>MasVnrArea</a:t>
            </a:r>
            <a:r>
              <a:rPr lang="en-US" sz="900" dirty="0"/>
              <a:t>',                                                       '</a:t>
            </a:r>
            <a:r>
              <a:rPr lang="en-US" sz="900" dirty="0" err="1"/>
              <a:t>BsmtFullBath</a:t>
            </a:r>
            <a:r>
              <a:rPr lang="en-US" sz="900" dirty="0"/>
              <a:t>',                                                       '</a:t>
            </a:r>
            <a:r>
              <a:rPr lang="en-US" sz="900" dirty="0" err="1"/>
              <a:t>GrLivArea</a:t>
            </a:r>
            <a:r>
              <a:rPr lang="en-US" sz="900" dirty="0"/>
              <a:t>',                                                       '</a:t>
            </a:r>
            <a:r>
              <a:rPr lang="en-US" sz="900" dirty="0" err="1"/>
              <a:t>BsmtHalfBath</a:t>
            </a:r>
            <a:r>
              <a:rPr lang="en-US" sz="900" dirty="0"/>
              <a:t>',                                                       '</a:t>
            </a:r>
            <a:r>
              <a:rPr lang="en-US" sz="900" dirty="0" err="1"/>
              <a:t>YearBuilt</a:t>
            </a:r>
            <a:r>
              <a:rPr lang="en-US" sz="900" dirty="0"/>
              <a:t>',                                                       '</a:t>
            </a:r>
            <a:r>
              <a:rPr lang="en-US" sz="900" dirty="0" err="1"/>
              <a:t>OverallQual</a:t>
            </a:r>
            <a:r>
              <a:rPr lang="en-US" sz="900" dirty="0"/>
              <a:t>',                                                       '</a:t>
            </a:r>
            <a:r>
              <a:rPr lang="en-US" sz="900" dirty="0" err="1"/>
              <a:t>TotalBsmtSF</a:t>
            </a:r>
            <a:r>
              <a:rPr lang="en-US" sz="900" dirty="0"/>
              <a:t>',                                                       '</a:t>
            </a:r>
            <a:r>
              <a:rPr lang="en-US" sz="900" dirty="0" err="1"/>
              <a:t>HalfBath</a:t>
            </a:r>
            <a:r>
              <a:rPr lang="en-US" sz="900" dirty="0"/>
              <a:t>', '</a:t>
            </a:r>
            <a:r>
              <a:rPr lang="en-US" sz="900" dirty="0" err="1"/>
              <a:t>FullBath</a:t>
            </a:r>
            <a:r>
              <a:rPr lang="en-US" sz="900" dirty="0"/>
              <a:t>',                                                       '</a:t>
            </a:r>
            <a:r>
              <a:rPr lang="en-US" sz="900" dirty="0" err="1"/>
              <a:t>TotRmsAb</a:t>
            </a:r>
            <a:r>
              <a:rPr lang="en-US" sz="900" dirty="0"/>
              <a:t>...                                                  Pipeline(steps=[('scaler',                                                                   </a:t>
            </a:r>
            <a:r>
              <a:rPr lang="en-US" sz="900" dirty="0" err="1"/>
              <a:t>StandardScaler</a:t>
            </a:r>
            <a:r>
              <a:rPr lang="en-US" sz="900" dirty="0"/>
              <a:t>())]),                                                  ['</a:t>
            </a:r>
            <a:r>
              <a:rPr lang="en-US" sz="900" dirty="0" err="1"/>
              <a:t>OverallQual</a:t>
            </a:r>
            <a:r>
              <a:rPr lang="en-US" sz="900" dirty="0"/>
              <a:t>',                                                   '</a:t>
            </a:r>
            <a:r>
              <a:rPr lang="en-US" sz="900" dirty="0" err="1"/>
              <a:t>TotRmsAbvGrd</a:t>
            </a:r>
            <a:r>
              <a:rPr lang="en-US" sz="900" dirty="0"/>
              <a:t>', '</a:t>
            </a:r>
            <a:r>
              <a:rPr lang="en-US" sz="900" dirty="0" err="1"/>
              <a:t>GarageCars</a:t>
            </a:r>
            <a:r>
              <a:rPr lang="en-US" sz="900" dirty="0"/>
              <a:t>',                                                   'Fireplaces', '</a:t>
            </a:r>
            <a:r>
              <a:rPr lang="en-US" sz="900" dirty="0" err="1"/>
              <a:t>LotFrontage</a:t>
            </a:r>
            <a:r>
              <a:rPr lang="en-US" sz="900" dirty="0"/>
              <a:t>',                                                   '</a:t>
            </a:r>
            <a:r>
              <a:rPr lang="en-US" sz="900" dirty="0" err="1"/>
              <a:t>MasVnrArea</a:t>
            </a:r>
            <a:r>
              <a:rPr lang="en-US" sz="900" dirty="0"/>
              <a:t>', '</a:t>
            </a:r>
            <a:r>
              <a:rPr lang="en-US" sz="900" dirty="0" err="1"/>
              <a:t>TotalSqFt</a:t>
            </a:r>
            <a:r>
              <a:rPr lang="en-US" sz="900" dirty="0"/>
              <a:t>',                                                   '</a:t>
            </a:r>
            <a:r>
              <a:rPr lang="en-US" sz="900" dirty="0" err="1"/>
              <a:t>HouseAge</a:t>
            </a:r>
            <a:r>
              <a:rPr lang="en-US" sz="900" dirty="0"/>
              <a:t>', '</a:t>
            </a:r>
            <a:r>
              <a:rPr lang="en-US" sz="900" dirty="0" err="1"/>
              <a:t>TotalBaths</a:t>
            </a:r>
            <a:r>
              <a:rPr lang="en-US" sz="900" dirty="0"/>
              <a:t>',                                                   '</a:t>
            </a:r>
            <a:r>
              <a:rPr lang="en-US" sz="900" dirty="0" err="1"/>
              <a:t>YrRemodAge</a:t>
            </a:r>
            <a:r>
              <a:rPr lang="en-US" sz="900" dirty="0"/>
              <a:t>']),                                                 ('cat',                                                  Pipeline(steps=[('</a:t>
            </a:r>
            <a:r>
              <a:rPr lang="en-US" sz="900" dirty="0" err="1"/>
              <a:t>onehot</a:t>
            </a:r>
            <a:r>
              <a:rPr lang="en-US" sz="900" dirty="0"/>
              <a:t>',                                                                   </a:t>
            </a:r>
            <a:r>
              <a:rPr lang="en-US" sz="900" dirty="0" err="1"/>
              <a:t>OneHotEncoder</a:t>
            </a:r>
            <a:r>
              <a:rPr lang="en-US" sz="900" dirty="0"/>
              <a:t>(drop='first',                                                                                 </a:t>
            </a:r>
            <a:r>
              <a:rPr lang="en-US" sz="900" dirty="0" err="1"/>
              <a:t>handle_unknown</a:t>
            </a:r>
            <a:r>
              <a:rPr lang="en-US" sz="900" dirty="0"/>
              <a:t>='ignore',                                                                                 </a:t>
            </a:r>
            <a:r>
              <a:rPr lang="en-US" sz="900" dirty="0" err="1"/>
              <a:t>sparse_output</a:t>
            </a:r>
            <a:r>
              <a:rPr lang="en-US" sz="900" dirty="0"/>
              <a:t>=False))]),                                                  ['Neighborhood',                                                   '</a:t>
            </a:r>
            <a:r>
              <a:rPr lang="en-US" sz="900" dirty="0" err="1"/>
              <a:t>FireplaceQu</a:t>
            </a:r>
            <a:r>
              <a:rPr lang="en-US" sz="900" dirty="0"/>
              <a:t>', '</a:t>
            </a:r>
            <a:r>
              <a:rPr lang="en-US" sz="900" dirty="0" err="1"/>
              <a:t>KitchenQual</a:t>
            </a:r>
            <a:r>
              <a:rPr lang="en-US" sz="900" dirty="0"/>
              <a:t>',                                                   '</a:t>
            </a:r>
            <a:r>
              <a:rPr lang="en-US" sz="900" dirty="0" err="1"/>
              <a:t>BsmtExposure</a:t>
            </a:r>
            <a:r>
              <a:rPr lang="en-US" sz="900" dirty="0"/>
              <a:t>'])]))])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E7EE5B-2830-32E9-A3D6-C7F0188A8EA2}"/>
              </a:ext>
            </a:extLst>
          </p:cNvPr>
          <p:cNvSpPr txBox="1"/>
          <p:nvPr/>
        </p:nvSpPr>
        <p:spPr>
          <a:xfrm>
            <a:off x="7004594" y="915749"/>
            <a:ext cx="5117067" cy="574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Feature Preprocessor</a:t>
            </a:r>
            <a:endParaRPr lang="en-US" sz="1600" kern="100" dirty="0">
              <a:solidFill>
                <a:srgbClr val="4C418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rgbClr val="4C4184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Data loading, column names normalization and data validation</a:t>
            </a:r>
            <a:endParaRPr lang="en-US" sz="1600" kern="100" dirty="0">
              <a:solidFill>
                <a:srgbClr val="4C418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Handles missing values using median imputation for numeric features and 'Unknown' for categorical features 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Consolidates rare categories based on threshold (merges categories &lt; 8% into 'Other')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Feature Engineer</a:t>
            </a:r>
            <a:endParaRPr lang="en-US" sz="1600" kern="100" dirty="0">
              <a:solidFill>
                <a:srgbClr val="4C418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Creates engineered features: </a:t>
            </a:r>
            <a:r>
              <a:rPr lang="en-US" sz="16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TotalSqFt</a:t>
            </a:r>
            <a:r>
              <a:rPr lang="en-US" sz="1600" kern="100" dirty="0">
                <a:solidFill>
                  <a:srgbClr val="4C4184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HouseAge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6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TotalBaths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6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YrRemodAge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Automatically drops original features after engineering new ones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Final Column Transformers</a:t>
            </a:r>
            <a:endParaRPr lang="en-US" sz="1600" kern="100" dirty="0">
              <a:solidFill>
                <a:srgbClr val="4C418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Numeric Pipeline: Applies </a:t>
            </a:r>
            <a:r>
              <a:rPr lang="en-US" sz="16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StandardScaler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to normalize all numeric features 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Categorical Pipeline: Uses </a:t>
            </a:r>
            <a:r>
              <a:rPr lang="en-US" sz="16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OneHotEncoder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with drop =</a:t>
            </a:r>
            <a:r>
              <a:rPr lang="en-US" sz="1600" kern="100" dirty="0">
                <a:solidFill>
                  <a:srgbClr val="4C4184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'first' and </a:t>
            </a:r>
            <a:r>
              <a:rPr lang="en-US" sz="16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handle_unknown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'ignore' for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36385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B9F7-B85D-451F-2D89-8B6137AB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200" b="1" dirty="0"/>
              <a:t>Cross validation shows slight variation in OOF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846D-0355-1F23-6A5D-AD620FA3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ADDB-8107-1E14-3CAA-19F05209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D46F-D0F3-97EE-FC7F-2DF3FC59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13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F5DBD3-39CD-D3C0-936E-21E64090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56" y="983469"/>
            <a:ext cx="8001264" cy="55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82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96A2-5E24-D75B-25A3-FB614C21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sz="4200" b="1" dirty="0"/>
              <a:t>Cross validation shows slight variation in OOF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EDF9-49AF-E4B4-EBAC-16E855D0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90A4-7725-5E0D-14C2-42D09FC9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C328D-56F3-6FD4-B0EC-299DF621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14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BDA03-DB32-5D84-5D32-6848D203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48" y="935513"/>
            <a:ext cx="8234304" cy="57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41D0-8A59-0E8C-AF74-92FE4C80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 Cross validation shows slight variation in OOF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5130E-9F0B-34C7-E73B-94633912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FD1B-B539-AF01-5A1D-34B4A019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BACC9-9703-C4DB-7D20-F7111DED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15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85D2C-53CD-D02E-843C-9AB01A6E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1043697"/>
            <a:ext cx="7827666" cy="54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2327-8A3D-B8E6-1381-4E155C46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 Cross validation shows slight variation in OOF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2379-5519-289E-23A6-D19138A4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AFAC5-6620-6701-EDA9-D83B9536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328CD-6D29-955D-340F-69E4EDE3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16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94CB3-8E0D-1EDF-4464-793E041B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82" y="1021149"/>
            <a:ext cx="7892659" cy="54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0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647F-7A23-2C28-66F9-2C8E6EF1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/>
              <a:t>All models stabilize for sample sizes above 1500, but they consistently overfit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5B56E-AE59-6077-AB87-B579D94F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28A9-DD33-22CD-ED3A-EB503938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AE06-A654-0FDB-42B5-BAA0A88F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17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89CEF8-68A9-FA43-6B90-0AE2A419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" y="1479675"/>
            <a:ext cx="5672127" cy="45538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E141AC-988B-063B-58AA-C3ABFD463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81" y="1479676"/>
            <a:ext cx="5678863" cy="45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94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D97E-8AE9-B47B-5B62-4F8B6434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50" y="-58271"/>
            <a:ext cx="11890549" cy="944879"/>
          </a:xfrm>
        </p:spPr>
        <p:txBody>
          <a:bodyPr>
            <a:noAutofit/>
          </a:bodyPr>
          <a:lstStyle/>
          <a:p>
            <a:r>
              <a:rPr lang="en-US" sz="3800" b="1" dirty="0" err="1"/>
              <a:t>LightGBM</a:t>
            </a:r>
            <a:r>
              <a:rPr lang="en-US" sz="3800" b="1" dirty="0"/>
              <a:t> excels in both predictive power and latency; </a:t>
            </a:r>
            <a:r>
              <a:rPr lang="en-US" sz="3800" b="1" dirty="0" err="1"/>
              <a:t>CatBoost</a:t>
            </a:r>
            <a:r>
              <a:rPr lang="en-US" sz="3800" b="1" dirty="0"/>
              <a:t> offers slightly enhanced predictive capabilities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0901-E739-92D1-7FE3-C9BD8697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5A015-53CF-8E82-8503-C2533D6F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F46E-96CD-BBBB-11C7-CAB3EFAF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18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7150B-4AE4-46EC-AE45-30329DBE6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872" y="934004"/>
            <a:ext cx="2179296" cy="56677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74DBA4-7B9E-B344-3850-498C50BBFD3C}"/>
              </a:ext>
            </a:extLst>
          </p:cNvPr>
          <p:cNvSpPr txBox="1"/>
          <p:nvPr/>
        </p:nvSpPr>
        <p:spPr>
          <a:xfrm>
            <a:off x="121863" y="3919715"/>
            <a:ext cx="9451609" cy="2912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Latency vs Performance Trade-off</a:t>
            </a:r>
            <a:endParaRPr lang="en-US" sz="1800" kern="100" dirty="0">
              <a:solidFill>
                <a:srgbClr val="4C418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US" sz="15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emerges as the most efficient model with just 0.12s training time while maintaining strong performance (R² 0.928, MAE 13702) 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CatBoost</a:t>
            </a:r>
            <a:r>
              <a:rPr lang="en-US" sz="15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achieves the best test accuracy (R² 0.939) but requires 20x longer training time (2.41s) than </a:t>
            </a:r>
            <a:r>
              <a:rPr lang="en-US" sz="15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US" sz="15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RandomForest's</a:t>
            </a:r>
            <a:r>
              <a:rPr lang="en-US" sz="15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higher training R² (0.954) comes at the cost of longer training time (1.70s), suggesting potential overfitting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4C4184"/>
                </a:solidFill>
                <a:latin typeface="+mj-lt"/>
              </a:rPr>
              <a:t>The choice between </a:t>
            </a:r>
            <a:r>
              <a:rPr lang="en-US" sz="1500" dirty="0" err="1">
                <a:solidFill>
                  <a:srgbClr val="4C4184"/>
                </a:solidFill>
                <a:latin typeface="+mj-lt"/>
              </a:rPr>
              <a:t>CatBoost</a:t>
            </a:r>
            <a:r>
              <a:rPr lang="en-US" sz="1500" dirty="0">
                <a:solidFill>
                  <a:srgbClr val="4C4184"/>
                </a:solidFill>
                <a:latin typeface="+mj-lt"/>
              </a:rPr>
              <a:t> and </a:t>
            </a:r>
            <a:r>
              <a:rPr lang="en-US" sz="1500" dirty="0" err="1">
                <a:solidFill>
                  <a:srgbClr val="4C4184"/>
                </a:solidFill>
                <a:latin typeface="+mj-lt"/>
              </a:rPr>
              <a:t>LightGBM</a:t>
            </a:r>
            <a:r>
              <a:rPr lang="en-US" sz="1500" dirty="0">
                <a:solidFill>
                  <a:srgbClr val="4C4184"/>
                </a:solidFill>
                <a:latin typeface="+mj-lt"/>
              </a:rPr>
              <a:t> would depend on whether the 1% improvement in R² justifies the 20x increase in training time</a:t>
            </a:r>
            <a:endParaRPr lang="en-US" sz="1500" kern="100" dirty="0">
              <a:solidFill>
                <a:srgbClr val="4C418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276BF3-50DC-FD4C-74F7-3EBB15B24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1" y="986590"/>
            <a:ext cx="8635425" cy="27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6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4EE4-D9D4-D379-3AF6-A5B87D38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Feature importance: How different models tell different stories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C31F-5EC4-D417-BFA5-2AAD3771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4F65-6CA1-2221-BE9E-76578E39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A850-8A44-0F44-0E1E-0DF51834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19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FD7490-644D-B57B-9855-203ADD16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1844"/>
            <a:ext cx="6139648" cy="5081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B72ED-8318-D20E-EF0F-F34380A0C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35541"/>
            <a:ext cx="6030327" cy="49906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299230-4980-C763-5349-7D78E55CCAB1}"/>
              </a:ext>
            </a:extLst>
          </p:cNvPr>
          <p:cNvSpPr txBox="1"/>
          <p:nvPr/>
        </p:nvSpPr>
        <p:spPr>
          <a:xfrm>
            <a:off x="220458" y="6058168"/>
            <a:ext cx="11838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CatBoost</a:t>
            </a:r>
            <a:r>
              <a:rPr lang="en-US" sz="1600" b="1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emphasizes </a:t>
            </a:r>
            <a:r>
              <a:rPr lang="en-US" sz="1600" b="1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quality metrics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OverallQual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TotalBaths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6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KitchenQual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rank higher. </a:t>
            </a:r>
            <a:r>
              <a:rPr lang="en-US" sz="1600" b="1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gives more weight to </a:t>
            </a:r>
            <a:r>
              <a:rPr lang="en-US" sz="1600" b="1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physical attributes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LotFrontage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6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MasVnrArea</a:t>
            </a:r>
            <a:r>
              <a:rPr lang="en-US" sz="16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show much higher importance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9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7209-AFDB-01A4-CF06-F3FF2929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48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</a:t>
            </a:r>
            <a:r>
              <a:rPr lang="en-US" sz="4000" b="1" dirty="0"/>
              <a:t>Real estate tech: Where massive markets meet innovation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C6DAA-4CBF-EEAB-000F-3625665A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4DA94-9FFD-9680-3548-515D4FFA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1460" y="6598442"/>
            <a:ext cx="4069080" cy="328295"/>
          </a:xfrm>
        </p:spPr>
        <p:txBody>
          <a:bodyPr/>
          <a:lstStyle/>
          <a:p>
            <a:r>
              <a:rPr lang="en-US" dirty="0" err="1"/>
              <a:t>Nawaraj</a:t>
            </a:r>
            <a:r>
              <a:rPr lang="en-US" dirty="0"/>
              <a:t> </a:t>
            </a:r>
            <a:r>
              <a:rPr lang="en-US" dirty="0" err="1"/>
              <a:t>Paudel</a:t>
            </a:r>
            <a:r>
              <a:rPr lang="en-US" dirty="0"/>
              <a:t>, PhD - Data Scientist &amp; ML Engineer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C559E-E063-EDF8-5A73-8D1E3919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EFEFC-34FF-B9D3-CFEA-60C29F57E78D}"/>
              </a:ext>
            </a:extLst>
          </p:cNvPr>
          <p:cNvSpPr txBox="1"/>
          <p:nvPr/>
        </p:nvSpPr>
        <p:spPr>
          <a:xfrm>
            <a:off x="1346200" y="1373527"/>
            <a:ext cx="5385917" cy="1754326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                  </a:t>
            </a:r>
            <a:r>
              <a:rPr lang="en-US" b="1" dirty="0">
                <a:solidFill>
                  <a:srgbClr val="4C4184"/>
                </a:solidFill>
              </a:rPr>
              <a:t>Real Estate Market by the Numbers</a:t>
            </a:r>
            <a:endParaRPr lang="en-US" b="1" dirty="0">
              <a:solidFill>
                <a:srgbClr val="4C4184"/>
              </a:solidFill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  <a:latin typeface="+mj-lt"/>
              </a:rPr>
              <a:t>146 million residential units valued at 43 trillion USD</a:t>
            </a:r>
          </a:p>
          <a:p>
            <a:pPr algn="l"/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  <a:latin typeface="+mj-lt"/>
              </a:rPr>
              <a:t> Commercial real estate valued at 21 trillion USD</a:t>
            </a:r>
          </a:p>
          <a:p>
            <a:pPr algn="l"/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  <a:latin typeface="+mj-lt"/>
              </a:rPr>
              <a:t> 2- 8 % of these properties sold every year</a:t>
            </a:r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06BB0-D971-9146-A2A8-48FABBC98A91}"/>
              </a:ext>
            </a:extLst>
          </p:cNvPr>
          <p:cNvSpPr txBox="1"/>
          <p:nvPr/>
        </p:nvSpPr>
        <p:spPr>
          <a:xfrm>
            <a:off x="7460036" y="1536805"/>
            <a:ext cx="3304484" cy="1200329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      </a:t>
            </a:r>
            <a:r>
              <a:rPr lang="en-US" b="1" i="0" dirty="0" err="1">
                <a:solidFill>
                  <a:srgbClr val="4C4184"/>
                </a:solidFill>
                <a:effectLst/>
                <a:latin typeface="+mj-lt"/>
              </a:rPr>
              <a:t>Marketcap</a:t>
            </a:r>
            <a:r>
              <a:rPr lang="en-US" b="1" i="0" dirty="0">
                <a:solidFill>
                  <a:srgbClr val="4C4184"/>
                </a:solidFill>
                <a:effectLst/>
                <a:latin typeface="+mj-lt"/>
              </a:rPr>
              <a:t> Comparison</a:t>
            </a:r>
            <a:endParaRPr lang="en-US" dirty="0">
              <a:solidFill>
                <a:srgbClr val="4C4184"/>
              </a:solidFill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S &amp;P 500 : 45 Trillion</a:t>
            </a:r>
          </a:p>
          <a:p>
            <a:pPr algn="l"/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  <a:latin typeface="+mj-lt"/>
              </a:rPr>
              <a:t>NASDAQ 100 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20 Trillion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174B1-D087-1A0D-917B-798C2EE31870}"/>
              </a:ext>
            </a:extLst>
          </p:cNvPr>
          <p:cNvSpPr txBox="1"/>
          <p:nvPr/>
        </p:nvSpPr>
        <p:spPr>
          <a:xfrm>
            <a:off x="713433" y="3375026"/>
            <a:ext cx="10765134" cy="2862322"/>
          </a:xfrm>
          <a:prstGeom prst="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C4184"/>
                </a:solidFill>
                <a:latin typeface="+mj-lt"/>
              </a:rPr>
              <a:t>			</a:t>
            </a:r>
            <a:r>
              <a:rPr lang="en-US" b="1" dirty="0">
                <a:solidFill>
                  <a:srgbClr val="4C4184"/>
                </a:solidFill>
              </a:rPr>
              <a:t>Tech Transformation: Key Real Estate Domains</a:t>
            </a:r>
            <a:endParaRPr lang="en-US" b="1" dirty="0">
              <a:solidFill>
                <a:srgbClr val="4C4184"/>
              </a:solidFill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 err="1">
                <a:solidFill>
                  <a:srgbClr val="4C4184"/>
                </a:solidFill>
                <a:effectLst/>
                <a:latin typeface="+mj-lt"/>
              </a:rPr>
              <a:t>PropTech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Real estate markets</a:t>
            </a:r>
          </a:p>
          <a:p>
            <a:pPr algn="l"/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C4184"/>
                </a:solidFill>
                <a:latin typeface="+mj-lt"/>
              </a:rPr>
              <a:t>ConTech</a:t>
            </a:r>
            <a:r>
              <a:rPr lang="en-US" dirty="0">
                <a:solidFill>
                  <a:srgbClr val="4C4184"/>
                </a:solidFill>
                <a:latin typeface="+mj-lt"/>
              </a:rPr>
              <a:t>: Construction startups</a:t>
            </a:r>
          </a:p>
          <a:p>
            <a:pPr algn="l"/>
            <a:endParaRPr lang="en-US" dirty="0">
              <a:solidFill>
                <a:srgbClr val="4C4184"/>
              </a:solidFill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4C4184"/>
                </a:solidFill>
                <a:effectLst/>
                <a:latin typeface="+mj-lt"/>
              </a:rPr>
              <a:t>SmartRealEstate</a:t>
            </a:r>
            <a:r>
              <a:rPr lang="en-US" b="0" i="0" dirty="0">
                <a:solidFill>
                  <a:srgbClr val="4C4184"/>
                </a:solidFill>
                <a:effectLst/>
                <a:latin typeface="+mj-lt"/>
              </a:rPr>
              <a:t>: Intelligent cities and buildings</a:t>
            </a:r>
          </a:p>
          <a:p>
            <a:pPr algn="l"/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4C4184"/>
                </a:solidFill>
                <a:latin typeface="+mj-lt"/>
              </a:rPr>
              <a:t>RealEstateFinTech</a:t>
            </a:r>
            <a:r>
              <a:rPr lang="en-US" dirty="0">
                <a:solidFill>
                  <a:srgbClr val="4C4184"/>
                </a:solidFill>
                <a:latin typeface="+mj-lt"/>
              </a:rPr>
              <a:t>: </a:t>
            </a:r>
            <a:r>
              <a:rPr lang="en-US" dirty="0" err="1">
                <a:solidFill>
                  <a:srgbClr val="4C4184"/>
                </a:solidFill>
                <a:latin typeface="+mj-lt"/>
              </a:rPr>
              <a:t>Mortage</a:t>
            </a:r>
            <a:r>
              <a:rPr lang="en-US" dirty="0">
                <a:solidFill>
                  <a:srgbClr val="4C4184"/>
                </a:solidFill>
                <a:latin typeface="+mj-lt"/>
              </a:rPr>
              <a:t> marketplace, Blockchain and smart contracts, Crowdfunding platforms</a:t>
            </a:r>
          </a:p>
          <a:p>
            <a:pPr algn="l"/>
            <a:endParaRPr lang="en-US" b="0" i="0" dirty="0">
              <a:solidFill>
                <a:srgbClr val="4C4184"/>
              </a:solidFill>
              <a:effectLst/>
              <a:latin typeface="+mj-lt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  <a:latin typeface="+mj-lt"/>
              </a:rPr>
              <a:t>Collaborative economy</a:t>
            </a:r>
          </a:p>
        </p:txBody>
      </p:sp>
    </p:spTree>
    <p:extLst>
      <p:ext uri="{BB962C8B-B14F-4D97-AF65-F5344CB8AC3E}">
        <p14:creationId xmlns:p14="http://schemas.microsoft.com/office/powerpoint/2010/main" val="2986915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084E-BEF8-FAF6-EF5A-61AA424A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32" y="0"/>
            <a:ext cx="12192000" cy="944879"/>
          </a:xfrm>
        </p:spPr>
        <p:txBody>
          <a:bodyPr>
            <a:noAutofit/>
          </a:bodyPr>
          <a:lstStyle/>
          <a:p>
            <a:r>
              <a:rPr lang="en-US" sz="4000" b="1" dirty="0"/>
              <a:t>  $$ value impact: What each home feature adds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8F889-27E9-8E4C-B458-97CE5292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49BA-26CC-0A95-1E56-D47B0F5E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6102-6A92-64A8-F363-E2C2CB98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20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99AD3-122C-30E4-3B0F-36255F2F3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34" y="1040771"/>
            <a:ext cx="7807486" cy="5512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291CED-BCB5-AC6E-D92F-25A4FD9E6663}"/>
              </a:ext>
            </a:extLst>
          </p:cNvPr>
          <p:cNvSpPr txBox="1"/>
          <p:nvPr/>
        </p:nvSpPr>
        <p:spPr>
          <a:xfrm>
            <a:off x="472272" y="1581099"/>
            <a:ext cx="3456633" cy="443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solidFill>
                  <a:srgbClr val="4C4184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otal Square Footage (</a:t>
            </a:r>
            <a:r>
              <a:rPr lang="en-US" sz="18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TotalSqft</a:t>
            </a: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has the largest impact range (~60k USD) and shows consistently positive influence for larger values 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Overall Quality (</a:t>
            </a:r>
            <a:r>
              <a:rPr lang="en-US" sz="18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OverallQual</a:t>
            </a: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is the second most influential feature, with higher quality scores strongly driving up prices 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Neighborhood and quality-related categorical features (</a:t>
            </a:r>
            <a:r>
              <a:rPr lang="en-US" sz="18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KitchenQual</a:t>
            </a: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FireplaceQu</a:t>
            </a: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BsmtExposure</a:t>
            </a: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show clustered impacts </a:t>
            </a:r>
          </a:p>
        </p:txBody>
      </p:sp>
    </p:spTree>
    <p:extLst>
      <p:ext uri="{BB962C8B-B14F-4D97-AF65-F5344CB8AC3E}">
        <p14:creationId xmlns:p14="http://schemas.microsoft.com/office/powerpoint/2010/main" val="3312899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3055-D041-836A-1921-25FCB253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76" y="-58271"/>
            <a:ext cx="11739824" cy="944879"/>
          </a:xfrm>
        </p:spPr>
        <p:txBody>
          <a:bodyPr>
            <a:noAutofit/>
          </a:bodyPr>
          <a:lstStyle/>
          <a:p>
            <a:r>
              <a:rPr lang="en-US" sz="3400" b="1" dirty="0"/>
              <a:t>Potential Directions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A3AF-E503-5AA4-D044-F51C8D27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F13B-309C-3C07-CEB0-358A3A41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4009E-E08D-DFF1-5E39-708E2B85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21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C0CB3-15F6-23F2-966C-ED6FC010D547}"/>
              </a:ext>
            </a:extLst>
          </p:cNvPr>
          <p:cNvSpPr txBox="1"/>
          <p:nvPr/>
        </p:nvSpPr>
        <p:spPr>
          <a:xfrm>
            <a:off x="622998" y="1702405"/>
            <a:ext cx="10141522" cy="3453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LLMs in </a:t>
            </a:r>
            <a:r>
              <a:rPr lang="en-US" sz="1800" b="1" kern="100" dirty="0" err="1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Proptech</a:t>
            </a: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Utilizing LLMs to scan and extract valuable information from property and legal documents, enhancing property transaction efficiency.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Foreclosure Predictions</a:t>
            </a: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Implementing AI models to forecast foreclosure risks and assess buyer preparedness after listing a property for sale.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Image Analysis for Property Assessment</a:t>
            </a: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Using AI for image analysis to detect property damages, aiding in accurate property valuation.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Proactive Real Estate Services</a:t>
            </a: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Collaborating with banks and mortgage lenders to create databases tracking mortgage defaults, offering proactive property management.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AI/ML as SaaS</a:t>
            </a:r>
            <a:r>
              <a:rPr lang="en-US" sz="1800" kern="100" dirty="0">
                <a:solidFill>
                  <a:srgbClr val="4C418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Providing AI and ML technologies as a service to the real estate sector, enabling unprecedented insights and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317414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985F-16C2-68B6-5691-15CCF959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Acknowledgements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1CB8A-598A-154D-A69F-D0CCBF66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B707-BF24-C4D0-0E55-EFFE4FDD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3851-D04E-EC90-50E0-6A867656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22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94457-802D-518D-16B5-18690C3A969E}"/>
              </a:ext>
            </a:extLst>
          </p:cNvPr>
          <p:cNvSpPr txBox="1"/>
          <p:nvPr/>
        </p:nvSpPr>
        <p:spPr>
          <a:xfrm>
            <a:off x="793819" y="1828868"/>
            <a:ext cx="7465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4C4184"/>
                </a:solidFill>
                <a:effectLst/>
                <a:latin typeface="+mj-lt"/>
              </a:rPr>
              <a:t>I would like to extend my heartfelt gratitude to everyone who provided invaluable assistance during this project.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C4184"/>
                </a:solidFill>
                <a:latin typeface="+mj-lt"/>
              </a:rPr>
              <a:t>  Vivian S. Zhang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C4184"/>
                </a:solidFill>
                <a:latin typeface="+mj-lt"/>
              </a:rPr>
              <a:t>  Cole Ingraham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C4184"/>
                </a:solidFill>
                <a:latin typeface="+mj-lt"/>
              </a:rPr>
              <a:t> My cohorts: James </a:t>
            </a:r>
            <a:r>
              <a:rPr lang="en-US" sz="2400" dirty="0" err="1">
                <a:solidFill>
                  <a:srgbClr val="4C4184"/>
                </a:solidFill>
                <a:latin typeface="+mj-lt"/>
              </a:rPr>
              <a:t>Seykot</a:t>
            </a:r>
            <a:r>
              <a:rPr lang="en-US" sz="2400" dirty="0">
                <a:solidFill>
                  <a:srgbClr val="4C4184"/>
                </a:solidFill>
                <a:latin typeface="+mj-lt"/>
              </a:rPr>
              <a:t>, Margaret Bowers, Oreste Rukundo, </a:t>
            </a:r>
            <a:r>
              <a:rPr lang="en-US" sz="2400" dirty="0" err="1">
                <a:solidFill>
                  <a:srgbClr val="4C4184"/>
                </a:solidFill>
                <a:latin typeface="+mj-lt"/>
              </a:rPr>
              <a:t>Amiyo</a:t>
            </a:r>
            <a:r>
              <a:rPr lang="en-US" sz="2400" dirty="0">
                <a:solidFill>
                  <a:srgbClr val="4C4184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4C4184"/>
                </a:solidFill>
                <a:latin typeface="+mj-lt"/>
              </a:rPr>
              <a:t>Chattarjee</a:t>
            </a:r>
            <a:endParaRPr lang="en-US" sz="2400" dirty="0">
              <a:solidFill>
                <a:srgbClr val="4C418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916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1F02-6E75-0B23-2D50-F8CDE2D4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271"/>
            <a:ext cx="12192000" cy="982831"/>
          </a:xfrm>
        </p:spPr>
        <p:txBody>
          <a:bodyPr>
            <a:noAutofit/>
          </a:bodyPr>
          <a:lstStyle/>
          <a:p>
            <a:r>
              <a:rPr lang="en-US" sz="3100" b="1" dirty="0"/>
              <a:t>The housing data contains 80 features including 43 categorical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18C2-FD07-860F-49D1-5BC86667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614E-3185-A382-BF62-2067782A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D030-7D34-CEE2-4600-27128C04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A79512-B171-6DF7-5254-35D0434C0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87" y="964743"/>
            <a:ext cx="3587209" cy="2319122"/>
          </a:xfr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+mj-lt"/>
              </a:rPr>
              <a:t>Dwelling Characteristics</a:t>
            </a:r>
            <a:endParaRPr lang="en-US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OverallQual</a:t>
            </a:r>
            <a:r>
              <a:rPr lang="en-US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Rates the overall material and finish of the house 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YearBuilt</a:t>
            </a:r>
            <a:r>
              <a:rPr lang="en-US" sz="15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Original construction date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Year </a:t>
            </a:r>
            <a:r>
              <a:rPr lang="en-US" sz="15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Remod</a:t>
            </a:r>
            <a:r>
              <a:rPr lang="en-US" sz="15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/Add: </a:t>
            </a:r>
            <a:r>
              <a:rPr lang="en-US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Remodel date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453EA0-AACA-BAEA-6720-79C26EB67E68}"/>
              </a:ext>
            </a:extLst>
          </p:cNvPr>
          <p:cNvSpPr txBox="1">
            <a:spLocks/>
          </p:cNvSpPr>
          <p:nvPr/>
        </p:nvSpPr>
        <p:spPr>
          <a:xfrm>
            <a:off x="5381058" y="964743"/>
            <a:ext cx="3803132" cy="2726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8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Bedrooms and Bathrooms</a:t>
            </a:r>
            <a:endParaRPr lang="en-US" sz="3800" b="1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8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Bsmt</a:t>
            </a:r>
            <a:r>
              <a:rPr lang="en-US" sz="3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Full Bath: </a:t>
            </a:r>
            <a:r>
              <a:rPr lang="en-US" sz="3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Basement full bathrooms 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8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Bsmt</a:t>
            </a:r>
            <a:r>
              <a:rPr lang="en-US" sz="3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Half Bath: </a:t>
            </a:r>
            <a:r>
              <a:rPr lang="en-US" sz="3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Basement half bathrooms 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Full Bath: </a:t>
            </a:r>
            <a:r>
              <a:rPr lang="en-US" sz="3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Full bathrooms above grade 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Half Bath: </a:t>
            </a:r>
            <a:r>
              <a:rPr lang="en-US" sz="3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Half baths above grade 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3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Bedroom:</a:t>
            </a:r>
            <a:r>
              <a:rPr lang="en-US" sz="3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Bedrooms above grade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915D77-27AA-E5C4-E05A-80C53AEDCF66}"/>
              </a:ext>
            </a:extLst>
          </p:cNvPr>
          <p:cNvSpPr txBox="1">
            <a:spLocks/>
          </p:cNvSpPr>
          <p:nvPr/>
        </p:nvSpPr>
        <p:spPr>
          <a:xfrm>
            <a:off x="742387" y="3556935"/>
            <a:ext cx="3587209" cy="28833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latin typeface="+mj-lt"/>
              </a:rPr>
              <a:t>Living Area</a:t>
            </a:r>
            <a:endParaRPr lang="en-US" sz="1500" b="1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1st </a:t>
            </a:r>
            <a:r>
              <a:rPr lang="en-US" sz="15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Flr</a:t>
            </a:r>
            <a:r>
              <a:rPr lang="en-US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SF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First Floor square feet 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2nd </a:t>
            </a:r>
            <a:r>
              <a:rPr lang="en-US" sz="15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Flr</a:t>
            </a:r>
            <a:r>
              <a:rPr lang="en-US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SF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Second floor square feet 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Qual Fin SF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Low quality finished square feet (all floors) 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 Liv Area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Above grade (ground) living area square feet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E0B0C07-9D02-ACF4-C672-969A8E062BC7}"/>
              </a:ext>
            </a:extLst>
          </p:cNvPr>
          <p:cNvSpPr txBox="1">
            <a:spLocks/>
          </p:cNvSpPr>
          <p:nvPr/>
        </p:nvSpPr>
        <p:spPr>
          <a:xfrm>
            <a:off x="5381058" y="3878142"/>
            <a:ext cx="3803132" cy="25621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B418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Other Features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Fireplaces:</a:t>
            </a:r>
            <a:r>
              <a:rPr lang="en-US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Number of fireplaces 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FireplaceQu</a:t>
            </a:r>
            <a:r>
              <a:rPr lang="en-US" sz="15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Fireplace quality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Garage Cars: </a:t>
            </a:r>
            <a:r>
              <a:rPr lang="en-US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Size of garage in car capacity 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Garage Area: </a:t>
            </a:r>
            <a:r>
              <a:rPr lang="en-US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Size of garage in square feet</a:t>
            </a:r>
          </a:p>
          <a:p>
            <a:pPr marR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5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64 other features</a:t>
            </a:r>
            <a:endParaRPr lang="en-US" sz="15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9EF65-969C-8F60-619F-928939AD499E}"/>
              </a:ext>
            </a:extLst>
          </p:cNvPr>
          <p:cNvSpPr txBox="1"/>
          <p:nvPr/>
        </p:nvSpPr>
        <p:spPr>
          <a:xfrm>
            <a:off x="742387" y="953030"/>
            <a:ext cx="8441803" cy="547553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6A9EE2-1141-8A8C-17AD-076EBAE1B88F}"/>
              </a:ext>
            </a:extLst>
          </p:cNvPr>
          <p:cNvCxnSpPr>
            <a:cxnSpLocks/>
          </p:cNvCxnSpPr>
          <p:nvPr/>
        </p:nvCxnSpPr>
        <p:spPr>
          <a:xfrm>
            <a:off x="9184190" y="3724880"/>
            <a:ext cx="112749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FC81F9-D182-F222-D946-A423DEC7A44E}"/>
              </a:ext>
            </a:extLst>
          </p:cNvPr>
          <p:cNvSpPr txBox="1"/>
          <p:nvPr/>
        </p:nvSpPr>
        <p:spPr>
          <a:xfrm>
            <a:off x="9334919" y="4152384"/>
            <a:ext cx="2114694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4C4184"/>
                </a:solidFill>
              </a:rPr>
              <a:t>Sale Price Prediction  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7164BE-CF0A-E3FA-51F5-CA1B63F65A1E}"/>
              </a:ext>
            </a:extLst>
          </p:cNvPr>
          <p:cNvCxnSpPr/>
          <p:nvPr/>
        </p:nvCxnSpPr>
        <p:spPr>
          <a:xfrm>
            <a:off x="10246751" y="3724880"/>
            <a:ext cx="0" cy="427504"/>
          </a:xfrm>
          <a:prstGeom prst="straightConnector1">
            <a:avLst/>
          </a:prstGeom>
          <a:ln w="38100">
            <a:solidFill>
              <a:srgbClr val="4C41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CB6A30-7EB9-73E0-8A4E-8EEC98FD2660}"/>
              </a:ext>
            </a:extLst>
          </p:cNvPr>
          <p:cNvCxnSpPr>
            <a:cxnSpLocks/>
          </p:cNvCxnSpPr>
          <p:nvPr/>
        </p:nvCxnSpPr>
        <p:spPr>
          <a:xfrm flipV="1">
            <a:off x="10246751" y="3252560"/>
            <a:ext cx="0" cy="438237"/>
          </a:xfrm>
          <a:prstGeom prst="straightConnector1">
            <a:avLst/>
          </a:prstGeom>
          <a:ln w="38100">
            <a:solidFill>
              <a:srgbClr val="4C41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AA3591-0EBF-D177-AE20-C77740C4E748}"/>
              </a:ext>
            </a:extLst>
          </p:cNvPr>
          <p:cNvSpPr txBox="1"/>
          <p:nvPr/>
        </p:nvSpPr>
        <p:spPr>
          <a:xfrm>
            <a:off x="9418320" y="2606229"/>
            <a:ext cx="185593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4C4184"/>
                </a:solidFill>
              </a:rPr>
              <a:t>Property Recommendation    </a:t>
            </a:r>
          </a:p>
        </p:txBody>
      </p:sp>
    </p:spTree>
    <p:extLst>
      <p:ext uri="{BB962C8B-B14F-4D97-AF65-F5344CB8AC3E}">
        <p14:creationId xmlns:p14="http://schemas.microsoft.com/office/powerpoint/2010/main" val="412216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5B31-911F-1740-A7E7-AF645E4A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58"/>
            <a:ext cx="12192000" cy="944879"/>
          </a:xfrm>
        </p:spPr>
        <p:txBody>
          <a:bodyPr>
            <a:normAutofit/>
          </a:bodyPr>
          <a:lstStyle/>
          <a:p>
            <a:r>
              <a:rPr lang="en-US" sz="3600" b="1" dirty="0"/>
              <a:t>Missing data were labeled ‘unknown’ for categorical 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E36AC-4FE1-8C18-C244-670B3892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A89C-3B42-D522-ECA1-9B8CAB22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8A71-CD5F-2D12-24F9-511992A9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4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0283ED-7D0F-8FF2-462E-19F7A961F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46" y="1419532"/>
            <a:ext cx="6866374" cy="47417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638E37-4CB2-0456-B7FD-34CE2A3EB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1" y="1045203"/>
            <a:ext cx="4847397" cy="39113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14B59B-6953-7E24-F2CA-2E8C0064693C}"/>
              </a:ext>
            </a:extLst>
          </p:cNvPr>
          <p:cNvSpPr txBox="1"/>
          <p:nvPr/>
        </p:nvSpPr>
        <p:spPr>
          <a:xfrm>
            <a:off x="81280" y="5201102"/>
            <a:ext cx="5043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C4184"/>
                </a:solidFill>
              </a:rPr>
              <a:t>If a categorical column had more than 10% missing values, a new category called 'Unknown' was created. For columns with less than 10% missing values, they were imputed with the most frequent category.</a:t>
            </a:r>
          </a:p>
        </p:txBody>
      </p:sp>
    </p:spTree>
    <p:extLst>
      <p:ext uri="{BB962C8B-B14F-4D97-AF65-F5344CB8AC3E}">
        <p14:creationId xmlns:p14="http://schemas.microsoft.com/office/powerpoint/2010/main" val="246460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87699-59E7-75BA-5C06-1A92C1A2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424E-211B-78FD-84BD-C09DE328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10"/>
            <a:ext cx="12192000" cy="944879"/>
          </a:xfrm>
        </p:spPr>
        <p:txBody>
          <a:bodyPr>
            <a:normAutofit/>
          </a:bodyPr>
          <a:lstStyle/>
          <a:p>
            <a:r>
              <a:rPr lang="en-US" sz="3600" b="1" dirty="0"/>
              <a:t> House prices have linear relationship with area and 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AACD-3BD7-103D-CBFC-418BB322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0F5F-15F7-9B26-EAEF-1E0D8523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6E51-0325-2FB8-0672-580A87F6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5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0C7398-929C-7B4F-242C-56F01D89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60" y="1078152"/>
            <a:ext cx="6854584" cy="54414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A40D2B-FA64-201B-4182-425044288AAC}"/>
              </a:ext>
            </a:extLst>
          </p:cNvPr>
          <p:cNvSpPr txBox="1"/>
          <p:nvPr/>
        </p:nvSpPr>
        <p:spPr>
          <a:xfrm>
            <a:off x="200967" y="1675200"/>
            <a:ext cx="35872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</a:rPr>
              <a:t>The house of price increases with quality and area of the house</a:t>
            </a:r>
          </a:p>
          <a:p>
            <a:endParaRPr lang="en-US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</a:rPr>
              <a:t>The rate of change of house price is steeper for total basement area</a:t>
            </a:r>
          </a:p>
          <a:p>
            <a:endParaRPr lang="en-US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</a:rPr>
              <a:t>There are price ranges for same quality and area stemming a fan like structure more pronounced in ‘</a:t>
            </a:r>
            <a:r>
              <a:rPr lang="en-US" dirty="0" err="1">
                <a:solidFill>
                  <a:srgbClr val="4C4184"/>
                </a:solidFill>
              </a:rPr>
              <a:t>AboveGround</a:t>
            </a:r>
            <a:r>
              <a:rPr lang="en-US" dirty="0">
                <a:solidFill>
                  <a:srgbClr val="4C4184"/>
                </a:solidFill>
              </a:rPr>
              <a:t> Living Area’ and ‘First Floor Area’</a:t>
            </a:r>
          </a:p>
          <a:p>
            <a:endParaRPr lang="en-US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</a:rPr>
              <a:t>There are some outliers in area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C41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BC87-73E7-1973-0D8E-D1DC2C86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/>
              <a:t>                   Q2/Q3: Peak season for home sales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12D39-AA60-C227-7251-46933BD6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DD5B-3C83-A7CE-9EEC-1EDAE311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A37E2-4C74-070F-8C9B-308C4A73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6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52933-F917-ADBC-F62B-33E83A65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5" y="1147108"/>
            <a:ext cx="8661679" cy="5224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744802-4370-A773-9DE6-4BC28D165C9B}"/>
              </a:ext>
            </a:extLst>
          </p:cNvPr>
          <p:cNvSpPr txBox="1"/>
          <p:nvPr/>
        </p:nvSpPr>
        <p:spPr>
          <a:xfrm>
            <a:off x="8993275" y="2483640"/>
            <a:ext cx="2984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4184"/>
                </a:solidFill>
              </a:rPr>
              <a:t>House Sales Seasonal Trend</a:t>
            </a:r>
          </a:p>
          <a:p>
            <a:endParaRPr lang="en-US" b="1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</a:rPr>
              <a:t> Sales start increasing in May and peak in June</a:t>
            </a:r>
          </a:p>
          <a:p>
            <a:endParaRPr lang="en-US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</a:rPr>
              <a:t> Lowest transactions occur at the end of the year and extend into the first two months of the following year</a:t>
            </a:r>
          </a:p>
        </p:txBody>
      </p:sp>
    </p:spTree>
    <p:extLst>
      <p:ext uri="{BB962C8B-B14F-4D97-AF65-F5344CB8AC3E}">
        <p14:creationId xmlns:p14="http://schemas.microsoft.com/office/powerpoint/2010/main" val="362764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A0DF-F7E6-1808-3AC3-F6FC749E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   Neighborhood-based median house prices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85F4-B04F-67C8-DD59-119CF21F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F3F6-C410-D1FA-BE96-924F2D6D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EBDC-737E-F69F-3E71-EDB21F7C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7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4B86C3-CBC6-8D83-98DC-545E4197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6" y="1069236"/>
            <a:ext cx="8350739" cy="5196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2F8D42-3560-3467-FA82-1BA84D1A8BB7}"/>
              </a:ext>
            </a:extLst>
          </p:cNvPr>
          <p:cNvSpPr txBox="1"/>
          <p:nvPr/>
        </p:nvSpPr>
        <p:spPr>
          <a:xfrm>
            <a:off x="8912889" y="1266647"/>
            <a:ext cx="2994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</a:rPr>
              <a:t> House prices in some neighborhoods start from as low as $200K, while the highest-priced neighborhoods can reach up to $600K</a:t>
            </a:r>
          </a:p>
          <a:p>
            <a:endParaRPr lang="en-US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</a:rPr>
              <a:t> Median house prices vary depending on the neighborhood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4C4184"/>
                </a:solidFill>
              </a:rPr>
              <a:t> Certain neighborhoods exhibit outlier house prices, with some properties significantly deviating from the median 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7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15C7-34F4-D140-1167-B553F4F7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62"/>
            <a:ext cx="12192000" cy="944879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 </a:t>
            </a:r>
            <a:r>
              <a:rPr lang="en-US" sz="3800" b="1" i="0" dirty="0">
                <a:effectLst/>
              </a:rPr>
              <a:t>Engineered features are highly </a:t>
            </a:r>
            <a:r>
              <a:rPr lang="en-US" sz="3800" b="1" dirty="0"/>
              <a:t>c</a:t>
            </a:r>
            <a:r>
              <a:rPr lang="en-US" sz="3800" b="1" i="0" dirty="0">
                <a:effectLst/>
              </a:rPr>
              <a:t>orrelated with original </a:t>
            </a:r>
            <a:r>
              <a:rPr lang="en-US" sz="3800" b="1" dirty="0"/>
              <a:t>f</a:t>
            </a:r>
            <a:r>
              <a:rPr lang="en-US" sz="3800" b="1" i="0" dirty="0">
                <a:effectLst/>
              </a:rPr>
              <a:t>eatures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CFDC-DBB5-BD07-602F-E4336716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2A79-1EBF-13FA-30FA-CDF22E26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0CFC1-883F-186E-9C06-F0F7649A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8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93A51-041D-9E18-D0B1-D8E0DA35A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21" y="1215563"/>
            <a:ext cx="7908053" cy="49972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7E9C7B-7E4A-A6D7-5ECC-1AC03CD2E270}"/>
              </a:ext>
            </a:extLst>
          </p:cNvPr>
          <p:cNvSpPr txBox="1"/>
          <p:nvPr/>
        </p:nvSpPr>
        <p:spPr>
          <a:xfrm>
            <a:off x="341645" y="952041"/>
            <a:ext cx="2350755" cy="14773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4184"/>
                </a:solidFill>
              </a:rPr>
              <a:t>Engineered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4C4184"/>
                </a:solidFill>
              </a:rPr>
              <a:t>TotalBaths</a:t>
            </a:r>
            <a:endParaRPr lang="en-US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4C4184"/>
                </a:solidFill>
              </a:rPr>
              <a:t>HouseAge</a:t>
            </a:r>
            <a:endParaRPr lang="en-US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4C4184"/>
                </a:solidFill>
              </a:rPr>
              <a:t>YearRemodAge</a:t>
            </a:r>
            <a:endParaRPr lang="en-US" dirty="0">
              <a:solidFill>
                <a:srgbClr val="4C418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4C4184"/>
                </a:solidFill>
              </a:rPr>
              <a:t>TotalSqFt</a:t>
            </a:r>
            <a:endParaRPr lang="en-US" dirty="0">
              <a:solidFill>
                <a:srgbClr val="4C4184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E7852C1-1090-33E1-1F75-F87C763DB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754347"/>
              </p:ext>
            </p:extLst>
          </p:nvPr>
        </p:nvGraphicFramePr>
        <p:xfrm>
          <a:off x="341645" y="2542232"/>
          <a:ext cx="2350755" cy="3917865"/>
        </p:xfrm>
        <a:graphic>
          <a:graphicData uri="http://schemas.openxmlformats.org/drawingml/2006/table">
            <a:tbl>
              <a:tblPr/>
              <a:tblGrid>
                <a:gridCol w="1294801">
                  <a:extLst>
                    <a:ext uri="{9D8B030D-6E8A-4147-A177-3AD203B41FA5}">
                      <a16:colId xmlns:a16="http://schemas.microsoft.com/office/drawing/2014/main" val="1973525364"/>
                    </a:ext>
                  </a:extLst>
                </a:gridCol>
                <a:gridCol w="1055954">
                  <a:extLst>
                    <a:ext uri="{9D8B030D-6E8A-4147-A177-3AD203B41FA5}">
                      <a16:colId xmlns:a16="http://schemas.microsoft.com/office/drawing/2014/main" val="527607443"/>
                    </a:ext>
                  </a:extLst>
                </a:gridCol>
              </a:tblGrid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Features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VIF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29490"/>
                  </a:ext>
                </a:extLst>
              </a:tr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TotalSqFt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3201.15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37068"/>
                  </a:ext>
                </a:extLst>
              </a:tr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BsmtFinSF1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1021.55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12607"/>
                  </a:ext>
                </a:extLst>
              </a:tr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BsmtUnfSF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954.11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04405"/>
                  </a:ext>
                </a:extLst>
              </a:tr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2ndFlrSF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915.30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975655"/>
                  </a:ext>
                </a:extLst>
              </a:tr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1stFlrSF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755.71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88104"/>
                  </a:ext>
                </a:extLst>
              </a:tr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BsmtFinSF2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145.64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945506"/>
                  </a:ext>
                </a:extLst>
              </a:tr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LowQualFinSF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526824"/>
                  </a:ext>
                </a:extLst>
              </a:tr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GarageCars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506173"/>
                  </a:ext>
                </a:extLst>
              </a:tr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GarageArea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8472"/>
                  </a:ext>
                </a:extLst>
              </a:tr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TotRmsAbvGrd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666932"/>
                  </a:ext>
                </a:extLst>
              </a:tr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HouseAge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58125"/>
                  </a:ext>
                </a:extLst>
              </a:tr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GarageAge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53598"/>
                  </a:ext>
                </a:extLst>
              </a:tr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TotalBaths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749899"/>
                  </a:ext>
                </a:extLst>
              </a:tr>
              <a:tr h="261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YrRemodAge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46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9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ADC6-6CA5-90A1-4001-35B4B958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62"/>
            <a:ext cx="12405360" cy="944879"/>
          </a:xfrm>
        </p:spPr>
        <p:txBody>
          <a:bodyPr>
            <a:noAutofit/>
          </a:bodyPr>
          <a:lstStyle/>
          <a:p>
            <a:r>
              <a:rPr lang="en-US" sz="3400" b="1" dirty="0"/>
              <a:t>The top 10 numerical features were selected for modeling, ensuring the most impactful variables are used for accurate predictions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4E14B-FDD6-AC1E-56B0-F8319155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E61D7-4D5E-60B3-7C50-7E7AF213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Nawaraj Paudel, PhD - Data Scientist &amp; ML Engineer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9348-E1EC-AA0C-CFA0-E26E98BB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37AE-3D16-4264-93AC-42AF574411DF}" type="slidenum">
              <a:rPr lang="en-US" smtClean="0"/>
              <a:pPr/>
              <a:t>9</a:t>
            </a:fld>
            <a:r>
              <a:rPr lang="en-US"/>
              <a:t> 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105D96-BB79-EDDA-0394-742E6603A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81821"/>
              </p:ext>
            </p:extLst>
          </p:nvPr>
        </p:nvGraphicFramePr>
        <p:xfrm>
          <a:off x="90435" y="1056937"/>
          <a:ext cx="4404360" cy="3167776"/>
        </p:xfrm>
        <a:graphic>
          <a:graphicData uri="http://schemas.openxmlformats.org/drawingml/2006/table">
            <a:tbl>
              <a:tblPr/>
              <a:tblGrid>
                <a:gridCol w="1673982">
                  <a:extLst>
                    <a:ext uri="{9D8B030D-6E8A-4147-A177-3AD203B41FA5}">
                      <a16:colId xmlns:a16="http://schemas.microsoft.com/office/drawing/2014/main" val="2265776143"/>
                    </a:ext>
                  </a:extLst>
                </a:gridCol>
                <a:gridCol w="1365189">
                  <a:extLst>
                    <a:ext uri="{9D8B030D-6E8A-4147-A177-3AD203B41FA5}">
                      <a16:colId xmlns:a16="http://schemas.microsoft.com/office/drawing/2014/main" val="1412170773"/>
                    </a:ext>
                  </a:extLst>
                </a:gridCol>
                <a:gridCol w="1365189">
                  <a:extLst>
                    <a:ext uri="{9D8B030D-6E8A-4147-A177-3AD203B41FA5}">
                      <a16:colId xmlns:a16="http://schemas.microsoft.com/office/drawing/2014/main" val="1230855959"/>
                    </a:ext>
                  </a:extLst>
                </a:gridCol>
              </a:tblGrid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Feature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F-Score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P-Value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343489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OverallQual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4342.9792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7677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TotalSqFt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3873.3856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052442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GarageCars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1752.9074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083583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TotalBaths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1709.5729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233243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GarageArea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1665.5998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278981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1stFlrSF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1519.5015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590166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HouseAge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1053.7745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788008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YrRemodAge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939.3147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808152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GarageAge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817.7759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268061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MasVnrArea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806.9772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055545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TotRmsAbvGrd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736.0766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883923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Fireplaces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718.7684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540853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BsmtFinSF1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543.6743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53915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WoodDeckSF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317.1991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176664"/>
                  </a:ext>
                </a:extLst>
              </a:tr>
              <a:tr h="1979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LotFrontage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280.3683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5789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76AE93-F6C6-C726-EB85-869BAB487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25628"/>
              </p:ext>
            </p:extLst>
          </p:nvPr>
        </p:nvGraphicFramePr>
        <p:xfrm>
          <a:off x="281355" y="4329609"/>
          <a:ext cx="3587261" cy="2126595"/>
        </p:xfrm>
        <a:graphic>
          <a:graphicData uri="http://schemas.openxmlformats.org/drawingml/2006/table">
            <a:tbl>
              <a:tblPr/>
              <a:tblGrid>
                <a:gridCol w="1821225">
                  <a:extLst>
                    <a:ext uri="{9D8B030D-6E8A-4147-A177-3AD203B41FA5}">
                      <a16:colId xmlns:a16="http://schemas.microsoft.com/office/drawing/2014/main" val="828810477"/>
                    </a:ext>
                  </a:extLst>
                </a:gridCol>
                <a:gridCol w="1766036">
                  <a:extLst>
                    <a:ext uri="{9D8B030D-6E8A-4147-A177-3AD203B41FA5}">
                      <a16:colId xmlns:a16="http://schemas.microsoft.com/office/drawing/2014/main" val="3796214555"/>
                    </a:ext>
                  </a:extLst>
                </a:gridCol>
              </a:tblGrid>
              <a:tr h="184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Tw Cen MT" panose="020B0602020104020603" pitchFamily="34" charset="0"/>
                        </a:rPr>
                        <a:t>VIF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18027"/>
                  </a:ext>
                </a:extLst>
              </a:tr>
              <a:tr h="194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TotalSqFt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86931"/>
                  </a:ext>
                </a:extLst>
              </a:tr>
              <a:tr h="194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HouseAge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544653"/>
                  </a:ext>
                </a:extLst>
              </a:tr>
              <a:tr h="194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OverallQual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29344"/>
                  </a:ext>
                </a:extLst>
              </a:tr>
              <a:tr h="194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TotalBaths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372139"/>
                  </a:ext>
                </a:extLst>
              </a:tr>
              <a:tr h="194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YrRemodAge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99769"/>
                  </a:ext>
                </a:extLst>
              </a:tr>
              <a:tr h="194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TotRmsAbvGrd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107359"/>
                  </a:ext>
                </a:extLst>
              </a:tr>
              <a:tr h="194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GarageCars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07471"/>
                  </a:ext>
                </a:extLst>
              </a:tr>
              <a:tr h="194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Fireplaces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99986"/>
                  </a:ext>
                </a:extLst>
              </a:tr>
              <a:tr h="194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MasVnrArea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135818"/>
                  </a:ext>
                </a:extLst>
              </a:tr>
              <a:tr h="194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LotFrontage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91317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F33BDA8-C201-BBCF-9F98-00CD6C219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37" y="1219173"/>
            <a:ext cx="7198208" cy="45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4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1831</Words>
  <Application>Microsoft Office PowerPoint</Application>
  <PresentationFormat>Widescreen</PresentationFormat>
  <Paragraphs>342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Tw Cen MT</vt:lpstr>
      <vt:lpstr>Wingdings</vt:lpstr>
      <vt:lpstr>Office Theme</vt:lpstr>
      <vt:lpstr>PowerPoint Presentation</vt:lpstr>
      <vt:lpstr>   Real estate tech: Where massive markets meet innovation</vt:lpstr>
      <vt:lpstr>The housing data contains 80 features including 43 categorical features</vt:lpstr>
      <vt:lpstr>Missing data were labeled ‘unknown’ for categorical  features</vt:lpstr>
      <vt:lpstr> House prices have linear relationship with area and quality</vt:lpstr>
      <vt:lpstr>                   Q2/Q3: Peak season for home sales</vt:lpstr>
      <vt:lpstr>    Neighborhood-based median house prices</vt:lpstr>
      <vt:lpstr>  Engineered features are highly correlated with original features </vt:lpstr>
      <vt:lpstr>The top 10 numerical features were selected for modeling, ensuring the most impactful variables are used for accurate predictions</vt:lpstr>
      <vt:lpstr> The top 4 categorical features were selected using ANOVA and Cramer's V</vt:lpstr>
      <vt:lpstr>Minimum viable product (MVP): CatBoost trained with all features</vt:lpstr>
      <vt:lpstr>             Automated preprocessing pipeline</vt:lpstr>
      <vt:lpstr> Cross validation shows slight variation in OOF prediction</vt:lpstr>
      <vt:lpstr>  Cross validation shows slight variation in OOF prediction</vt:lpstr>
      <vt:lpstr> Cross validation shows slight variation in OOF prediction</vt:lpstr>
      <vt:lpstr> Cross validation shows slight variation in OOF prediction</vt:lpstr>
      <vt:lpstr>All models stabilize for sample sizes above 1500, but they consistently overfit</vt:lpstr>
      <vt:lpstr>LightGBM excels in both predictive power and latency; CatBoost offers slightly enhanced predictive capabilities</vt:lpstr>
      <vt:lpstr>Feature importance: How different models tell different stories</vt:lpstr>
      <vt:lpstr>  $$ value impact: What each home feature adds</vt:lpstr>
      <vt:lpstr>Potential Directions</vt:lpstr>
      <vt:lpstr> 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Nawaraj Paudel</dc:creator>
  <cp:lastModifiedBy>anita sharma</cp:lastModifiedBy>
  <cp:revision>87</cp:revision>
  <dcterms:created xsi:type="dcterms:W3CDTF">2024-09-19T02:56:00Z</dcterms:created>
  <dcterms:modified xsi:type="dcterms:W3CDTF">2024-11-01T13:24:06Z</dcterms:modified>
</cp:coreProperties>
</file>