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23"/>
  </p:notesMasterIdLst>
  <p:handoutMasterIdLst>
    <p:handoutMasterId r:id="rId24"/>
  </p:handoutMasterIdLst>
  <p:sldIdLst>
    <p:sldId id="343" r:id="rId2"/>
    <p:sldId id="341" r:id="rId3"/>
    <p:sldId id="258" r:id="rId4"/>
    <p:sldId id="342" r:id="rId5"/>
    <p:sldId id="280" r:id="rId6"/>
    <p:sldId id="268" r:id="rId7"/>
    <p:sldId id="282" r:id="rId8"/>
    <p:sldId id="281" r:id="rId9"/>
    <p:sldId id="283" r:id="rId10"/>
    <p:sldId id="284" r:id="rId11"/>
    <p:sldId id="288" r:id="rId12"/>
    <p:sldId id="295" r:id="rId13"/>
    <p:sldId id="297" r:id="rId14"/>
    <p:sldId id="311" r:id="rId15"/>
    <p:sldId id="312" r:id="rId16"/>
    <p:sldId id="313" r:id="rId17"/>
    <p:sldId id="334" r:id="rId18"/>
    <p:sldId id="335" r:id="rId19"/>
    <p:sldId id="336" r:id="rId20"/>
    <p:sldId id="337" r:id="rId21"/>
    <p:sldId id="264"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2">
          <p15:clr>
            <a:srgbClr val="A4A3A4"/>
          </p15:clr>
        </p15:guide>
        <p15:guide id="2" pos="2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scaleToFitPaper="1" frameSlides="1"/>
  <p:clrMru>
    <a:srgbClr val="FF8000"/>
    <a:srgbClr val="CDAE9D"/>
    <a:srgbClr val="A9A3A6"/>
    <a:srgbClr val="D32B21"/>
    <a:srgbClr val="564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79" d="100"/>
          <a:sy n="79" d="100"/>
        </p:scale>
        <p:origin x="1536" y="96"/>
      </p:cViewPr>
      <p:guideLst>
        <p:guide orient="horz" pos="2152"/>
        <p:guide pos="2876"/>
      </p:guideLst>
    </p:cSldViewPr>
  </p:slideViewPr>
  <p:outlineViewPr>
    <p:cViewPr>
      <p:scale>
        <a:sx n="33" d="100"/>
        <a:sy n="33" d="100"/>
      </p:scale>
      <p:origin x="8"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198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Macintosh%20HD:Users:shelleyrank:Dropbox:Current%20Projects:TNC%20LEAF:Analysis:Ph2%20LEAF:Retrospec%20SPSS%20Output%20Tables%202012%2011%2001.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28218963254593199"/>
          <c:y val="0.19907407407407399"/>
          <c:w val="0.66327821522309705"/>
          <c:h val="0.68358048993875797"/>
        </c:manualLayout>
      </c:layout>
      <c:barChart>
        <c:barDir val="bar"/>
        <c:grouping val="clustered"/>
        <c:varyColors val="0"/>
        <c:ser>
          <c:idx val="0"/>
          <c:order val="0"/>
          <c:tx>
            <c:strRef>
              <c:f>Figures!$B$20</c:f>
              <c:strCache>
                <c:ptCount val="1"/>
                <c:pt idx="0">
                  <c:v>Now</c:v>
                </c:pt>
              </c:strCache>
            </c:strRef>
          </c:tx>
          <c:spPr>
            <a:solidFill>
              <a:srgbClr val="F35D21"/>
            </a:solidFill>
          </c:spPr>
          <c:invertIfNegative val="0"/>
          <c:cat>
            <c:strRef>
              <c:f>Figures!$A$21:$A$23</c:f>
              <c:strCache>
                <c:ptCount val="3"/>
                <c:pt idx="0">
                  <c:v>Mean Biospheric ECS</c:v>
                </c:pt>
                <c:pt idx="1">
                  <c:v>Mean Altruistic ECS</c:v>
                </c:pt>
                <c:pt idx="2">
                  <c:v>Mean Egoistic ECS</c:v>
                </c:pt>
              </c:strCache>
            </c:strRef>
          </c:cat>
          <c:val>
            <c:numRef>
              <c:f>Figures!$B$21:$B$23</c:f>
              <c:numCache>
                <c:formatCode>0.00</c:formatCode>
                <c:ptCount val="3"/>
                <c:pt idx="0">
                  <c:v>4.5138999999999996</c:v>
                </c:pt>
                <c:pt idx="1">
                  <c:v>4.5602</c:v>
                </c:pt>
                <c:pt idx="2">
                  <c:v>4.6619999999999937</c:v>
                </c:pt>
              </c:numCache>
            </c:numRef>
          </c:val>
          <c:extLst>
            <c:ext xmlns:c16="http://schemas.microsoft.com/office/drawing/2014/chart" uri="{C3380CC4-5D6E-409C-BE32-E72D297353CC}">
              <c16:uniqueId val="{00000000-208B-452C-A066-9983D92FB072}"/>
            </c:ext>
          </c:extLst>
        </c:ser>
        <c:ser>
          <c:idx val="1"/>
          <c:order val="1"/>
          <c:tx>
            <c:strRef>
              <c:f>Figures!$C$20</c:f>
              <c:strCache>
                <c:ptCount val="1"/>
                <c:pt idx="0">
                  <c:v>Before</c:v>
                </c:pt>
              </c:strCache>
            </c:strRef>
          </c:tx>
          <c:spPr>
            <a:solidFill>
              <a:srgbClr val="5B7E95"/>
            </a:solidFill>
          </c:spPr>
          <c:invertIfNegative val="0"/>
          <c:cat>
            <c:strRef>
              <c:f>Figures!$A$21:$A$23</c:f>
              <c:strCache>
                <c:ptCount val="3"/>
                <c:pt idx="0">
                  <c:v>Mean Biospheric ECS</c:v>
                </c:pt>
                <c:pt idx="1">
                  <c:v>Mean Altruistic ECS</c:v>
                </c:pt>
                <c:pt idx="2">
                  <c:v>Mean Egoistic ECS</c:v>
                </c:pt>
              </c:strCache>
            </c:strRef>
          </c:cat>
          <c:val>
            <c:numRef>
              <c:f>Figures!$C$21:$C$23</c:f>
              <c:numCache>
                <c:formatCode>0.00</c:formatCode>
                <c:ptCount val="3"/>
                <c:pt idx="0">
                  <c:v>3.8889</c:v>
                </c:pt>
                <c:pt idx="1">
                  <c:v>4.0740999999999996</c:v>
                </c:pt>
                <c:pt idx="2">
                  <c:v>4.3056000000000001</c:v>
                </c:pt>
              </c:numCache>
            </c:numRef>
          </c:val>
          <c:extLst>
            <c:ext xmlns:c16="http://schemas.microsoft.com/office/drawing/2014/chart" uri="{C3380CC4-5D6E-409C-BE32-E72D297353CC}">
              <c16:uniqueId val="{00000001-208B-452C-A066-9983D92FB072}"/>
            </c:ext>
          </c:extLst>
        </c:ser>
        <c:dLbls>
          <c:showLegendKey val="0"/>
          <c:showVal val="0"/>
          <c:showCatName val="0"/>
          <c:showSerName val="0"/>
          <c:showPercent val="0"/>
          <c:showBubbleSize val="0"/>
        </c:dLbls>
        <c:gapWidth val="150"/>
        <c:axId val="-2134246504"/>
        <c:axId val="-2134721192"/>
      </c:barChart>
      <c:catAx>
        <c:axId val="-2134246504"/>
        <c:scaling>
          <c:orientation val="minMax"/>
        </c:scaling>
        <c:delete val="0"/>
        <c:axPos val="l"/>
        <c:numFmt formatCode="General" sourceLinked="0"/>
        <c:majorTickMark val="out"/>
        <c:minorTickMark val="none"/>
        <c:tickLblPos val="nextTo"/>
        <c:txPr>
          <a:bodyPr/>
          <a:lstStyle/>
          <a:p>
            <a:pPr algn="r">
              <a:defRPr/>
            </a:pPr>
            <a:endParaRPr lang="en-US"/>
          </a:p>
        </c:txPr>
        <c:crossAx val="-2134721192"/>
        <c:crosses val="autoZero"/>
        <c:auto val="1"/>
        <c:lblAlgn val="ctr"/>
        <c:lblOffset val="100"/>
        <c:noMultiLvlLbl val="0"/>
      </c:catAx>
      <c:valAx>
        <c:axId val="-2134721192"/>
        <c:scaling>
          <c:orientation val="minMax"/>
          <c:min val="1"/>
        </c:scaling>
        <c:delete val="0"/>
        <c:axPos val="b"/>
        <c:majorGridlines>
          <c:spPr>
            <a:ln>
              <a:solidFill>
                <a:srgbClr val="585857"/>
              </a:solidFill>
            </a:ln>
          </c:spPr>
        </c:majorGridlines>
        <c:numFmt formatCode="0" sourceLinked="0"/>
        <c:majorTickMark val="out"/>
        <c:minorTickMark val="none"/>
        <c:tickLblPos val="nextTo"/>
        <c:crossAx val="-2134246504"/>
        <c:crosses val="autoZero"/>
        <c:crossBetween val="between"/>
      </c:valAx>
    </c:plotArea>
    <c:legend>
      <c:legendPos val="r"/>
      <c:layout>
        <c:manualLayout>
          <c:xMode val="edge"/>
          <c:yMode val="edge"/>
          <c:x val="4.6703849518810098E-2"/>
          <c:y val="4.5912438028579798E-2"/>
          <c:w val="0.38292578011082001"/>
          <c:h val="0.18595290172061801"/>
        </c:manualLayout>
      </c:layout>
      <c:overlay val="0"/>
    </c:legend>
    <c:plotVisOnly val="1"/>
    <c:dispBlanksAs val="gap"/>
    <c:showDLblsOverMax val="0"/>
  </c:chart>
  <c:txPr>
    <a:bodyPr/>
    <a:lstStyle/>
    <a:p>
      <a:pPr>
        <a:defRPr sz="2400" b="0" i="0">
          <a:solidFill>
            <a:srgbClr val="000000"/>
          </a:solidFill>
          <a:latin typeface="Arial"/>
          <a:cs typeface="Arial"/>
        </a:defRPr>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lrMapOvr bg1="dk1" tx1="lt1" bg2="dk2" tx2="lt2" accent1="accent1" accent2="accent2" accent3="accent3" accent4="accent4" accent5="accent5" accent6="accent6" hlink="hlink" folHlink="folHlink"/>
  <c:chart>
    <c:autoTitleDeleted val="0"/>
    <c:plotArea>
      <c:layout/>
      <c:lineChart>
        <c:grouping val="standard"/>
        <c:varyColors val="0"/>
        <c:ser>
          <c:idx val="0"/>
          <c:order val="0"/>
          <c:tx>
            <c:strRef>
              <c:f>'[Self-Reported behaviors.xlsx]Topics talked about'!$N$4</c:f>
              <c:strCache>
                <c:ptCount val="1"/>
                <c:pt idx="0">
                  <c:v>Non-visitor</c:v>
                </c:pt>
              </c:strCache>
            </c:strRef>
          </c:tx>
          <c:marker>
            <c:symbol val="none"/>
          </c:marker>
          <c:errBars>
            <c:errDir val="y"/>
            <c:errBarType val="both"/>
            <c:errValType val="cust"/>
            <c:noEndCap val="0"/>
            <c:plus>
              <c:numRef>
                <c:f>'[Self-Reported behaviors.xlsx]Topics talked about'!$U$18</c:f>
                <c:numCache>
                  <c:formatCode>General</c:formatCode>
                  <c:ptCount val="1"/>
                  <c:pt idx="0">
                    <c:v>7.7029584249428906E-2</c:v>
                  </c:pt>
                </c:numCache>
              </c:numRef>
            </c:plus>
            <c:minus>
              <c:numRef>
                <c:f>'[Self-Reported behaviors.xlsx]Topics talked about'!$U$18</c:f>
                <c:numCache>
                  <c:formatCode>General</c:formatCode>
                  <c:ptCount val="1"/>
                  <c:pt idx="0">
                    <c:v>7.7029584249428906E-2</c:v>
                  </c:pt>
                </c:numCache>
              </c:numRef>
            </c:minus>
          </c:errBars>
          <c:cat>
            <c:strRef>
              <c:f>'[Self-Reported behaviors.xlsx]Topics talked about'!$M$5:$M$11</c:f>
              <c:strCache>
                <c:ptCount val="7"/>
                <c:pt idx="0">
                  <c:v>Impacts Climate Change</c:v>
                </c:pt>
                <c:pt idx="1">
                  <c:v>Climate Science</c:v>
                </c:pt>
                <c:pt idx="2">
                  <c:v>Personal Acdtivities</c:v>
                </c:pt>
                <c:pt idx="3">
                  <c:v>Debates and Opinions</c:v>
                </c:pt>
                <c:pt idx="4">
                  <c:v>Ocean Acidification</c:v>
                </c:pt>
                <c:pt idx="5">
                  <c:v>Impacts Ocean Acidification</c:v>
                </c:pt>
                <c:pt idx="6">
                  <c:v>Group Efforts</c:v>
                </c:pt>
              </c:strCache>
            </c:strRef>
          </c:cat>
          <c:val>
            <c:numRef>
              <c:f>'[Self-Reported behaviors.xlsx]Topics talked about'!$N$5:$N$11</c:f>
              <c:numCache>
                <c:formatCode>####.000</c:formatCode>
                <c:ptCount val="7"/>
                <c:pt idx="0">
                  <c:v>0.93141945773524704</c:v>
                </c:pt>
                <c:pt idx="1">
                  <c:v>0.84688995215311003</c:v>
                </c:pt>
                <c:pt idx="2">
                  <c:v>0.80701754385964897</c:v>
                </c:pt>
                <c:pt idx="3">
                  <c:v>0.74641148325358897</c:v>
                </c:pt>
                <c:pt idx="4">
                  <c:v>0.48325358851674599</c:v>
                </c:pt>
                <c:pt idx="5">
                  <c:v>0.52312599681020699</c:v>
                </c:pt>
                <c:pt idx="6">
                  <c:v>0.50079744816586902</c:v>
                </c:pt>
              </c:numCache>
            </c:numRef>
          </c:val>
          <c:smooth val="0"/>
          <c:extLst>
            <c:ext xmlns:c16="http://schemas.microsoft.com/office/drawing/2014/chart" uri="{C3380CC4-5D6E-409C-BE32-E72D297353CC}">
              <c16:uniqueId val="{00000000-74DA-400A-87C1-C3E16E2F45FF}"/>
            </c:ext>
          </c:extLst>
        </c:ser>
        <c:ser>
          <c:idx val="1"/>
          <c:order val="1"/>
          <c:tx>
            <c:strRef>
              <c:f>'[Self-Reported behaviors.xlsx]Topics talked about'!$O$4</c:f>
              <c:strCache>
                <c:ptCount val="1"/>
                <c:pt idx="0">
                  <c:v>Non-NNOCCI visitor</c:v>
                </c:pt>
              </c:strCache>
            </c:strRef>
          </c:tx>
          <c:marker>
            <c:symbol val="none"/>
          </c:marker>
          <c:errBars>
            <c:errDir val="y"/>
            <c:errBarType val="both"/>
            <c:errValType val="cust"/>
            <c:noEndCap val="0"/>
            <c:plus>
              <c:numRef>
                <c:f>'[Self-Reported behaviors.xlsx]Topics talked about'!$T$18</c:f>
                <c:numCache>
                  <c:formatCode>General</c:formatCode>
                  <c:ptCount val="1"/>
                  <c:pt idx="0">
                    <c:v>8.2477195448458301E-2</c:v>
                  </c:pt>
                </c:numCache>
              </c:numRef>
            </c:plus>
            <c:minus>
              <c:numRef>
                <c:f>'[Self-Reported behaviors.xlsx]Topics talked about'!$T$18</c:f>
                <c:numCache>
                  <c:formatCode>General</c:formatCode>
                  <c:ptCount val="1"/>
                  <c:pt idx="0">
                    <c:v>8.2477195448458301E-2</c:v>
                  </c:pt>
                </c:numCache>
              </c:numRef>
            </c:minus>
          </c:errBars>
          <c:cat>
            <c:strRef>
              <c:f>'[Self-Reported behaviors.xlsx]Topics talked about'!$M$5:$M$11</c:f>
              <c:strCache>
                <c:ptCount val="7"/>
                <c:pt idx="0">
                  <c:v>Impacts Climate Change</c:v>
                </c:pt>
                <c:pt idx="1">
                  <c:v>Climate Science</c:v>
                </c:pt>
                <c:pt idx="2">
                  <c:v>Personal Acdtivities</c:v>
                </c:pt>
                <c:pt idx="3">
                  <c:v>Debates and Opinions</c:v>
                </c:pt>
                <c:pt idx="4">
                  <c:v>Ocean Acidification</c:v>
                </c:pt>
                <c:pt idx="5">
                  <c:v>Impacts Ocean Acidification</c:v>
                </c:pt>
                <c:pt idx="6">
                  <c:v>Group Efforts</c:v>
                </c:pt>
              </c:strCache>
            </c:strRef>
          </c:cat>
          <c:val>
            <c:numRef>
              <c:f>'[Self-Reported behaviors.xlsx]Topics talked about'!$O$5:$O$11</c:f>
              <c:numCache>
                <c:formatCode>###0.000</c:formatCode>
                <c:ptCount val="7"/>
                <c:pt idx="0">
                  <c:v>1.3598326359832631</c:v>
                </c:pt>
                <c:pt idx="1">
                  <c:v>1.2384937238493721</c:v>
                </c:pt>
                <c:pt idx="2">
                  <c:v>1.2384937238493721</c:v>
                </c:pt>
                <c:pt idx="3">
                  <c:v>1.0690376569037661</c:v>
                </c:pt>
                <c:pt idx="4" formatCode="####.000">
                  <c:v>0.673640167364017</c:v>
                </c:pt>
                <c:pt idx="5" formatCode="####.000">
                  <c:v>0.73640167364016795</c:v>
                </c:pt>
                <c:pt idx="6" formatCode="####.000">
                  <c:v>0.77405857740585804</c:v>
                </c:pt>
              </c:numCache>
            </c:numRef>
          </c:val>
          <c:smooth val="0"/>
          <c:extLst>
            <c:ext xmlns:c16="http://schemas.microsoft.com/office/drawing/2014/chart" uri="{C3380CC4-5D6E-409C-BE32-E72D297353CC}">
              <c16:uniqueId val="{00000001-74DA-400A-87C1-C3E16E2F45FF}"/>
            </c:ext>
          </c:extLst>
        </c:ser>
        <c:ser>
          <c:idx val="2"/>
          <c:order val="2"/>
          <c:tx>
            <c:strRef>
              <c:f>'[Self-Reported behaviors.xlsx]Topics talked about'!$P$4</c:f>
              <c:strCache>
                <c:ptCount val="1"/>
                <c:pt idx="0">
                  <c:v>NNOCCI visitor</c:v>
                </c:pt>
              </c:strCache>
            </c:strRef>
          </c:tx>
          <c:marker>
            <c:symbol val="none"/>
          </c:marker>
          <c:errBars>
            <c:errDir val="y"/>
            <c:errBarType val="both"/>
            <c:errValType val="cust"/>
            <c:noEndCap val="0"/>
            <c:plus>
              <c:numRef>
                <c:f>'[Self-Reported behaviors.xlsx]Topics talked about'!$S$18</c:f>
                <c:numCache>
                  <c:formatCode>General</c:formatCode>
                  <c:ptCount val="1"/>
                  <c:pt idx="0">
                    <c:v>7.2013523822969203E-2</c:v>
                  </c:pt>
                </c:numCache>
              </c:numRef>
            </c:plus>
            <c:minus>
              <c:numRef>
                <c:f>'[Self-Reported behaviors.xlsx]Topics talked about'!$S$18</c:f>
                <c:numCache>
                  <c:formatCode>General</c:formatCode>
                  <c:ptCount val="1"/>
                  <c:pt idx="0">
                    <c:v>7.2013523822969203E-2</c:v>
                  </c:pt>
                </c:numCache>
              </c:numRef>
            </c:minus>
          </c:errBars>
          <c:cat>
            <c:strRef>
              <c:f>'[Self-Reported behaviors.xlsx]Topics talked about'!$M$5:$M$11</c:f>
              <c:strCache>
                <c:ptCount val="7"/>
                <c:pt idx="0">
                  <c:v>Impacts Climate Change</c:v>
                </c:pt>
                <c:pt idx="1">
                  <c:v>Climate Science</c:v>
                </c:pt>
                <c:pt idx="2">
                  <c:v>Personal Acdtivities</c:v>
                </c:pt>
                <c:pt idx="3">
                  <c:v>Debates and Opinions</c:v>
                </c:pt>
                <c:pt idx="4">
                  <c:v>Ocean Acidification</c:v>
                </c:pt>
                <c:pt idx="5">
                  <c:v>Impacts Ocean Acidification</c:v>
                </c:pt>
                <c:pt idx="6">
                  <c:v>Group Efforts</c:v>
                </c:pt>
              </c:strCache>
            </c:strRef>
          </c:cat>
          <c:val>
            <c:numRef>
              <c:f>'[Self-Reported behaviors.xlsx]Topics talked about'!$P$5:$P$11</c:f>
              <c:numCache>
                <c:formatCode>###0.000</c:formatCode>
                <c:ptCount val="7"/>
                <c:pt idx="0">
                  <c:v>1.6715328467153301</c:v>
                </c:pt>
                <c:pt idx="1">
                  <c:v>1.527372262773723</c:v>
                </c:pt>
                <c:pt idx="2">
                  <c:v>1.562043795620438</c:v>
                </c:pt>
                <c:pt idx="3">
                  <c:v>1.4051094890510949</c:v>
                </c:pt>
                <c:pt idx="4">
                  <c:v>1.2591240875912411</c:v>
                </c:pt>
                <c:pt idx="5">
                  <c:v>1.286496350364964</c:v>
                </c:pt>
                <c:pt idx="6">
                  <c:v>1.2664233576642341</c:v>
                </c:pt>
              </c:numCache>
            </c:numRef>
          </c:val>
          <c:smooth val="0"/>
          <c:extLst>
            <c:ext xmlns:c16="http://schemas.microsoft.com/office/drawing/2014/chart" uri="{C3380CC4-5D6E-409C-BE32-E72D297353CC}">
              <c16:uniqueId val="{00000002-74DA-400A-87C1-C3E16E2F45FF}"/>
            </c:ext>
          </c:extLst>
        </c:ser>
        <c:dLbls>
          <c:showLegendKey val="0"/>
          <c:showVal val="0"/>
          <c:showCatName val="0"/>
          <c:showSerName val="0"/>
          <c:showPercent val="0"/>
          <c:showBubbleSize val="0"/>
        </c:dLbls>
        <c:smooth val="0"/>
        <c:axId val="1843255288"/>
        <c:axId val="1842654360"/>
      </c:lineChart>
      <c:catAx>
        <c:axId val="1843255288"/>
        <c:scaling>
          <c:orientation val="minMax"/>
        </c:scaling>
        <c:delete val="0"/>
        <c:axPos val="b"/>
        <c:numFmt formatCode="General" sourceLinked="0"/>
        <c:majorTickMark val="out"/>
        <c:minorTickMark val="none"/>
        <c:tickLblPos val="nextTo"/>
        <c:crossAx val="1842654360"/>
        <c:crosses val="autoZero"/>
        <c:auto val="1"/>
        <c:lblAlgn val="ctr"/>
        <c:lblOffset val="100"/>
        <c:noMultiLvlLbl val="0"/>
      </c:catAx>
      <c:valAx>
        <c:axId val="1842654360"/>
        <c:scaling>
          <c:orientation val="minMax"/>
          <c:max val="3"/>
        </c:scaling>
        <c:delete val="0"/>
        <c:axPos val="l"/>
        <c:majorGridlines/>
        <c:numFmt formatCode="####.000" sourceLinked="1"/>
        <c:majorTickMark val="out"/>
        <c:minorTickMark val="none"/>
        <c:tickLblPos val="nextTo"/>
        <c:crossAx val="1843255288"/>
        <c:crosses val="autoZero"/>
        <c:crossBetween val="between"/>
        <c:majorUnit val="1"/>
      </c:valAx>
    </c:plotArea>
    <c:legend>
      <c:legendPos val="r"/>
      <c:overlay val="0"/>
    </c:legend>
    <c:plotVisOnly val="1"/>
    <c:dispBlanksAs val="gap"/>
    <c:showDLblsOverMax val="0"/>
  </c:chart>
  <c:spPr>
    <a:ln>
      <a:noFill/>
    </a:ln>
  </c:spPr>
  <c:txPr>
    <a:bodyPr/>
    <a:lstStyle/>
    <a:p>
      <a:pPr>
        <a:defRPr sz="1800">
          <a:latin typeface="Arial Narrow"/>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0.51</cdr:x>
      <cdr:y>0.19681</cdr:y>
    </cdr:from>
    <cdr:to>
      <cdr:x>0.51</cdr:x>
      <cdr:y>0.87823</cdr:y>
    </cdr:to>
    <cdr:cxnSp macro="">
      <cdr:nvCxnSpPr>
        <cdr:cNvPr id="3" name="Straight Connector 2">
          <a:extLst xmlns:a="http://schemas.openxmlformats.org/drawingml/2006/main">
            <a:ext uri="{FF2B5EF4-FFF2-40B4-BE49-F238E27FC236}">
              <a16:creationId xmlns:a16="http://schemas.microsoft.com/office/drawing/2014/main" id="{606F45D5-7CE0-48E8-BCE5-CEFD5D50D1C0}"/>
            </a:ext>
          </a:extLst>
        </cdr:cNvPr>
        <cdr:cNvCxnSpPr/>
      </cdr:nvCxnSpPr>
      <cdr:spPr>
        <a:xfrm xmlns:a="http://schemas.openxmlformats.org/drawingml/2006/main" flipV="1">
          <a:off x="3517006" y="956497"/>
          <a:ext cx="0" cy="3311782"/>
        </a:xfrm>
        <a:prstGeom xmlns:a="http://schemas.openxmlformats.org/drawingml/2006/main" prst="line">
          <a:avLst/>
        </a:prstGeom>
        <a:ln xmlns:a="http://schemas.openxmlformats.org/drawingml/2006/main">
          <a:solidFill>
            <a:srgbClr val="585857"/>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6F8B7EA-02AF-3641-A679-D2BD4C0917CF}" type="datetimeFigureOut">
              <a:rPr lang="en-US"/>
              <a:pPr>
                <a:defRPr/>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C2DE7BA-0712-2D48-A303-4911407FA1E1}" type="slidenum">
              <a:rPr lang="en-US"/>
              <a:pPr>
                <a:defRPr/>
              </a:pPr>
              <a:t>‹#›</a:t>
            </a:fld>
            <a:endParaRPr lang="en-US"/>
          </a:p>
        </p:txBody>
      </p:sp>
    </p:spTree>
    <p:extLst>
      <p:ext uri="{BB962C8B-B14F-4D97-AF65-F5344CB8AC3E}">
        <p14:creationId xmlns:p14="http://schemas.microsoft.com/office/powerpoint/2010/main" val="346729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8BCD932A-2C9F-3147-B20A-BE0E1459412A}" type="datetimeFigureOut">
              <a:rPr lang="en-US"/>
              <a:pPr>
                <a:defRPr/>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AA79D7A-02C7-2445-9546-47198B5FAECD}" type="slidenum">
              <a:rPr lang="en-US"/>
              <a:pPr>
                <a:defRPr/>
              </a:pPr>
              <a:t>‹#›</a:t>
            </a:fld>
            <a:endParaRPr lang="en-US"/>
          </a:p>
        </p:txBody>
      </p:sp>
    </p:spTree>
    <p:extLst>
      <p:ext uri="{BB962C8B-B14F-4D97-AF65-F5344CB8AC3E}">
        <p14:creationId xmlns:p14="http://schemas.microsoft.com/office/powerpoint/2010/main" val="4311225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p>
            <a:pPr>
              <a:defRPr/>
            </a:pPr>
            <a:fld id="{64B745D6-3B13-C545-8F1A-800800FA1405}"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marL="285750" indent="-285750" eaLnBrk="1" fontAlgn="auto" hangingPunct="1">
              <a:spcBef>
                <a:spcPts val="0"/>
              </a:spcBef>
              <a:spcAft>
                <a:spcPts val="0"/>
              </a:spcAft>
              <a:buFont typeface="Arial" panose="020B0604020202020204" pitchFamily="34" charset="0"/>
              <a:buChar char="•"/>
              <a:defRPr/>
            </a:pPr>
            <a:r>
              <a:rPr lang="en-US" dirty="0">
                <a:ea typeface="+mn-ea"/>
                <a:cs typeface="+mn-cs"/>
              </a:rPr>
              <a:t>Spring 2014 cohort:  Greater changes for coworkers than friends and family</a:t>
            </a:r>
          </a:p>
          <a:p>
            <a:pPr marL="285750" indent="-285750" eaLnBrk="1" fontAlgn="auto" hangingPunct="1">
              <a:spcBef>
                <a:spcPts val="0"/>
              </a:spcBef>
              <a:spcAft>
                <a:spcPts val="0"/>
              </a:spcAft>
              <a:buFont typeface="Arial" panose="020B0604020202020204" pitchFamily="34" charset="0"/>
              <a:buChar char="•"/>
              <a:defRPr/>
            </a:pPr>
            <a:r>
              <a:rPr lang="en-US" dirty="0">
                <a:ea typeface="+mn-ea"/>
                <a:cs typeface="+mn-cs"/>
              </a:rPr>
              <a:t>Fall 2014 cohort:  Sometimes no difference (1 and 2), sometimes friends and family greater (2, 3, 5), sometimes coworkers greater (4)</a:t>
            </a:r>
          </a:p>
          <a:p>
            <a:pPr eaLnBrk="1" fontAlgn="auto" hangingPunct="1">
              <a:spcBef>
                <a:spcPts val="0"/>
              </a:spcBef>
              <a:spcAft>
                <a:spcPts val="0"/>
              </a:spcAft>
              <a:defRPr/>
            </a:pPr>
            <a:endParaRPr lang="en-US" dirty="0">
              <a:ea typeface="+mn-ea"/>
              <a:cs typeface="+mn-cs"/>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2153F940-0E87-3742-A394-D25531B2FF52}" type="slidenum">
              <a:rPr lang="en-US" sz="1200"/>
              <a:pPr eaLnBrk="1" fontAlgn="base" hangingPunct="1">
                <a:spcBef>
                  <a:spcPct val="0"/>
                </a:spcBef>
                <a:spcAft>
                  <a:spcPct val="0"/>
                </a:spcAft>
              </a:pPr>
              <a:t>20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8D2DFDB-19B0-F942-9A44-04B988E3553F}" type="slidenum">
              <a:rPr lang="en-US" sz="1200"/>
              <a:pPr eaLnBrk="1" fontAlgn="base" hangingPunct="1">
                <a:spcBef>
                  <a:spcPct val="0"/>
                </a:spcBef>
                <a:spcAft>
                  <a:spcPct val="0"/>
                </a:spcAft>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p>
            <a:pPr>
              <a:defRPr/>
            </a:pPr>
            <a:fld id="{FDA3140B-3C3A-F546-8C99-FDFDB44CA493}"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2E9B0EB0-E446-7D4C-AEFF-22D4CABF1A23}" type="slidenum">
              <a:rPr lang="en-US" sz="1200"/>
              <a:pPr eaLnBrk="1" fontAlgn="base" hangingPunct="1">
                <a:spcBef>
                  <a:spcPct val="0"/>
                </a:spcBef>
                <a:spcAft>
                  <a:spcPct val="0"/>
                </a:spcAft>
              </a:pPr>
              <a:t>11</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When we consider how we actually study how people come to develop their environmental identity and choose to act in ways that protect nature, we recognize that there are multiple interrelated factors that all contribute to an outcome.  In this case, we used a Structural Equation Model to consider the variables that emerge over time that leads volunteers at conservation organizations to change their behaviors over time.   </a:t>
            </a:r>
          </a:p>
          <a:p>
            <a:pPr eaLnBrk="1" hangingPunct="1">
              <a:spcBef>
                <a:spcPct val="0"/>
              </a:spcBef>
            </a:pPr>
            <a:endParaRPr lang="en-US">
              <a:latin typeface="Calibri" charset="0"/>
            </a:endParaRPr>
          </a:p>
          <a:p>
            <a:pPr eaLnBrk="1" hangingPunct="1">
              <a:spcBef>
                <a:spcPct val="0"/>
              </a:spcBef>
            </a:pPr>
            <a:r>
              <a:rPr lang="en-US">
                <a:latin typeface="Calibri" charset="0"/>
              </a:rPr>
              <a:t>If we really want </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2C457C3-8F98-3640-B362-171F459F03DA}" type="slidenum">
              <a:rPr lang="en-US" sz="1200"/>
              <a:pPr eaLnBrk="1" fontAlgn="base" hangingPunct="1">
                <a:spcBef>
                  <a:spcPct val="0"/>
                </a:spcBef>
                <a:spcAft>
                  <a:spcPct val="0"/>
                </a:spcAft>
              </a:pPr>
              <a:t>12</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552C814-8B92-5B49-B001-400CED695C80}" type="slidenum">
              <a:rPr lang="en-US" sz="1200"/>
              <a:pPr eaLnBrk="1" fontAlgn="base" hangingPunct="1">
                <a:spcBef>
                  <a:spcPct val="0"/>
                </a:spcBef>
                <a:spcAft>
                  <a:spcPct val="0"/>
                </a:spcAft>
              </a:pPr>
              <a:t>14</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15C7E98-1314-7743-9494-CD6159CF395C}" type="slidenum">
              <a:rPr lang="en-US" sz="1200"/>
              <a:pPr eaLnBrk="1" fontAlgn="base" hangingPunct="1">
                <a:spcBef>
                  <a:spcPct val="0"/>
                </a:spcBef>
                <a:spcAft>
                  <a:spcPct val="0"/>
                </a:spcAft>
              </a:pPr>
              <a:t>15</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86684EF3-3F66-924A-9193-A48CDD3220CE}" type="slidenum">
              <a:rPr lang="en-US" sz="1200"/>
              <a:pPr eaLnBrk="1" fontAlgn="base" hangingPunct="1">
                <a:spcBef>
                  <a:spcPct val="0"/>
                </a:spcBef>
                <a:spcAft>
                  <a:spcPct val="0"/>
                </a:spcAft>
              </a:pPr>
              <a:t>16</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7684463-54B1-6544-AE64-8D6E902464C7}" type="slidenum">
              <a:rPr lang="en-US" sz="1200"/>
              <a:pPr eaLnBrk="1" fontAlgn="base" hangingPunct="1">
                <a:spcBef>
                  <a:spcPct val="0"/>
                </a:spcBef>
                <a:spcAft>
                  <a:spcPct val="0"/>
                </a:spcAft>
              </a:pPr>
              <a:t>19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Arial Narrow"/>
              </a:defRPr>
            </a:lvl1pPr>
          </a:lstStyle>
          <a:p>
            <a:pPr>
              <a:defRPr/>
            </a:pPr>
            <a:fld id="{7875899A-9EFC-FE49-835C-22EFD6605C0C}" type="datetimeFigureOut">
              <a:rPr lang="en-US" smtClean="0"/>
              <a:pPr>
                <a:defRPr/>
              </a:pPr>
              <a:t>5/21/2018</a:t>
            </a:fld>
            <a:endParaRPr lang="en-US"/>
          </a:p>
        </p:txBody>
      </p:sp>
      <p:sp>
        <p:nvSpPr>
          <p:cNvPr id="5" name="Footer Placeholder 4"/>
          <p:cNvSpPr>
            <a:spLocks noGrp="1"/>
          </p:cNvSpPr>
          <p:nvPr>
            <p:ph type="ftr" sz="quarter" idx="11"/>
          </p:nvPr>
        </p:nvSpPr>
        <p:spPr/>
        <p:txBody>
          <a:bodyPr/>
          <a:lstStyle>
            <a:lvl1pPr>
              <a:defRPr>
                <a:latin typeface="Arial Narrow"/>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Arial Narrow"/>
              </a:defRPr>
            </a:lvl1pPr>
          </a:lstStyle>
          <a:p>
            <a:pPr>
              <a:defRPr/>
            </a:pPr>
            <a:fld id="{F9672BEF-5918-5241-B1AC-AFA5135F69AE}" type="slidenum">
              <a:rPr lang="en-US" smtClean="0"/>
              <a:pPr>
                <a:defRPr/>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75D2215-0206-8646-B7F1-901D3EC085AB}" type="datetimeFigureOut">
              <a:rPr lang="en-US" smtClean="0"/>
              <a:pPr>
                <a:defRPr/>
              </a:pPr>
              <a:t>5/21/2018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0E145-6215-ED41-B1E4-4CE6E67A3707}" type="slidenum">
              <a:rPr lang="en-US" smtClean="0"/>
              <a:pPr>
                <a:defRPr/>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2D6CF6C-F928-D549-885D-87D7CB0043A8}" type="datetimeFigureOut">
              <a:rPr lang="en-US" smtClean="0"/>
              <a:pPr>
                <a:defRPr/>
              </a:pPr>
              <a:t>5/21/2018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ACD1D84-ECEF-BF44-9F6A-F760883F5D00}" type="slidenum">
              <a:rPr lang="en-US" smtClean="0"/>
              <a:pPr>
                <a:defRPr/>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85857"/>
                </a:solidFill>
                <a:latin typeface="Arial Narrow"/>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Narrow"/>
              </a:defRPr>
            </a:lvl1pPr>
            <a:lvl2pPr>
              <a:defRPr>
                <a:latin typeface="Arial Narrow"/>
              </a:defRPr>
            </a:lvl2pPr>
            <a:lvl3pPr>
              <a:defRPr>
                <a:latin typeface="Arial Narrow"/>
              </a:defRPr>
            </a:lvl3pPr>
            <a:lvl4pPr>
              <a:defRPr>
                <a:latin typeface="Arial Narrow"/>
              </a:defRPr>
            </a:lvl4pPr>
            <a:lvl5pPr>
              <a:defRPr>
                <a:latin typeface="Arial Narrow"/>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Narrow"/>
              </a:defRPr>
            </a:lvl1pPr>
          </a:lstStyle>
          <a:p>
            <a:pPr>
              <a:defRPr/>
            </a:pPr>
            <a:fld id="{14391517-70DB-D444-892B-EBFFC5531E08}" type="datetimeFigureOut">
              <a:rPr lang="en-US" smtClean="0"/>
              <a:pPr>
                <a:defRPr/>
              </a:pPr>
              <a:t>5/21/2018</a:t>
            </a:fld>
            <a:endParaRPr lang="en-US"/>
          </a:p>
        </p:txBody>
      </p:sp>
      <p:sp>
        <p:nvSpPr>
          <p:cNvPr id="5" name="Footer Placeholder 4"/>
          <p:cNvSpPr>
            <a:spLocks noGrp="1"/>
          </p:cNvSpPr>
          <p:nvPr>
            <p:ph type="ftr" sz="quarter" idx="11"/>
          </p:nvPr>
        </p:nvSpPr>
        <p:spPr/>
        <p:txBody>
          <a:bodyPr/>
          <a:lstStyle>
            <a:lvl1pPr>
              <a:defRPr>
                <a:latin typeface="Arial Narrow"/>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Arial Narrow"/>
              </a:defRPr>
            </a:lvl1pPr>
          </a:lstStyle>
          <a:p>
            <a:pPr>
              <a:defRPr/>
            </a:pPr>
            <a:fld id="{C9C8DCE6-A3E7-5C4E-85E7-FBD1EFFAC03D}" type="slidenum">
              <a:rPr lang="en-US" smtClean="0"/>
              <a:pPr>
                <a:defRPr/>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1C384640-1FA0-3442-99DB-7F4D34D4A719}" type="datetimeFigureOut">
              <a:rPr lang="en-US" smtClean="0"/>
              <a:pPr>
                <a:defRPr/>
              </a:pPr>
              <a:t>5/21/2018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748C97-BD86-5E4D-A281-EC39E6BECC16}" type="slidenum">
              <a:rPr lang="en-US" smtClean="0"/>
              <a:pPr>
                <a:defRPr/>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5A7DFCF5-E179-E948-82EE-0BAF5C3DEB5F}" type="datetimeFigureOut">
              <a:rPr lang="en-US" smtClean="0"/>
              <a:pPr>
                <a:defRPr/>
              </a:pPr>
              <a:t>5/21/2018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E82BD45-1A7D-3846-845B-98629CECDFAA}" type="slidenum">
              <a:rPr lang="en-US" smtClean="0"/>
              <a:pPr>
                <a:defRPr/>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0E7E1B2-F402-A54D-8E05-A84BAB515A59}" type="datetimeFigureOut">
              <a:rPr lang="en-US" smtClean="0"/>
              <a:pPr>
                <a:defRPr/>
              </a:pPr>
              <a:t>5/21/2018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864E05D-2727-F541-BC59-47A5619C747E}" type="slidenum">
              <a:rPr lang="en-US" smtClean="0"/>
              <a:pPr>
                <a:defRPr/>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346325E-55B8-FB47-80C0-74FF4CD5762A}" type="datetimeFigureOut">
              <a:rPr lang="en-US" smtClean="0"/>
              <a:pPr>
                <a:defRPr/>
              </a:pPr>
              <a:t>5/21/2018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6FE0754-E854-414F-8685-D28C69FD12C0}" type="slidenum">
              <a:rPr lang="en-US" smtClean="0"/>
              <a:pPr>
                <a:defRPr/>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1736ABA-6885-354E-8827-FE4D7F155EAE}" type="datetimeFigureOut">
              <a:rPr lang="en-US" smtClean="0"/>
              <a:pPr>
                <a:defRPr/>
              </a:pPr>
              <a:t>5/21/2018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6DD7887-6E68-F44A-A46B-06EDEF736856}" type="slidenum">
              <a:rPr lang="en-US" smtClean="0"/>
              <a:pPr>
                <a:defRPr/>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C9322C01-A22B-E445-9CDC-F78CBE73CB94}" type="datetimeFigureOut">
              <a:rPr lang="en-US" smtClean="0"/>
              <a:pPr>
                <a:defRPr/>
              </a:pPr>
              <a:t>5/21/2018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E9FF328-CD37-0D41-B27C-27CE0C9AD4C8}" type="slidenum">
              <a:rPr lang="en-US" smtClean="0"/>
              <a:pPr>
                <a:defRPr/>
              </a:pPr>
              <a:t>‹#›</a:t>
            </a:fld>
            <a:endParaRPr lang="en-US"/>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C5F7C6B-DAC3-6D4F-B142-37D1934B2B03}" type="datetimeFigureOut">
              <a:rPr lang="en-US" smtClean="0"/>
              <a:pPr>
                <a:defRPr/>
              </a:pPr>
              <a:t>5/21/2018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999B14B-B389-FC48-9795-C72C4BBE97A0}" type="slidenum">
              <a:rPr lang="en-US" smtClean="0"/>
              <a:pPr>
                <a:defRPr/>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pc="50">
                <a:solidFill>
                  <a:schemeClr val="tx1">
                    <a:tint val="75000"/>
                  </a:schemeClr>
                </a:solidFill>
                <a:latin typeface="Arial Narrow"/>
              </a:defRPr>
            </a:lvl1pPr>
          </a:lstStyle>
          <a:p>
            <a:fld id="{68C2560D-EC28-3B41-86E8-18F1CE0113B4}" type="datetimeFigureOut">
              <a:rPr lang="en-US" smtClean="0"/>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pc="50">
                <a:solidFill>
                  <a:schemeClr val="tx1">
                    <a:tint val="75000"/>
                  </a:schemeClr>
                </a:solidFill>
                <a:latin typeface="Arial Narrow"/>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pc="50">
                <a:solidFill>
                  <a:schemeClr val="tx1">
                    <a:tint val="75000"/>
                  </a:schemeClr>
                </a:solidFill>
                <a:latin typeface="Arial Narrow"/>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457200" rtl="0" eaLnBrk="1" latinLnBrk="0" hangingPunct="1">
        <a:spcBef>
          <a:spcPct val="0"/>
        </a:spcBef>
        <a:buNone/>
        <a:defRPr sz="4400" b="1" kern="1200" spc="50">
          <a:solidFill>
            <a:srgbClr val="585857"/>
          </a:solidFill>
          <a:latin typeface="Arial Narrow"/>
          <a:ea typeface="+mj-ea"/>
          <a:cs typeface="+mj-cs"/>
        </a:defRPr>
      </a:lvl1pPr>
    </p:titleStyle>
    <p:bodyStyle>
      <a:lvl1pPr marL="342900" indent="-342900" algn="l" defTabSz="457200" rtl="0" eaLnBrk="1" latinLnBrk="0" hangingPunct="1">
        <a:spcBef>
          <a:spcPct val="20000"/>
        </a:spcBef>
        <a:buFont typeface="Arial"/>
        <a:buChar char="•"/>
        <a:defRPr sz="3200" kern="1200" spc="50">
          <a:solidFill>
            <a:schemeClr val="tx1"/>
          </a:solidFill>
          <a:latin typeface="Arial Narrow"/>
          <a:ea typeface="+mn-ea"/>
          <a:cs typeface="+mn-cs"/>
        </a:defRPr>
      </a:lvl1pPr>
      <a:lvl2pPr marL="742950" indent="-285750" algn="l" defTabSz="457200" rtl="0" eaLnBrk="1" latinLnBrk="0" hangingPunct="1">
        <a:spcBef>
          <a:spcPct val="20000"/>
        </a:spcBef>
        <a:buFont typeface="Arial"/>
        <a:buChar char="–"/>
        <a:defRPr sz="2800" kern="1200" spc="50">
          <a:solidFill>
            <a:schemeClr val="tx1"/>
          </a:solidFill>
          <a:latin typeface="Arial Narrow"/>
          <a:ea typeface="+mn-ea"/>
          <a:cs typeface="+mn-cs"/>
        </a:defRPr>
      </a:lvl2pPr>
      <a:lvl3pPr marL="1143000" indent="-228600" algn="l" defTabSz="457200" rtl="0" eaLnBrk="1" latinLnBrk="0" hangingPunct="1">
        <a:spcBef>
          <a:spcPct val="20000"/>
        </a:spcBef>
        <a:buFont typeface="Arial"/>
        <a:buChar char="•"/>
        <a:defRPr sz="2400" kern="1200" spc="50">
          <a:solidFill>
            <a:schemeClr val="tx1"/>
          </a:solidFill>
          <a:latin typeface="Arial Narrow"/>
          <a:ea typeface="+mn-ea"/>
          <a:cs typeface="+mn-cs"/>
        </a:defRPr>
      </a:lvl3pPr>
      <a:lvl4pPr marL="1600200" indent="-228600" algn="l" defTabSz="457200" rtl="0" eaLnBrk="1" latinLnBrk="0" hangingPunct="1">
        <a:spcBef>
          <a:spcPct val="20000"/>
        </a:spcBef>
        <a:buFont typeface="Arial"/>
        <a:buChar char="–"/>
        <a:defRPr sz="2000" kern="1200" spc="50">
          <a:solidFill>
            <a:schemeClr val="tx1"/>
          </a:solidFill>
          <a:latin typeface="Arial Narrow"/>
          <a:ea typeface="+mn-ea"/>
          <a:cs typeface="+mn-cs"/>
        </a:defRPr>
      </a:lvl4pPr>
      <a:lvl5pPr marL="2057400" indent="-228600" algn="l" defTabSz="457200" rtl="0" eaLnBrk="1" latinLnBrk="0" hangingPunct="1">
        <a:spcBef>
          <a:spcPct val="20000"/>
        </a:spcBef>
        <a:buFont typeface="Arial"/>
        <a:buChar char="»"/>
        <a:defRPr sz="2000" kern="1200" spc="50">
          <a:solidFill>
            <a:schemeClr val="tx1"/>
          </a:solidFill>
          <a:latin typeface="Arial Narrow"/>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1371600" y="2449513"/>
            <a:ext cx="6400800" cy="611187"/>
          </a:xfrm>
          <a:prstGeom prst="rect">
            <a:avLst/>
          </a:prstGeom>
        </p:spPr>
        <p:txBody>
          <a:bodyPr anchor="ctr"/>
          <a:lstStyle>
            <a:lvl1pPr algn="ctr" defTabSz="914400" rtl="0" eaLnBrk="1" latinLnBrk="0" hangingPunct="1">
              <a:spcBef>
                <a:spcPct val="0"/>
              </a:spcBef>
              <a:buNone/>
              <a:defRPr sz="4400" kern="1200">
                <a:solidFill>
                  <a:srgbClr val="A9A3A6"/>
                </a:solidFill>
                <a:latin typeface="+mj-lt"/>
                <a:ea typeface="+mj-ea"/>
                <a:cs typeface="+mj-cs"/>
              </a:defRPr>
            </a:lvl1pPr>
          </a:lstStyle>
          <a:p>
            <a:pPr defTabSz="909638" fontAlgn="auto">
              <a:lnSpc>
                <a:spcPct val="150000"/>
              </a:lnSpc>
              <a:spcAft>
                <a:spcPts val="0"/>
              </a:spcAft>
              <a:tabLst>
                <a:tab pos="7250113" algn="l"/>
              </a:tabLst>
              <a:defRPr/>
            </a:pPr>
            <a:r>
              <a:rPr lang="en-US" sz="5000" b="1" spc="50" dirty="0">
                <a:solidFill>
                  <a:srgbClr val="FF6600"/>
                </a:solidFill>
                <a:latin typeface="Arial Narrow"/>
                <a:cs typeface="Arial"/>
              </a:rPr>
              <a:t>Title of Slideshow</a:t>
            </a:r>
          </a:p>
        </p:txBody>
      </p:sp>
      <p:pic>
        <p:nvPicPr>
          <p:cNvPr id="15362" name="Picture 1" descr="NKO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0550" y="371475"/>
            <a:ext cx="1795463"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0" name="Rectangle 4"/>
          <p:cNvSpPr>
            <a:spLocks noChangeArrowheads="1"/>
          </p:cNvSpPr>
          <p:nvPr/>
        </p:nvSpPr>
        <p:spPr bwMode="auto">
          <a:xfrm>
            <a:off x="5102225" y="6513513"/>
            <a:ext cx="4025900" cy="341312"/>
          </a:xfrm>
          <a:prstGeom prst="rect">
            <a:avLst/>
          </a:prstGeom>
          <a:solidFill>
            <a:schemeClr val="tx1">
              <a:alpha val="67058"/>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900">
                <a:solidFill>
                  <a:schemeClr val="bg1"/>
                </a:solidFill>
                <a:latin typeface="Arial" charset="0"/>
                <a:cs typeface="Arial" charset="0"/>
              </a:rPr>
              <a:t>Credit: Dave Herholz / Flickr Creative Commons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6" descr="NM+M201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1274763"/>
            <a:ext cx="5224462" cy="468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22" name="Picture 1" descr="DBMushroom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746125"/>
            <a:ext cx="6881813" cy="511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668338" y="412750"/>
            <a:ext cx="3963987" cy="1230313"/>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l" defTabSz="909638" fontAlgn="auto">
              <a:spcAft>
                <a:spcPts val="0"/>
              </a:spcAft>
              <a:tabLst>
                <a:tab pos="7250113" algn="l"/>
              </a:tabLst>
              <a:defRPr/>
            </a:pPr>
            <a:r>
              <a:rPr lang="en-US" sz="4000" b="1" spc="140" dirty="0">
                <a:solidFill>
                  <a:srgbClr val="D32B21"/>
                </a:solidFill>
                <a:latin typeface="BentonSansCond-Bold"/>
                <a:cs typeface="BentonSansCond-Bold"/>
              </a:rPr>
              <a:t>Bullet list</a:t>
            </a:r>
            <a:endParaRPr lang="en-US" sz="4000" b="1" dirty="0">
              <a:solidFill>
                <a:schemeClr val="bg1">
                  <a:lumMod val="50000"/>
                </a:schemeClr>
              </a:solidFill>
              <a:latin typeface="BentonSansCond-Bold"/>
              <a:cs typeface="BentonSansCond-Bold"/>
            </a:endParaRPr>
          </a:p>
        </p:txBody>
      </p:sp>
      <p:sp>
        <p:nvSpPr>
          <p:cNvPr id="32770" name="Content Placeholder 2"/>
          <p:cNvSpPr>
            <a:spLocks noGrp="1"/>
          </p:cNvSpPr>
          <p:nvPr>
            <p:ph idx="1"/>
          </p:nvPr>
        </p:nvSpPr>
        <p:spPr bwMode="auto">
          <a:xfrm>
            <a:off x="777875" y="1489075"/>
            <a:ext cx="7575550" cy="5033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200">
                <a:latin typeface="Arial" charset="0"/>
                <a:cs typeface="Arial" charset="0"/>
              </a:rPr>
              <a:t>This is the big set of words</a:t>
            </a:r>
          </a:p>
          <a:p>
            <a:pPr lvl="1" eaLnBrk="1" hangingPunct="1"/>
            <a:r>
              <a:rPr lang="en-US" sz="1800">
                <a:latin typeface="Arial" charset="0"/>
                <a:cs typeface="Arial" charset="0"/>
              </a:rPr>
              <a:t>Second level</a:t>
            </a:r>
          </a:p>
          <a:p>
            <a:pPr lvl="2" eaLnBrk="1" hangingPunct="1"/>
            <a:r>
              <a:rPr lang="en-US" sz="1600">
                <a:latin typeface="Arial" charset="0"/>
                <a:cs typeface="Arial" charset="0"/>
              </a:rPr>
              <a:t>Third level</a:t>
            </a:r>
          </a:p>
          <a:p>
            <a:pPr lvl="3" eaLnBrk="1" hangingPunct="1"/>
            <a:r>
              <a:rPr lang="en-US" sz="1400">
                <a:latin typeface="Arial" charset="0"/>
                <a:cs typeface="Arial" charset="0"/>
              </a:rPr>
              <a:t>Fourth level</a:t>
            </a:r>
          </a:p>
          <a:p>
            <a:pPr lvl="4" eaLnBrk="1" hangingPunct="1"/>
            <a:r>
              <a:rPr lang="en-US" sz="1400">
                <a:latin typeface="Arial" charset="0"/>
                <a:cs typeface="Arial" charset="0"/>
              </a:rPr>
              <a:t>Fifth level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3"/>
          <p:cNvSpPr txBox="1">
            <a:spLocks noChangeArrowheads="1"/>
          </p:cNvSpPr>
          <p:nvPr/>
        </p:nvSpPr>
        <p:spPr bwMode="auto">
          <a:xfrm>
            <a:off x="6688138" y="6302375"/>
            <a:ext cx="1841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200">
                <a:latin typeface="Geneva" charset="0"/>
                <a:cs typeface="Geneva" charset="0"/>
              </a:rPr>
              <a:t>Swim &amp; Fraser (2014)</a:t>
            </a:r>
          </a:p>
        </p:txBody>
      </p:sp>
      <p:graphicFrame>
        <p:nvGraphicFramePr>
          <p:cNvPr id="33794" name="Chart 3"/>
          <p:cNvGraphicFramePr>
            <a:graphicFrameLocks/>
          </p:cNvGraphicFramePr>
          <p:nvPr/>
        </p:nvGraphicFramePr>
        <p:xfrm>
          <a:off x="330200" y="406400"/>
          <a:ext cx="8331200" cy="5816600"/>
        </p:xfrm>
        <a:graphic>
          <a:graphicData uri="http://schemas.openxmlformats.org/presentationml/2006/ole">
            <mc:AlternateContent xmlns:mc="http://schemas.openxmlformats.org/markup-compatibility/2006">
              <mc:Choice xmlns:v="urn:schemas-microsoft-com:vml" Requires="v">
                <p:oleObj spid="_x0000_s33797" r:id="rId4" imgW="8332543" imgH="5815103" progId="Excel.Chart.8">
                  <p:embed/>
                </p:oleObj>
              </mc:Choice>
              <mc:Fallback>
                <p:oleObj r:id="rId4" imgW="8332543" imgH="5815103" progId="Excel.Chart.8">
                  <p:embed/>
                  <p:pic>
                    <p:nvPicPr>
                      <p:cNvPr id="0" name="Char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406400"/>
                        <a:ext cx="8331200" cy="581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6294438" y="2376488"/>
            <a:ext cx="2392362" cy="244157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defRPr/>
            </a:pPr>
            <a:r>
              <a:rPr lang="en-US" sz="3600" spc="100" dirty="0">
                <a:solidFill>
                  <a:srgbClr val="FF6600"/>
                </a:solidFill>
                <a:cs typeface="Arial Narrow"/>
              </a:rPr>
              <a:t>Graphic with</a:t>
            </a:r>
            <a:br>
              <a:rPr lang="en-US" sz="3600" spc="100" dirty="0">
                <a:solidFill>
                  <a:srgbClr val="FF6600"/>
                </a:solidFill>
                <a:cs typeface="Arial Narrow"/>
              </a:rPr>
            </a:br>
            <a:r>
              <a:rPr lang="en-US" sz="3600" spc="100" dirty="0">
                <a:solidFill>
                  <a:srgbClr val="FF6600"/>
                </a:solidFill>
                <a:cs typeface="Arial Narrow"/>
              </a:rPr>
              <a:t>Sur-Title</a:t>
            </a:r>
          </a:p>
        </p:txBody>
      </p:sp>
      <p:pic>
        <p:nvPicPr>
          <p:cNvPr id="35842" name="Picture 3" descr="BES_08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635125"/>
            <a:ext cx="5722938" cy="3954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4294967295"/>
          </p:nvPr>
        </p:nvSpPr>
        <p:spPr bwMode="auto">
          <a:xfrm>
            <a:off x="0" y="882650"/>
            <a:ext cx="5867400" cy="50895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pc="0" dirty="0">
              <a:cs typeface="Geneva" charset="0"/>
            </a:endParaRPr>
          </a:p>
          <a:p>
            <a:pPr eaLnBrk="1" hangingPunct="1"/>
            <a:endParaRPr lang="en-US" spc="0" dirty="0">
              <a:cs typeface="Geneva" charset="0"/>
            </a:endParaRPr>
          </a:p>
          <a:p>
            <a:pPr eaLnBrk="1" hangingPunct="1"/>
            <a:endParaRPr lang="en-US" spc="0" dirty="0">
              <a:cs typeface="Geneva" charset="0"/>
            </a:endParaRPr>
          </a:p>
          <a:p>
            <a:pPr eaLnBrk="1" hangingPunct="1"/>
            <a:endParaRPr lang="en-US" spc="0" dirty="0">
              <a:cs typeface="Geneva" charset="0"/>
            </a:endParaRPr>
          </a:p>
          <a:p>
            <a:pPr eaLnBrk="1" hangingPunct="1"/>
            <a:endParaRPr lang="en-US" spc="0" dirty="0">
              <a:cs typeface="Geneva" charset="0"/>
            </a:endParaRPr>
          </a:p>
          <a:p>
            <a:pPr eaLnBrk="1" hangingPunct="1"/>
            <a:endParaRPr lang="en-US" spc="0" dirty="0">
              <a:cs typeface="Geneva" charset="0"/>
            </a:endParaRPr>
          </a:p>
          <a:p>
            <a:pPr eaLnBrk="1" hangingPunct="1"/>
            <a:endParaRPr lang="en-US" spc="0" dirty="0">
              <a:cs typeface="Geneva" charset="0"/>
            </a:endParaRPr>
          </a:p>
        </p:txBody>
      </p:sp>
      <p:sp>
        <p:nvSpPr>
          <p:cNvPr id="37890" name="TextBox 5"/>
          <p:cNvSpPr txBox="1">
            <a:spLocks noChangeArrowheads="1"/>
          </p:cNvSpPr>
          <p:nvPr/>
        </p:nvSpPr>
        <p:spPr bwMode="auto">
          <a:xfrm>
            <a:off x="4267200" y="6553200"/>
            <a:ext cx="46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sz="1800"/>
          </a:p>
        </p:txBody>
      </p:sp>
      <p:sp>
        <p:nvSpPr>
          <p:cNvPr id="9" name="TextBox 8"/>
          <p:cNvSpPr txBox="1">
            <a:spLocks noChangeArrowheads="1"/>
          </p:cNvSpPr>
          <p:nvPr/>
        </p:nvSpPr>
        <p:spPr bwMode="auto">
          <a:xfrm>
            <a:off x="3508375" y="5489575"/>
            <a:ext cx="168137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ct val="130000"/>
              </a:lnSpc>
            </a:pPr>
            <a:r>
              <a:rPr lang="en-US" sz="1600">
                <a:latin typeface="Arial Narrow"/>
                <a:cs typeface="Arial" charset="0"/>
              </a:rPr>
              <a:t>Concerned about </a:t>
            </a:r>
          </a:p>
          <a:p>
            <a:pPr eaLnBrk="1" hangingPunct="1">
              <a:lnSpc>
                <a:spcPct val="130000"/>
              </a:lnSpc>
            </a:pPr>
            <a:r>
              <a:rPr lang="en-US" sz="1600">
                <a:latin typeface="Arial Narrow"/>
                <a:cs typeface="Arial" charset="0"/>
              </a:rPr>
              <a:t>audience disinterest</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558800"/>
            <a:ext cx="3048000" cy="3044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7895" name="Title 1"/>
          <p:cNvSpPr>
            <a:spLocks noGrp="1"/>
          </p:cNvSpPr>
          <p:nvPr>
            <p:ph type="title"/>
          </p:nvPr>
        </p:nvSpPr>
        <p:spPr bwMode="auto">
          <a:xfrm>
            <a:off x="6294438" y="798513"/>
            <a:ext cx="2479675" cy="57769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2800" spc="0" dirty="0">
                <a:solidFill>
                  <a:srgbClr val="FF6600"/>
                </a:solidFill>
                <a:cs typeface="Geneva" charset="0"/>
              </a:rPr>
              <a:t>Lots of words that need to explain something that isn’t self evident</a:t>
            </a:r>
          </a:p>
        </p:txBody>
      </p:sp>
      <p:sp>
        <p:nvSpPr>
          <p:cNvPr id="12" name="Donut 11"/>
          <p:cNvSpPr/>
          <p:nvPr/>
        </p:nvSpPr>
        <p:spPr bwMode="auto">
          <a:xfrm>
            <a:off x="-383379" y="-196312"/>
            <a:ext cx="4515402" cy="4517060"/>
          </a:xfrm>
          <a:prstGeom prst="donut">
            <a:avLst>
              <a:gd name="adj" fmla="val 2060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Geneva"/>
              <a:cs typeface="Geneva"/>
            </a:endParaRPr>
          </a:p>
        </p:txBody>
      </p:sp>
      <p:sp>
        <p:nvSpPr>
          <p:cNvPr id="5" name="TextBox 4"/>
          <p:cNvSpPr txBox="1">
            <a:spLocks noChangeArrowheads="1"/>
          </p:cNvSpPr>
          <p:nvPr/>
        </p:nvSpPr>
        <p:spPr bwMode="auto">
          <a:xfrm>
            <a:off x="792163" y="3529013"/>
            <a:ext cx="1475584"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ct val="130000"/>
              </a:lnSpc>
            </a:pPr>
            <a:r>
              <a:rPr lang="en-US" sz="1600" dirty="0">
                <a:latin typeface="Arial Narrow"/>
                <a:cs typeface="Arial" charset="0"/>
              </a:rPr>
              <a:t>Concerned about </a:t>
            </a:r>
          </a:p>
          <a:p>
            <a:pPr eaLnBrk="1" hangingPunct="1">
              <a:lnSpc>
                <a:spcPct val="130000"/>
              </a:lnSpc>
            </a:pPr>
            <a:r>
              <a:rPr lang="en-US" sz="1600" dirty="0">
                <a:latin typeface="Arial Narrow"/>
                <a:cs typeface="Arial" charset="0"/>
              </a:rPr>
              <a:t>Looking stupid</a:t>
            </a:r>
          </a:p>
        </p:txBody>
      </p:sp>
      <p:pic>
        <p:nvPicPr>
          <p:cNvPr id="37896" name="Picture 2" descr="http://static8.depositphotos.com/1007989/1011/i/950/depositphotos_10118071-Yawning-Smile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7323" y="2554232"/>
            <a:ext cx="2950195" cy="2886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Title 1"/>
          <p:cNvSpPr txBox="1">
            <a:spLocks/>
          </p:cNvSpPr>
          <p:nvPr/>
        </p:nvSpPr>
        <p:spPr bwMode="auto">
          <a:xfrm>
            <a:off x="679450" y="7938"/>
            <a:ext cx="84645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defTabSz="914400" eaLnBrk="1" hangingPunct="1"/>
            <a:r>
              <a:rPr lang="en-US" sz="2800" b="1" dirty="0">
                <a:solidFill>
                  <a:schemeClr val="accent2"/>
                </a:solidFill>
              </a:rPr>
              <a:t>Frequency and types of public discussion</a:t>
            </a:r>
          </a:p>
        </p:txBody>
      </p:sp>
      <p:graphicFrame>
        <p:nvGraphicFramePr>
          <p:cNvPr id="3" name="Chart 2"/>
          <p:cNvGraphicFramePr/>
          <p:nvPr>
            <p:extLst>
              <p:ext uri="{D42A27DB-BD31-4B8C-83A1-F6EECF244321}">
                <p14:modId xmlns:p14="http://schemas.microsoft.com/office/powerpoint/2010/main" val="47397314"/>
              </p:ext>
            </p:extLst>
          </p:nvPr>
        </p:nvGraphicFramePr>
        <p:xfrm>
          <a:off x="685800" y="1055408"/>
          <a:ext cx="8001000" cy="4953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Title 2"/>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3600" b="1" dirty="0">
                <a:latin typeface="Arial" charset="0"/>
                <a:cs typeface="Arial" charset="0"/>
              </a:rPr>
              <a:t>Proposed model</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216025"/>
            <a:ext cx="7753350" cy="507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1"/>
          <p:cNvGrpSpPr>
            <a:grpSpLocks/>
          </p:cNvGrpSpPr>
          <p:nvPr/>
        </p:nvGrpSpPr>
        <p:grpSpPr bwMode="auto">
          <a:xfrm>
            <a:off x="1181100" y="1616075"/>
            <a:ext cx="6767513" cy="4135438"/>
            <a:chOff x="130175" y="1616075"/>
            <a:chExt cx="6767513" cy="4135438"/>
          </a:xfrm>
        </p:grpSpPr>
        <p:sp>
          <p:nvSpPr>
            <p:cNvPr id="5" name="Oval 4"/>
            <p:cNvSpPr/>
            <p:nvPr/>
          </p:nvSpPr>
          <p:spPr>
            <a:xfrm>
              <a:off x="919163" y="1866900"/>
              <a:ext cx="914400" cy="914400"/>
            </a:xfrm>
            <a:prstGeom prst="ellipse">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6" name="Oval 5"/>
            <p:cNvSpPr/>
            <p:nvPr/>
          </p:nvSpPr>
          <p:spPr>
            <a:xfrm>
              <a:off x="244475" y="2781300"/>
              <a:ext cx="914400" cy="914400"/>
            </a:xfrm>
            <a:prstGeom prst="ellipse">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7" name="Oval 6"/>
            <p:cNvSpPr/>
            <p:nvPr/>
          </p:nvSpPr>
          <p:spPr>
            <a:xfrm>
              <a:off x="833438" y="4757738"/>
              <a:ext cx="914400" cy="914400"/>
            </a:xfrm>
            <a:prstGeom prst="ellipse">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8" name="Oval 7"/>
            <p:cNvSpPr/>
            <p:nvPr/>
          </p:nvSpPr>
          <p:spPr>
            <a:xfrm>
              <a:off x="212725" y="3843338"/>
              <a:ext cx="914400" cy="914400"/>
            </a:xfrm>
            <a:prstGeom prst="ellipse">
              <a:avLst/>
            </a:prstGeom>
            <a:noFill/>
            <a:ln w="38100" cmpd="sng">
              <a:solidFill>
                <a:srgbClr val="3366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9" name="Oval 8"/>
            <p:cNvSpPr/>
            <p:nvPr/>
          </p:nvSpPr>
          <p:spPr>
            <a:xfrm>
              <a:off x="5332413" y="2646363"/>
              <a:ext cx="1262062" cy="126365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13" name="Oval 12"/>
            <p:cNvSpPr/>
            <p:nvPr/>
          </p:nvSpPr>
          <p:spPr>
            <a:xfrm>
              <a:off x="1482725" y="2711450"/>
              <a:ext cx="2198688" cy="2198688"/>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14" name="Oval 13"/>
            <p:cNvSpPr/>
            <p:nvPr/>
          </p:nvSpPr>
          <p:spPr>
            <a:xfrm>
              <a:off x="3925888" y="2492375"/>
              <a:ext cx="1739900" cy="17399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15" name="Oval 14"/>
            <p:cNvSpPr/>
            <p:nvPr/>
          </p:nvSpPr>
          <p:spPr>
            <a:xfrm>
              <a:off x="5514975" y="4370388"/>
              <a:ext cx="1382713" cy="1381125"/>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sp>
          <p:nvSpPr>
            <p:cNvPr id="16" name="Oval 15"/>
            <p:cNvSpPr/>
            <p:nvPr/>
          </p:nvSpPr>
          <p:spPr>
            <a:xfrm>
              <a:off x="4833938" y="1616075"/>
              <a:ext cx="1371600" cy="13716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spc="100">
                <a:solidFill>
                  <a:srgbClr val="000000"/>
                </a:solidFill>
                <a:latin typeface="Arial Narrow"/>
                <a:cs typeface="Geneva"/>
              </a:endParaRPr>
            </a:p>
          </p:txBody>
        </p:sp>
        <p:cxnSp>
          <p:nvCxnSpPr>
            <p:cNvPr id="18" name="Straight Arrow Connector 17"/>
            <p:cNvCxnSpPr>
              <a:endCxn id="15" idx="2"/>
            </p:cNvCxnSpPr>
            <p:nvPr/>
          </p:nvCxnSpPr>
          <p:spPr>
            <a:xfrm>
              <a:off x="3051175" y="4206875"/>
              <a:ext cx="2463800" cy="854075"/>
            </a:xfrm>
            <a:prstGeom prst="straightConnector1">
              <a:avLst/>
            </a:prstGeom>
            <a:ln w="762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1997" name="TextBox 22"/>
            <p:cNvSpPr txBox="1">
              <a:spLocks noChangeArrowheads="1"/>
            </p:cNvSpPr>
            <p:nvPr/>
          </p:nvSpPr>
          <p:spPr bwMode="auto">
            <a:xfrm>
              <a:off x="5424488" y="3092450"/>
              <a:ext cx="10795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Friends</a:t>
              </a:r>
            </a:p>
          </p:txBody>
        </p:sp>
        <p:sp>
          <p:nvSpPr>
            <p:cNvPr id="41998" name="TextBox 23"/>
            <p:cNvSpPr txBox="1">
              <a:spLocks noChangeArrowheads="1"/>
            </p:cNvSpPr>
            <p:nvPr/>
          </p:nvSpPr>
          <p:spPr bwMode="auto">
            <a:xfrm>
              <a:off x="4784725" y="1924050"/>
              <a:ext cx="158115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solidFill>
                    <a:srgbClr val="000000"/>
                  </a:solidFill>
                  <a:latin typeface="Arial Narrow"/>
                  <a:cs typeface="Arial" charset="0"/>
                </a:rPr>
                <a:t> </a:t>
              </a:r>
              <a:r>
                <a:rPr lang="en-US" sz="1600" spc="100">
                  <a:latin typeface="Arial Narrow"/>
                  <a:cs typeface="Arial" charset="0"/>
                </a:rPr>
                <a:t>Conservation</a:t>
              </a:r>
              <a:r>
                <a:rPr lang="en-US" sz="1600" spc="100">
                  <a:solidFill>
                    <a:srgbClr val="000000"/>
                  </a:solidFill>
                  <a:latin typeface="Arial Narrow"/>
                  <a:cs typeface="Arial" charset="0"/>
                </a:rPr>
                <a:t> </a:t>
              </a:r>
              <a:r>
                <a:rPr lang="en-US" sz="1600" spc="100">
                  <a:latin typeface="Arial Narrow"/>
                  <a:cs typeface="Arial" charset="0"/>
                </a:rPr>
                <a:t>Colleagues</a:t>
              </a:r>
            </a:p>
          </p:txBody>
        </p:sp>
        <p:sp>
          <p:nvSpPr>
            <p:cNvPr id="41999" name="TextBox 24"/>
            <p:cNvSpPr txBox="1">
              <a:spLocks noChangeArrowheads="1"/>
            </p:cNvSpPr>
            <p:nvPr/>
          </p:nvSpPr>
          <p:spPr bwMode="auto">
            <a:xfrm>
              <a:off x="3773488" y="3303588"/>
              <a:ext cx="16970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Trainees</a:t>
              </a:r>
            </a:p>
          </p:txBody>
        </p:sp>
        <p:sp>
          <p:nvSpPr>
            <p:cNvPr id="42000" name="TextBox 25"/>
            <p:cNvSpPr txBox="1">
              <a:spLocks noChangeArrowheads="1"/>
            </p:cNvSpPr>
            <p:nvPr/>
          </p:nvSpPr>
          <p:spPr bwMode="auto">
            <a:xfrm>
              <a:off x="5665788" y="4737100"/>
              <a:ext cx="1079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Visitors/Guests</a:t>
              </a:r>
            </a:p>
          </p:txBody>
        </p:sp>
        <p:sp>
          <p:nvSpPr>
            <p:cNvPr id="42001" name="TextBox 26"/>
            <p:cNvSpPr txBox="1">
              <a:spLocks noChangeArrowheads="1"/>
            </p:cNvSpPr>
            <p:nvPr/>
          </p:nvSpPr>
          <p:spPr bwMode="auto">
            <a:xfrm>
              <a:off x="1797050" y="3487738"/>
              <a:ext cx="15700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Community</a:t>
              </a:r>
              <a:r>
                <a:rPr lang="en-US" sz="1600" spc="100">
                  <a:solidFill>
                    <a:srgbClr val="000000"/>
                  </a:solidFill>
                  <a:latin typeface="Arial Narrow"/>
                  <a:cs typeface="Arial" charset="0"/>
                </a:rPr>
                <a:t> of </a:t>
              </a:r>
              <a:r>
                <a:rPr lang="en-US" sz="1600" spc="100">
                  <a:latin typeface="Arial Narrow"/>
                  <a:cs typeface="Arial" charset="0"/>
                </a:rPr>
                <a:t>Practice</a:t>
              </a:r>
            </a:p>
          </p:txBody>
        </p:sp>
        <p:sp>
          <p:nvSpPr>
            <p:cNvPr id="42002" name="TextBox 28"/>
            <p:cNvSpPr txBox="1">
              <a:spLocks noChangeArrowheads="1"/>
            </p:cNvSpPr>
            <p:nvPr/>
          </p:nvSpPr>
          <p:spPr bwMode="auto">
            <a:xfrm>
              <a:off x="836613" y="2000250"/>
              <a:ext cx="1079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Work</a:t>
              </a:r>
              <a:r>
                <a:rPr lang="en-US" sz="1600" spc="100">
                  <a:solidFill>
                    <a:srgbClr val="000000"/>
                  </a:solidFill>
                  <a:latin typeface="Arial Narrow"/>
                  <a:cs typeface="Arial" charset="0"/>
                </a:rPr>
                <a:t> </a:t>
              </a:r>
              <a:r>
                <a:rPr lang="en-US" sz="1600" spc="100">
                  <a:latin typeface="Arial Narrow"/>
                  <a:cs typeface="Arial" charset="0"/>
                </a:rPr>
                <a:t>Dyad 1</a:t>
              </a:r>
            </a:p>
          </p:txBody>
        </p:sp>
        <p:sp>
          <p:nvSpPr>
            <p:cNvPr id="42003" name="TextBox 29"/>
            <p:cNvSpPr txBox="1">
              <a:spLocks noChangeArrowheads="1"/>
            </p:cNvSpPr>
            <p:nvPr/>
          </p:nvSpPr>
          <p:spPr bwMode="auto">
            <a:xfrm>
              <a:off x="161925" y="2914650"/>
              <a:ext cx="1079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Work</a:t>
              </a:r>
              <a:r>
                <a:rPr lang="en-US" sz="1600" spc="100">
                  <a:solidFill>
                    <a:srgbClr val="000000"/>
                  </a:solidFill>
                  <a:latin typeface="Arial Narrow"/>
                  <a:cs typeface="Arial" charset="0"/>
                </a:rPr>
                <a:t> </a:t>
              </a:r>
              <a:r>
                <a:rPr lang="en-US" sz="1600" spc="100">
                  <a:latin typeface="Arial Narrow"/>
                  <a:cs typeface="Arial" charset="0"/>
                </a:rPr>
                <a:t>Dyad 2</a:t>
              </a:r>
            </a:p>
          </p:txBody>
        </p:sp>
        <p:sp>
          <p:nvSpPr>
            <p:cNvPr id="42004" name="TextBox 30"/>
            <p:cNvSpPr txBox="1">
              <a:spLocks noChangeArrowheads="1"/>
            </p:cNvSpPr>
            <p:nvPr/>
          </p:nvSpPr>
          <p:spPr bwMode="auto">
            <a:xfrm>
              <a:off x="130175" y="3976688"/>
              <a:ext cx="10795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Work</a:t>
              </a:r>
              <a:r>
                <a:rPr lang="en-US" sz="1600" spc="100">
                  <a:solidFill>
                    <a:srgbClr val="000000"/>
                  </a:solidFill>
                  <a:latin typeface="Arial Narrow"/>
                  <a:cs typeface="Arial" charset="0"/>
                </a:rPr>
                <a:t> </a:t>
              </a:r>
              <a:r>
                <a:rPr lang="en-US" sz="1600" spc="100">
                  <a:latin typeface="Arial Narrow"/>
                  <a:cs typeface="Arial" charset="0"/>
                </a:rPr>
                <a:t>Dyad 3</a:t>
              </a:r>
            </a:p>
          </p:txBody>
        </p:sp>
        <p:sp>
          <p:nvSpPr>
            <p:cNvPr id="42005" name="TextBox 31"/>
            <p:cNvSpPr txBox="1">
              <a:spLocks noChangeArrowheads="1"/>
            </p:cNvSpPr>
            <p:nvPr/>
          </p:nvSpPr>
          <p:spPr bwMode="auto">
            <a:xfrm>
              <a:off x="750888" y="4891088"/>
              <a:ext cx="10795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spc="100">
                  <a:latin typeface="Arial Narrow"/>
                  <a:cs typeface="Arial" charset="0"/>
                </a:rPr>
                <a:t>Work Dyad 4</a:t>
              </a:r>
            </a:p>
          </p:txBody>
        </p:sp>
        <p:cxnSp>
          <p:nvCxnSpPr>
            <p:cNvPr id="33" name="Straight Arrow Connector 32"/>
            <p:cNvCxnSpPr>
              <a:stCxn id="5" idx="5"/>
            </p:cNvCxnSpPr>
            <p:nvPr/>
          </p:nvCxnSpPr>
          <p:spPr>
            <a:xfrm>
              <a:off x="1698625" y="2646363"/>
              <a:ext cx="217488" cy="341312"/>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5"/>
            </p:cNvCxnSpPr>
            <p:nvPr/>
          </p:nvCxnSpPr>
          <p:spPr>
            <a:xfrm flipV="1">
              <a:off x="1025525" y="3560763"/>
              <a:ext cx="457200" cy="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127125" y="4110038"/>
              <a:ext cx="355600" cy="96837"/>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1482725" y="4438650"/>
              <a:ext cx="265113" cy="319088"/>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15" idx="1"/>
            </p:cNvCxnSpPr>
            <p:nvPr/>
          </p:nvCxnSpPr>
          <p:spPr>
            <a:xfrm>
              <a:off x="5195888" y="4110038"/>
              <a:ext cx="522287" cy="461962"/>
            </a:xfrm>
            <a:prstGeom prst="straightConnector1">
              <a:avLst/>
            </a:prstGeom>
            <a:ln w="762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3367088" y="3033713"/>
              <a:ext cx="1576387" cy="454025"/>
            </a:xfrm>
            <a:prstGeom prst="straightConnector1">
              <a:avLst/>
            </a:prstGeom>
            <a:ln w="762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sp>
        <p:nvSpPr>
          <p:cNvPr id="41986" name="Title 1"/>
          <p:cNvSpPr>
            <a:spLocks noGrp="1"/>
          </p:cNvSpPr>
          <p:nvPr>
            <p:ph type="title"/>
          </p:nvPr>
        </p:nvSpPr>
        <p:spPr bwMode="auto">
          <a:xfrm>
            <a:off x="434975" y="492125"/>
            <a:ext cx="8229600" cy="8794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3600" b="1" spc="100" dirty="0">
                <a:solidFill>
                  <a:srgbClr val="FF6600"/>
                </a:solidFill>
                <a:cs typeface="Arial" charset="0"/>
              </a:rPr>
              <a:t>Illustration of an idea</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01813" y="3240088"/>
            <a:ext cx="5564187" cy="1584325"/>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l" defTabSz="909638" fontAlgn="auto">
              <a:spcAft>
                <a:spcPts val="0"/>
              </a:spcAft>
              <a:tabLst>
                <a:tab pos="7250113" algn="l"/>
              </a:tabLst>
              <a:defRPr/>
            </a:pPr>
            <a:r>
              <a:rPr lang="en-US" sz="1800" spc="100" dirty="0">
                <a:solidFill>
                  <a:schemeClr val="tx1"/>
                </a:solidFill>
                <a:latin typeface="Arial Narrow"/>
                <a:cs typeface="Arial"/>
              </a:rPr>
              <a:t>With a long winded tag line below the title to explain the show or anything else you need.</a:t>
            </a:r>
          </a:p>
          <a:p>
            <a:pPr algn="l" defTabSz="909638" fontAlgn="auto">
              <a:spcAft>
                <a:spcPts val="0"/>
              </a:spcAft>
              <a:tabLst>
                <a:tab pos="7250113" algn="l"/>
              </a:tabLst>
              <a:defRPr/>
            </a:pPr>
            <a:endParaRPr lang="en-US" sz="2200" spc="140" dirty="0">
              <a:solidFill>
                <a:schemeClr val="tx1"/>
              </a:solidFill>
              <a:latin typeface="BentonSansCond-Light"/>
              <a:cs typeface="BentonSansCond-Light"/>
            </a:endParaRPr>
          </a:p>
          <a:p>
            <a:pPr algn="r" defTabSz="909638" fontAlgn="auto">
              <a:spcAft>
                <a:spcPts val="0"/>
              </a:spcAft>
              <a:tabLst>
                <a:tab pos="7250113" algn="l"/>
              </a:tabLst>
              <a:defRPr/>
            </a:pPr>
            <a:r>
              <a:rPr lang="en-US" sz="1400" spc="140" dirty="0">
                <a:solidFill>
                  <a:schemeClr val="tx1"/>
                </a:solidFill>
                <a:latin typeface="Arial"/>
                <a:cs typeface="Arial"/>
              </a:rPr>
              <a:t>Your name and degrees</a:t>
            </a:r>
            <a:endParaRPr lang="en-US" sz="1400" dirty="0">
              <a:solidFill>
                <a:schemeClr val="tx1"/>
              </a:solidFill>
              <a:latin typeface="Arial"/>
              <a:cs typeface="Arial"/>
            </a:endParaRPr>
          </a:p>
        </p:txBody>
      </p:sp>
      <p:sp>
        <p:nvSpPr>
          <p:cNvPr id="6" name="Title 1"/>
          <p:cNvSpPr txBox="1">
            <a:spLocks/>
          </p:cNvSpPr>
          <p:nvPr/>
        </p:nvSpPr>
        <p:spPr>
          <a:xfrm>
            <a:off x="1371600" y="2449513"/>
            <a:ext cx="6400800" cy="611187"/>
          </a:xfrm>
          <a:prstGeom prst="rect">
            <a:avLst/>
          </a:prstGeom>
        </p:spPr>
        <p:txBody>
          <a:bodyPr anchor="ctr"/>
          <a:lstStyle>
            <a:lvl1pPr algn="ctr" defTabSz="914400" rtl="0" eaLnBrk="1" latinLnBrk="0" hangingPunct="1">
              <a:spcBef>
                <a:spcPct val="0"/>
              </a:spcBef>
              <a:buNone/>
              <a:defRPr sz="4400" kern="1200">
                <a:solidFill>
                  <a:srgbClr val="A9A3A6"/>
                </a:solidFill>
                <a:latin typeface="+mj-lt"/>
                <a:ea typeface="+mj-ea"/>
                <a:cs typeface="+mj-cs"/>
              </a:defRPr>
            </a:lvl1pPr>
          </a:lstStyle>
          <a:p>
            <a:pPr defTabSz="909638" fontAlgn="auto">
              <a:lnSpc>
                <a:spcPct val="150000"/>
              </a:lnSpc>
              <a:spcAft>
                <a:spcPts val="0"/>
              </a:spcAft>
              <a:tabLst>
                <a:tab pos="7250113" algn="l"/>
              </a:tabLst>
              <a:defRPr/>
            </a:pPr>
            <a:r>
              <a:rPr lang="en-US" sz="5000" b="1" spc="50" dirty="0">
                <a:solidFill>
                  <a:srgbClr val="FF6600"/>
                </a:solidFill>
                <a:latin typeface="Arial Narrow"/>
                <a:cs typeface="Arial"/>
              </a:rPr>
              <a:t>Title of Slideshow</a:t>
            </a:r>
          </a:p>
        </p:txBody>
      </p:sp>
      <p:pic>
        <p:nvPicPr>
          <p:cNvPr id="7" name="Picture 1" descr="NKO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0550" y="371475"/>
            <a:ext cx="1795463"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bwMode="auto">
          <a:xfrm>
            <a:off x="457200" y="5715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3600" b="1" spc="100" dirty="0">
                <a:solidFill>
                  <a:srgbClr val="FF6600"/>
                </a:solidFill>
                <a:cs typeface="Arial" charset="0"/>
              </a:rPr>
              <a:t>More bullet examples</a:t>
            </a:r>
          </a:p>
        </p:txBody>
      </p:sp>
      <p:sp>
        <p:nvSpPr>
          <p:cNvPr id="5" name="Content Placeholder 4"/>
          <p:cNvSpPr>
            <a:spLocks noGrp="1"/>
          </p:cNvSpPr>
          <p:nvPr>
            <p:ph idx="1"/>
          </p:nvPr>
        </p:nvSpPr>
        <p:spPr bwMode="auto">
          <a:xfrm>
            <a:off x="839788" y="1947863"/>
            <a:ext cx="7450137" cy="47244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eaLnBrk="1" hangingPunct="1">
              <a:lnSpc>
                <a:spcPct val="200000"/>
              </a:lnSpc>
              <a:buFont typeface="Arial" charset="0"/>
              <a:buNone/>
              <a:defRPr/>
            </a:pPr>
            <a:r>
              <a:rPr lang="en-US" sz="2000" spc="100" dirty="0">
                <a:solidFill>
                  <a:schemeClr val="tx1"/>
                </a:solidFill>
                <a:cs typeface="Arial"/>
              </a:rPr>
              <a:t>1) More discussions</a:t>
            </a:r>
          </a:p>
          <a:p>
            <a:pPr marL="0" indent="0" eaLnBrk="1" hangingPunct="1">
              <a:lnSpc>
                <a:spcPct val="200000"/>
              </a:lnSpc>
              <a:buFont typeface="Arial" charset="0"/>
              <a:buNone/>
              <a:defRPr/>
            </a:pPr>
            <a:r>
              <a:rPr lang="en-US" sz="2000" spc="100" dirty="0">
                <a:solidFill>
                  <a:schemeClr val="tx1"/>
                </a:solidFill>
                <a:cs typeface="Arial"/>
              </a:rPr>
              <a:t>2) More effective discussions using framing</a:t>
            </a:r>
          </a:p>
          <a:p>
            <a:pPr marL="0" indent="0" eaLnBrk="1" hangingPunct="1">
              <a:lnSpc>
                <a:spcPct val="200000"/>
              </a:lnSpc>
              <a:buFont typeface="Arial" charset="0"/>
              <a:buNone/>
              <a:defRPr/>
            </a:pPr>
            <a:r>
              <a:rPr lang="en-US" sz="2000" spc="100" dirty="0">
                <a:solidFill>
                  <a:schemeClr val="tx1"/>
                </a:solidFill>
                <a:cs typeface="Arial"/>
              </a:rPr>
              <a:t>3) Personal understanding of CC improved</a:t>
            </a:r>
          </a:p>
          <a:p>
            <a:pPr marL="0" indent="0" eaLnBrk="1" hangingPunct="1">
              <a:lnSpc>
                <a:spcPct val="200000"/>
              </a:lnSpc>
              <a:buFont typeface="Arial" charset="0"/>
              <a:buNone/>
              <a:defRPr/>
            </a:pPr>
            <a:r>
              <a:rPr lang="en-US" sz="2000" spc="100" dirty="0">
                <a:solidFill>
                  <a:schemeClr val="tx1"/>
                </a:solidFill>
                <a:cs typeface="Arial"/>
              </a:rPr>
              <a:t>4) Readiness &amp; likelihood of actions increased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5" descr="NKO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0850" y="720725"/>
            <a:ext cx="1795463"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itle 1"/>
          <p:cNvSpPr txBox="1">
            <a:spLocks/>
          </p:cNvSpPr>
          <p:nvPr/>
        </p:nvSpPr>
        <p:spPr>
          <a:xfrm>
            <a:off x="1100138" y="2246313"/>
            <a:ext cx="6951662" cy="1584325"/>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l" defTabSz="909638" fontAlgn="auto">
              <a:spcAft>
                <a:spcPts val="0"/>
              </a:spcAft>
              <a:tabLst>
                <a:tab pos="7250113" algn="l"/>
              </a:tabLst>
              <a:defRPr/>
            </a:pPr>
            <a:r>
              <a:rPr lang="en-US" sz="7200" spc="100" dirty="0">
                <a:solidFill>
                  <a:srgbClr val="FF6600"/>
                </a:solidFill>
                <a:latin typeface="Arial Narrow"/>
                <a:cs typeface="Arial"/>
              </a:rPr>
              <a:t>Thanks  |</a:t>
            </a:r>
          </a:p>
        </p:txBody>
      </p:sp>
      <p:sp>
        <p:nvSpPr>
          <p:cNvPr id="2" name="TextBox 1"/>
          <p:cNvSpPr txBox="1"/>
          <p:nvPr/>
        </p:nvSpPr>
        <p:spPr>
          <a:xfrm>
            <a:off x="4565650" y="2856779"/>
            <a:ext cx="4578350" cy="461665"/>
          </a:xfrm>
          <a:prstGeom prst="rect">
            <a:avLst/>
          </a:prstGeom>
          <a:noFill/>
        </p:spPr>
        <p:txBody>
          <a:bodyPr>
            <a:spAutoFit/>
          </a:bodyPr>
          <a:lstStyle/>
          <a:p>
            <a:pPr>
              <a:defRPr/>
            </a:pPr>
            <a:r>
              <a:rPr lang="en-US" sz="2400" b="1" spc="100" dirty="0" err="1">
                <a:solidFill>
                  <a:schemeClr val="accent2"/>
                </a:solidFill>
                <a:latin typeface="Arial Narrow"/>
                <a:cs typeface="Arial Narrow"/>
              </a:rPr>
              <a:t>JFraser@NewKnowledge.org</a:t>
            </a:r>
            <a:endParaRPr lang="en-US" sz="2400" b="1" spc="100" dirty="0">
              <a:solidFill>
                <a:schemeClr val="accent2"/>
              </a:solidFill>
              <a:latin typeface="Arial Narrow"/>
              <a:cs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088" y="4187825"/>
            <a:ext cx="8488362" cy="581025"/>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defTabSz="909638" fontAlgn="auto">
              <a:spcAft>
                <a:spcPts val="0"/>
              </a:spcAft>
              <a:tabLst>
                <a:tab pos="7250113" algn="l"/>
              </a:tabLst>
              <a:defRPr/>
            </a:pPr>
            <a:r>
              <a:rPr lang="en-US" sz="2400" i="1" spc="100" dirty="0">
                <a:solidFill>
                  <a:srgbClr val="FF6600"/>
                </a:solidFill>
                <a:latin typeface="Arial Narrow"/>
                <a:cs typeface="Arial Narrow"/>
              </a:rPr>
              <a:t>Facing Society’s Grand Challenges Head On</a:t>
            </a:r>
          </a:p>
        </p:txBody>
      </p:sp>
      <p:sp>
        <p:nvSpPr>
          <p:cNvPr id="19458" name="Title 1"/>
          <p:cNvSpPr txBox="1">
            <a:spLocks/>
          </p:cNvSpPr>
          <p:nvPr/>
        </p:nvSpPr>
        <p:spPr bwMode="auto">
          <a:xfrm>
            <a:off x="725488" y="2159000"/>
            <a:ext cx="7689850" cy="198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defTabSz="909638" eaLnBrk="0" hangingPunct="0">
              <a:tabLst>
                <a:tab pos="7250113" algn="l"/>
              </a:tabLst>
              <a:defRPr sz="2400">
                <a:solidFill>
                  <a:schemeClr val="tx1"/>
                </a:solidFill>
                <a:latin typeface="Calibri" charset="0"/>
                <a:ea typeface="ＭＳ Ｐゴシック" charset="0"/>
                <a:cs typeface="ＭＳ Ｐゴシック" charset="0"/>
              </a:defRPr>
            </a:lvl1pPr>
            <a:lvl2pPr marL="742950" indent="-285750" defTabSz="909638" eaLnBrk="0" hangingPunct="0">
              <a:tabLst>
                <a:tab pos="7250113" algn="l"/>
              </a:tabLst>
              <a:defRPr sz="2400">
                <a:solidFill>
                  <a:schemeClr val="tx1"/>
                </a:solidFill>
                <a:latin typeface="Calibri" charset="0"/>
                <a:ea typeface="ＭＳ Ｐゴシック" charset="0"/>
              </a:defRPr>
            </a:lvl2pPr>
            <a:lvl3pPr marL="1143000" indent="-228600" defTabSz="909638" eaLnBrk="0" hangingPunct="0">
              <a:tabLst>
                <a:tab pos="7250113" algn="l"/>
              </a:tabLst>
              <a:defRPr sz="2400">
                <a:solidFill>
                  <a:schemeClr val="tx1"/>
                </a:solidFill>
                <a:latin typeface="Calibri" charset="0"/>
                <a:ea typeface="ＭＳ Ｐゴシック" charset="0"/>
              </a:defRPr>
            </a:lvl3pPr>
            <a:lvl4pPr marL="1600200" indent="-228600" defTabSz="909638" eaLnBrk="0" hangingPunct="0">
              <a:tabLst>
                <a:tab pos="7250113" algn="l"/>
              </a:tabLst>
              <a:defRPr sz="2400">
                <a:solidFill>
                  <a:schemeClr val="tx1"/>
                </a:solidFill>
                <a:latin typeface="Calibri" charset="0"/>
                <a:ea typeface="ＭＳ Ｐゴシック" charset="0"/>
              </a:defRPr>
            </a:lvl4pPr>
            <a:lvl5pPr marL="2057400" indent="-228600" defTabSz="909638" eaLnBrk="0" hangingPunct="0">
              <a:tabLst>
                <a:tab pos="7250113" algn="l"/>
              </a:tabLst>
              <a:defRPr sz="2400">
                <a:solidFill>
                  <a:schemeClr val="tx1"/>
                </a:solidFill>
                <a:latin typeface="Calibri" charset="0"/>
                <a:ea typeface="ＭＳ Ｐゴシック" charset="0"/>
              </a:defRPr>
            </a:lvl5pPr>
            <a:lvl6pPr marL="2514600" indent="-228600" defTabSz="909638" eaLnBrk="0" fontAlgn="base" hangingPunct="0">
              <a:spcBef>
                <a:spcPct val="0"/>
              </a:spcBef>
              <a:spcAft>
                <a:spcPct val="0"/>
              </a:spcAft>
              <a:tabLst>
                <a:tab pos="7250113" algn="l"/>
              </a:tabLst>
              <a:defRPr sz="2400">
                <a:solidFill>
                  <a:schemeClr val="tx1"/>
                </a:solidFill>
                <a:latin typeface="Calibri" charset="0"/>
                <a:ea typeface="ＭＳ Ｐゴシック" charset="0"/>
              </a:defRPr>
            </a:lvl6pPr>
            <a:lvl7pPr marL="2971800" indent="-228600" defTabSz="909638" eaLnBrk="0" fontAlgn="base" hangingPunct="0">
              <a:spcBef>
                <a:spcPct val="0"/>
              </a:spcBef>
              <a:spcAft>
                <a:spcPct val="0"/>
              </a:spcAft>
              <a:tabLst>
                <a:tab pos="7250113" algn="l"/>
              </a:tabLst>
              <a:defRPr sz="2400">
                <a:solidFill>
                  <a:schemeClr val="tx1"/>
                </a:solidFill>
                <a:latin typeface="Calibri" charset="0"/>
                <a:ea typeface="ＭＳ Ｐゴシック" charset="0"/>
              </a:defRPr>
            </a:lvl7pPr>
            <a:lvl8pPr marL="3429000" indent="-228600" defTabSz="909638" eaLnBrk="0" fontAlgn="base" hangingPunct="0">
              <a:spcBef>
                <a:spcPct val="0"/>
              </a:spcBef>
              <a:spcAft>
                <a:spcPct val="0"/>
              </a:spcAft>
              <a:tabLst>
                <a:tab pos="7250113" algn="l"/>
              </a:tabLst>
              <a:defRPr sz="2400">
                <a:solidFill>
                  <a:schemeClr val="tx1"/>
                </a:solidFill>
                <a:latin typeface="Calibri" charset="0"/>
                <a:ea typeface="ＭＳ Ｐゴシック" charset="0"/>
              </a:defRPr>
            </a:lvl8pPr>
            <a:lvl9pPr marL="3886200" indent="-228600" defTabSz="909638" eaLnBrk="0" fontAlgn="base" hangingPunct="0">
              <a:spcBef>
                <a:spcPct val="0"/>
              </a:spcBef>
              <a:spcAft>
                <a:spcPct val="0"/>
              </a:spcAft>
              <a:tabLst>
                <a:tab pos="7250113" algn="l"/>
              </a:tabLst>
              <a:defRPr sz="2400">
                <a:solidFill>
                  <a:schemeClr val="tx1"/>
                </a:solidFill>
                <a:latin typeface="Calibri" charset="0"/>
                <a:ea typeface="ＭＳ Ｐゴシック" charset="0"/>
              </a:defRPr>
            </a:lvl9pPr>
          </a:lstStyle>
          <a:p>
            <a:pPr eaLnBrk="1" hangingPunct="1">
              <a:lnSpc>
                <a:spcPct val="150000"/>
              </a:lnSpc>
            </a:pPr>
            <a:r>
              <a:rPr lang="en-US" sz="1800" spc="100" dirty="0">
                <a:latin typeface="Arial Narrow"/>
                <a:cs typeface="Arial" charset="0"/>
              </a:rPr>
              <a:t>A non-profit think tank working to increase understanding of how people build knowledge and motivate engagement in social justice, so all people can live life to the fullest in harmony with a thriving biosphere</a:t>
            </a:r>
            <a:r>
              <a:rPr lang="en-US" sz="1800" i="1" spc="100" dirty="0">
                <a:latin typeface="Arial Narrow"/>
                <a:cs typeface="Arial" charset="0"/>
              </a:rPr>
              <a:t>.</a:t>
            </a:r>
          </a:p>
        </p:txBody>
      </p:sp>
      <p:pic>
        <p:nvPicPr>
          <p:cNvPr id="19459" name="Picture 5" descr="NKO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3725" y="698500"/>
            <a:ext cx="1795463"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descr="NKO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917700"/>
            <a:ext cx="3082925" cy="98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itle 1"/>
          <p:cNvSpPr txBox="1">
            <a:spLocks/>
          </p:cNvSpPr>
          <p:nvPr/>
        </p:nvSpPr>
        <p:spPr>
          <a:xfrm>
            <a:off x="319088" y="4187825"/>
            <a:ext cx="8488362" cy="581025"/>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defTabSz="909638" fontAlgn="auto">
              <a:spcAft>
                <a:spcPts val="0"/>
              </a:spcAft>
              <a:tabLst>
                <a:tab pos="7250113" algn="l"/>
              </a:tabLst>
              <a:defRPr/>
            </a:pPr>
            <a:r>
              <a:rPr lang="en-US" sz="2400" i="1" spc="100" dirty="0">
                <a:solidFill>
                  <a:srgbClr val="585857"/>
                </a:solidFill>
                <a:latin typeface="Arial Narrow"/>
                <a:cs typeface="Arial Narrow"/>
              </a:rPr>
              <a:t>Facing Society’s Grand Challenges Head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808038" y="2257425"/>
            <a:ext cx="7524750" cy="1576388"/>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defTabSz="909638" fontAlgn="auto">
              <a:spcAft>
                <a:spcPts val="0"/>
              </a:spcAft>
              <a:tabLst>
                <a:tab pos="7250113" algn="l"/>
              </a:tabLst>
              <a:defRPr/>
            </a:pPr>
            <a:r>
              <a:rPr lang="en-US" sz="7200" b="1" spc="100" dirty="0">
                <a:solidFill>
                  <a:schemeClr val="accent2"/>
                </a:solidFill>
                <a:latin typeface="Arial Narrow"/>
                <a:cs typeface="Arial"/>
              </a:rPr>
              <a:t>One or two 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4" descr="WOPA110817_D11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0"/>
            <a:ext cx="617696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txBox="1">
            <a:spLocks/>
          </p:cNvSpPr>
          <p:nvPr/>
        </p:nvSpPr>
        <p:spPr>
          <a:xfrm>
            <a:off x="6386513" y="2065338"/>
            <a:ext cx="2757487" cy="2220912"/>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l" defTabSz="909638" fontAlgn="auto">
              <a:lnSpc>
                <a:spcPct val="120000"/>
              </a:lnSpc>
              <a:spcAft>
                <a:spcPts val="0"/>
              </a:spcAft>
              <a:tabLst>
                <a:tab pos="7250113" algn="l"/>
              </a:tabLst>
              <a:defRPr/>
            </a:pPr>
            <a:r>
              <a:rPr lang="en-US" sz="3600" b="1" spc="100" dirty="0">
                <a:solidFill>
                  <a:srgbClr val="FF6600"/>
                </a:solidFill>
                <a:latin typeface="Arial Narrow"/>
                <a:cs typeface="Arial"/>
              </a:rPr>
              <a:t>Vertical picture</a:t>
            </a:r>
            <a:br>
              <a:rPr lang="en-US" sz="3600" b="1" spc="100" dirty="0">
                <a:solidFill>
                  <a:srgbClr val="FF6600"/>
                </a:solidFill>
                <a:latin typeface="Arial Narrow"/>
                <a:cs typeface="Arial"/>
              </a:rPr>
            </a:br>
            <a:r>
              <a:rPr lang="en-US" sz="3600" b="1" spc="100" dirty="0">
                <a:solidFill>
                  <a:srgbClr val="FF6600"/>
                </a:solidFill>
                <a:latin typeface="Arial Narrow"/>
                <a:cs typeface="Arial"/>
              </a:rPr>
              <a:t>with title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651000" y="1281113"/>
            <a:ext cx="5781675" cy="3667125"/>
          </a:xfrm>
        </p:spPr>
        <p:txBody>
          <a:bodyPr>
            <a:normAutofit fontScale="90000"/>
          </a:bodyPr>
          <a:lstStyle/>
          <a:p>
            <a:pPr algn="l" eaLnBrk="1" hangingPunct="1">
              <a:lnSpc>
                <a:spcPct val="150000"/>
              </a:lnSpc>
              <a:defRPr/>
            </a:pPr>
            <a:r>
              <a:rPr lang="en-US" sz="2400" i="1" spc="200" dirty="0">
                <a:latin typeface="Georgia"/>
                <a:cs typeface="Georgia"/>
              </a:rPr>
              <a:t>This is a page including a quote from someone we interviewed that we think captures all of their ideas, or emotions or anything that takes them a long time to say </a:t>
            </a:r>
            <a:r>
              <a:rPr lang="en-US" sz="2400" i="1" spc="200" dirty="0" err="1">
                <a:latin typeface="Georgia"/>
                <a:cs typeface="Georgia"/>
              </a:rPr>
              <a:t>sumthin</a:t>
            </a:r>
            <a:r>
              <a:rPr lang="en-US" sz="2400" i="1" spc="200" dirty="0">
                <a:latin typeface="Georgia"/>
                <a:cs typeface="Georgia"/>
              </a:rPr>
              <a:t>’ utility-like. </a:t>
            </a:r>
          </a:p>
        </p:txBody>
      </p:sp>
      <p:sp>
        <p:nvSpPr>
          <p:cNvPr id="23554" name="TextBox 11"/>
          <p:cNvSpPr txBox="1">
            <a:spLocks noChangeArrowheads="1"/>
          </p:cNvSpPr>
          <p:nvPr/>
        </p:nvSpPr>
        <p:spPr bwMode="auto">
          <a:xfrm flipV="1">
            <a:off x="131763" y="-1543050"/>
            <a:ext cx="41592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600"/>
              <a:t>“</a:t>
            </a:r>
          </a:p>
        </p:txBody>
      </p:sp>
      <p:sp>
        <p:nvSpPr>
          <p:cNvPr id="23555" name="TextBox 12"/>
          <p:cNvSpPr txBox="1">
            <a:spLocks noChangeArrowheads="1"/>
          </p:cNvSpPr>
          <p:nvPr/>
        </p:nvSpPr>
        <p:spPr bwMode="auto">
          <a:xfrm>
            <a:off x="1239549" y="1321666"/>
            <a:ext cx="579437" cy="116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7000" dirty="0">
                <a:solidFill>
                  <a:srgbClr val="585857"/>
                </a:solidFill>
                <a:latin typeface="Georgia" charset="0"/>
                <a:cs typeface="Georgia" charset="0"/>
              </a:rPr>
              <a:t>“</a:t>
            </a:r>
          </a:p>
        </p:txBody>
      </p:sp>
      <p:sp>
        <p:nvSpPr>
          <p:cNvPr id="23556" name="TextBox 13"/>
          <p:cNvSpPr txBox="1">
            <a:spLocks noChangeArrowheads="1"/>
          </p:cNvSpPr>
          <p:nvPr/>
        </p:nvSpPr>
        <p:spPr bwMode="auto">
          <a:xfrm>
            <a:off x="7219373" y="3861810"/>
            <a:ext cx="581025" cy="116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7000" dirty="0">
                <a:solidFill>
                  <a:srgbClr val="585857"/>
                </a:solidFill>
                <a:latin typeface="Georgia" charset="0"/>
                <a:cs typeface="Georgia"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3" descr="WOPA120808_D1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25"/>
            <a:ext cx="9144000" cy="685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1"/>
          <p:cNvSpPr txBox="1">
            <a:spLocks/>
          </p:cNvSpPr>
          <p:nvPr/>
        </p:nvSpPr>
        <p:spPr>
          <a:xfrm>
            <a:off x="6575727" y="5638800"/>
            <a:ext cx="2388886" cy="1243013"/>
          </a:xfrm>
          <a:prstGeom prst="rect">
            <a:avLst/>
          </a:prstGeom>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r" defTabSz="909638" fontAlgn="auto">
              <a:spcAft>
                <a:spcPts val="0"/>
              </a:spcAft>
              <a:tabLst>
                <a:tab pos="7250113" algn="l"/>
              </a:tabLst>
              <a:defRPr/>
            </a:pPr>
            <a:r>
              <a:rPr lang="en-US" sz="1800" spc="140" dirty="0">
                <a:solidFill>
                  <a:srgbClr val="FFFFFF"/>
                </a:solidFill>
                <a:latin typeface="Arial"/>
                <a:cs typeface="Arial"/>
              </a:rPr>
              <a:t>Photo credit</a:t>
            </a:r>
            <a:endParaRPr lang="en-US" sz="1800" dirty="0">
              <a:solidFill>
                <a:srgbClr val="FFFFFF"/>
              </a:solidFill>
              <a:latin typeface="Arial"/>
              <a:cs typeface="Arial"/>
            </a:endParaRPr>
          </a:p>
        </p:txBody>
      </p:sp>
      <p:sp>
        <p:nvSpPr>
          <p:cNvPr id="6" name="Title 1"/>
          <p:cNvSpPr txBox="1">
            <a:spLocks/>
          </p:cNvSpPr>
          <p:nvPr/>
        </p:nvSpPr>
        <p:spPr>
          <a:xfrm>
            <a:off x="4545769" y="3768510"/>
            <a:ext cx="4848225" cy="863600"/>
          </a:xfrm>
          <a:prstGeom prst="rect">
            <a:avLst/>
          </a:prstGeom>
          <a:solidFill>
            <a:schemeClr val="bg2">
              <a:alpha val="30000"/>
            </a:schemeClr>
          </a:solidFill>
        </p:spPr>
        <p:txBody>
          <a:bodyPr anchor="ctr">
            <a:normAutofit/>
          </a:bodyPr>
          <a:lstStyle>
            <a:lvl1pPr algn="ctr" defTabSz="914400" rtl="0" eaLnBrk="1" latinLnBrk="0" hangingPunct="1">
              <a:spcBef>
                <a:spcPct val="0"/>
              </a:spcBef>
              <a:buNone/>
              <a:defRPr sz="4400" kern="1200">
                <a:solidFill>
                  <a:srgbClr val="A9A3A6"/>
                </a:solidFill>
                <a:latin typeface="+mj-lt"/>
                <a:ea typeface="+mj-ea"/>
                <a:cs typeface="+mj-cs"/>
              </a:defRPr>
            </a:lvl1pPr>
          </a:lstStyle>
          <a:p>
            <a:pPr algn="l" defTabSz="909638" fontAlgn="auto">
              <a:spcAft>
                <a:spcPts val="0"/>
              </a:spcAft>
              <a:tabLst>
                <a:tab pos="7250113" algn="l"/>
              </a:tabLst>
              <a:defRPr/>
            </a:pPr>
            <a:r>
              <a:rPr lang="en-US" b="1" spc="140" dirty="0">
                <a:solidFill>
                  <a:schemeClr val="tx1"/>
                </a:solidFill>
                <a:latin typeface="Arial"/>
                <a:cs typeface="Arial"/>
              </a:rPr>
              <a:t>Title on Picture</a:t>
            </a:r>
            <a:endParaRPr lang="en-US" b="1" dirty="0">
              <a:solidFill>
                <a:schemeClr val="tx1"/>
              </a:solidFill>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589370940"/>
              </p:ext>
            </p:extLst>
          </p:nvPr>
        </p:nvGraphicFramePr>
        <p:xfrm>
          <a:off x="1005290" y="800291"/>
          <a:ext cx="6896127" cy="486007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NKO 2015 Palate Theme">
  <a:themeElements>
    <a:clrScheme name="Custom 1">
      <a:dk1>
        <a:sysClr val="windowText" lastClr="000000"/>
      </a:dk1>
      <a:lt1>
        <a:sysClr val="window" lastClr="FFFFFF"/>
      </a:lt1>
      <a:dk2>
        <a:srgbClr val="1F497D"/>
      </a:dk2>
      <a:lt2>
        <a:srgbClr val="EEECE1"/>
      </a:lt2>
      <a:accent1>
        <a:srgbClr val="F35D21"/>
      </a:accent1>
      <a:accent2>
        <a:srgbClr val="585857"/>
      </a:accent2>
      <a:accent3>
        <a:srgbClr val="5B7E95"/>
      </a:accent3>
      <a:accent4>
        <a:srgbClr val="8E8B12"/>
      </a:accent4>
      <a:accent5>
        <a:srgbClr val="7D5474"/>
      </a:accent5>
      <a:accent6>
        <a:srgbClr val="F1B421"/>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Presentation_Template_2017_10_15</Template>
  <TotalTime>1</TotalTime>
  <Words>378</Words>
  <Application>Microsoft Office PowerPoint</Application>
  <PresentationFormat>On-screen Show (4:3)</PresentationFormat>
  <Paragraphs>69</Paragraphs>
  <Slides>21</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ＭＳ Ｐゴシック</vt:lpstr>
      <vt:lpstr>Arial</vt:lpstr>
      <vt:lpstr>Arial Narrow</vt:lpstr>
      <vt:lpstr>BentonSansCond-Bold</vt:lpstr>
      <vt:lpstr>BentonSansCond-Light</vt:lpstr>
      <vt:lpstr>Calibri</vt:lpstr>
      <vt:lpstr>Geneva</vt:lpstr>
      <vt:lpstr>Georgia</vt:lpstr>
      <vt:lpstr>NKO 2015 Palate Theme</vt:lpstr>
      <vt:lpstr>Microsoft Excel Chart</vt:lpstr>
      <vt:lpstr>PowerPoint Presentation</vt:lpstr>
      <vt:lpstr>PowerPoint Presentation</vt:lpstr>
      <vt:lpstr>PowerPoint Presentation</vt:lpstr>
      <vt:lpstr>PowerPoint Presentation</vt:lpstr>
      <vt:lpstr>PowerPoint Presentation</vt:lpstr>
      <vt:lpstr>PowerPoint Presentation</vt:lpstr>
      <vt:lpstr>This is a page including a quote from someone we interviewed that we think captures all of their ideas, or emotions or anything that takes them a long time to say sumthin’ utility-like.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 with Sur-Title</vt:lpstr>
      <vt:lpstr>Lots of words that need to explain something that isn’t self evident</vt:lpstr>
      <vt:lpstr>PowerPoint Presentation</vt:lpstr>
      <vt:lpstr>Proposed model</vt:lpstr>
      <vt:lpstr>Illustration of an idea</vt:lpstr>
      <vt:lpstr>More bullet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Voiklis</dc:creator>
  <cp:lastModifiedBy>John Voiklis</cp:lastModifiedBy>
  <cp:revision>1</cp:revision>
  <cp:lastPrinted>2015-05-14T17:58:34Z</cp:lastPrinted>
  <dcterms:created xsi:type="dcterms:W3CDTF">2018-05-21T19:54:41Z</dcterms:created>
  <dcterms:modified xsi:type="dcterms:W3CDTF">2018-05-21T19:56:35Z</dcterms:modified>
</cp:coreProperties>
</file>