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s/slide3.xml" ContentType="application/vnd.openxmlformats-officedocument.presentationml.slide+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App will give you option to visually hide the orange GPS place and time watermark shown in the phone image above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App will give you option to visually hide the orange GPS place and time watermark shown in the phone image above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109724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8" name="PlaceHolder 5"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35330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4319640" y="1604520"/>
            <a:ext cx="35330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8029800" y="1604520"/>
            <a:ext cx="35330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8" name="PlaceHolder 5" hidden="0"/>
          <p:cNvSpPr>
            <a:spLocks noGrp="1"/>
          </p:cNvSpPr>
          <p:nvPr isPhoto="0" userDrawn="0">
            <p:ph type="body" hasCustomPrompt="0"/>
          </p:nvPr>
        </p:nvSpPr>
        <p:spPr bwMode="auto">
          <a:xfrm>
            <a:off x="609480" y="3682080"/>
            <a:ext cx="35330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9" name="PlaceHolder 6" hidden="0"/>
          <p:cNvSpPr>
            <a:spLocks noGrp="1"/>
          </p:cNvSpPr>
          <p:nvPr isPhoto="0" userDrawn="0">
            <p:ph type="body" hasCustomPrompt="0"/>
          </p:nvPr>
        </p:nvSpPr>
        <p:spPr bwMode="auto">
          <a:xfrm>
            <a:off x="4319640" y="3682080"/>
            <a:ext cx="35330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10" name="PlaceHolder 7" hidden="0"/>
          <p:cNvSpPr>
            <a:spLocks noGrp="1"/>
          </p:cNvSpPr>
          <p:nvPr isPhoto="0" userDrawn="0">
            <p:ph type="body" hasCustomPrompt="0"/>
          </p:nvPr>
        </p:nvSpPr>
        <p:spPr bwMode="auto">
          <a:xfrm>
            <a:off x="8029800" y="3682080"/>
            <a:ext cx="35330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subTitle" hasCustomPrompt="0"/>
          </p:nvPr>
        </p:nvSpPr>
        <p:spPr bwMode="auto">
          <a:xfrm>
            <a:off x="609480" y="1604520"/>
            <a:ext cx="10972440" cy="3977280"/>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609480" y="273600"/>
            <a:ext cx="10972440" cy="5307840"/>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
        <p:nvSpPr>
          <p:cNvPr id="7" name="PlaceHolder 4"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lstStyle/>
          <a:p>
            <a:pPr>
              <a:defRPr/>
            </a:pPr>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dt" hasCustomPrompt="0"/>
          </p:nvPr>
        </p:nvSpPr>
        <p:spPr bwMode="auto">
          <a:xfrm>
            <a:off x="838080" y="6356520"/>
            <a:ext cx="2742840" cy="364680"/>
          </a:xfrm>
          <a:prstGeom prst="rect">
            <a:avLst/>
          </a:prstGeom>
        </p:spPr>
        <p:txBody>
          <a:bodyPr anchor="ctr">
            <a:noAutofit/>
          </a:bodyPr>
          <a:lstStyle/>
          <a:p>
            <a:pPr>
              <a:lnSpc>
                <a:spcPct val="100000"/>
              </a:lnSpc>
              <a:defRPr/>
            </a:pPr>
            <a:fld id="{055557B5-9DA0-4A78-9897-7DCE3521E1B8}" type="datetime">
              <a:rPr lang="en-IN" sz="1200" b="0" strike="noStrike" spc="-1">
                <a:solidFill>
                  <a:srgbClr val="8B8B8B"/>
                </a:solidFill>
                <a:latin typeface="Calibri"/>
              </a:rPr>
              <a:t/>
            </a:fld>
            <a:endParaRPr lang="en-US" sz="1200" b="0" strike="noStrike" spc="-1">
              <a:latin typeface="Times New Roman"/>
            </a:endParaRPr>
          </a:p>
        </p:txBody>
      </p:sp>
      <p:sp>
        <p:nvSpPr>
          <p:cNvPr id="5" name="PlaceHolder 2" hidden="0"/>
          <p:cNvSpPr>
            <a:spLocks noGrp="1"/>
          </p:cNvSpPr>
          <p:nvPr isPhoto="0" userDrawn="0">
            <p:ph type="ftr" hasCustomPrompt="0"/>
          </p:nvPr>
        </p:nvSpPr>
        <p:spPr bwMode="auto">
          <a:xfrm>
            <a:off x="4038480" y="6356520"/>
            <a:ext cx="4114440" cy="364680"/>
          </a:xfrm>
          <a:prstGeom prst="rect">
            <a:avLst/>
          </a:prstGeom>
        </p:spPr>
        <p:txBody>
          <a:bodyPr anchor="ctr">
            <a:noAutofit/>
          </a:bodyPr>
          <a:lstStyle/>
          <a:p>
            <a:pPr>
              <a:defRPr/>
            </a:pPr>
            <a:endParaRPr lang="en-US" sz="2400" b="0" strike="noStrike" spc="-1">
              <a:latin typeface="Times New Roman"/>
            </a:endParaRPr>
          </a:p>
        </p:txBody>
      </p:sp>
      <p:sp>
        <p:nvSpPr>
          <p:cNvPr id="6" name="PlaceHolder 3" hidden="0"/>
          <p:cNvSpPr>
            <a:spLocks noGrp="1"/>
          </p:cNvSpPr>
          <p:nvPr isPhoto="0" userDrawn="0">
            <p:ph type="sldNum" hasCustomPrompt="0"/>
          </p:nvPr>
        </p:nvSpPr>
        <p:spPr bwMode="auto">
          <a:xfrm>
            <a:off x="8610480" y="6356520"/>
            <a:ext cx="2742840" cy="364680"/>
          </a:xfrm>
          <a:prstGeom prst="rect">
            <a:avLst/>
          </a:prstGeom>
        </p:spPr>
        <p:txBody>
          <a:bodyPr anchor="ctr">
            <a:noAutofit/>
          </a:bodyPr>
          <a:lstStyle/>
          <a:p>
            <a:pPr algn="r">
              <a:lnSpc>
                <a:spcPct val="100000"/>
              </a:lnSpc>
              <a:defRPr/>
            </a:pPr>
            <a:fld id="{7A78D58A-B7BE-4D04-8832-D510E2264826}" type="slidenum">
              <a:rPr lang="en-IN" sz="1200" b="0" strike="noStrike" spc="-1">
                <a:solidFill>
                  <a:srgbClr val="8B8B8B"/>
                </a:solidFill>
                <a:latin typeface="Calibri"/>
              </a:rPr>
              <a:t/>
            </a:fld>
            <a:endParaRPr lang="en-US" sz="1200" b="0" strike="noStrike" spc="-1">
              <a:latin typeface="Times New Roman"/>
            </a:endParaRPr>
          </a:p>
        </p:txBody>
      </p:sp>
      <p:sp>
        <p:nvSpPr>
          <p:cNvPr id="7" name="PlaceHolder 4"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defRPr/>
            </a:pPr>
            <a:r>
              <a:rPr lang="en-US" sz="1800" b="0" strike="noStrike" spc="-1">
                <a:solidFill>
                  <a:srgbClr val="000000"/>
                </a:solidFill>
                <a:latin typeface="Calibri"/>
              </a:rPr>
              <a:t>Click to edit the title text format</a:t>
            </a:r>
            <a:endParaRPr/>
          </a:p>
        </p:txBody>
      </p:sp>
      <p:sp>
        <p:nvSpPr>
          <p:cNvPr id="8" name="PlaceHolder 5"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a:buChar char=""/>
              <a:defRPr/>
            </a:pPr>
            <a:r>
              <a:rPr lang="en-US" sz="2800" b="0" strike="noStrike" spc="-1">
                <a:solidFill>
                  <a:srgbClr val="000000"/>
                </a:solidFill>
                <a:latin typeface="Calibri"/>
              </a:rPr>
              <a:t>Click to edit the outline text format</a:t>
            </a:r>
            <a:endParaRPr/>
          </a:p>
          <a:p>
            <a:pPr marL="864000" lvl="1" indent="-324000">
              <a:spcBef>
                <a:spcPts val="1134"/>
              </a:spcBef>
              <a:buClr>
                <a:srgbClr val="000000"/>
              </a:buClr>
              <a:buSzPct val="75000"/>
              <a:buFont typeface="Symbol"/>
              <a:buChar char=""/>
              <a:defRPr/>
            </a:pPr>
            <a:r>
              <a:rPr lang="en-US" sz="2000" b="0" strike="noStrike" spc="-1">
                <a:solidFill>
                  <a:srgbClr val="000000"/>
                </a:solidFill>
                <a:latin typeface="Calibri"/>
              </a:rPr>
              <a:t>Second Outline Level</a:t>
            </a:r>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Calibri"/>
              </a:rPr>
              <a:t>Third Outline Level</a:t>
            </a:r>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Calibri"/>
              </a:rPr>
              <a:t>Fourth Outline Level</a:t>
            </a:r>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Calibri"/>
              </a:rPr>
              <a:t>Fifth Outline Level</a:t>
            </a:r>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Calibri"/>
              </a:rPr>
              <a:t>Sixth Outline Level</a:t>
            </a:r>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Calibri"/>
              </a:rPr>
              <a:t>Seventh Outline Level</a:t>
            </a:r>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fundrazr.com/RaviReporter?ref=ab_6AFga4" TargetMode="External"/><Relationship Id="rId6"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0"/>
            <a:ext cx="12191760" cy="685764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hidden="0"/>
          <p:cNvSpPr/>
          <p:nvPr isPhoto="0" userDrawn="0"/>
        </p:nvSpPr>
        <p:spPr bwMode="auto">
          <a:xfrm rot="5400000">
            <a:off x="3168000" y="-3167640"/>
            <a:ext cx="5856120" cy="12191400"/>
          </a:xfrm>
          <a:custGeom>
            <a:avLst/>
            <a:gdLst/>
            <a:ahLst/>
            <a:cxnLst/>
            <a:rect l="l" t="t" r="r" b="b"/>
            <a:pathLst>
              <a:path w="5856341" h="12191695" fill="norm" stroke="1" extrusionOk="0">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3" hidden="0"/>
          <p:cNvSpPr/>
          <p:nvPr isPhoto="0" userDrawn="0"/>
        </p:nvSpPr>
        <p:spPr bwMode="auto">
          <a:xfrm rot="5400000">
            <a:off x="5146560" y="-874800"/>
            <a:ext cx="1898640" cy="12191400"/>
          </a:xfrm>
          <a:custGeom>
            <a:avLst/>
            <a:gdLst/>
            <a:ahLst/>
            <a:cxnLst/>
            <a:rect l="l" t="t" r="r" b="b"/>
            <a:pathLst>
              <a:path w="2529723" h="6858000" fill="norm" stroke="1"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sp>
        <p:nvSpPr>
          <p:cNvPr id="7" name="CustomShape 4" hidden="0"/>
          <p:cNvSpPr/>
          <p:nvPr isPhoto="0" userDrawn="0"/>
        </p:nvSpPr>
        <p:spPr bwMode="auto">
          <a:xfrm rot="5400000">
            <a:off x="5144039" y="-1037520"/>
            <a:ext cx="1903680" cy="12191400"/>
          </a:xfrm>
          <a:custGeom>
            <a:avLst/>
            <a:gdLst/>
            <a:ahLst/>
            <a:cxnLst/>
            <a:rect l="l" t="t" r="r" b="b"/>
            <a:pathLst>
              <a:path w="2536434" h="6858000" fill="norm" stroke="1"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8" name="Picture 22" hidden="0"/>
          <p:cNvPicPr/>
          <p:nvPr isPhoto="0" userDrawn="0"/>
        </p:nvPicPr>
        <p:blipFill>
          <a:blip r:embed="rId2"/>
          <a:stretch/>
        </p:blipFill>
        <p:spPr bwMode="auto">
          <a:xfrm>
            <a:off x="3449880" y="1378080"/>
            <a:ext cx="5291640" cy="3341880"/>
          </a:xfrm>
          <a:prstGeom prst="rect">
            <a:avLst/>
          </a:prstGeom>
          <a:ln>
            <a:noFill/>
          </a:ln>
        </p:spPr>
      </p:pic>
      <p:pic>
        <p:nvPicPr>
          <p:cNvPr id="9" name="Picture 2" descr="phpFox mobile app – iOS and Android applications for phpFox — phpFoxer" hidden="0"/>
          <p:cNvPicPr/>
          <p:nvPr isPhoto="0" userDrawn="0"/>
        </p:nvPicPr>
        <p:blipFill>
          <a:blip r:embed="rId3"/>
          <a:srcRect l="0" t="18351" r="0" b="16489"/>
          <a:stretch/>
        </p:blipFill>
        <p:spPr bwMode="auto">
          <a:xfrm>
            <a:off x="11228760" y="189719"/>
            <a:ext cx="763560" cy="497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0"/>
            <a:ext cx="12191760" cy="685764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hidden="0"/>
          <p:cNvSpPr/>
          <p:nvPr isPhoto="0" userDrawn="0"/>
        </p:nvSpPr>
        <p:spPr bwMode="auto">
          <a:xfrm rot="5400000">
            <a:off x="3168000" y="-3167640"/>
            <a:ext cx="5856120" cy="12191400"/>
          </a:xfrm>
          <a:custGeom>
            <a:avLst/>
            <a:gdLst/>
            <a:ahLst/>
            <a:cxnLst/>
            <a:rect l="l" t="t" r="r" b="b"/>
            <a:pathLst>
              <a:path w="5856341" h="12191695" fill="norm" stroke="1" extrusionOk="0">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3" hidden="0"/>
          <p:cNvSpPr/>
          <p:nvPr isPhoto="0" userDrawn="0"/>
        </p:nvSpPr>
        <p:spPr bwMode="auto">
          <a:xfrm rot="5400000">
            <a:off x="5146560" y="-874800"/>
            <a:ext cx="1898640" cy="12191400"/>
          </a:xfrm>
          <a:custGeom>
            <a:avLst/>
            <a:gdLst/>
            <a:ahLst/>
            <a:cxnLst/>
            <a:rect l="l" t="t" r="r" b="b"/>
            <a:pathLst>
              <a:path w="2529723" h="6858000" fill="norm" stroke="1"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sp>
        <p:nvSpPr>
          <p:cNvPr id="7" name="CustomShape 4" hidden="0"/>
          <p:cNvSpPr/>
          <p:nvPr isPhoto="0" userDrawn="0"/>
        </p:nvSpPr>
        <p:spPr bwMode="auto">
          <a:xfrm rot="5400000">
            <a:off x="5144039" y="-1037520"/>
            <a:ext cx="1903680" cy="12191400"/>
          </a:xfrm>
          <a:custGeom>
            <a:avLst/>
            <a:gdLst/>
            <a:ahLst/>
            <a:cxnLst/>
            <a:rect l="l" t="t" r="r" b="b"/>
            <a:pathLst>
              <a:path w="2536434" h="6858000" fill="norm" stroke="1"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8" name="Picture 22" hidden="0"/>
          <p:cNvPicPr/>
          <p:nvPr isPhoto="0" userDrawn="0"/>
        </p:nvPicPr>
        <p:blipFill>
          <a:blip r:embed="rId2"/>
          <a:stretch/>
        </p:blipFill>
        <p:spPr bwMode="auto">
          <a:xfrm>
            <a:off x="3449880" y="1378080"/>
            <a:ext cx="5291640" cy="3341880"/>
          </a:xfrm>
          <a:prstGeom prst="rect">
            <a:avLst/>
          </a:prstGeom>
          <a:ln>
            <a:noFill/>
          </a:ln>
        </p:spPr>
      </p:pic>
      <p:pic>
        <p:nvPicPr>
          <p:cNvPr id="9" name="Picture 2" descr="phpFox mobile app – iOS and Android applications for phpFox — phpFoxer" hidden="0"/>
          <p:cNvPicPr/>
          <p:nvPr isPhoto="0" userDrawn="0"/>
        </p:nvPicPr>
        <p:blipFill>
          <a:blip r:embed="rId3"/>
          <a:srcRect l="0" t="18351" r="0" b="16489"/>
          <a:stretch/>
        </p:blipFill>
        <p:spPr bwMode="auto">
          <a:xfrm>
            <a:off x="11228760" y="189719"/>
            <a:ext cx="763560" cy="497520"/>
          </a:xfrm>
          <a:prstGeom prst="rect">
            <a:avLst/>
          </a:prstGeom>
          <a:ln>
            <a:noFill/>
          </a:ln>
        </p:spPr>
      </p:pic>
      <p:sp>
        <p:nvSpPr>
          <p:cNvPr id="10" name="CustomShape 5" hidden="0"/>
          <p:cNvSpPr/>
          <p:nvPr isPhoto="0" userDrawn="0"/>
        </p:nvSpPr>
        <p:spPr bwMode="auto">
          <a:xfrm>
            <a:off x="2453760" y="4686840"/>
            <a:ext cx="7734600" cy="699840"/>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spAutoFit/>
          </a:bodyPr>
          <a:lstStyle/>
          <a:p>
            <a:pPr algn="ctr">
              <a:lnSpc>
                <a:spcPct val="100000"/>
              </a:lnSpc>
              <a:tabLst>
                <a:tab pos="0" algn="l"/>
              </a:tabLst>
              <a:defRPr/>
            </a:pPr>
            <a:r>
              <a:rPr lang="en-IN" sz="3200" b="0" strike="noStrike" spc="-1">
                <a:solidFill>
                  <a:srgbClr val="FA900A"/>
                </a:solidFill>
                <a:latin typeface="Bahnschrift SemiBold SemiConden"/>
              </a:rPr>
              <a:t>VIDEO v/s SMARTPHONES. IT IS ON!</a:t>
            </a:r>
            <a:r>
              <a:rPr lang="en-IN" sz="4000" b="0" strike="noStrike" spc="-1">
                <a:solidFill>
                  <a:srgbClr val="FA900A"/>
                </a:solidFill>
                <a:latin typeface="Bahnschrift SemiBold SemiConden"/>
              </a:rPr>
              <a:t>  </a:t>
            </a:r>
            <a:endParaRPr lang="en-US" sz="4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0"/>
            <a:ext cx="12191760" cy="685764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hidden="0"/>
          <p:cNvSpPr/>
          <p:nvPr isPhoto="0" userDrawn="0"/>
        </p:nvSpPr>
        <p:spPr bwMode="auto">
          <a:xfrm rot="5400000">
            <a:off x="3168000" y="-3167640"/>
            <a:ext cx="5856120" cy="12191400"/>
          </a:xfrm>
          <a:custGeom>
            <a:avLst/>
            <a:gdLst/>
            <a:ahLst/>
            <a:cxnLst/>
            <a:rect l="l" t="t" r="r" b="b"/>
            <a:pathLst>
              <a:path w="5856341" h="12191695" fill="norm" stroke="1" extrusionOk="0">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3" hidden="0"/>
          <p:cNvSpPr/>
          <p:nvPr isPhoto="0" userDrawn="0"/>
        </p:nvSpPr>
        <p:spPr bwMode="auto">
          <a:xfrm rot="5400000">
            <a:off x="5146560" y="-874800"/>
            <a:ext cx="1898640" cy="12191400"/>
          </a:xfrm>
          <a:custGeom>
            <a:avLst/>
            <a:gdLst/>
            <a:ahLst/>
            <a:cxnLst/>
            <a:rect l="l" t="t" r="r" b="b"/>
            <a:pathLst>
              <a:path w="2529723" h="6858000" fill="norm" stroke="1"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sp>
        <p:nvSpPr>
          <p:cNvPr id="7" name="CustomShape 4" hidden="0"/>
          <p:cNvSpPr/>
          <p:nvPr isPhoto="0" userDrawn="0"/>
        </p:nvSpPr>
        <p:spPr bwMode="auto">
          <a:xfrm rot="5400000">
            <a:off x="5144039" y="-1037520"/>
            <a:ext cx="1903680" cy="12191400"/>
          </a:xfrm>
          <a:custGeom>
            <a:avLst/>
            <a:gdLst/>
            <a:ahLst/>
            <a:cxnLst/>
            <a:rect l="l" t="t" r="r" b="b"/>
            <a:pathLst>
              <a:path w="2536434" h="6858000" fill="norm" stroke="1"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8" name="Picture 22" hidden="0"/>
          <p:cNvPicPr/>
          <p:nvPr isPhoto="0" userDrawn="0"/>
        </p:nvPicPr>
        <p:blipFill>
          <a:blip r:embed="rId2"/>
          <a:stretch/>
        </p:blipFill>
        <p:spPr bwMode="auto">
          <a:xfrm>
            <a:off x="1574640" y="2135520"/>
            <a:ext cx="3381480" cy="2135520"/>
          </a:xfrm>
          <a:prstGeom prst="rect">
            <a:avLst/>
          </a:prstGeom>
          <a:ln>
            <a:noFill/>
          </a:ln>
        </p:spPr>
      </p:pic>
      <p:sp>
        <p:nvSpPr>
          <p:cNvPr id="9" name="Line 5" hidden="0"/>
          <p:cNvSpPr/>
          <p:nvPr isPhoto="0" userDrawn="0"/>
        </p:nvSpPr>
        <p:spPr bwMode="auto">
          <a:xfrm>
            <a:off x="5473080" y="859320"/>
            <a:ext cx="0" cy="4691880"/>
          </a:xfrm>
          <a:prstGeom prst="line">
            <a:avLst/>
          </a:prstGeom>
          <a:ln>
            <a:solidFill>
              <a:srgbClr val="FFC000"/>
            </a:solidFill>
          </a:ln>
        </p:spPr>
        <p:style>
          <a:lnRef idx="1">
            <a:schemeClr val="accent1"/>
          </a:lnRef>
          <a:fillRef idx="0">
            <a:schemeClr val="accent1"/>
          </a:fillRef>
          <a:effectRef idx="0">
            <a:schemeClr val="accent1"/>
          </a:effectRef>
          <a:fontRef idx="minor"/>
        </p:style>
      </p:sp>
      <p:sp>
        <p:nvSpPr>
          <p:cNvPr id="10" name="CustomShape 6" hidden="0"/>
          <p:cNvSpPr/>
          <p:nvPr isPhoto="0" userDrawn="0"/>
        </p:nvSpPr>
        <p:spPr bwMode="auto">
          <a:xfrm>
            <a:off x="6095880" y="943200"/>
            <a:ext cx="4523364" cy="4753475"/>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spAutoFit/>
          </a:bodyPr>
          <a:lstStyle/>
          <a:p>
            <a:pPr>
              <a:lnSpc>
                <a:spcPct val="100000"/>
              </a:lnSpc>
              <a:tabLst>
                <a:tab pos="0" algn="l"/>
              </a:tabLst>
              <a:defRPr/>
            </a:pPr>
            <a:r>
              <a:rPr lang="en-IN" sz="1800" b="0" strike="noStrike" spc="-1">
                <a:solidFill>
                  <a:srgbClr val="FA900A"/>
                </a:solidFill>
                <a:latin typeface="Bahnschrift SemiBold SemiConden"/>
              </a:rPr>
              <a:t>TRUST IS WHERE IT STARTS, AND ENDS.</a:t>
            </a:r>
            <a:endParaRPr lang="en-US" sz="1800" b="0" strike="noStrike" spc="-1">
              <a:latin typeface="Arial"/>
            </a:endParaRPr>
          </a:p>
          <a:p>
            <a:pPr>
              <a:lnSpc>
                <a:spcPct val="100000"/>
              </a:lnSpc>
              <a:tabLst>
                <a:tab pos="0" algn="l"/>
              </a:tabLst>
              <a:defRPr/>
            </a:pPr>
            <a:endParaRPr lang="en-US" sz="1800" b="0" strike="noStrike" spc="-1">
              <a:latin typeface="Arial"/>
            </a:endParaRPr>
          </a:p>
          <a:p>
            <a:pPr>
              <a:lnSpc>
                <a:spcPct val="100000"/>
              </a:lnSpc>
              <a:tabLst>
                <a:tab pos="0" algn="l"/>
              </a:tabLst>
              <a:defRPr/>
            </a:pPr>
            <a:r>
              <a:rPr lang="en-IN" sz="1400" b="0" strike="noStrike" spc="-1">
                <a:solidFill>
                  <a:srgbClr val="000000"/>
                </a:solidFill>
                <a:latin typeface="Bahnschrift SemiLight"/>
              </a:rPr>
              <a:t>Video has many applications. What kills more than half of them is trust deficit. That’s where the tech with the cape chips in.</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Picture this: a university is raided by goons, scores are injured and terrorised. Even years later, perpetrators are at large. Could there be video proof of the otherwise well-documented incident that could help? Perhaps yes. Would it stand ground on tech scrutiny for authenticity? Perhaps not.</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If only some folks had the Ravi Reporter on their phones! Use state of the art technology for safe, secure and authenticated videos.</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Every smartphone has a camera to record a video.  We can offer trustable GPS Tagging and Bluetooth witnesses with ACR. Kill doubts, not trust. Start?</a:t>
            </a:r>
            <a:endParaRPr lang="en-US" sz="1400" b="0" strike="noStrike" spc="-1">
              <a:latin typeface="Arial"/>
            </a:endParaRPr>
          </a:p>
        </p:txBody>
      </p:sp>
      <p:pic>
        <p:nvPicPr>
          <p:cNvPr id="11" name="Picture 2" descr="phpFox mobile app – iOS and Android applications for phpFox — phpFoxer" hidden="0"/>
          <p:cNvPicPr/>
          <p:nvPr isPhoto="0" userDrawn="0"/>
        </p:nvPicPr>
        <p:blipFill>
          <a:blip r:embed="rId3"/>
          <a:srcRect l="0" t="18351" r="0" b="16489"/>
          <a:stretch/>
        </p:blipFill>
        <p:spPr bwMode="auto">
          <a:xfrm>
            <a:off x="11228760" y="189719"/>
            <a:ext cx="763560" cy="497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0"/>
            <a:ext cx="12191760" cy="685764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hidden="0"/>
          <p:cNvSpPr/>
          <p:nvPr isPhoto="0" userDrawn="0"/>
        </p:nvSpPr>
        <p:spPr bwMode="auto">
          <a:xfrm rot="5400000">
            <a:off x="3168000" y="-3167640"/>
            <a:ext cx="5856120" cy="12191400"/>
          </a:xfrm>
          <a:custGeom>
            <a:avLst/>
            <a:gdLst/>
            <a:ahLst/>
            <a:cxnLst/>
            <a:rect l="l" t="t" r="r" b="b"/>
            <a:pathLst>
              <a:path w="5856341" h="12191695" fill="norm" stroke="1" extrusionOk="0">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3" hidden="0"/>
          <p:cNvSpPr/>
          <p:nvPr isPhoto="0" userDrawn="0"/>
        </p:nvSpPr>
        <p:spPr bwMode="auto">
          <a:xfrm rot="5400000">
            <a:off x="5146560" y="-874800"/>
            <a:ext cx="1898640" cy="12191400"/>
          </a:xfrm>
          <a:custGeom>
            <a:avLst/>
            <a:gdLst/>
            <a:ahLst/>
            <a:cxnLst/>
            <a:rect l="l" t="t" r="r" b="b"/>
            <a:pathLst>
              <a:path w="2529723" h="6858000" fill="norm" stroke="1"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sp>
        <p:nvSpPr>
          <p:cNvPr id="7" name="CustomShape 4" hidden="0"/>
          <p:cNvSpPr/>
          <p:nvPr isPhoto="0" userDrawn="0"/>
        </p:nvSpPr>
        <p:spPr bwMode="auto">
          <a:xfrm rot="5400000">
            <a:off x="5144039" y="-1037520"/>
            <a:ext cx="1903680" cy="12191400"/>
          </a:xfrm>
          <a:custGeom>
            <a:avLst/>
            <a:gdLst/>
            <a:ahLst/>
            <a:cxnLst/>
            <a:rect l="l" t="t" r="r" b="b"/>
            <a:pathLst>
              <a:path w="2536434" h="6858000" fill="norm" stroke="1"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8" name="Picture 22" hidden="0"/>
          <p:cNvPicPr/>
          <p:nvPr isPhoto="0" userDrawn="0"/>
        </p:nvPicPr>
        <p:blipFill>
          <a:blip r:embed="rId2"/>
          <a:stretch/>
        </p:blipFill>
        <p:spPr bwMode="auto">
          <a:xfrm>
            <a:off x="1574640" y="2135520"/>
            <a:ext cx="3381480" cy="2135520"/>
          </a:xfrm>
          <a:prstGeom prst="rect">
            <a:avLst/>
          </a:prstGeom>
          <a:ln>
            <a:noFill/>
          </a:ln>
        </p:spPr>
      </p:pic>
      <p:sp>
        <p:nvSpPr>
          <p:cNvPr id="9" name="Line 5" hidden="0"/>
          <p:cNvSpPr/>
          <p:nvPr isPhoto="0" userDrawn="0"/>
        </p:nvSpPr>
        <p:spPr bwMode="auto">
          <a:xfrm>
            <a:off x="5473080" y="847440"/>
            <a:ext cx="0" cy="4691880"/>
          </a:xfrm>
          <a:prstGeom prst="line">
            <a:avLst/>
          </a:prstGeom>
          <a:ln>
            <a:solidFill>
              <a:srgbClr val="FFC000"/>
            </a:solidFill>
          </a:ln>
        </p:spPr>
        <p:style>
          <a:lnRef idx="1">
            <a:schemeClr val="accent1"/>
          </a:lnRef>
          <a:fillRef idx="0">
            <a:schemeClr val="accent1"/>
          </a:fillRef>
          <a:effectRef idx="0">
            <a:schemeClr val="accent1"/>
          </a:effectRef>
          <a:fontRef idx="minor"/>
        </p:style>
      </p:sp>
      <p:sp>
        <p:nvSpPr>
          <p:cNvPr id="10" name="CustomShape 6" hidden="0"/>
          <p:cNvSpPr/>
          <p:nvPr isPhoto="0" userDrawn="0"/>
        </p:nvSpPr>
        <p:spPr bwMode="auto">
          <a:xfrm>
            <a:off x="6095880" y="1146960"/>
            <a:ext cx="4521420" cy="4265795"/>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spAutoFit/>
          </a:bodyPr>
          <a:lstStyle/>
          <a:p>
            <a:pPr>
              <a:lnSpc>
                <a:spcPct val="100000"/>
              </a:lnSpc>
              <a:tabLst>
                <a:tab pos="0" algn="l"/>
              </a:tabLst>
              <a:defRPr/>
            </a:pPr>
            <a:r>
              <a:rPr lang="en-IN" sz="1800" b="0" strike="noStrike" spc="-1">
                <a:solidFill>
                  <a:srgbClr val="FA900A"/>
                </a:solidFill>
                <a:latin typeface="Bahnschrift SemiBold SemiConden"/>
              </a:rPr>
              <a:t>THE SAFEST PLACE. WELL, ALMOST. </a:t>
            </a:r>
            <a:endParaRPr lang="en-US" sz="1800" b="0" strike="noStrike" spc="-1">
              <a:latin typeface="Arial"/>
            </a:endParaRPr>
          </a:p>
          <a:p>
            <a:pPr>
              <a:lnSpc>
                <a:spcPct val="100000"/>
              </a:lnSpc>
              <a:tabLst>
                <a:tab pos="0" algn="l"/>
              </a:tabLst>
              <a:defRPr/>
            </a:pPr>
            <a:endParaRPr lang="en-US" sz="1800" b="0" strike="noStrike" spc="-1">
              <a:latin typeface="Arial"/>
            </a:endParaRPr>
          </a:p>
          <a:p>
            <a:pPr>
              <a:lnSpc>
                <a:spcPct val="100000"/>
              </a:lnSpc>
              <a:tabLst>
                <a:tab pos="0" algn="l"/>
              </a:tabLst>
              <a:defRPr/>
            </a:pPr>
            <a:r>
              <a:rPr lang="en-IN" sz="1400" b="0" strike="noStrike" spc="-1">
                <a:solidFill>
                  <a:srgbClr val="000000"/>
                </a:solidFill>
                <a:latin typeface="Bahnschrift SemiLight"/>
              </a:rPr>
              <a:t>Privacy matters, and why won’t it? When was the last time you wondered after syncing your content on the cloud – ‘is it safe?’ Well, each time to a certain degree with a certain degree of uncertainty. </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Now picture this: encryption keeps all your videos as safe as safe can be on cloud, with only the key being on your device. Already getting ideas on what to shoot next? Go on, rest assured, that’s where the tech with the cape chips in. With anonymity built in as a standard feature riding the encryption. And time and place markers for verifications when needed.</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Safe to say, it doesn’t get safer than this. Did we just convert you? Well, almost! </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 </a:t>
            </a:r>
            <a:endParaRPr lang="en-US" sz="1400" b="0" strike="noStrike" spc="-1">
              <a:latin typeface="Arial"/>
            </a:endParaRPr>
          </a:p>
        </p:txBody>
      </p:sp>
      <p:pic>
        <p:nvPicPr>
          <p:cNvPr id="11" name="Picture 2" descr="phpFox mobile app – iOS and Android applications for phpFox — phpFoxer" hidden="0"/>
          <p:cNvPicPr/>
          <p:nvPr isPhoto="0" userDrawn="0"/>
        </p:nvPicPr>
        <p:blipFill>
          <a:blip r:embed="rId3"/>
          <a:srcRect l="0" t="18351" r="0" b="16489"/>
          <a:stretch/>
        </p:blipFill>
        <p:spPr bwMode="auto">
          <a:xfrm>
            <a:off x="11228760" y="189719"/>
            <a:ext cx="763560" cy="497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0"/>
            <a:ext cx="12191760" cy="685764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hidden="0"/>
          <p:cNvSpPr/>
          <p:nvPr isPhoto="0" userDrawn="0"/>
        </p:nvSpPr>
        <p:spPr bwMode="auto">
          <a:xfrm rot="5400000">
            <a:off x="3168000" y="-3167640"/>
            <a:ext cx="5856120" cy="12191400"/>
          </a:xfrm>
          <a:custGeom>
            <a:avLst/>
            <a:gdLst/>
            <a:ahLst/>
            <a:cxnLst/>
            <a:rect l="l" t="t" r="r" b="b"/>
            <a:pathLst>
              <a:path w="5856341" h="12191695" fill="norm" stroke="1" extrusionOk="0">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3" hidden="0"/>
          <p:cNvSpPr/>
          <p:nvPr isPhoto="0" userDrawn="0"/>
        </p:nvSpPr>
        <p:spPr bwMode="auto">
          <a:xfrm rot="5400000">
            <a:off x="5146560" y="-874800"/>
            <a:ext cx="1898640" cy="12191400"/>
          </a:xfrm>
          <a:custGeom>
            <a:avLst/>
            <a:gdLst/>
            <a:ahLst/>
            <a:cxnLst/>
            <a:rect l="l" t="t" r="r" b="b"/>
            <a:pathLst>
              <a:path w="2529723" h="6858000" fill="norm" stroke="1"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sp>
        <p:nvSpPr>
          <p:cNvPr id="7" name="CustomShape 4" hidden="0"/>
          <p:cNvSpPr/>
          <p:nvPr isPhoto="0" userDrawn="0"/>
        </p:nvSpPr>
        <p:spPr bwMode="auto">
          <a:xfrm rot="5400000">
            <a:off x="5144039" y="-1037520"/>
            <a:ext cx="1903680" cy="12191400"/>
          </a:xfrm>
          <a:custGeom>
            <a:avLst/>
            <a:gdLst/>
            <a:ahLst/>
            <a:cxnLst/>
            <a:rect l="l" t="t" r="r" b="b"/>
            <a:pathLst>
              <a:path w="2536434" h="6858000" fill="norm" stroke="1"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8" name="Picture 22" hidden="0"/>
          <p:cNvPicPr/>
          <p:nvPr isPhoto="0" userDrawn="0"/>
        </p:nvPicPr>
        <p:blipFill>
          <a:blip r:embed="rId2"/>
          <a:stretch/>
        </p:blipFill>
        <p:spPr bwMode="auto">
          <a:xfrm>
            <a:off x="1574640" y="2135520"/>
            <a:ext cx="3381480" cy="2135520"/>
          </a:xfrm>
          <a:prstGeom prst="rect">
            <a:avLst/>
          </a:prstGeom>
          <a:ln>
            <a:noFill/>
          </a:ln>
        </p:spPr>
      </p:pic>
      <p:sp>
        <p:nvSpPr>
          <p:cNvPr id="9" name="Line 5" hidden="0"/>
          <p:cNvSpPr/>
          <p:nvPr isPhoto="0" userDrawn="0"/>
        </p:nvSpPr>
        <p:spPr bwMode="auto">
          <a:xfrm>
            <a:off x="5473080" y="859320"/>
            <a:ext cx="0" cy="4691880"/>
          </a:xfrm>
          <a:prstGeom prst="line">
            <a:avLst/>
          </a:prstGeom>
          <a:ln>
            <a:solidFill>
              <a:srgbClr val="FFC000"/>
            </a:solidFill>
          </a:ln>
        </p:spPr>
        <p:style>
          <a:lnRef idx="1">
            <a:schemeClr val="accent1"/>
          </a:lnRef>
          <a:fillRef idx="0">
            <a:schemeClr val="accent1"/>
          </a:fillRef>
          <a:effectRef idx="0">
            <a:schemeClr val="accent1"/>
          </a:effectRef>
          <a:fontRef idx="minor"/>
        </p:style>
      </p:sp>
      <p:sp>
        <p:nvSpPr>
          <p:cNvPr id="10" name="CustomShape 6" hidden="0"/>
          <p:cNvSpPr/>
          <p:nvPr isPhoto="0" userDrawn="0"/>
        </p:nvSpPr>
        <p:spPr bwMode="auto">
          <a:xfrm>
            <a:off x="6095880" y="943200"/>
            <a:ext cx="4521240" cy="4307418"/>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spAutoFit/>
          </a:bodyPr>
          <a:lstStyle/>
          <a:p>
            <a:pPr>
              <a:lnSpc>
                <a:spcPct val="100000"/>
              </a:lnSpc>
              <a:tabLst>
                <a:tab pos="0" algn="l"/>
              </a:tabLst>
              <a:defRPr/>
            </a:pPr>
            <a:r>
              <a:rPr lang="en-IN" sz="1800" b="0" strike="noStrike" spc="-1">
                <a:solidFill>
                  <a:srgbClr val="FA900A"/>
                </a:solidFill>
                <a:latin typeface="Bahnschrift SemiBold SemiConden"/>
              </a:rPr>
              <a:t>SMART IS AS SMART DOES. </a:t>
            </a:r>
            <a:endParaRPr lang="en-US" sz="1800" b="0" strike="noStrike" spc="-1">
              <a:latin typeface="Arial"/>
            </a:endParaRPr>
          </a:p>
          <a:p>
            <a:pPr>
              <a:lnSpc>
                <a:spcPct val="100000"/>
              </a:lnSpc>
              <a:tabLst>
                <a:tab pos="0" algn="l"/>
              </a:tabLst>
              <a:defRPr/>
            </a:pPr>
            <a:endParaRPr lang="en-US" sz="1800" b="0" strike="noStrike" spc="-1">
              <a:latin typeface="Arial"/>
            </a:endParaRPr>
          </a:p>
          <a:p>
            <a:pPr>
              <a:lnSpc>
                <a:spcPct val="100000"/>
              </a:lnSpc>
              <a:tabLst>
                <a:tab pos="0" algn="l"/>
              </a:tabLst>
              <a:defRPr/>
            </a:pPr>
            <a:r>
              <a:rPr lang="en-IN" sz="1400" b="0" strike="noStrike" spc="-1">
                <a:solidFill>
                  <a:srgbClr val="000000"/>
                </a:solidFill>
                <a:latin typeface="Bahnschrift SemiLight"/>
              </a:rPr>
              <a:t>Smartphones have triggered a tsunami of content creators. And video is in. However, they are only as smart as the people using them. While sharing triggers endorphins, privacy breaches sometimes can ruin lives and how! Couldn’t agree more?</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Consider this: while you’ve chosen the smartest device around and the choice wasn’t that difficult to make, why is the choice of tech that protects what you create not so obvious a choice to make?</a:t>
            </a:r>
            <a:endParaRPr/>
          </a:p>
          <a:p>
            <a:pPr>
              <a:lnSpc>
                <a:spcPct val="100000"/>
              </a:lnSpc>
              <a:tabLst>
                <a:tab pos="0" algn="l"/>
              </a:tabLst>
              <a:defRPr/>
            </a:pPr>
            <a:endParaRPr lang="en-IN" sz="1400" b="0" strike="noStrike" spc="-1">
              <a:solidFill>
                <a:srgbClr val="000000"/>
              </a:solidFill>
              <a:latin typeface="Bahnschrift SemiLight"/>
            </a:endParaRPr>
          </a:p>
          <a:p>
            <a:pPr>
              <a:lnSpc>
                <a:spcPct val="100000"/>
              </a:lnSpc>
              <a:tabLst>
                <a:tab pos="0" algn="l"/>
              </a:tabLst>
              <a:defRPr/>
            </a:pPr>
            <a:r>
              <a:rPr lang="en-IN" sz="1400" b="0" strike="noStrike" spc="-1">
                <a:solidFill>
                  <a:srgbClr val="000000"/>
                </a:solidFill>
                <a:latin typeface="Bahnschrift SemiLight"/>
              </a:rPr>
              <a:t>Default is definitely not a smart choice. Smart choices are fuelled by knowledge that influences decision making. That’s where the tech with the cape chips in. Its intuitive user interface and robust security architecture ensure ‘dumb and dumber’ is only a movie. Not the choices you make. Now it’s your turn!</a:t>
            </a:r>
            <a:endParaRPr lang="en-US" sz="1400" b="0" strike="noStrike" spc="-1">
              <a:latin typeface="Arial"/>
            </a:endParaRPr>
          </a:p>
        </p:txBody>
      </p:sp>
      <p:pic>
        <p:nvPicPr>
          <p:cNvPr id="11" name="Picture 2" descr="phpFox mobile app – iOS and Android applications for phpFox — phpFoxer" hidden="0"/>
          <p:cNvPicPr/>
          <p:nvPr isPhoto="0" userDrawn="0"/>
        </p:nvPicPr>
        <p:blipFill>
          <a:blip r:embed="rId3"/>
          <a:srcRect l="0" t="18351" r="0" b="16489"/>
          <a:stretch/>
        </p:blipFill>
        <p:spPr bwMode="auto">
          <a:xfrm>
            <a:off x="11228760" y="189719"/>
            <a:ext cx="763560" cy="497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7" hidden="0"/>
          <p:cNvPicPr/>
          <p:nvPr isPhoto="0" userDrawn="0"/>
        </p:nvPicPr>
        <p:blipFill>
          <a:blip r:embed="rId3"/>
          <a:stretch/>
        </p:blipFill>
        <p:spPr bwMode="auto">
          <a:xfrm>
            <a:off x="0" y="0"/>
            <a:ext cx="5472720" cy="6857640"/>
          </a:xfrm>
          <a:prstGeom prst="rect">
            <a:avLst/>
          </a:prstGeom>
          <a:ln>
            <a:noFill/>
          </a:ln>
        </p:spPr>
      </p:pic>
      <p:pic>
        <p:nvPicPr>
          <p:cNvPr id="5" name="Picture 1" hidden="0"/>
          <p:cNvPicPr/>
          <p:nvPr isPhoto="0" userDrawn="0"/>
        </p:nvPicPr>
        <p:blipFill>
          <a:blip r:embed="rId4"/>
          <a:stretch/>
        </p:blipFill>
        <p:spPr bwMode="auto">
          <a:xfrm>
            <a:off x="1574640" y="2135520"/>
            <a:ext cx="3381480" cy="2135520"/>
          </a:xfrm>
          <a:prstGeom prst="rect">
            <a:avLst/>
          </a:prstGeom>
          <a:ln>
            <a:noFill/>
          </a:ln>
        </p:spPr>
      </p:pic>
      <p:sp>
        <p:nvSpPr>
          <p:cNvPr id="6" name="Line 1" hidden="0"/>
          <p:cNvSpPr/>
          <p:nvPr isPhoto="0" userDrawn="0"/>
        </p:nvSpPr>
        <p:spPr bwMode="auto">
          <a:xfrm>
            <a:off x="5473080" y="859320"/>
            <a:ext cx="0" cy="4691880"/>
          </a:xfrm>
          <a:prstGeom prst="line">
            <a:avLst/>
          </a:prstGeom>
          <a:ln w="76320">
            <a:solidFill>
              <a:srgbClr val="FFC000"/>
            </a:solidFill>
          </a:ln>
        </p:spPr>
        <p:style>
          <a:lnRef idx="1">
            <a:schemeClr val="accent1"/>
          </a:lnRef>
          <a:fillRef idx="0">
            <a:schemeClr val="accent1"/>
          </a:fillRef>
          <a:effectRef idx="0">
            <a:schemeClr val="accent1"/>
          </a:effectRef>
          <a:fontRef idx="minor"/>
        </p:style>
      </p:sp>
      <p:pic>
        <p:nvPicPr>
          <p:cNvPr id="7" name="Picture 2" descr="phpFox mobile app – iOS and Android applications for phpFox — phpFoxer" hidden="0"/>
          <p:cNvPicPr/>
          <p:nvPr isPhoto="0" userDrawn="0"/>
        </p:nvPicPr>
        <p:blipFill>
          <a:blip r:embed="rId5"/>
          <a:srcRect l="0" t="18351" r="0" b="16489"/>
          <a:stretch/>
        </p:blipFill>
        <p:spPr bwMode="auto">
          <a:xfrm>
            <a:off x="11228760" y="189719"/>
            <a:ext cx="763560" cy="497520"/>
          </a:xfrm>
          <a:prstGeom prst="rect">
            <a:avLst/>
          </a:prstGeom>
          <a:ln>
            <a:noFill/>
          </a:ln>
        </p:spPr>
      </p:pic>
      <p:sp>
        <p:nvSpPr>
          <p:cNvPr id="8" name="CustomShape 2" hidden="0"/>
          <p:cNvSpPr/>
          <p:nvPr isPhoto="0" userDrawn="0"/>
        </p:nvSpPr>
        <p:spPr bwMode="auto">
          <a:xfrm flipH="0" flipV="0">
            <a:off x="5617578" y="162512"/>
            <a:ext cx="5569365" cy="1065395"/>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noAutofit/>
          </a:bodyPr>
          <a:lstStyle/>
          <a:p>
            <a:pPr>
              <a:lnSpc>
                <a:spcPct val="100000"/>
              </a:lnSpc>
              <a:tabLst>
                <a:tab pos="0" algn="l"/>
              </a:tabLst>
              <a:defRPr/>
            </a:pPr>
            <a:r>
              <a:rPr lang="en-IN" sz="3200" b="0" strike="noStrike" spc="0">
                <a:solidFill>
                  <a:srgbClr val="FA900A"/>
                </a:solidFill>
                <a:latin typeface="Arial Black"/>
                <a:ea typeface="Arial Black"/>
                <a:cs typeface="Arial Black"/>
              </a:rPr>
              <a:t>PRODUCT OVERVIEW</a:t>
            </a:r>
            <a:endParaRPr sz="3200" b="0" strike="noStrike" spc="0">
              <a:solidFill>
                <a:srgbClr val="FA900A"/>
              </a:solidFill>
              <a:latin typeface="Arial Black"/>
              <a:ea typeface="Arial Black"/>
              <a:cs typeface="Arial Black"/>
            </a:endParaRPr>
          </a:p>
        </p:txBody>
      </p:sp>
      <p:sp>
        <p:nvSpPr>
          <p:cNvPr id="9" name="" hidden="0"/>
          <p:cNvSpPr txBox="1"/>
          <p:nvPr isPhoto="0" userDrawn="0"/>
        </p:nvSpPr>
        <p:spPr bwMode="auto">
          <a:xfrm flipH="0" flipV="0">
            <a:off x="5804219" y="929786"/>
            <a:ext cx="3466213" cy="51881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lnSpc>
                <a:spcPct val="100000"/>
              </a:lnSpc>
              <a:defRPr/>
            </a:pPr>
            <a:r>
              <a:rPr lang="en-US" sz="1800" b="0" strike="noStrike" spc="0">
                <a:latin typeface="Arial"/>
                <a:ea typeface="Arial"/>
                <a:cs typeface="Arial"/>
              </a:rPr>
              <a:t>Shoot videos with usable Anonymity and Privacy - each video has authenticated GPS place and time tagging</a:t>
            </a:r>
            <a:endParaRPr sz="1800" b="0" strike="noStrike" spc="0">
              <a:latin typeface="Arial"/>
              <a:ea typeface="Arial"/>
              <a:cs typeface="Arial"/>
            </a:endParaRPr>
          </a:p>
          <a:p>
            <a:pPr algn="l">
              <a:lnSpc>
                <a:spcPct val="100000"/>
              </a:lnSpc>
              <a:defRPr/>
            </a:pPr>
            <a:endParaRPr sz="1800" b="0" strike="noStrike" spc="0">
              <a:latin typeface="Arial"/>
              <a:ea typeface="Arial"/>
              <a:cs typeface="Arial"/>
            </a:endParaRPr>
          </a:p>
          <a:p>
            <a:pPr marL="283879" indent="-283879" algn="l">
              <a:lnSpc>
                <a:spcPct val="100000"/>
              </a:lnSpc>
              <a:buFont typeface="Arial"/>
              <a:buChar char="•"/>
              <a:defRPr/>
            </a:pPr>
            <a:r>
              <a:rPr lang="en-US" sz="1800" b="0" i="0" u="none" strike="noStrike" cap="none" spc="0">
                <a:solidFill>
                  <a:schemeClr val="tx1"/>
                </a:solidFill>
                <a:latin typeface="Arial"/>
                <a:ea typeface="Arial"/>
                <a:cs typeface="Arial"/>
              </a:rPr>
              <a:t>Private mode:  The default recording mode</a:t>
            </a:r>
            <a:endParaRPr sz="1800" b="0" i="0" u="none" strike="noStrike" cap="none" spc="0">
              <a:solidFill>
                <a:schemeClr val="tx1"/>
              </a:solidFill>
              <a:latin typeface="Arial"/>
              <a:ea typeface="Arial"/>
              <a:cs typeface="Arial"/>
            </a:endParaRPr>
          </a:p>
          <a:p>
            <a:pPr algn="l">
              <a:lnSpc>
                <a:spcPct val="100000"/>
              </a:lnSpc>
              <a:defRPr/>
            </a:pPr>
            <a:endParaRPr sz="1800" b="0" i="0" u="none" strike="noStrike" cap="none" spc="0">
              <a:solidFill>
                <a:schemeClr val="tx1"/>
              </a:solidFill>
              <a:latin typeface="Arial"/>
              <a:ea typeface="Arial"/>
              <a:cs typeface="Arial"/>
            </a:endParaRPr>
          </a:p>
          <a:p>
            <a:pPr marL="283879" indent="-283879" algn="l">
              <a:lnSpc>
                <a:spcPct val="100000"/>
              </a:lnSpc>
              <a:buFont typeface="Arial"/>
              <a:buChar char="•"/>
              <a:defRPr/>
            </a:pPr>
            <a:r>
              <a:rPr lang="en-US" sz="1800" b="0" strike="noStrike" spc="0">
                <a:latin typeface="Arial"/>
                <a:ea typeface="Arial"/>
                <a:cs typeface="Arial"/>
              </a:rPr>
              <a:t>Anonymous mode: </a:t>
            </a:r>
            <a:r>
              <a:rPr lang="en-US" sz="1800" b="0" strike="noStrike" spc="0">
                <a:latin typeface="Arial"/>
                <a:ea typeface="Arial"/>
                <a:cs typeface="Arial"/>
              </a:rPr>
              <a:t>Phone pretends to be out of battery (while recording anonymously) </a:t>
            </a:r>
            <a:endParaRPr sz="1800" b="0" strike="noStrike" spc="0">
              <a:latin typeface="Arial"/>
              <a:ea typeface="Arial"/>
              <a:cs typeface="Arial"/>
            </a:endParaRPr>
          </a:p>
          <a:p>
            <a:pPr algn="l">
              <a:lnSpc>
                <a:spcPct val="100000"/>
              </a:lnSpc>
              <a:defRPr/>
            </a:pPr>
            <a:endParaRPr sz="1800" b="0" strike="noStrike" spc="0">
              <a:latin typeface="Arial"/>
              <a:ea typeface="Arial"/>
              <a:cs typeface="Arial"/>
            </a:endParaRPr>
          </a:p>
          <a:p>
            <a:pPr marL="283879" indent="-283879" algn="l">
              <a:lnSpc>
                <a:spcPct val="100000"/>
              </a:lnSpc>
              <a:buFont typeface="Arial"/>
              <a:buChar char="•"/>
              <a:defRPr/>
            </a:pPr>
            <a:r>
              <a:rPr lang="en-US" sz="1800" b="0" strike="noStrike" spc="0">
                <a:latin typeface="Arial"/>
                <a:ea typeface="Arial"/>
                <a:cs typeface="Arial"/>
              </a:rPr>
              <a:t>Standby mode: Keep buffering recent video locally in order to start recording with a few seconds of history</a:t>
            </a:r>
            <a:endParaRPr sz="1800" b="0" strike="noStrike" spc="0">
              <a:latin typeface="Chilanka"/>
              <a:ea typeface="Chilanka"/>
              <a:cs typeface="Chilanka"/>
            </a:endParaRPr>
          </a:p>
        </p:txBody>
      </p:sp>
      <p:pic>
        <p:nvPicPr>
          <p:cNvPr id="10" name="" descr="" hidden="0"/>
          <p:cNvPicPr/>
          <p:nvPr isPhoto="0" userDrawn="0"/>
        </p:nvPicPr>
        <p:blipFill>
          <a:blip r:embed="rId6"/>
          <a:stretch/>
        </p:blipFill>
        <p:spPr bwMode="auto">
          <a:xfrm flipH="0" flipV="0">
            <a:off x="9334860" y="1181805"/>
            <a:ext cx="2575277" cy="4744860"/>
          </a:xfrm>
          <a:prstGeom prst="rect">
            <a:avLst/>
          </a:prstGeom>
          <a:ln>
            <a:noFill/>
          </a:ln>
        </p:spPr>
      </p:pic>
      <p:sp>
        <p:nvSpPr>
          <p:cNvPr id="11" name="" hidden="0"/>
          <p:cNvSpPr/>
          <p:nvPr isPhoto="0" userDrawn="0"/>
        </p:nvSpPr>
        <p:spPr bwMode="auto">
          <a:xfrm flipH="0" flipV="0">
            <a:off x="11463752" y="8329099"/>
            <a:ext cx="65294" cy="5583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2" name="" hidden="0"/>
          <p:cNvPicPr>
            <a:picLocks noChangeAspect="1"/>
          </p:cNvPicPr>
          <p:nvPr isPhoto="0" userDrawn="0"/>
        </p:nvPicPr>
        <p:blipFill>
          <a:blip r:embed="rId7"/>
          <a:stretch/>
        </p:blipFill>
        <p:spPr bwMode="auto">
          <a:xfrm flipH="0" flipV="0">
            <a:off x="5652840" y="4528278"/>
            <a:ext cx="487199" cy="486296"/>
          </a:xfrm>
          <a:prstGeom prst="rect">
            <a:avLst/>
          </a:prstGeom>
        </p:spPr>
      </p:pic>
      <p:sp>
        <p:nvSpPr>
          <p:cNvPr id="13" name="" hidden="0"/>
          <p:cNvSpPr/>
          <p:nvPr isPhoto="0" userDrawn="0"/>
        </p:nvSpPr>
        <p:spPr bwMode="auto">
          <a:xfrm flipH="0" flipV="0">
            <a:off x="14971820" y="5649667"/>
            <a:ext cx="6710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 name="" hidden="0"/>
          <p:cNvPicPr>
            <a:picLocks noChangeAspect="1"/>
          </p:cNvPicPr>
          <p:nvPr isPhoto="0" userDrawn="0"/>
        </p:nvPicPr>
        <p:blipFill>
          <a:blip r:embed="rId8"/>
          <a:stretch/>
        </p:blipFill>
        <p:spPr bwMode="auto">
          <a:xfrm flipH="0" flipV="0">
            <a:off x="5677317" y="3128148"/>
            <a:ext cx="431493" cy="473808"/>
          </a:xfrm>
          <a:prstGeom prst="rect">
            <a:avLst/>
          </a:prstGeom>
        </p:spPr>
      </p:pic>
      <p:sp>
        <p:nvSpPr>
          <p:cNvPr id="15" name="" hidden="0"/>
          <p:cNvSpPr/>
          <p:nvPr isPhoto="0" userDrawn="0"/>
        </p:nvSpPr>
        <p:spPr bwMode="auto">
          <a:xfrm flipH="0" flipV="0">
            <a:off x="11729504" y="5634052"/>
            <a:ext cx="7947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 name="" hidden="0"/>
          <p:cNvSpPr/>
          <p:nvPr isPhoto="0" userDrawn="0"/>
        </p:nvSpPr>
        <p:spPr bwMode="auto">
          <a:xfrm flipH="0" flipV="0">
            <a:off x="11667945" y="5712126"/>
            <a:ext cx="45720" cy="6663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8" name="" hidden="0"/>
          <p:cNvPicPr>
            <a:picLocks noChangeAspect="1"/>
          </p:cNvPicPr>
          <p:nvPr isPhoto="0" userDrawn="0"/>
        </p:nvPicPr>
        <p:blipFill>
          <a:blip r:embed="rId9"/>
          <a:stretch/>
        </p:blipFill>
        <p:spPr bwMode="auto">
          <a:xfrm flipH="0" flipV="0">
            <a:off x="5699385" y="2342212"/>
            <a:ext cx="393811" cy="3281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7" hidden="0"/>
          <p:cNvPicPr/>
          <p:nvPr isPhoto="0" userDrawn="0"/>
        </p:nvPicPr>
        <p:blipFill>
          <a:blip r:embed="rId3"/>
          <a:stretch/>
        </p:blipFill>
        <p:spPr bwMode="auto">
          <a:xfrm>
            <a:off x="0" y="0"/>
            <a:ext cx="5472720" cy="6857640"/>
          </a:xfrm>
          <a:prstGeom prst="rect">
            <a:avLst/>
          </a:prstGeom>
          <a:ln>
            <a:noFill/>
          </a:ln>
        </p:spPr>
      </p:pic>
      <p:pic>
        <p:nvPicPr>
          <p:cNvPr id="5" name="Picture 1" hidden="0"/>
          <p:cNvPicPr/>
          <p:nvPr isPhoto="0" userDrawn="0"/>
        </p:nvPicPr>
        <p:blipFill>
          <a:blip r:embed="rId4"/>
          <a:stretch/>
        </p:blipFill>
        <p:spPr bwMode="auto">
          <a:xfrm>
            <a:off x="1574640" y="2135520"/>
            <a:ext cx="3381480" cy="2135520"/>
          </a:xfrm>
          <a:prstGeom prst="rect">
            <a:avLst/>
          </a:prstGeom>
          <a:ln>
            <a:noFill/>
          </a:ln>
        </p:spPr>
      </p:pic>
      <p:sp>
        <p:nvSpPr>
          <p:cNvPr id="6" name="Line 1" hidden="0"/>
          <p:cNvSpPr/>
          <p:nvPr isPhoto="0" userDrawn="0"/>
        </p:nvSpPr>
        <p:spPr bwMode="auto">
          <a:xfrm>
            <a:off x="5473080" y="859320"/>
            <a:ext cx="0" cy="4691880"/>
          </a:xfrm>
          <a:prstGeom prst="line">
            <a:avLst/>
          </a:prstGeom>
          <a:ln w="76320">
            <a:solidFill>
              <a:srgbClr val="FFC000"/>
            </a:solidFill>
          </a:ln>
        </p:spPr>
        <p:style>
          <a:lnRef idx="1">
            <a:schemeClr val="accent1"/>
          </a:lnRef>
          <a:fillRef idx="0">
            <a:schemeClr val="accent1"/>
          </a:fillRef>
          <a:effectRef idx="0">
            <a:schemeClr val="accent1"/>
          </a:effectRef>
          <a:fontRef idx="minor"/>
        </p:style>
      </p:sp>
      <p:pic>
        <p:nvPicPr>
          <p:cNvPr id="7" name="Picture 2" descr="phpFox mobile app – iOS and Android applications for phpFox — phpFoxer" hidden="0"/>
          <p:cNvPicPr/>
          <p:nvPr isPhoto="0" userDrawn="0"/>
        </p:nvPicPr>
        <p:blipFill>
          <a:blip r:embed="rId5"/>
          <a:srcRect l="0" t="18351" r="0" b="16489"/>
          <a:stretch/>
        </p:blipFill>
        <p:spPr bwMode="auto">
          <a:xfrm>
            <a:off x="11228760" y="189718"/>
            <a:ext cx="763560" cy="497520"/>
          </a:xfrm>
          <a:prstGeom prst="rect">
            <a:avLst/>
          </a:prstGeom>
          <a:ln>
            <a:noFill/>
          </a:ln>
        </p:spPr>
      </p:pic>
      <p:sp>
        <p:nvSpPr>
          <p:cNvPr id="8" name="CustomShape 2" hidden="0"/>
          <p:cNvSpPr/>
          <p:nvPr isPhoto="0" userDrawn="0"/>
        </p:nvSpPr>
        <p:spPr bwMode="auto">
          <a:xfrm flipH="0" flipV="0">
            <a:off x="5617578" y="162512"/>
            <a:ext cx="5516448" cy="1065395"/>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noAutofit/>
          </a:bodyPr>
          <a:lstStyle/>
          <a:p>
            <a:pPr>
              <a:lnSpc>
                <a:spcPct val="100000"/>
              </a:lnSpc>
              <a:tabLst>
                <a:tab pos="0" algn="l"/>
              </a:tabLst>
              <a:defRPr/>
            </a:pPr>
            <a:r>
              <a:rPr lang="en-IN" sz="3200" b="0" strike="noStrike" spc="0">
                <a:solidFill>
                  <a:srgbClr val="FA900A"/>
                </a:solidFill>
                <a:latin typeface="Arial Black"/>
                <a:ea typeface="Arial Black"/>
                <a:cs typeface="Arial Black"/>
              </a:rPr>
              <a:t>PRODUCT OVERVIEW</a:t>
            </a:r>
            <a:endParaRPr sz="3200" b="0" strike="noStrike" spc="0">
              <a:latin typeface="Arial Black"/>
              <a:ea typeface="Arial Black"/>
              <a:cs typeface="Arial Black"/>
            </a:endParaRPr>
          </a:p>
        </p:txBody>
      </p:sp>
      <p:sp>
        <p:nvSpPr>
          <p:cNvPr id="9" name="" hidden="0"/>
          <p:cNvSpPr txBox="1"/>
          <p:nvPr isPhoto="0" userDrawn="0"/>
        </p:nvSpPr>
        <p:spPr bwMode="auto">
          <a:xfrm flipH="0" flipV="0">
            <a:off x="5804219" y="929786"/>
            <a:ext cx="3466213" cy="51881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lnSpc>
                <a:spcPct val="100000"/>
              </a:lnSpc>
              <a:defRPr/>
            </a:pPr>
            <a:r>
              <a:rPr lang="en-US" sz="1800" b="0" strike="noStrike" spc="0">
                <a:latin typeface="Arial"/>
                <a:ea typeface="Arial"/>
                <a:cs typeface="Arial"/>
              </a:rPr>
              <a:t>Play them, share them, enhance them ... w</a:t>
            </a:r>
            <a:r>
              <a:rPr lang="en-US" sz="1800" b="0" strike="noStrike" spc="0">
                <a:latin typeface="Arial"/>
                <a:ea typeface="Arial"/>
                <a:cs typeface="Arial"/>
              </a:rPr>
              <a:t>ithout ever losing track of where the video came from!</a:t>
            </a:r>
            <a:endParaRPr sz="1800" b="0" strike="noStrike" spc="0">
              <a:latin typeface="Arial"/>
              <a:ea typeface="Arial"/>
              <a:cs typeface="Arial"/>
            </a:endParaRPr>
          </a:p>
          <a:p>
            <a:pPr algn="l">
              <a:lnSpc>
                <a:spcPct val="100000"/>
              </a:lnSpc>
              <a:defRPr/>
            </a:pPr>
            <a:endParaRPr sz="1800" b="0" strike="noStrike" spc="0">
              <a:latin typeface="Arial"/>
              <a:ea typeface="Arial"/>
              <a:cs typeface="Arial"/>
            </a:endParaRPr>
          </a:p>
          <a:p>
            <a:pPr algn="l">
              <a:lnSpc>
                <a:spcPct val="100000"/>
              </a:lnSpc>
              <a:defRPr/>
            </a:pPr>
            <a:r>
              <a:rPr lang="en-US" sz="1800" b="0" strike="noStrike" spc="0">
                <a:latin typeface="Arial"/>
                <a:ea typeface="Arial"/>
                <a:cs typeface="Arial"/>
              </a:rPr>
              <a:t>Open source approach, developers can &amp; will add functionality that entertains - without requiring them to compromise on their privacy.</a:t>
            </a:r>
            <a:endParaRPr sz="1800" b="0" strike="noStrike" spc="0">
              <a:latin typeface="Arial"/>
              <a:ea typeface="Arial"/>
              <a:cs typeface="Arial"/>
            </a:endParaRPr>
          </a:p>
          <a:p>
            <a:pPr algn="l">
              <a:lnSpc>
                <a:spcPct val="100000"/>
              </a:lnSpc>
              <a:defRPr/>
            </a:pPr>
            <a:endParaRPr sz="1800" b="0" strike="noStrike" spc="0">
              <a:latin typeface="Arial"/>
              <a:ea typeface="Arial"/>
              <a:cs typeface="Arial"/>
            </a:endParaRPr>
          </a:p>
          <a:p>
            <a:pPr algn="l">
              <a:lnSpc>
                <a:spcPct val="100000"/>
              </a:lnSpc>
              <a:defRPr/>
            </a:pPr>
            <a:r>
              <a:rPr lang="en-US" sz="1800" b="0" strike="noStrike" spc="0">
                <a:latin typeface="Arial"/>
                <a:ea typeface="Arial"/>
                <a:cs typeface="Arial"/>
              </a:rPr>
              <a:t>The player tools closely resembling TikTok are for suggestion only.  Initial version will not have many of them.  Moreover, the open source community can write better more fun tools.</a:t>
            </a:r>
            <a:endParaRPr sz="1800" b="0" strike="noStrike" spc="0">
              <a:latin typeface="Arial"/>
              <a:ea typeface="Arial"/>
              <a:cs typeface="Arial"/>
            </a:endParaRPr>
          </a:p>
          <a:p>
            <a:pPr algn="l">
              <a:lnSpc>
                <a:spcPct val="100000"/>
              </a:lnSpc>
              <a:defRPr/>
            </a:pPr>
            <a:endParaRPr sz="1800" b="0" strike="noStrike" spc="0">
              <a:latin typeface="FreeSans"/>
              <a:ea typeface="FreeSans"/>
              <a:cs typeface="FreeSans"/>
            </a:endParaRPr>
          </a:p>
          <a:p>
            <a:pPr algn="l">
              <a:lnSpc>
                <a:spcPct val="100000"/>
              </a:lnSpc>
              <a:defRPr/>
            </a:pPr>
            <a:endParaRPr sz="1800" b="0" strike="noStrike" spc="0">
              <a:latin typeface="FreeSans"/>
              <a:ea typeface="FreeSans"/>
              <a:cs typeface="FreeSans"/>
            </a:endParaRPr>
          </a:p>
        </p:txBody>
      </p:sp>
      <p:sp>
        <p:nvSpPr>
          <p:cNvPr id="10" name="" hidden="0"/>
          <p:cNvSpPr/>
          <p:nvPr isPhoto="0" userDrawn="0"/>
        </p:nvSpPr>
        <p:spPr bwMode="auto">
          <a:xfrm flipH="0" flipV="0">
            <a:off x="11463752" y="8329099"/>
            <a:ext cx="65294" cy="5583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 name="" hidden="0"/>
          <p:cNvSpPr/>
          <p:nvPr isPhoto="0" userDrawn="0"/>
        </p:nvSpPr>
        <p:spPr bwMode="auto">
          <a:xfrm flipH="0" flipV="0">
            <a:off x="14971820" y="5649667"/>
            <a:ext cx="6710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 name="" hidden="0"/>
          <p:cNvSpPr/>
          <p:nvPr isPhoto="0" userDrawn="0"/>
        </p:nvSpPr>
        <p:spPr bwMode="auto">
          <a:xfrm flipH="0" flipV="0">
            <a:off x="11729504" y="5634052"/>
            <a:ext cx="7947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 name="" hidden="0"/>
          <p:cNvSpPr/>
          <p:nvPr isPhoto="0" userDrawn="0"/>
        </p:nvSpPr>
        <p:spPr bwMode="auto">
          <a:xfrm flipH="0" flipV="0">
            <a:off x="11667945" y="5712126"/>
            <a:ext cx="45720" cy="6663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 name="" hidden="0"/>
          <p:cNvSpPr/>
          <p:nvPr isPhoto="0" userDrawn="0"/>
        </p:nvSpPr>
        <p:spPr bwMode="auto">
          <a:xfrm flipH="0" flipV="0">
            <a:off x="12653456" y="-812690"/>
            <a:ext cx="78769" cy="17007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5" name="" hidden="0"/>
          <p:cNvPicPr>
            <a:picLocks noChangeAspect="1"/>
          </p:cNvPicPr>
          <p:nvPr isPhoto="0" userDrawn="0"/>
        </p:nvPicPr>
        <p:blipFill>
          <a:blip r:embed="rId6"/>
          <a:stretch/>
        </p:blipFill>
        <p:spPr bwMode="auto">
          <a:xfrm flipH="0" flipV="0">
            <a:off x="9484625" y="1132525"/>
            <a:ext cx="2356007" cy="47208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7" hidden="0"/>
          <p:cNvPicPr/>
          <p:nvPr isPhoto="0" userDrawn="0"/>
        </p:nvPicPr>
        <p:blipFill>
          <a:blip r:embed="rId2"/>
          <a:stretch/>
        </p:blipFill>
        <p:spPr bwMode="auto">
          <a:xfrm>
            <a:off x="0" y="0"/>
            <a:ext cx="5472720" cy="6857640"/>
          </a:xfrm>
          <a:prstGeom prst="rect">
            <a:avLst/>
          </a:prstGeom>
          <a:ln>
            <a:noFill/>
          </a:ln>
        </p:spPr>
      </p:pic>
      <p:pic>
        <p:nvPicPr>
          <p:cNvPr id="5" name="Picture 1" hidden="0"/>
          <p:cNvPicPr/>
          <p:nvPr isPhoto="0" userDrawn="0"/>
        </p:nvPicPr>
        <p:blipFill>
          <a:blip r:embed="rId3"/>
          <a:stretch/>
        </p:blipFill>
        <p:spPr bwMode="auto">
          <a:xfrm>
            <a:off x="1574640" y="2135520"/>
            <a:ext cx="3381480" cy="2135520"/>
          </a:xfrm>
          <a:prstGeom prst="rect">
            <a:avLst/>
          </a:prstGeom>
          <a:ln>
            <a:noFill/>
          </a:ln>
        </p:spPr>
      </p:pic>
      <p:sp>
        <p:nvSpPr>
          <p:cNvPr id="6" name="Line 1" hidden="0"/>
          <p:cNvSpPr/>
          <p:nvPr isPhoto="0" userDrawn="0"/>
        </p:nvSpPr>
        <p:spPr bwMode="auto">
          <a:xfrm>
            <a:off x="5473080" y="859320"/>
            <a:ext cx="0" cy="4691880"/>
          </a:xfrm>
          <a:prstGeom prst="line">
            <a:avLst/>
          </a:prstGeom>
          <a:ln w="76320">
            <a:solidFill>
              <a:srgbClr val="FFC000"/>
            </a:solidFill>
          </a:ln>
        </p:spPr>
        <p:style>
          <a:lnRef idx="1">
            <a:schemeClr val="accent1"/>
          </a:lnRef>
          <a:fillRef idx="0">
            <a:schemeClr val="accent1"/>
          </a:fillRef>
          <a:effectRef idx="0">
            <a:schemeClr val="accent1"/>
          </a:effectRef>
          <a:fontRef idx="minor"/>
        </p:style>
      </p:sp>
      <p:pic>
        <p:nvPicPr>
          <p:cNvPr id="7" name="Picture 2" descr="phpFox mobile app – iOS and Android applications for phpFox — phpFoxer" hidden="0"/>
          <p:cNvPicPr/>
          <p:nvPr isPhoto="0" userDrawn="0"/>
        </p:nvPicPr>
        <p:blipFill>
          <a:blip r:embed="rId4"/>
          <a:srcRect l="0" t="18351" r="0" b="16489"/>
          <a:stretch/>
        </p:blipFill>
        <p:spPr bwMode="auto">
          <a:xfrm>
            <a:off x="11228760" y="189718"/>
            <a:ext cx="763560" cy="497520"/>
          </a:xfrm>
          <a:prstGeom prst="rect">
            <a:avLst/>
          </a:prstGeom>
          <a:ln>
            <a:noFill/>
          </a:ln>
        </p:spPr>
      </p:pic>
      <p:sp>
        <p:nvSpPr>
          <p:cNvPr id="8" name="CustomShape 2" hidden="0"/>
          <p:cNvSpPr/>
          <p:nvPr isPhoto="0" userDrawn="0"/>
        </p:nvSpPr>
        <p:spPr bwMode="auto">
          <a:xfrm>
            <a:off x="5617578" y="162512"/>
            <a:ext cx="4522788" cy="577715"/>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spAutoFit/>
          </a:bodyPr>
          <a:lstStyle/>
          <a:p>
            <a:pPr>
              <a:lnSpc>
                <a:spcPct val="100000"/>
              </a:lnSpc>
              <a:tabLst>
                <a:tab pos="0" algn="l"/>
              </a:tabLst>
              <a:defRPr/>
            </a:pPr>
            <a:r>
              <a:rPr lang="en-US" sz="3200" b="0" strike="noStrike" spc="0">
                <a:latin typeface="Arial Black"/>
                <a:ea typeface="Arial Black"/>
                <a:cs typeface="Arial Black"/>
              </a:rPr>
              <a:t>FUNDRAISER</a:t>
            </a:r>
            <a:endParaRPr sz="3200" b="0" strike="noStrike" spc="0">
              <a:latin typeface="Arial Black"/>
              <a:ea typeface="Arial Black"/>
              <a:cs typeface="Arial Black"/>
            </a:endParaRPr>
          </a:p>
        </p:txBody>
      </p:sp>
      <p:sp>
        <p:nvSpPr>
          <p:cNvPr id="9" name="" hidden="0"/>
          <p:cNvSpPr txBox="1"/>
          <p:nvPr isPhoto="0" userDrawn="0"/>
        </p:nvSpPr>
        <p:spPr bwMode="auto">
          <a:xfrm flipH="0" flipV="0">
            <a:off x="5892413" y="4722147"/>
            <a:ext cx="5647308" cy="67535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lnSpc>
                <a:spcPct val="100000"/>
              </a:lnSpc>
              <a:defRPr/>
            </a:pPr>
            <a:r>
              <a:rPr lang="en-US" sz="2600" b="0" i="0" u="sng" strike="noStrike" cap="none" spc="0">
                <a:latin typeface="Arial"/>
                <a:ea typeface="Arial"/>
                <a:cs typeface="Arial"/>
                <a:hlinkClick r:id="rId5" tooltip="Link to the fundraiser"/>
              </a:rPr>
              <a:t>https://fundrazr.com/RaviReporter</a:t>
            </a:r>
            <a:endParaRPr lang="en-US" sz="1800" b="0" i="0" u="none" strike="noStrike" cap="none" spc="0">
              <a:solidFill>
                <a:schemeClr val="tx1"/>
              </a:solidFill>
              <a:latin typeface="FreeSans"/>
              <a:ea typeface="FreeSans"/>
              <a:cs typeface="FreeSans"/>
            </a:endParaRPr>
          </a:p>
          <a:p>
            <a:pPr algn="l">
              <a:lnSpc>
                <a:spcPct val="100000"/>
              </a:lnSpc>
              <a:defRPr/>
            </a:pPr>
            <a:endParaRPr sz="1800" b="0" strike="noStrike" spc="0">
              <a:latin typeface="FreeSans"/>
              <a:ea typeface="FreeSans"/>
              <a:cs typeface="FreeSans"/>
            </a:endParaRPr>
          </a:p>
          <a:p>
            <a:pPr algn="l">
              <a:lnSpc>
                <a:spcPct val="100000"/>
              </a:lnSpc>
              <a:defRPr/>
            </a:pPr>
            <a:endParaRPr sz="1800" b="0" strike="noStrike" spc="0">
              <a:latin typeface="FreeSans"/>
              <a:ea typeface="FreeSans"/>
              <a:cs typeface="FreeSans"/>
            </a:endParaRPr>
          </a:p>
        </p:txBody>
      </p:sp>
      <p:sp>
        <p:nvSpPr>
          <p:cNvPr id="10"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1" name="" hidden="0"/>
          <p:cNvPicPr>
            <a:picLocks noChangeAspect="1"/>
          </p:cNvPicPr>
          <p:nvPr isPhoto="0" userDrawn="0"/>
        </p:nvPicPr>
        <p:blipFill>
          <a:blip r:embed="rId6"/>
          <a:stretch/>
        </p:blipFill>
        <p:spPr bwMode="auto">
          <a:xfrm flipH="0" flipV="0">
            <a:off x="5732638" y="1234721"/>
            <a:ext cx="6238529" cy="29809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0"/>
            <a:ext cx="12191760" cy="685764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hidden="0"/>
          <p:cNvSpPr/>
          <p:nvPr isPhoto="0" userDrawn="0"/>
        </p:nvSpPr>
        <p:spPr bwMode="auto">
          <a:xfrm rot="5400000">
            <a:off x="3168000" y="-3167640"/>
            <a:ext cx="5856120" cy="12191400"/>
          </a:xfrm>
          <a:custGeom>
            <a:avLst/>
            <a:gdLst/>
            <a:ahLst/>
            <a:cxnLst/>
            <a:rect l="l" t="t" r="r" b="b"/>
            <a:pathLst>
              <a:path w="5856341" h="12191695" fill="norm" stroke="1" extrusionOk="0">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3" hidden="0"/>
          <p:cNvSpPr/>
          <p:nvPr isPhoto="0" userDrawn="0"/>
        </p:nvSpPr>
        <p:spPr bwMode="auto">
          <a:xfrm rot="5400000">
            <a:off x="5146560" y="-874800"/>
            <a:ext cx="1898640" cy="12191400"/>
          </a:xfrm>
          <a:custGeom>
            <a:avLst/>
            <a:gdLst/>
            <a:ahLst/>
            <a:cxnLst/>
            <a:rect l="l" t="t" r="r" b="b"/>
            <a:pathLst>
              <a:path w="2529723" h="6858000" fill="norm" stroke="1"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sp>
        <p:nvSpPr>
          <p:cNvPr id="7" name="CustomShape 4" hidden="0"/>
          <p:cNvSpPr/>
          <p:nvPr isPhoto="0" userDrawn="0"/>
        </p:nvSpPr>
        <p:spPr bwMode="auto">
          <a:xfrm rot="5400000">
            <a:off x="5144039" y="-1037520"/>
            <a:ext cx="1903680" cy="12191400"/>
          </a:xfrm>
          <a:custGeom>
            <a:avLst/>
            <a:gdLst/>
            <a:ahLst/>
            <a:cxnLst/>
            <a:rect l="l" t="t" r="r" b="b"/>
            <a:pathLst>
              <a:path w="2536434" h="6858000" fill="norm" stroke="1"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8" name="Picture 22" hidden="0"/>
          <p:cNvPicPr/>
          <p:nvPr isPhoto="0" userDrawn="0"/>
        </p:nvPicPr>
        <p:blipFill>
          <a:blip r:embed="rId2"/>
          <a:stretch/>
        </p:blipFill>
        <p:spPr bwMode="auto">
          <a:xfrm>
            <a:off x="3449880" y="1378080"/>
            <a:ext cx="5291640" cy="3341880"/>
          </a:xfrm>
          <a:prstGeom prst="rect">
            <a:avLst/>
          </a:prstGeom>
          <a:ln>
            <a:noFill/>
          </a:ln>
        </p:spPr>
      </p:pic>
      <p:pic>
        <p:nvPicPr>
          <p:cNvPr id="9" name="Picture 2" descr="phpFox mobile app – iOS and Android applications for phpFox — phpFoxer" hidden="0"/>
          <p:cNvPicPr/>
          <p:nvPr isPhoto="0" userDrawn="0"/>
        </p:nvPicPr>
        <p:blipFill>
          <a:blip r:embed="rId3"/>
          <a:srcRect l="0" t="18351" r="0" b="16489"/>
          <a:stretch/>
        </p:blipFill>
        <p:spPr bwMode="auto">
          <a:xfrm>
            <a:off x="11228760" y="189719"/>
            <a:ext cx="763560" cy="497520"/>
          </a:xfrm>
          <a:prstGeom prst="rect">
            <a:avLst/>
          </a:prstGeom>
          <a:ln>
            <a:noFill/>
          </a:ln>
        </p:spPr>
      </p:pic>
      <p:sp>
        <p:nvSpPr>
          <p:cNvPr id="10" name="CustomShape 5" hidden="0"/>
          <p:cNvSpPr/>
          <p:nvPr isPhoto="0" userDrawn="0"/>
        </p:nvSpPr>
        <p:spPr bwMode="auto">
          <a:xfrm>
            <a:off x="2453760" y="4686840"/>
            <a:ext cx="7734600" cy="577800"/>
          </a:xfrm>
          <a:prstGeom prst="rect">
            <a:avLst/>
          </a:prstGeom>
          <a:noFill/>
          <a:ln>
            <a:noFill/>
          </a:ln>
        </p:spPr>
        <p:style>
          <a:lnRef idx="0">
            <a:srgbClr val="000000"/>
          </a:lnRef>
          <a:fillRef idx="0">
            <a:srgbClr val="000000"/>
          </a:fillRef>
          <a:effectRef idx="0">
            <a:srgbClr val="000000"/>
          </a:effectRef>
          <a:fontRef idx="minor"/>
        </p:style>
        <p:txBody>
          <a:bodyPr lIns="90000" tIns="45000" rIns="90000" bIns="45000">
            <a:spAutoFit/>
          </a:bodyPr>
          <a:lstStyle/>
          <a:p>
            <a:pPr algn="ctr">
              <a:lnSpc>
                <a:spcPct val="100000"/>
              </a:lnSpc>
              <a:tabLst>
                <a:tab pos="0" algn="l"/>
              </a:tabLst>
              <a:defRPr/>
            </a:pPr>
            <a:r>
              <a:rPr lang="en-IN" sz="3200" b="0" strike="noStrike" spc="-1">
                <a:solidFill>
                  <a:srgbClr val="FA900A"/>
                </a:solidFill>
                <a:latin typeface="Bahnschrift SemiBold SemiConden"/>
              </a:rPr>
              <a:t>WITH GREAT POWER COMES …</a:t>
            </a: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ONLYOFFICE/6.3.1.56</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Rishabh Ratnu</dc:creator>
  <cp:keywords/>
  <dc:description/>
  <dc:identifier/>
  <dc:language>en-US</dc:language>
  <cp:lastModifiedBy/>
  <cp:revision>29</cp:revision>
  <dcterms:created xsi:type="dcterms:W3CDTF">2021-06-23T19:23:31Z</dcterms:created>
  <dcterms:modified xsi:type="dcterms:W3CDTF">2021-07-18T20:04:37Z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