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3" r:id="rId4"/>
    <p:sldId id="279" r:id="rId5"/>
    <p:sldId id="282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9015DF-5547-1BCF-5C0F-CA808A13CF75}" name="Angayarkanni Seransenguttuvan" initials="AS" userId="S::Angayarkanni.Seransenguttuvan@kyndryl.com::250068c8-44d3-4b69-8f5a-63c2723701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E4C"/>
    <a:srgbClr val="F229A5"/>
    <a:srgbClr val="F29DD2"/>
    <a:srgbClr val="4FA1CF"/>
    <a:srgbClr val="4784FF"/>
    <a:srgbClr val="EDB4D7"/>
    <a:srgbClr val="7D2D10"/>
    <a:srgbClr val="0A7A3C"/>
    <a:srgbClr val="EB1EA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B1414-6A76-40BC-A22E-B174DC4A6B0A}" v="158" dt="2023-03-31T06:52:21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07FC-C401-8262-06BD-602AC130C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99B7F-D1B2-64B7-40BA-51DD63A45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443E-C1CD-E2A3-E85A-C1C11B38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694C-953F-C112-C682-405D8866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4C8D-ACA4-5B5C-D8C8-0428D5E5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6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D200-05A9-401A-C817-2DB9C833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E646E-3222-93EE-65CE-27C478CD6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2337-F2D4-8DBF-F86D-2C1B1A49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8414-A7E0-0431-9B7B-82FC0425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AEF8-C77D-898C-022F-30F4B4F3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AA755-CDAA-F5B0-4198-1DC56790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2451F-1E0F-6CDA-8A8F-7ADDD3FA2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7A43-CF06-9F3B-AE30-DED1A7D1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AAF4-FC2D-1034-1B6B-1E7775CB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BA3D-9533-2920-436E-C03D53F7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A26A-2EF1-5559-A941-FA4086AE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464A-2EB1-C020-06EC-3EC9334C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CB9E-4EBB-1017-D996-A83125D6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2A6E-7A77-A8DB-E0FF-99EE6574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5488-82C6-78AA-D0E8-A2FB5048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651B-9EEB-1A24-D9BF-85DF685C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5670-A903-BB18-FF63-514F427E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D10D-C8FB-5326-3E62-8ACE783C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0C7D6-37A2-4843-D01D-0BA4A44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3B65-37A4-CD24-4085-C0E47328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4D8F-782A-6823-FEFB-90100B92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4AF0-8245-ECD4-79FD-DE9573398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B2E39-1326-772C-5427-ACA65ABB0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EC885-9AF0-F20A-0665-3B216A66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F1750-EB67-46DF-CD7E-FC960492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5800C-7882-16E9-C123-4B9350D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AB92-9C58-5BA1-C00A-CF64CAC0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9ECED-902D-2256-E41A-3A37E214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637CC-5E4B-5F0B-1355-C7E247770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FCA96-27E2-EA62-1D05-C75292384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A3F61-76D3-0B63-25B7-3A44A358E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42A90-BD5D-160B-9A6B-4B701FF6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36AF9-29AF-BA77-9365-D4F1973E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58766-96B7-0D07-2010-1F0D8F1A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CBB4-7C66-5B6B-19F1-A3D152D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03675-5620-98FF-47E2-DF385BDE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E28FA-5DC9-2B8C-6DB8-7966F8E7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88B1D-CE02-8D72-88E5-1187D721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09D99-C6AB-2FEC-AFA7-5B9EAFC8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DE728-7B08-0D03-DD2E-F7B4BDA2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BE01-EDD4-896D-F5C8-76C50C22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1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07C4-DFE7-6593-E915-630D52A2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9C3B-12B8-57AF-C19A-18724550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CF205-242C-0CE5-422B-A207274DA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3E4BA-0243-3902-B71E-28B545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79BB2-B7F0-310A-79E9-2A0ADACC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28ED-7941-3DE6-183E-9B961707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1EAA-5A87-9D73-6CD7-D6D6E988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21AE0-B0E1-13EA-41D4-8C1A118F5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F1CB6-A79D-53C4-0616-5B297CC1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C49EA-EFE2-9EF6-9BC8-A43F0178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B92E5-D0D0-32BE-627A-662F2731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23B5-9A0D-0196-333F-EBFED37E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13A4C-91F7-94BA-4BA2-FC06E203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A1E9E-91BF-A24E-0096-9D44C56B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9C66-45F4-8794-1234-8D96B80B6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96F4-6DE3-4DD1-9BEA-D17DF2C3BC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3C9FC-31B0-ED95-680E-DAFB719F6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9C6A-0CE1-66B0-1CBA-B2CE5623F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63A6-95B9-4B8F-B34E-BBDA97F0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2303-F781-A2F8-6E21-52073648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699336"/>
            <a:ext cx="4112126" cy="159293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solidFill>
                  <a:srgbClr val="EB1EA0"/>
                </a:solidFill>
              </a:rPr>
              <a:t>Women </a:t>
            </a:r>
            <a:br>
              <a:rPr lang="en-US" sz="4800" b="1" dirty="0"/>
            </a:br>
            <a:r>
              <a:rPr lang="en-US" sz="4800" b="1" dirty="0">
                <a:solidFill>
                  <a:srgbClr val="EB1EA0"/>
                </a:solidFill>
              </a:rPr>
              <a:t>Programs within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00A5-386A-D886-93B8-827AF21A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2" y="3363584"/>
            <a:ext cx="5698958" cy="1717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A7A3C"/>
                </a:solidFill>
              </a:rPr>
              <a:t>Hosted By </a:t>
            </a:r>
            <a:endParaRPr lang="en-US" dirty="0">
              <a:solidFill>
                <a:srgbClr val="0A7A3C"/>
              </a:solidFill>
              <a:cs typeface="Calibri"/>
            </a:endParaRPr>
          </a:p>
          <a:p>
            <a:r>
              <a:rPr lang="en-US" i="1" dirty="0">
                <a:solidFill>
                  <a:srgbClr val="478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Angayarkanni Seransenguttuvan</a:t>
            </a:r>
          </a:p>
          <a:p>
            <a:r>
              <a:rPr lang="en-US" i="1" dirty="0">
                <a:solidFill>
                  <a:srgbClr val="478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Sangeetha Vasudevan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5BEEBE9-0078-DF89-124E-960FF039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07" y="1945371"/>
            <a:ext cx="5710987" cy="19913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67F42E-BDC8-4EFA-BFA3-70E6F7F726B5}"/>
              </a:ext>
            </a:extLst>
          </p:cNvPr>
          <p:cNvCxnSpPr/>
          <p:nvPr/>
        </p:nvCxnSpPr>
        <p:spPr>
          <a:xfrm flipV="1">
            <a:off x="398379" y="2669676"/>
            <a:ext cx="3267242" cy="21388"/>
          </a:xfrm>
          <a:prstGeom prst="straightConnector1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1AEA0A61-2B33-E385-A696-B813212B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29" y="5359192"/>
            <a:ext cx="2743200" cy="111502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11EBAF8-5FE8-5BAE-3068-2ACEEF858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782" y="5247839"/>
            <a:ext cx="2743200" cy="13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3EBBA15-4165-C101-768E-910816B6A5BD}"/>
              </a:ext>
            </a:extLst>
          </p:cNvPr>
          <p:cNvSpPr/>
          <p:nvPr/>
        </p:nvSpPr>
        <p:spPr>
          <a:xfrm>
            <a:off x="-127747" y="0"/>
            <a:ext cx="3731557" cy="6857999"/>
          </a:xfrm>
          <a:prstGeom prst="rect">
            <a:avLst/>
          </a:prstGeom>
          <a:solidFill>
            <a:srgbClr val="EDB4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BE3924B-119F-0E69-344E-D0532D5D3191}"/>
              </a:ext>
            </a:extLst>
          </p:cNvPr>
          <p:cNvSpPr/>
          <p:nvPr/>
        </p:nvSpPr>
        <p:spPr>
          <a:xfrm>
            <a:off x="5732890" y="1037133"/>
            <a:ext cx="2063061" cy="1524000"/>
          </a:xfrm>
          <a:prstGeom prst="flowChartConnector">
            <a:avLst/>
          </a:prstGeom>
          <a:noFill/>
          <a:ln w="57150">
            <a:solidFill>
              <a:srgbClr val="ED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Google Developer Expert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EF0BF8C-FAC4-AA2B-174A-CBDCA6D7718E}"/>
              </a:ext>
            </a:extLst>
          </p:cNvPr>
          <p:cNvSpPr/>
          <p:nvPr/>
        </p:nvSpPr>
        <p:spPr>
          <a:xfrm>
            <a:off x="9948268" y="1034184"/>
            <a:ext cx="2076429" cy="1524000"/>
          </a:xfrm>
          <a:prstGeom prst="flowChartConnector">
            <a:avLst/>
          </a:prstGeom>
          <a:noFill/>
          <a:ln w="57150">
            <a:solidFill>
              <a:srgbClr val="ED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Google Developer Student Club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D6AF108-FA77-A6CA-BA7C-2CF328F1AEE7}"/>
              </a:ext>
            </a:extLst>
          </p:cNvPr>
          <p:cNvSpPr/>
          <p:nvPr/>
        </p:nvSpPr>
        <p:spPr>
          <a:xfrm>
            <a:off x="3669828" y="1037132"/>
            <a:ext cx="2063062" cy="1524000"/>
          </a:xfrm>
          <a:prstGeom prst="flowChartConnector">
            <a:avLst/>
          </a:prstGeom>
          <a:noFill/>
          <a:ln w="57150">
            <a:solidFill>
              <a:srgbClr val="ED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Women 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Tech Makers Program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E2EB477-93E1-8316-8D79-272C6563408C}"/>
              </a:ext>
            </a:extLst>
          </p:cNvPr>
          <p:cNvSpPr/>
          <p:nvPr/>
        </p:nvSpPr>
        <p:spPr>
          <a:xfrm>
            <a:off x="7791626" y="1034577"/>
            <a:ext cx="2156641" cy="1524001"/>
          </a:xfrm>
          <a:prstGeom prst="flowChartConnector">
            <a:avLst/>
          </a:prstGeom>
          <a:noFill/>
          <a:ln w="57150">
            <a:solidFill>
              <a:srgbClr val="EDB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Google for startups Women Founders</a:t>
            </a: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F301AF64-692A-C883-F3B0-433FE01DFDBA}"/>
              </a:ext>
            </a:extLst>
          </p:cNvPr>
          <p:cNvSpPr/>
          <p:nvPr/>
        </p:nvSpPr>
        <p:spPr>
          <a:xfrm>
            <a:off x="882316" y="1263315"/>
            <a:ext cx="1163052" cy="949157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A4F6CC64-1F4C-5BA0-2295-830D76C48A67}"/>
              </a:ext>
            </a:extLst>
          </p:cNvPr>
          <p:cNvSpPr/>
          <p:nvPr/>
        </p:nvSpPr>
        <p:spPr>
          <a:xfrm>
            <a:off x="1838157" y="902369"/>
            <a:ext cx="895683" cy="842210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89F06-696A-6491-15BD-6C44F9AE809D}"/>
              </a:ext>
            </a:extLst>
          </p:cNvPr>
          <p:cNvSpPr txBox="1"/>
          <p:nvPr/>
        </p:nvSpPr>
        <p:spPr>
          <a:xfrm>
            <a:off x="80210" y="3255210"/>
            <a:ext cx="29744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"/>
              </a:rPr>
              <a:t>Women Development Program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27E04BE-AC72-8A9A-4947-258F89B5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10" y="4286881"/>
            <a:ext cx="8603878" cy="25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8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Box 615">
            <a:extLst>
              <a:ext uri="{FF2B5EF4-FFF2-40B4-BE49-F238E27FC236}">
                <a16:creationId xmlns:a16="http://schemas.microsoft.com/office/drawing/2014/main" id="{B3B5F134-C6BB-53E6-3A49-691F700D5E9E}"/>
              </a:ext>
            </a:extLst>
          </p:cNvPr>
          <p:cNvSpPr txBox="1"/>
          <p:nvPr/>
        </p:nvSpPr>
        <p:spPr>
          <a:xfrm>
            <a:off x="541421" y="127000"/>
            <a:ext cx="66374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 Light"/>
                <a:cs typeface="Calibri Light"/>
              </a:rPr>
              <a:t>Women Tech- makers Program </a:t>
            </a:r>
            <a:endParaRPr lang="en-US" sz="4000" dirty="0"/>
          </a:p>
        </p:txBody>
      </p: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B869BCB3-0EDD-C5AA-9136-1F707907CF48}"/>
              </a:ext>
            </a:extLst>
          </p:cNvPr>
          <p:cNvCxnSpPr/>
          <p:nvPr/>
        </p:nvCxnSpPr>
        <p:spPr>
          <a:xfrm>
            <a:off x="7791116" y="4012"/>
            <a:ext cx="18714" cy="6836609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314D48F-933C-2A52-4F4B-09F56FE4B1D0}"/>
              </a:ext>
            </a:extLst>
          </p:cNvPr>
          <p:cNvSpPr txBox="1"/>
          <p:nvPr/>
        </p:nvSpPr>
        <p:spPr>
          <a:xfrm>
            <a:off x="2314014" y="1210235"/>
            <a:ext cx="14791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Women Tech Makers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76FBFA-DDEE-84CF-9531-EDB6BE8EB72C}"/>
              </a:ext>
            </a:extLst>
          </p:cNvPr>
          <p:cNvSpPr txBox="1"/>
          <p:nvPr/>
        </p:nvSpPr>
        <p:spPr>
          <a:xfrm>
            <a:off x="1120588" y="2756649"/>
            <a:ext cx="1529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Ambassadors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8C0CDD-E1CC-6DF5-7B12-33AE6D69E6D0}"/>
              </a:ext>
            </a:extLst>
          </p:cNvPr>
          <p:cNvSpPr txBox="1"/>
          <p:nvPr/>
        </p:nvSpPr>
        <p:spPr>
          <a:xfrm>
            <a:off x="3798793" y="2756647"/>
            <a:ext cx="1210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Member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83D221-1115-B0C8-3E40-A7EDCE80A6D8}"/>
              </a:ext>
            </a:extLst>
          </p:cNvPr>
          <p:cNvSpPr txBox="1"/>
          <p:nvPr/>
        </p:nvSpPr>
        <p:spPr>
          <a:xfrm>
            <a:off x="1193426" y="4538382"/>
            <a:ext cx="924485" cy="7395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E33534-6171-3191-A54F-AA32D2A1FEC4}"/>
              </a:ext>
            </a:extLst>
          </p:cNvPr>
          <p:cNvSpPr txBox="1"/>
          <p:nvPr/>
        </p:nvSpPr>
        <p:spPr>
          <a:xfrm>
            <a:off x="3479426" y="4219014"/>
            <a:ext cx="193861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Public speaking</a:t>
            </a:r>
            <a:endParaRPr lang="en-US"/>
          </a:p>
          <a:p>
            <a:pPr algn="ctr"/>
            <a:r>
              <a:rPr lang="en-US" dirty="0">
                <a:ea typeface="+mn-lt"/>
                <a:cs typeface="+mn-lt"/>
              </a:rPr>
              <a:t>Creating content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Access to global community</a:t>
            </a:r>
          </a:p>
          <a:p>
            <a:endParaRPr lang="en-US" dirty="0">
              <a:cs typeface="Calibri" panose="020F0502020204030204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EBDF1E-CE49-79D3-B50C-34288A5AE2FF}"/>
              </a:ext>
            </a:extLst>
          </p:cNvPr>
          <p:cNvCxnSpPr/>
          <p:nvPr/>
        </p:nvCxnSpPr>
        <p:spPr>
          <a:xfrm flipH="1">
            <a:off x="1832725" y="3305175"/>
            <a:ext cx="4478" cy="679076"/>
          </a:xfrm>
          <a:prstGeom prst="straightConnector1">
            <a:avLst/>
          </a:prstGeom>
          <a:ln w="57150">
            <a:solidFill>
              <a:srgbClr val="099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48FD3B-1AE1-6092-6DCF-321F2D257C75}"/>
              </a:ext>
            </a:extLst>
          </p:cNvPr>
          <p:cNvCxnSpPr>
            <a:cxnSpLocks/>
          </p:cNvCxnSpPr>
          <p:nvPr/>
        </p:nvCxnSpPr>
        <p:spPr>
          <a:xfrm>
            <a:off x="1837203" y="2375085"/>
            <a:ext cx="2561667" cy="6725"/>
          </a:xfrm>
          <a:prstGeom prst="straightConnector1">
            <a:avLst/>
          </a:prstGeom>
          <a:ln w="57150">
            <a:solidFill>
              <a:srgbClr val="099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812D4D-0D9C-087B-39A3-1E277FF6539C}"/>
              </a:ext>
            </a:extLst>
          </p:cNvPr>
          <p:cNvCxnSpPr>
            <a:cxnSpLocks/>
          </p:cNvCxnSpPr>
          <p:nvPr/>
        </p:nvCxnSpPr>
        <p:spPr>
          <a:xfrm flipH="1">
            <a:off x="4398871" y="3305174"/>
            <a:ext cx="4478" cy="679076"/>
          </a:xfrm>
          <a:prstGeom prst="straightConnector1">
            <a:avLst/>
          </a:prstGeom>
          <a:ln w="57150">
            <a:solidFill>
              <a:srgbClr val="099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C54F9A-3490-F422-E3EF-9D227DF298D3}"/>
              </a:ext>
            </a:extLst>
          </p:cNvPr>
          <p:cNvCxnSpPr>
            <a:cxnSpLocks/>
          </p:cNvCxnSpPr>
          <p:nvPr/>
        </p:nvCxnSpPr>
        <p:spPr>
          <a:xfrm flipH="1">
            <a:off x="4398871" y="2386292"/>
            <a:ext cx="4477" cy="186017"/>
          </a:xfrm>
          <a:prstGeom prst="straightConnector1">
            <a:avLst/>
          </a:prstGeom>
          <a:ln w="57150">
            <a:solidFill>
              <a:srgbClr val="099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B9ED0A-24E5-CCCF-379E-54AA4E785E0B}"/>
              </a:ext>
            </a:extLst>
          </p:cNvPr>
          <p:cNvCxnSpPr>
            <a:cxnSpLocks/>
          </p:cNvCxnSpPr>
          <p:nvPr/>
        </p:nvCxnSpPr>
        <p:spPr>
          <a:xfrm>
            <a:off x="1837203" y="2386291"/>
            <a:ext cx="6727" cy="186019"/>
          </a:xfrm>
          <a:prstGeom prst="straightConnector1">
            <a:avLst/>
          </a:prstGeom>
          <a:ln w="57150">
            <a:solidFill>
              <a:srgbClr val="099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C12DE38-EC67-7E0F-F1A2-00F9979235A3}"/>
              </a:ext>
            </a:extLst>
          </p:cNvPr>
          <p:cNvCxnSpPr>
            <a:cxnSpLocks/>
          </p:cNvCxnSpPr>
          <p:nvPr/>
        </p:nvCxnSpPr>
        <p:spPr>
          <a:xfrm>
            <a:off x="3058643" y="2038909"/>
            <a:ext cx="17933" cy="342900"/>
          </a:xfrm>
          <a:prstGeom prst="straightConnector1">
            <a:avLst/>
          </a:prstGeom>
          <a:ln w="57150">
            <a:solidFill>
              <a:srgbClr val="099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29197D7-9EEC-830A-B99C-93A9F1B27D09}"/>
              </a:ext>
            </a:extLst>
          </p:cNvPr>
          <p:cNvSpPr txBox="1"/>
          <p:nvPr/>
        </p:nvSpPr>
        <p:spPr>
          <a:xfrm>
            <a:off x="918883" y="4078940"/>
            <a:ext cx="173130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Organizing events</a:t>
            </a:r>
            <a:endParaRPr lang="en-US"/>
          </a:p>
          <a:p>
            <a:pPr algn="ctr"/>
            <a:r>
              <a:rPr lang="en-US" dirty="0">
                <a:ea typeface="+mn-lt"/>
                <a:cs typeface="+mn-lt"/>
              </a:rPr>
              <a:t>Mentoring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Access to global community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Mentoring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3" name="Picture 2" descr="A picture containing qr code&#10;&#10;Description automatically generated">
            <a:extLst>
              <a:ext uri="{FF2B5EF4-FFF2-40B4-BE49-F238E27FC236}">
                <a16:creationId xmlns:a16="http://schemas.microsoft.com/office/drawing/2014/main" id="{D96EDDDF-F55D-C3D5-4294-32AD4C01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18" y="1089059"/>
            <a:ext cx="4137100" cy="474420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024634-DF4F-48C4-F23F-435F9322FDD9}"/>
              </a:ext>
            </a:extLst>
          </p:cNvPr>
          <p:cNvSpPr/>
          <p:nvPr/>
        </p:nvSpPr>
        <p:spPr>
          <a:xfrm>
            <a:off x="2285999" y="1176617"/>
            <a:ext cx="1736911" cy="840441"/>
          </a:xfrm>
          <a:prstGeom prst="roundRect">
            <a:avLst/>
          </a:prstGeom>
          <a:noFill/>
          <a:ln w="57150">
            <a:solidFill>
              <a:srgbClr val="099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3B9060-F049-FE8B-1B3D-703B3798102C}"/>
              </a:ext>
            </a:extLst>
          </p:cNvPr>
          <p:cNvSpPr/>
          <p:nvPr/>
        </p:nvSpPr>
        <p:spPr>
          <a:xfrm>
            <a:off x="1114985" y="2577353"/>
            <a:ext cx="1535206" cy="717175"/>
          </a:xfrm>
          <a:prstGeom prst="roundRect">
            <a:avLst/>
          </a:prstGeom>
          <a:noFill/>
          <a:ln w="57150">
            <a:solidFill>
              <a:srgbClr val="099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4E1FFD-59C1-E873-C149-C5C7A47F7A4C}"/>
              </a:ext>
            </a:extLst>
          </p:cNvPr>
          <p:cNvSpPr/>
          <p:nvPr/>
        </p:nvSpPr>
        <p:spPr>
          <a:xfrm>
            <a:off x="3681132" y="2577352"/>
            <a:ext cx="1546411" cy="717175"/>
          </a:xfrm>
          <a:prstGeom prst="roundRect">
            <a:avLst/>
          </a:prstGeom>
          <a:noFill/>
          <a:ln w="57150">
            <a:solidFill>
              <a:srgbClr val="099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4962C2-7AF3-95D4-CA8A-F869C2FAF3D5}"/>
              </a:ext>
            </a:extLst>
          </p:cNvPr>
          <p:cNvSpPr/>
          <p:nvPr/>
        </p:nvSpPr>
        <p:spPr>
          <a:xfrm>
            <a:off x="3300132" y="4017309"/>
            <a:ext cx="2330823" cy="1714500"/>
          </a:xfrm>
          <a:prstGeom prst="roundRect">
            <a:avLst/>
          </a:prstGeom>
          <a:noFill/>
          <a:ln w="57150">
            <a:solidFill>
              <a:srgbClr val="099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15A70F-168B-622A-D576-8184E8A53446}"/>
              </a:ext>
            </a:extLst>
          </p:cNvPr>
          <p:cNvSpPr/>
          <p:nvPr/>
        </p:nvSpPr>
        <p:spPr>
          <a:xfrm>
            <a:off x="711573" y="4017308"/>
            <a:ext cx="2252382" cy="1714500"/>
          </a:xfrm>
          <a:prstGeom prst="roundRect">
            <a:avLst/>
          </a:prstGeom>
          <a:noFill/>
          <a:ln w="57150">
            <a:solidFill>
              <a:srgbClr val="099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8C46-0A1B-9993-3273-7597F8B0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18637" cy="1352299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Achievements of Women Tech Makers Program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EAFA2-6829-1AD9-DA4F-BBE9954387BE}"/>
              </a:ext>
            </a:extLst>
          </p:cNvPr>
          <p:cNvSpPr txBox="1"/>
          <p:nvPr/>
        </p:nvSpPr>
        <p:spPr>
          <a:xfrm>
            <a:off x="762589" y="2314506"/>
            <a:ext cx="53273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1.1K Ambassadors</a:t>
            </a:r>
            <a:endParaRPr lang="en-US" sz="2800" dirty="0">
              <a:cs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81K members mentored</a:t>
            </a:r>
            <a:endParaRPr lang="en-US" sz="2800" dirty="0">
              <a:cs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605 Events Conducted</a:t>
            </a:r>
            <a:endParaRPr lang="en-US" sz="2800" dirty="0">
              <a:cs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2800" dirty="0">
                <a:ea typeface="+mn-lt"/>
                <a:cs typeface="+mn-lt"/>
              </a:rPr>
              <a:t>367 Key Notes</a:t>
            </a:r>
            <a:endParaRPr lang="en-US" sz="2800" dirty="0">
              <a:cs typeface="Calibri" panose="020F0502020204030204"/>
            </a:endParaRPr>
          </a:p>
          <a:p>
            <a:endParaRPr lang="en-US" sz="2800" dirty="0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96952FD-A215-1434-D0A2-8069A3DF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92" y="494875"/>
            <a:ext cx="4588041" cy="20305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C558C5-4C13-7316-BCB5-CEB2ABAF8E7C}"/>
              </a:ext>
            </a:extLst>
          </p:cNvPr>
          <p:cNvSpPr/>
          <p:nvPr/>
        </p:nvSpPr>
        <p:spPr>
          <a:xfrm>
            <a:off x="11663947" y="-6683"/>
            <a:ext cx="521367" cy="6871366"/>
          </a:xfrm>
          <a:prstGeom prst="rect">
            <a:avLst/>
          </a:prstGeom>
          <a:solidFill>
            <a:srgbClr val="0070C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EB292E-7B9C-CA89-402E-53F939B8A250}"/>
              </a:ext>
            </a:extLst>
          </p:cNvPr>
          <p:cNvSpPr/>
          <p:nvPr/>
        </p:nvSpPr>
        <p:spPr>
          <a:xfrm>
            <a:off x="10819574" y="1864"/>
            <a:ext cx="842210" cy="467894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D0FCF-1D0A-5900-9C64-ABF8BA133BA2}"/>
              </a:ext>
            </a:extLst>
          </p:cNvPr>
          <p:cNvSpPr/>
          <p:nvPr/>
        </p:nvSpPr>
        <p:spPr>
          <a:xfrm>
            <a:off x="10823505" y="2720671"/>
            <a:ext cx="842210" cy="454526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F6FB1-6476-59A4-7ECF-2F741D7C50C2}"/>
              </a:ext>
            </a:extLst>
          </p:cNvPr>
          <p:cNvSpPr/>
          <p:nvPr/>
        </p:nvSpPr>
        <p:spPr>
          <a:xfrm>
            <a:off x="10894674" y="6381257"/>
            <a:ext cx="761998" cy="481263"/>
          </a:xfrm>
          <a:prstGeom prst="rect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5E77C140-CF06-BB07-593D-216738F08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82" y="4886892"/>
            <a:ext cx="2743200" cy="1337733"/>
          </a:xfrm>
          <a:prstGeom prst="rect">
            <a:avLst/>
          </a:prstGeom>
        </p:spPr>
      </p:pic>
      <p:pic>
        <p:nvPicPr>
          <p:cNvPr id="10" name="Picture 9" descr="A picture containing qr code&#10;&#10;Description automatically generated">
            <a:extLst>
              <a:ext uri="{FF2B5EF4-FFF2-40B4-BE49-F238E27FC236}">
                <a16:creationId xmlns:a16="http://schemas.microsoft.com/office/drawing/2014/main" id="{E89D0D8D-FE01-2278-55A4-E596D7FD9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85" y="3281127"/>
            <a:ext cx="3308279" cy="29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4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879A-34D7-61FB-6FE2-C0CB4A57AB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19930" y="261605"/>
            <a:ext cx="8271543" cy="63923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Passionate Professionals expertise in google technology.</a:t>
            </a:r>
            <a:endParaRPr lang="en-US" dirty="0"/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Individuals who are experts and thought leaders in one or more Google technologies</a:t>
            </a:r>
            <a:endParaRPr lang="en-US" dirty="0"/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Who can join Google Developer Experts Program?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Developers ( Google Cloud Platforms, Web developers, ML, Android, Go, etc..)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Founders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Mothers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Activists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Benefits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Access to speaking and Networking Opportunities</a:t>
            </a:r>
          </a:p>
          <a:p>
            <a:r>
              <a:rPr lang="en-US" dirty="0">
                <a:ea typeface="+mn-lt"/>
                <a:cs typeface="+mn-lt"/>
              </a:rPr>
              <a:t>Invitations to Google-run events </a:t>
            </a:r>
          </a:p>
          <a:p>
            <a:r>
              <a:rPr lang="en-US" dirty="0">
                <a:ea typeface="+mn-lt"/>
                <a:cs typeface="+mn-lt"/>
              </a:rPr>
              <a:t>Early access to new Products</a:t>
            </a:r>
          </a:p>
          <a:p>
            <a:r>
              <a:rPr lang="en-US" dirty="0">
                <a:ea typeface="+mn-lt"/>
                <a:cs typeface="+mn-lt"/>
              </a:rPr>
              <a:t>Featured in Google Developer Experts directory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1B982DF-B848-A38C-0827-B7796406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596" y="4169562"/>
            <a:ext cx="3260757" cy="1801518"/>
          </a:xfrm>
          <a:prstGeom prst="rect">
            <a:avLst/>
          </a:prstGeom>
        </p:spPr>
      </p:pic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F238EB3F-0DA6-C583-72F6-731B636A6A23}"/>
              </a:ext>
            </a:extLst>
          </p:cNvPr>
          <p:cNvSpPr/>
          <p:nvPr/>
        </p:nvSpPr>
        <p:spPr>
          <a:xfrm>
            <a:off x="6684" y="-6684"/>
            <a:ext cx="3422315" cy="6884736"/>
          </a:xfrm>
          <a:prstGeom prst="flowChartDela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4400" b="1" dirty="0">
              <a:cs typeface="Calibri"/>
            </a:endParaRPr>
          </a:p>
          <a:p>
            <a:pPr algn="ctr"/>
            <a:endParaRPr lang="en-US" sz="4400" b="1" dirty="0">
              <a:cs typeface="Calibri"/>
            </a:endParaRPr>
          </a:p>
          <a:p>
            <a:pPr algn="ctr"/>
            <a:r>
              <a:rPr lang="en-US" sz="4400" b="1" dirty="0">
                <a:cs typeface="Calibri"/>
              </a:rPr>
              <a:t>Google Developer Experts</a:t>
            </a:r>
            <a:endParaRPr lang="en-US">
              <a:cs typeface="Calibri"/>
            </a:endParaRPr>
          </a:p>
          <a:p>
            <a:pPr algn="ctr"/>
            <a:r>
              <a:rPr lang="en-US" sz="4400" b="1" dirty="0">
                <a:cs typeface="Calibri"/>
              </a:rPr>
              <a:t>(GDE)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B3665136-E3D6-25A7-536E-DEEF4349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" y="740698"/>
            <a:ext cx="2756568" cy="1620076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CD86EF5-7A51-789B-B61D-488B5CDE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344" y="2360774"/>
            <a:ext cx="4489972" cy="259685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B98E8C-0C73-8CFA-0468-833FCFEB2293}"/>
              </a:ext>
            </a:extLst>
          </p:cNvPr>
          <p:cNvSpPr/>
          <p:nvPr/>
        </p:nvSpPr>
        <p:spPr>
          <a:xfrm>
            <a:off x="8219327" y="2691829"/>
            <a:ext cx="3772146" cy="1808252"/>
          </a:xfrm>
          <a:prstGeom prst="roundRect">
            <a:avLst/>
          </a:prstGeom>
          <a:noFill/>
          <a:ln w="57150">
            <a:solidFill>
              <a:srgbClr val="099E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A212F57-BAD4-8E49-BFDA-5EF9E240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2" y="4323032"/>
            <a:ext cx="3713984" cy="2456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71E61-4A8F-40F2-848C-B12209ED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673" y="699336"/>
            <a:ext cx="8149389" cy="6571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Google Developer Student Clubs</a:t>
            </a:r>
            <a:r>
              <a:rPr lang="en-US" b="1" dirty="0"/>
              <a:t> 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2B0D-E45A-E74C-5B40-E16D499C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411" y="1705308"/>
            <a:ext cx="8290111" cy="5014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Access to Google developer resources.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Build solutions for local businesses and communities.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We have Trainee and Lead role GDSC.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cs typeface="Calibri"/>
              </a:rPr>
              <a:t>Benefits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Professional growth</a:t>
            </a:r>
          </a:p>
          <a:p>
            <a:r>
              <a:rPr lang="en-US" dirty="0">
                <a:ea typeface="+mn-lt"/>
                <a:cs typeface="+mn-lt"/>
              </a:rPr>
              <a:t>Network growth</a:t>
            </a:r>
          </a:p>
          <a:p>
            <a:r>
              <a:rPr lang="en-US" dirty="0">
                <a:ea typeface="+mn-lt"/>
                <a:cs typeface="+mn-lt"/>
              </a:rPr>
              <a:t>Access to a global network of student leaders and industry experts.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6306FA4-04DC-E8C5-FD8D-5C1D23E6D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6" y="103698"/>
            <a:ext cx="3440450" cy="2510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7601B8-0461-3075-7274-0CB4AC947539}"/>
              </a:ext>
            </a:extLst>
          </p:cNvPr>
          <p:cNvSpPr txBox="1"/>
          <p:nvPr/>
        </p:nvSpPr>
        <p:spPr>
          <a:xfrm>
            <a:off x="941293" y="2734236"/>
            <a:ext cx="18321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cs typeface="Calibri"/>
              </a:rPr>
              <a:t>GDSC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9554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4261-4B62-2D6E-056C-8E188DA3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47" y="1479478"/>
            <a:ext cx="2962443" cy="682197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>
                <a:solidFill>
                  <a:srgbClr val="F229A5"/>
                </a:solidFill>
              </a:rPr>
              <a:t>Google for startups: Women founders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B078-5645-51EC-E441-9CA09137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89" y="662572"/>
            <a:ext cx="6453754" cy="55767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 Vision is to build economic opportunity for women through technology.</a:t>
            </a:r>
          </a:p>
          <a:p>
            <a:r>
              <a:rPr lang="en-US" dirty="0">
                <a:ea typeface="+mn-lt"/>
                <a:cs typeface="+mn-lt"/>
              </a:rPr>
              <a:t>Financial, technical, and business benefits.</a:t>
            </a:r>
          </a:p>
          <a:p>
            <a:r>
              <a:rPr lang="en-US" dirty="0">
                <a:ea typeface="+mn-lt"/>
                <a:cs typeface="+mn-lt"/>
              </a:rPr>
              <a:t>Cloud cost coverage (up to $100,000) first two years.</a:t>
            </a:r>
          </a:p>
          <a:p>
            <a:r>
              <a:rPr lang="en-US" dirty="0">
                <a:ea typeface="+mn-lt"/>
                <a:cs typeface="+mn-lt"/>
              </a:rPr>
              <a:t>10 week </a:t>
            </a:r>
            <a:r>
              <a:rPr lang="en-US" dirty="0" err="1">
                <a:ea typeface="+mn-lt"/>
                <a:cs typeface="+mn-lt"/>
              </a:rPr>
              <a:t>pgm</a:t>
            </a:r>
            <a:r>
              <a:rPr lang="en-US" dirty="0">
                <a:ea typeface="+mn-lt"/>
                <a:cs typeface="+mn-lt"/>
              </a:rPr>
              <a:t>- identify challenges –engage Experts from Google to solve it </a:t>
            </a:r>
          </a:p>
          <a:p>
            <a:r>
              <a:rPr lang="en-US" dirty="0">
                <a:ea typeface="+mn-lt"/>
                <a:cs typeface="+mn-lt"/>
              </a:rPr>
              <a:t>Leverage AI/ML technology 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Benefits</a:t>
            </a:r>
            <a:endParaRPr lang="en-US" b="1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Mentoring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Training</a:t>
            </a:r>
          </a:p>
          <a:p>
            <a:r>
              <a:rPr lang="en-US" dirty="0">
                <a:ea typeface="+mn-lt"/>
                <a:cs typeface="+mn-lt"/>
              </a:rPr>
              <a:t>Strategic support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Access to experts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Technical project partnership</a:t>
            </a:r>
          </a:p>
          <a:p>
            <a:r>
              <a:rPr lang="en-US" dirty="0" err="1">
                <a:ea typeface="+mn-lt"/>
                <a:cs typeface="+mn-lt"/>
              </a:rPr>
              <a:t>e.g</a:t>
            </a:r>
            <a:r>
              <a:rPr lang="en-US" dirty="0">
                <a:ea typeface="+mn-lt"/>
                <a:cs typeface="+mn-lt"/>
              </a:rPr>
              <a:t>- Braze Mobility – Navigation </a:t>
            </a:r>
            <a:r>
              <a:rPr lang="en-US" dirty="0" err="1">
                <a:ea typeface="+mn-lt"/>
                <a:cs typeface="+mn-lt"/>
              </a:rPr>
              <a:t>soln</a:t>
            </a:r>
            <a:r>
              <a:rPr lang="en-US" dirty="0">
                <a:ea typeface="+mn-lt"/>
                <a:cs typeface="+mn-lt"/>
              </a:rPr>
              <a:t> for Wheelchair users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AACFAE-8C5B-6E9B-9118-1524955D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253" y="2981265"/>
            <a:ext cx="3110044" cy="181887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B13EAD7-207B-A5E7-4495-851A666B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" y="4046560"/>
            <a:ext cx="4078272" cy="28245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B21FB-5FFD-7F92-267F-B3D505D461ED}"/>
              </a:ext>
            </a:extLst>
          </p:cNvPr>
          <p:cNvCxnSpPr/>
          <p:nvPr/>
        </p:nvCxnSpPr>
        <p:spPr>
          <a:xfrm>
            <a:off x="4076424" y="0"/>
            <a:ext cx="14390" cy="6859413"/>
          </a:xfrm>
          <a:prstGeom prst="straightConnector1">
            <a:avLst/>
          </a:prstGeom>
          <a:ln w="57150">
            <a:solidFill>
              <a:srgbClr val="F29DD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B3835B3-C274-A2CA-1FAF-5EF10FCB3C39}"/>
              </a:ext>
            </a:extLst>
          </p:cNvPr>
          <p:cNvSpPr/>
          <p:nvPr/>
        </p:nvSpPr>
        <p:spPr>
          <a:xfrm rot="16200000">
            <a:off x="9869184" y="4535182"/>
            <a:ext cx="2587539" cy="2044723"/>
          </a:xfrm>
          <a:prstGeom prst="rtTriangle">
            <a:avLst/>
          </a:prstGeom>
          <a:solidFill>
            <a:srgbClr val="F29D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Words>273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Women  Programs within Google</vt:lpstr>
      <vt:lpstr>PowerPoint Presentation</vt:lpstr>
      <vt:lpstr>PowerPoint Presentation</vt:lpstr>
      <vt:lpstr>Achievements of Women Tech Makers Program</vt:lpstr>
      <vt:lpstr>PowerPoint Presentation</vt:lpstr>
      <vt:lpstr>Google Developer Student Clubs  </vt:lpstr>
      <vt:lpstr>Google for startups: Women founders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Nalajala</dc:creator>
  <cp:lastModifiedBy>Angayarkanni Seransenguttuvan</cp:lastModifiedBy>
  <cp:revision>1002</cp:revision>
  <dcterms:created xsi:type="dcterms:W3CDTF">2023-02-22T05:16:08Z</dcterms:created>
  <dcterms:modified xsi:type="dcterms:W3CDTF">2023-03-31T12:52:27Z</dcterms:modified>
</cp:coreProperties>
</file>