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7" r:id="rId6"/>
    <p:sldId id="268" r:id="rId7"/>
    <p:sldId id="260" r:id="rId8"/>
    <p:sldId id="269" r:id="rId9"/>
    <p:sldId id="270" r:id="rId10"/>
    <p:sldId id="271" r:id="rId11"/>
    <p:sldId id="272" r:id="rId12"/>
    <p:sldId id="273" r:id="rId13"/>
    <p:sldId id="274" r:id="rId14"/>
    <p:sldId id="275" r:id="rId15"/>
    <p:sldId id="261" r:id="rId16"/>
    <p:sldId id="262" r:id="rId17"/>
    <p:sldId id="280" r:id="rId18"/>
    <p:sldId id="286" r:id="rId19"/>
    <p:sldId id="276" r:id="rId20"/>
    <p:sldId id="277" r:id="rId21"/>
    <p:sldId id="278" r:id="rId22"/>
    <p:sldId id="279" r:id="rId23"/>
    <p:sldId id="287" r:id="rId24"/>
    <p:sldId id="281" r:id="rId25"/>
    <p:sldId id="282" r:id="rId26"/>
    <p:sldId id="283" r:id="rId27"/>
    <p:sldId id="284" r:id="rId28"/>
    <p:sldId id="285" r:id="rId29"/>
    <p:sldId id="288" r:id="rId30"/>
    <p:sldId id="289" r:id="rId31"/>
    <p:sldId id="290" r:id="rId32"/>
    <p:sldId id="291" r:id="rId33"/>
    <p:sldId id="292" r:id="rId34"/>
    <p:sldId id="293" r:id="rId35"/>
    <p:sldId id="263" r:id="rId36"/>
    <p:sldId id="264" r:id="rId37"/>
    <p:sldId id="265" r:id="rId38"/>
    <p:sldId id="26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A362FC-C119-4747-84CF-26E3928ED948}" v="165" dt="2025-01-19T14:31:35.462"/>
    <p1510:client id="{574DB2BE-9E2E-4B8B-8AB3-803A4312A5D8}" v="122" dt="2025-01-18T16:50:00.719"/>
    <p1510:client id="{A69D373D-89A9-427C-9843-80BD87493056}" v="130" dt="2025-01-19T13:38:47.445"/>
    <p1510:client id="{B4419977-1CF2-4B38-A818-40BB311A32C4}" v="43" dt="2025-01-18T16:54:55.9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1" d="100"/>
          <a:sy n="81" d="100"/>
        </p:scale>
        <p:origin x="52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1/23/2025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0938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68131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6572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252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78655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9493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74974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649875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4505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11250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2796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44246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42728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82994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94113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0032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97231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1/23/2025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1274389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5EF08599-3FED-4288-A20D-E7BCAC3B8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circuit board&#10;&#10;AI-generated content may be incorrect.">
            <a:extLst>
              <a:ext uri="{FF2B5EF4-FFF2-40B4-BE49-F238E27FC236}">
                <a16:creationId xmlns:a16="http://schemas.microsoft.com/office/drawing/2014/main" id="{C85E9F36-89F1-F0F1-F179-7429EAFD192C}"/>
              </a:ext>
            </a:extLst>
          </p:cNvPr>
          <p:cNvPicPr>
            <a:picLocks noChangeAspect="1"/>
          </p:cNvPicPr>
          <p:nvPr/>
        </p:nvPicPr>
        <p:blipFill>
          <a:blip r:embed="rId3"/>
          <a:srcRect t="9091" r="10303"/>
          <a:stretch/>
        </p:blipFill>
        <p:spPr>
          <a:xfrm>
            <a:off x="20" y="10"/>
            <a:ext cx="12191980" cy="6857990"/>
          </a:xfrm>
          <a:prstGeom prst="rect">
            <a:avLst/>
          </a:prstGeom>
        </p:spPr>
      </p:pic>
      <p:sp>
        <p:nvSpPr>
          <p:cNvPr id="7" name="Freeform 13">
            <a:extLst>
              <a:ext uri="{FF2B5EF4-FFF2-40B4-BE49-F238E27FC236}">
                <a16:creationId xmlns:a16="http://schemas.microsoft.com/office/drawing/2014/main" id="{C884A6B2-90E9-4BDB-8503-71AC02D39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3" y="-16933"/>
            <a:ext cx="7340600"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0600" h="6883400">
                <a:moveTo>
                  <a:pt x="5427133" y="8466"/>
                </a:moveTo>
                <a:lnTo>
                  <a:pt x="4783666" y="2573866"/>
                </a:lnTo>
                <a:lnTo>
                  <a:pt x="7340600" y="6874933"/>
                </a:lnTo>
                <a:lnTo>
                  <a:pt x="0" y="6883400"/>
                </a:lnTo>
                <a:lnTo>
                  <a:pt x="8466" y="0"/>
                </a:lnTo>
                <a:lnTo>
                  <a:pt x="5427133"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1634067"/>
            <a:ext cx="4080932" cy="3310468"/>
          </a:xfrm>
        </p:spPr>
        <p:txBody>
          <a:bodyPr>
            <a:normAutofit/>
          </a:bodyPr>
          <a:lstStyle/>
          <a:p>
            <a:pPr algn="l"/>
            <a:r>
              <a:rPr lang="en-US" sz="5400" dirty="0">
                <a:solidFill>
                  <a:schemeClr val="bg1"/>
                </a:solidFill>
                <a:latin typeface="Aptos"/>
              </a:rPr>
              <a:t>EMBEDDED SYSTEMS</a:t>
            </a:r>
          </a:p>
        </p:txBody>
      </p:sp>
      <p:sp>
        <p:nvSpPr>
          <p:cNvPr id="3" name="Subtitle 2"/>
          <p:cNvSpPr>
            <a:spLocks noGrp="1"/>
          </p:cNvSpPr>
          <p:nvPr>
            <p:ph type="subTitle" idx="1"/>
          </p:nvPr>
        </p:nvSpPr>
        <p:spPr>
          <a:xfrm>
            <a:off x="685800" y="4944534"/>
            <a:ext cx="4080933" cy="939799"/>
          </a:xfrm>
        </p:spPr>
        <p:txBody>
          <a:bodyPr vert="horz" lIns="91440" tIns="45720" rIns="91440" bIns="45720" rtlCol="0">
            <a:normAutofit/>
          </a:bodyPr>
          <a:lstStyle/>
          <a:p>
            <a:pPr algn="l"/>
            <a:r>
              <a:rPr lang="en-US" dirty="0">
                <a:solidFill>
                  <a:schemeClr val="bg1"/>
                </a:solidFill>
              </a:rPr>
              <a:t>BY DR. PETER NIMBE</a:t>
            </a:r>
          </a:p>
        </p:txBody>
      </p:sp>
      <p:grpSp>
        <p:nvGrpSpPr>
          <p:cNvPr id="8" name="Group 7">
            <a:extLst>
              <a:ext uri="{FF2B5EF4-FFF2-40B4-BE49-F238E27FC236}">
                <a16:creationId xmlns:a16="http://schemas.microsoft.com/office/drawing/2014/main" id="{E9046BC8-D404-4E7D-9202-A07F3FDD38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64100" y="-4763"/>
            <a:ext cx="5014912" cy="6862763"/>
            <a:chOff x="2928938" y="-4763"/>
            <a:chExt cx="5014912" cy="6862763"/>
          </a:xfrm>
        </p:grpSpPr>
        <p:sp>
          <p:nvSpPr>
            <p:cNvPr id="14" name="Freeform 6">
              <a:extLst>
                <a:ext uri="{FF2B5EF4-FFF2-40B4-BE49-F238E27FC236}">
                  <a16:creationId xmlns:a16="http://schemas.microsoft.com/office/drawing/2014/main" id="{4C202215-4C35-450D-9F60-671C8F8DEB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5" name="Freeform 7">
              <a:extLst>
                <a:ext uri="{FF2B5EF4-FFF2-40B4-BE49-F238E27FC236}">
                  <a16:creationId xmlns:a16="http://schemas.microsoft.com/office/drawing/2014/main" id="{F1A5BA8A-AEB4-4BCB-B86C-3F6A8E229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6" name="Freeform 9">
              <a:extLst>
                <a:ext uri="{FF2B5EF4-FFF2-40B4-BE49-F238E27FC236}">
                  <a16:creationId xmlns:a16="http://schemas.microsoft.com/office/drawing/2014/main" id="{28AC2443-05F0-41CD-8D4A-63DE144F8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7" name="Freeform 10">
              <a:extLst>
                <a:ext uri="{FF2B5EF4-FFF2-40B4-BE49-F238E27FC236}">
                  <a16:creationId xmlns:a16="http://schemas.microsoft.com/office/drawing/2014/main" id="{33E32F17-ED99-4969-B4D6-10A987D73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8" name="Freeform 11">
              <a:extLst>
                <a:ext uri="{FF2B5EF4-FFF2-40B4-BE49-F238E27FC236}">
                  <a16:creationId xmlns:a16="http://schemas.microsoft.com/office/drawing/2014/main" id="{5599A813-8424-4E53-95CA-85BF5470D6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9" name="Freeform 12">
              <a:extLst>
                <a:ext uri="{FF2B5EF4-FFF2-40B4-BE49-F238E27FC236}">
                  <a16:creationId xmlns:a16="http://schemas.microsoft.com/office/drawing/2014/main" id="{52431A4F-4662-480B-8AD3-394EACD7E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DA5C41-B98A-2A4B-BEF8-002983170A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52BCD1-1EA4-1DB3-5270-30D60835FC07}"/>
              </a:ext>
            </a:extLst>
          </p:cNvPr>
          <p:cNvSpPr>
            <a:spLocks noGrp="1"/>
          </p:cNvSpPr>
          <p:nvPr>
            <p:ph type="title"/>
          </p:nvPr>
        </p:nvSpPr>
        <p:spPr>
          <a:xfrm>
            <a:off x="3962399" y="685800"/>
            <a:ext cx="7345891" cy="1413933"/>
          </a:xfrm>
        </p:spPr>
        <p:txBody>
          <a:bodyPr>
            <a:normAutofit/>
          </a:bodyPr>
          <a:lstStyle/>
          <a:p>
            <a:r>
              <a:rPr lang="en-US" dirty="0">
                <a:latin typeface="Times New Roman"/>
                <a:cs typeface="Times New Roman"/>
              </a:rPr>
              <a:t>1980’s: Expansion and Miniaturization</a:t>
            </a:r>
          </a:p>
        </p:txBody>
      </p:sp>
      <p:pic>
        <p:nvPicPr>
          <p:cNvPr id="5" name="Picture 4" descr="Glowing circuit board">
            <a:extLst>
              <a:ext uri="{FF2B5EF4-FFF2-40B4-BE49-F238E27FC236}">
                <a16:creationId xmlns:a16="http://schemas.microsoft.com/office/drawing/2014/main" id="{CC29CE55-23EF-1446-23E4-3F1EDD948AD9}"/>
              </a:ext>
            </a:extLst>
          </p:cNvPr>
          <p:cNvPicPr>
            <a:picLocks noChangeAspect="1"/>
          </p:cNvPicPr>
          <p:nvPr/>
        </p:nvPicPr>
        <p:blipFill>
          <a:blip r:embed="rId2"/>
          <a:srcRect l="48833" r="17548" b="-3"/>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Content Placeholder 2">
            <a:extLst>
              <a:ext uri="{FF2B5EF4-FFF2-40B4-BE49-F238E27FC236}">
                <a16:creationId xmlns:a16="http://schemas.microsoft.com/office/drawing/2014/main" id="{83295696-6228-2F0C-5865-EF1F58CC52D5}"/>
              </a:ext>
            </a:extLst>
          </p:cNvPr>
          <p:cNvSpPr>
            <a:spLocks noGrp="1"/>
          </p:cNvSpPr>
          <p:nvPr>
            <p:ph idx="1"/>
          </p:nvPr>
        </p:nvSpPr>
        <p:spPr>
          <a:xfrm>
            <a:off x="3843867" y="2048933"/>
            <a:ext cx="7659156" cy="3742267"/>
          </a:xfrm>
        </p:spPr>
        <p:txBody>
          <a:bodyPr>
            <a:normAutofit/>
          </a:bodyPr>
          <a:lstStyle/>
          <a:p>
            <a:pPr algn="just">
              <a:lnSpc>
                <a:spcPct val="90000"/>
              </a:lnSpc>
            </a:pPr>
            <a:r>
              <a:rPr lang="en-US" sz="2200" dirty="0"/>
              <a:t>The 1980s saw rapid growth in embedded systems, driven by advancements in semiconductor technology.</a:t>
            </a:r>
          </a:p>
          <a:p>
            <a:pPr algn="just">
              <a:lnSpc>
                <a:spcPct val="90000"/>
              </a:lnSpc>
            </a:pPr>
            <a:r>
              <a:rPr lang="en-US" sz="2200" dirty="0"/>
              <a:t>Microcontrollers (integrated chips with processors, memory, and I/O capabilities) like the Intel 8051 and Motorola 68HC11 became popular, enabling cost-effective embedded applications in home appliances, medical devices, and automobiles.</a:t>
            </a:r>
          </a:p>
        </p:txBody>
      </p:sp>
    </p:spTree>
    <p:extLst>
      <p:ext uri="{BB962C8B-B14F-4D97-AF65-F5344CB8AC3E}">
        <p14:creationId xmlns:p14="http://schemas.microsoft.com/office/powerpoint/2010/main" val="3913747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4255B-63D8-5DA0-6132-B04F385B56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9D420B-4B5E-E0B3-4234-98C16B420088}"/>
              </a:ext>
            </a:extLst>
          </p:cNvPr>
          <p:cNvSpPr>
            <a:spLocks noGrp="1"/>
          </p:cNvSpPr>
          <p:nvPr>
            <p:ph type="title"/>
          </p:nvPr>
        </p:nvSpPr>
        <p:spPr>
          <a:xfrm>
            <a:off x="3962399" y="685800"/>
            <a:ext cx="7345891" cy="1413933"/>
          </a:xfrm>
        </p:spPr>
        <p:txBody>
          <a:bodyPr>
            <a:normAutofit/>
          </a:bodyPr>
          <a:lstStyle/>
          <a:p>
            <a:r>
              <a:rPr lang="en-US" dirty="0">
                <a:latin typeface="Times New Roman"/>
                <a:cs typeface="Times New Roman"/>
              </a:rPr>
              <a:t>1990’s: Embedded Systems in Networking and Multimedia</a:t>
            </a:r>
          </a:p>
        </p:txBody>
      </p:sp>
      <p:pic>
        <p:nvPicPr>
          <p:cNvPr id="5" name="Picture 4" descr="Glowing circuit board">
            <a:extLst>
              <a:ext uri="{FF2B5EF4-FFF2-40B4-BE49-F238E27FC236}">
                <a16:creationId xmlns:a16="http://schemas.microsoft.com/office/drawing/2014/main" id="{E25376F0-816E-F075-12BD-DB680C8B67E7}"/>
              </a:ext>
            </a:extLst>
          </p:cNvPr>
          <p:cNvPicPr>
            <a:picLocks noChangeAspect="1"/>
          </p:cNvPicPr>
          <p:nvPr/>
        </p:nvPicPr>
        <p:blipFill>
          <a:blip r:embed="rId2"/>
          <a:srcRect l="48833" r="17548" b="-3"/>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Content Placeholder 2">
            <a:extLst>
              <a:ext uri="{FF2B5EF4-FFF2-40B4-BE49-F238E27FC236}">
                <a16:creationId xmlns:a16="http://schemas.microsoft.com/office/drawing/2014/main" id="{BE09ED40-2755-1C60-2A61-757976C2FD3B}"/>
              </a:ext>
            </a:extLst>
          </p:cNvPr>
          <p:cNvSpPr>
            <a:spLocks noGrp="1"/>
          </p:cNvSpPr>
          <p:nvPr>
            <p:ph idx="1"/>
          </p:nvPr>
        </p:nvSpPr>
        <p:spPr>
          <a:xfrm>
            <a:off x="3843867" y="2048933"/>
            <a:ext cx="7659156" cy="3742267"/>
          </a:xfrm>
        </p:spPr>
        <p:txBody>
          <a:bodyPr>
            <a:normAutofit/>
          </a:bodyPr>
          <a:lstStyle/>
          <a:p>
            <a:pPr algn="just">
              <a:lnSpc>
                <a:spcPct val="90000"/>
              </a:lnSpc>
            </a:pPr>
            <a:endParaRPr lang="en-US" sz="2200" dirty="0"/>
          </a:p>
          <a:p>
            <a:pPr algn="just">
              <a:lnSpc>
                <a:spcPct val="90000"/>
              </a:lnSpc>
            </a:pPr>
            <a:r>
              <a:rPr lang="en-US" sz="2200" dirty="0"/>
              <a:t>Embedded systems began appearing in networking equipment (e.g., routers) and multimedia devices (e.g., CD players).</a:t>
            </a:r>
          </a:p>
          <a:p>
            <a:pPr algn="just">
              <a:lnSpc>
                <a:spcPct val="90000"/>
              </a:lnSpc>
            </a:pPr>
            <a:r>
              <a:rPr lang="en-US" sz="2200" dirty="0"/>
              <a:t>The rise of the Internet of Things (IoT) concept started gaining traction, hinting at a future of interconnected embedded devices.</a:t>
            </a:r>
          </a:p>
        </p:txBody>
      </p:sp>
      <p:pic>
        <p:nvPicPr>
          <p:cNvPr id="7" name="Picture 6">
            <a:extLst>
              <a:ext uri="{FF2B5EF4-FFF2-40B4-BE49-F238E27FC236}">
                <a16:creationId xmlns:a16="http://schemas.microsoft.com/office/drawing/2014/main" id="{5FD6F1F9-72F0-1F86-2801-1E30D16CD2CE}"/>
              </a:ext>
            </a:extLst>
          </p:cNvPr>
          <p:cNvPicPr>
            <a:picLocks noChangeAspect="1"/>
          </p:cNvPicPr>
          <p:nvPr/>
        </p:nvPicPr>
        <p:blipFill>
          <a:blip r:embed="rId3"/>
          <a:stretch>
            <a:fillRect/>
          </a:stretch>
        </p:blipFill>
        <p:spPr>
          <a:xfrm>
            <a:off x="1275085" y="917265"/>
            <a:ext cx="2911092" cy="2263336"/>
          </a:xfrm>
          <a:prstGeom prst="rect">
            <a:avLst/>
          </a:prstGeom>
        </p:spPr>
      </p:pic>
      <p:pic>
        <p:nvPicPr>
          <p:cNvPr id="9" name="Picture 8">
            <a:extLst>
              <a:ext uri="{FF2B5EF4-FFF2-40B4-BE49-F238E27FC236}">
                <a16:creationId xmlns:a16="http://schemas.microsoft.com/office/drawing/2014/main" id="{A03910DE-934B-BA98-2A6D-E4E18AEE5370}"/>
              </a:ext>
            </a:extLst>
          </p:cNvPr>
          <p:cNvPicPr>
            <a:picLocks noChangeAspect="1"/>
          </p:cNvPicPr>
          <p:nvPr/>
        </p:nvPicPr>
        <p:blipFill>
          <a:blip r:embed="rId4"/>
          <a:stretch>
            <a:fillRect/>
          </a:stretch>
        </p:blipFill>
        <p:spPr>
          <a:xfrm>
            <a:off x="9014471" y="4815162"/>
            <a:ext cx="2293819" cy="2065199"/>
          </a:xfrm>
          <a:prstGeom prst="rect">
            <a:avLst/>
          </a:prstGeom>
        </p:spPr>
      </p:pic>
    </p:spTree>
    <p:extLst>
      <p:ext uri="{BB962C8B-B14F-4D97-AF65-F5344CB8AC3E}">
        <p14:creationId xmlns:p14="http://schemas.microsoft.com/office/powerpoint/2010/main" val="3628394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4AD09B-557D-C9B3-A2D9-73076A588F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686D35-86C5-A23C-D18E-ACD84DFCB9D7}"/>
              </a:ext>
            </a:extLst>
          </p:cNvPr>
          <p:cNvSpPr>
            <a:spLocks noGrp="1"/>
          </p:cNvSpPr>
          <p:nvPr>
            <p:ph type="title"/>
          </p:nvPr>
        </p:nvSpPr>
        <p:spPr>
          <a:xfrm>
            <a:off x="3962399" y="685800"/>
            <a:ext cx="7345891" cy="1413933"/>
          </a:xfrm>
        </p:spPr>
        <p:txBody>
          <a:bodyPr>
            <a:normAutofit/>
          </a:bodyPr>
          <a:lstStyle/>
          <a:p>
            <a:r>
              <a:rPr lang="en-US" dirty="0">
                <a:latin typeface="Times New Roman"/>
                <a:cs typeface="Times New Roman"/>
              </a:rPr>
              <a:t>2010: Embedded AI and Edge Computing</a:t>
            </a:r>
          </a:p>
        </p:txBody>
      </p:sp>
      <p:pic>
        <p:nvPicPr>
          <p:cNvPr id="5" name="Picture 4" descr="Glowing circuit board">
            <a:extLst>
              <a:ext uri="{FF2B5EF4-FFF2-40B4-BE49-F238E27FC236}">
                <a16:creationId xmlns:a16="http://schemas.microsoft.com/office/drawing/2014/main" id="{B30FD813-FC79-CE79-C543-AD70F68D7561}"/>
              </a:ext>
            </a:extLst>
          </p:cNvPr>
          <p:cNvPicPr>
            <a:picLocks noChangeAspect="1"/>
          </p:cNvPicPr>
          <p:nvPr/>
        </p:nvPicPr>
        <p:blipFill>
          <a:blip r:embed="rId2"/>
          <a:srcRect l="48833" r="17548" b="-3"/>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Content Placeholder 2">
            <a:extLst>
              <a:ext uri="{FF2B5EF4-FFF2-40B4-BE49-F238E27FC236}">
                <a16:creationId xmlns:a16="http://schemas.microsoft.com/office/drawing/2014/main" id="{F06FA5ED-B765-FF6A-68FA-754052FD6C44}"/>
              </a:ext>
            </a:extLst>
          </p:cNvPr>
          <p:cNvSpPr>
            <a:spLocks noGrp="1"/>
          </p:cNvSpPr>
          <p:nvPr>
            <p:ph idx="1"/>
          </p:nvPr>
        </p:nvSpPr>
        <p:spPr>
          <a:xfrm>
            <a:off x="3843867" y="2048933"/>
            <a:ext cx="7659156" cy="3742267"/>
          </a:xfrm>
        </p:spPr>
        <p:txBody>
          <a:bodyPr>
            <a:normAutofit/>
          </a:bodyPr>
          <a:lstStyle/>
          <a:p>
            <a:pPr algn="just">
              <a:lnSpc>
                <a:spcPct val="90000"/>
              </a:lnSpc>
            </a:pPr>
            <a:r>
              <a:rPr lang="en-US" sz="2200" dirty="0"/>
              <a:t>Embedded systems advanced to include artificial intelligence (AI) and machine learning capabilities, enabling smarter devices like autonomous vehicles, drones, and smart assistants.</a:t>
            </a:r>
          </a:p>
          <a:p>
            <a:pPr algn="just">
              <a:lnSpc>
                <a:spcPct val="90000"/>
              </a:lnSpc>
            </a:pPr>
            <a:r>
              <a:rPr lang="en-US" sz="2200" dirty="0"/>
              <a:t>Edge computing emerged, pushing computation closer to devices to reduce latency and enhance real-time processing in applications like industrial automation and healthcare.</a:t>
            </a:r>
          </a:p>
        </p:txBody>
      </p:sp>
      <p:pic>
        <p:nvPicPr>
          <p:cNvPr id="9" name="Picture 8">
            <a:extLst>
              <a:ext uri="{FF2B5EF4-FFF2-40B4-BE49-F238E27FC236}">
                <a16:creationId xmlns:a16="http://schemas.microsoft.com/office/drawing/2014/main" id="{87B3ED95-5A3D-53BA-4815-FDE318A865E3}"/>
              </a:ext>
            </a:extLst>
          </p:cNvPr>
          <p:cNvPicPr>
            <a:picLocks noChangeAspect="1"/>
          </p:cNvPicPr>
          <p:nvPr/>
        </p:nvPicPr>
        <p:blipFill>
          <a:blip r:embed="rId3"/>
          <a:stretch>
            <a:fillRect/>
          </a:stretch>
        </p:blipFill>
        <p:spPr>
          <a:xfrm>
            <a:off x="1116849" y="704234"/>
            <a:ext cx="3010161" cy="1966130"/>
          </a:xfrm>
          <a:prstGeom prst="rect">
            <a:avLst/>
          </a:prstGeom>
        </p:spPr>
      </p:pic>
      <p:pic>
        <p:nvPicPr>
          <p:cNvPr id="11" name="Picture 10">
            <a:extLst>
              <a:ext uri="{FF2B5EF4-FFF2-40B4-BE49-F238E27FC236}">
                <a16:creationId xmlns:a16="http://schemas.microsoft.com/office/drawing/2014/main" id="{413AC6F6-E7A2-A29B-D183-AC9075250CE8}"/>
              </a:ext>
            </a:extLst>
          </p:cNvPr>
          <p:cNvPicPr>
            <a:picLocks noChangeAspect="1"/>
          </p:cNvPicPr>
          <p:nvPr/>
        </p:nvPicPr>
        <p:blipFill>
          <a:blip r:embed="rId4"/>
          <a:stretch>
            <a:fillRect/>
          </a:stretch>
        </p:blipFill>
        <p:spPr>
          <a:xfrm>
            <a:off x="3698447" y="5207126"/>
            <a:ext cx="1759671" cy="1478986"/>
          </a:xfrm>
          <a:prstGeom prst="rect">
            <a:avLst/>
          </a:prstGeom>
        </p:spPr>
      </p:pic>
      <p:pic>
        <p:nvPicPr>
          <p:cNvPr id="13" name="Picture 12">
            <a:extLst>
              <a:ext uri="{FF2B5EF4-FFF2-40B4-BE49-F238E27FC236}">
                <a16:creationId xmlns:a16="http://schemas.microsoft.com/office/drawing/2014/main" id="{E8613BBF-D6C0-513A-A431-E1E69E741BA5}"/>
              </a:ext>
            </a:extLst>
          </p:cNvPr>
          <p:cNvPicPr>
            <a:picLocks noChangeAspect="1"/>
          </p:cNvPicPr>
          <p:nvPr/>
        </p:nvPicPr>
        <p:blipFill>
          <a:blip r:embed="rId5"/>
          <a:stretch>
            <a:fillRect/>
          </a:stretch>
        </p:blipFill>
        <p:spPr>
          <a:xfrm>
            <a:off x="5913864" y="5108635"/>
            <a:ext cx="2758679" cy="1577477"/>
          </a:xfrm>
          <a:prstGeom prst="rect">
            <a:avLst/>
          </a:prstGeom>
        </p:spPr>
      </p:pic>
      <p:pic>
        <p:nvPicPr>
          <p:cNvPr id="15" name="Picture 14">
            <a:extLst>
              <a:ext uri="{FF2B5EF4-FFF2-40B4-BE49-F238E27FC236}">
                <a16:creationId xmlns:a16="http://schemas.microsoft.com/office/drawing/2014/main" id="{4DE31E5B-9393-8AFA-E431-E3B73CA6D8D1}"/>
              </a:ext>
            </a:extLst>
          </p:cNvPr>
          <p:cNvPicPr>
            <a:picLocks noChangeAspect="1"/>
          </p:cNvPicPr>
          <p:nvPr/>
        </p:nvPicPr>
        <p:blipFill>
          <a:blip r:embed="rId6"/>
          <a:stretch>
            <a:fillRect/>
          </a:stretch>
        </p:blipFill>
        <p:spPr>
          <a:xfrm>
            <a:off x="9057247" y="5207126"/>
            <a:ext cx="2385267" cy="1348857"/>
          </a:xfrm>
          <a:prstGeom prst="rect">
            <a:avLst/>
          </a:prstGeom>
        </p:spPr>
      </p:pic>
    </p:spTree>
    <p:extLst>
      <p:ext uri="{BB962C8B-B14F-4D97-AF65-F5344CB8AC3E}">
        <p14:creationId xmlns:p14="http://schemas.microsoft.com/office/powerpoint/2010/main" val="3462593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D7CB8-58C3-C72A-3DCF-4E07FCE16A7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Edge Computing</a:t>
            </a:r>
          </a:p>
        </p:txBody>
      </p:sp>
      <p:sp>
        <p:nvSpPr>
          <p:cNvPr id="3" name="Content Placeholder 2">
            <a:extLst>
              <a:ext uri="{FF2B5EF4-FFF2-40B4-BE49-F238E27FC236}">
                <a16:creationId xmlns:a16="http://schemas.microsoft.com/office/drawing/2014/main" id="{D291CF88-E75B-8A85-924E-23412FF8E841}"/>
              </a:ext>
            </a:extLst>
          </p:cNvPr>
          <p:cNvSpPr>
            <a:spLocks noGrp="1"/>
          </p:cNvSpPr>
          <p:nvPr>
            <p:ph idx="1"/>
          </p:nvPr>
        </p:nvSpPr>
        <p:spPr>
          <a:xfrm>
            <a:off x="1484310" y="2130458"/>
            <a:ext cx="10018713" cy="4355183"/>
          </a:xfrm>
        </p:spPr>
        <p:txBody>
          <a:bodyPr>
            <a:normAutofit/>
          </a:bodyPr>
          <a:lstStyle/>
          <a:p>
            <a:r>
              <a:rPr lang="en-US" sz="2200" dirty="0"/>
              <a:t>Is a distributed computing paradigm that brings data processing, storage, and computation closer to the source of data generation, such as IoT devices, sensors, or local servers, rather than relying solely on centralized cloud servers. </a:t>
            </a:r>
          </a:p>
          <a:p>
            <a:r>
              <a:rPr lang="en-US" sz="2200" dirty="0"/>
              <a:t>This approach reduces latency, improves response times, enhances data privacy, and decreases bandwidth usage by processing critical tasks locally, while still allowing less time-sensitive data to be sent to the cloud for further analysis or storage.</a:t>
            </a:r>
          </a:p>
          <a:p>
            <a:r>
              <a:rPr lang="en-US" sz="2200" dirty="0"/>
              <a:t> Edge computing is essential for applications requiring </a:t>
            </a:r>
          </a:p>
          <a:p>
            <a:pPr lvl="1">
              <a:buFont typeface="Courier New" panose="02070309020205020404" pitchFamily="49" charset="0"/>
              <a:buChar char="o"/>
            </a:pPr>
            <a:r>
              <a:rPr lang="en-US" sz="2200" dirty="0"/>
              <a:t>real-time decision-making, such as autonomous vehicles, smart manufacturing, and healthcare monitoring systems.</a:t>
            </a:r>
          </a:p>
        </p:txBody>
      </p:sp>
    </p:spTree>
    <p:extLst>
      <p:ext uri="{BB962C8B-B14F-4D97-AF65-F5344CB8AC3E}">
        <p14:creationId xmlns:p14="http://schemas.microsoft.com/office/powerpoint/2010/main" val="1851966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BAF21-B68E-D9F4-B044-967590CD71A9}"/>
              </a:ext>
            </a:extLst>
          </p:cNvPr>
          <p:cNvSpPr>
            <a:spLocks noGrp="1"/>
          </p:cNvSpPr>
          <p:nvPr>
            <p:ph type="title"/>
          </p:nvPr>
        </p:nvSpPr>
        <p:spPr>
          <a:xfrm>
            <a:off x="1484311" y="685800"/>
            <a:ext cx="10018713" cy="992171"/>
          </a:xfrm>
        </p:spPr>
        <p:txBody>
          <a:bodyPr/>
          <a:lstStyle/>
          <a:p>
            <a:r>
              <a:rPr lang="en-US" dirty="0">
                <a:latin typeface="Times New Roman" panose="02020603050405020304" pitchFamily="18" charset="0"/>
                <a:cs typeface="Times New Roman" panose="02020603050405020304" pitchFamily="18" charset="0"/>
              </a:rPr>
              <a:t>Latency</a:t>
            </a:r>
          </a:p>
        </p:txBody>
      </p:sp>
      <p:sp>
        <p:nvSpPr>
          <p:cNvPr id="3" name="Content Placeholder 2">
            <a:extLst>
              <a:ext uri="{FF2B5EF4-FFF2-40B4-BE49-F238E27FC236}">
                <a16:creationId xmlns:a16="http://schemas.microsoft.com/office/drawing/2014/main" id="{4EF3DA8C-8E23-7FC8-ECB8-C7D904872DFB}"/>
              </a:ext>
            </a:extLst>
          </p:cNvPr>
          <p:cNvSpPr>
            <a:spLocks noGrp="1"/>
          </p:cNvSpPr>
          <p:nvPr>
            <p:ph idx="1"/>
          </p:nvPr>
        </p:nvSpPr>
        <p:spPr/>
        <p:txBody>
          <a:bodyPr>
            <a:noAutofit/>
          </a:bodyPr>
          <a:lstStyle/>
          <a:p>
            <a:pPr algn="just"/>
            <a:r>
              <a:rPr lang="en-US" sz="2200" b="1" dirty="0"/>
              <a:t>Latency</a:t>
            </a:r>
            <a:r>
              <a:rPr lang="en-US" sz="2200" dirty="0"/>
              <a:t> is the time delay between when a request is made and when the corresponding response or action occurs. It is commonly measured in milliseconds (ms) and is a critical metric in computing, networking, and communication systems. For example:</a:t>
            </a:r>
          </a:p>
          <a:p>
            <a:pPr algn="just">
              <a:buFont typeface="Arial" panose="020B0604020202020204" pitchFamily="34" charset="0"/>
              <a:buChar char="•"/>
            </a:pPr>
            <a:r>
              <a:rPr lang="en-US" sz="2200" dirty="0"/>
              <a:t>In </a:t>
            </a:r>
            <a:r>
              <a:rPr lang="en-US" sz="2200" b="1" dirty="0"/>
              <a:t>networking</a:t>
            </a:r>
            <a:r>
              <a:rPr lang="en-US" sz="2200" dirty="0"/>
              <a:t>, latency refers to the time it takes for data to travel from a source (e.g., your computer) to a destination (e.g., a server) and back.</a:t>
            </a:r>
          </a:p>
          <a:p>
            <a:pPr algn="just">
              <a:buFont typeface="Arial" panose="020B0604020202020204" pitchFamily="34" charset="0"/>
              <a:buChar char="•"/>
            </a:pPr>
            <a:r>
              <a:rPr lang="en-US" sz="2200" dirty="0"/>
              <a:t>In </a:t>
            </a:r>
            <a:r>
              <a:rPr lang="en-US" sz="2200" b="1" dirty="0"/>
              <a:t>real-time systems</a:t>
            </a:r>
            <a:r>
              <a:rPr lang="en-US" sz="2200" dirty="0"/>
              <a:t>, latency measures how quickly a system can respond to an input or event, such as a button press or sensor activation.</a:t>
            </a:r>
          </a:p>
          <a:p>
            <a:pPr algn="just"/>
            <a:r>
              <a:rPr lang="en-US" sz="2200" dirty="0"/>
              <a:t>Low latency is crucial for applications like online gaming, video conferencing, autonomous vehicles, and industrial automation, where delays can impact performance or safety.</a:t>
            </a:r>
          </a:p>
          <a:p>
            <a:pPr algn="just"/>
            <a:endParaRPr lang="en-US" sz="2200" dirty="0"/>
          </a:p>
        </p:txBody>
      </p:sp>
    </p:spTree>
    <p:extLst>
      <p:ext uri="{BB962C8B-B14F-4D97-AF65-F5344CB8AC3E}">
        <p14:creationId xmlns:p14="http://schemas.microsoft.com/office/powerpoint/2010/main" val="2838913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E57D9-5FDD-9B59-2300-ED72A08797EB}"/>
              </a:ext>
            </a:extLst>
          </p:cNvPr>
          <p:cNvSpPr>
            <a:spLocks noGrp="1"/>
          </p:cNvSpPr>
          <p:nvPr>
            <p:ph type="title"/>
          </p:nvPr>
        </p:nvSpPr>
        <p:spPr/>
        <p:txBody>
          <a:bodyPr/>
          <a:lstStyle/>
          <a:p>
            <a:r>
              <a:rPr lang="en-US" b="1">
                <a:ea typeface="+mj-lt"/>
                <a:cs typeface="+mj-lt"/>
              </a:rPr>
              <a:t>Embedded Systems vs. General Computing Systems</a:t>
            </a:r>
            <a:endParaRPr lang="en-US"/>
          </a:p>
          <a:p>
            <a:endParaRPr lang="en-US" dirty="0"/>
          </a:p>
        </p:txBody>
      </p:sp>
      <p:graphicFrame>
        <p:nvGraphicFramePr>
          <p:cNvPr id="4" name="Content Placeholder 3">
            <a:extLst>
              <a:ext uri="{FF2B5EF4-FFF2-40B4-BE49-F238E27FC236}">
                <a16:creationId xmlns:a16="http://schemas.microsoft.com/office/drawing/2014/main" id="{3E3A6396-707F-3AD2-21CE-7EF249F5DF68}"/>
              </a:ext>
            </a:extLst>
          </p:cNvPr>
          <p:cNvGraphicFramePr>
            <a:graphicFrameLocks noGrp="1"/>
          </p:cNvGraphicFramePr>
          <p:nvPr>
            <p:ph idx="1"/>
            <p:extLst>
              <p:ext uri="{D42A27DB-BD31-4B8C-83A1-F6EECF244321}">
                <p14:modId xmlns:p14="http://schemas.microsoft.com/office/powerpoint/2010/main" val="657710911"/>
              </p:ext>
            </p:extLst>
          </p:nvPr>
        </p:nvGraphicFramePr>
        <p:xfrm>
          <a:off x="1484313" y="2667000"/>
          <a:ext cx="10018710" cy="2742385"/>
        </p:xfrm>
        <a:graphic>
          <a:graphicData uri="http://schemas.openxmlformats.org/drawingml/2006/table">
            <a:tbl>
              <a:tblPr firstRow="1" bandRow="1">
                <a:tableStyleId>{5C22544A-7EE6-4342-B048-85BDC9FD1C3A}</a:tableStyleId>
              </a:tblPr>
              <a:tblGrid>
                <a:gridCol w="3339570">
                  <a:extLst>
                    <a:ext uri="{9D8B030D-6E8A-4147-A177-3AD203B41FA5}">
                      <a16:colId xmlns:a16="http://schemas.microsoft.com/office/drawing/2014/main" val="3198638073"/>
                    </a:ext>
                  </a:extLst>
                </a:gridCol>
                <a:gridCol w="3339570">
                  <a:extLst>
                    <a:ext uri="{9D8B030D-6E8A-4147-A177-3AD203B41FA5}">
                      <a16:colId xmlns:a16="http://schemas.microsoft.com/office/drawing/2014/main" val="3004306155"/>
                    </a:ext>
                  </a:extLst>
                </a:gridCol>
                <a:gridCol w="3339570">
                  <a:extLst>
                    <a:ext uri="{9D8B030D-6E8A-4147-A177-3AD203B41FA5}">
                      <a16:colId xmlns:a16="http://schemas.microsoft.com/office/drawing/2014/main" val="979266864"/>
                    </a:ext>
                  </a:extLst>
                </a:gridCol>
              </a:tblGrid>
              <a:tr h="548477">
                <a:tc>
                  <a:txBody>
                    <a:bodyPr/>
                    <a:lstStyle/>
                    <a:p>
                      <a:pPr lvl="0">
                        <a:buNone/>
                      </a:pPr>
                      <a:endParaRPr lang="en-US" dirty="0"/>
                    </a:p>
                  </a:txBody>
                  <a:tcPr/>
                </a:tc>
                <a:tc>
                  <a:txBody>
                    <a:bodyPr/>
                    <a:lstStyle/>
                    <a:p>
                      <a:pPr lvl="0">
                        <a:buNone/>
                      </a:pPr>
                      <a:endParaRPr lang="en-US" dirty="0"/>
                    </a:p>
                  </a:txBody>
                  <a:tcPr/>
                </a:tc>
                <a:tc>
                  <a:txBody>
                    <a:bodyPr/>
                    <a:lstStyle/>
                    <a:p>
                      <a:pPr lvl="0">
                        <a:buNone/>
                      </a:pPr>
                      <a:endParaRPr lang="en-US" dirty="0"/>
                    </a:p>
                  </a:txBody>
                  <a:tcPr/>
                </a:tc>
                <a:extLst>
                  <a:ext uri="{0D108BD9-81ED-4DB2-BD59-A6C34878D82A}">
                    <a16:rowId xmlns:a16="http://schemas.microsoft.com/office/drawing/2014/main" val="3434685501"/>
                  </a:ext>
                </a:extLst>
              </a:tr>
              <a:tr h="548477">
                <a:tc>
                  <a:txBody>
                    <a:bodyPr/>
                    <a:lstStyle/>
                    <a:p>
                      <a:pPr lvl="0">
                        <a:buNone/>
                      </a:pPr>
                      <a:endParaRPr lang="en-US" dirty="0"/>
                    </a:p>
                  </a:txBody>
                  <a:tcPr/>
                </a:tc>
                <a:tc>
                  <a:txBody>
                    <a:bodyPr/>
                    <a:lstStyle/>
                    <a:p>
                      <a:pPr lvl="0">
                        <a:buNone/>
                      </a:pPr>
                      <a:endParaRPr lang="en-US" dirty="0"/>
                    </a:p>
                  </a:txBody>
                  <a:tcPr/>
                </a:tc>
                <a:tc>
                  <a:txBody>
                    <a:bodyPr/>
                    <a:lstStyle/>
                    <a:p>
                      <a:pPr lvl="0">
                        <a:buNone/>
                      </a:pPr>
                      <a:endParaRPr lang="en-US" dirty="0"/>
                    </a:p>
                  </a:txBody>
                  <a:tcPr/>
                </a:tc>
                <a:extLst>
                  <a:ext uri="{0D108BD9-81ED-4DB2-BD59-A6C34878D82A}">
                    <a16:rowId xmlns:a16="http://schemas.microsoft.com/office/drawing/2014/main" val="4203950667"/>
                  </a:ext>
                </a:extLst>
              </a:tr>
              <a:tr h="548477">
                <a:tc>
                  <a:txBody>
                    <a:bodyPr/>
                    <a:lstStyle/>
                    <a:p>
                      <a:pPr lvl="0">
                        <a:buNone/>
                      </a:pPr>
                      <a:endParaRPr lang="en-US" dirty="0"/>
                    </a:p>
                  </a:txBody>
                  <a:tcPr/>
                </a:tc>
                <a:tc>
                  <a:txBody>
                    <a:bodyPr/>
                    <a:lstStyle/>
                    <a:p>
                      <a:pPr lvl="0">
                        <a:buNone/>
                      </a:pPr>
                      <a:endParaRPr lang="en-US" dirty="0"/>
                    </a:p>
                  </a:txBody>
                  <a:tcPr/>
                </a:tc>
                <a:tc>
                  <a:txBody>
                    <a:bodyPr/>
                    <a:lstStyle/>
                    <a:p>
                      <a:pPr lvl="0">
                        <a:buNone/>
                      </a:pPr>
                      <a:endParaRPr lang="en-US" dirty="0"/>
                    </a:p>
                  </a:txBody>
                  <a:tcPr/>
                </a:tc>
                <a:extLst>
                  <a:ext uri="{0D108BD9-81ED-4DB2-BD59-A6C34878D82A}">
                    <a16:rowId xmlns:a16="http://schemas.microsoft.com/office/drawing/2014/main" val="2781086533"/>
                  </a:ext>
                </a:extLst>
              </a:tr>
              <a:tr h="548477">
                <a:tc>
                  <a:txBody>
                    <a:bodyPr/>
                    <a:lstStyle/>
                    <a:p>
                      <a:pPr lvl="0">
                        <a:buNone/>
                      </a:pPr>
                      <a:endParaRPr lang="en-US" dirty="0"/>
                    </a:p>
                  </a:txBody>
                  <a:tcPr/>
                </a:tc>
                <a:tc>
                  <a:txBody>
                    <a:bodyPr/>
                    <a:lstStyle/>
                    <a:p>
                      <a:pPr lvl="0">
                        <a:buNone/>
                      </a:pPr>
                      <a:endParaRPr lang="en-US" dirty="0"/>
                    </a:p>
                  </a:txBody>
                  <a:tcPr/>
                </a:tc>
                <a:tc>
                  <a:txBody>
                    <a:bodyPr/>
                    <a:lstStyle/>
                    <a:p>
                      <a:pPr lvl="0">
                        <a:buNone/>
                      </a:pPr>
                      <a:endParaRPr lang="en-US" dirty="0"/>
                    </a:p>
                  </a:txBody>
                  <a:tcPr/>
                </a:tc>
                <a:extLst>
                  <a:ext uri="{0D108BD9-81ED-4DB2-BD59-A6C34878D82A}">
                    <a16:rowId xmlns:a16="http://schemas.microsoft.com/office/drawing/2014/main" val="2376461926"/>
                  </a:ext>
                </a:extLst>
              </a:tr>
              <a:tr h="548477">
                <a:tc>
                  <a:txBody>
                    <a:bodyPr/>
                    <a:lstStyle/>
                    <a:p>
                      <a:pPr lvl="0">
                        <a:buNone/>
                      </a:pPr>
                      <a:endParaRPr lang="en-US" dirty="0"/>
                    </a:p>
                  </a:txBody>
                  <a:tcPr/>
                </a:tc>
                <a:tc>
                  <a:txBody>
                    <a:bodyPr/>
                    <a:lstStyle/>
                    <a:p>
                      <a:pPr lvl="0">
                        <a:buNone/>
                      </a:pPr>
                      <a:endParaRPr lang="en-US" dirty="0"/>
                    </a:p>
                  </a:txBody>
                  <a:tcPr/>
                </a:tc>
                <a:tc>
                  <a:txBody>
                    <a:bodyPr/>
                    <a:lstStyle/>
                    <a:p>
                      <a:pPr lvl="0">
                        <a:buNone/>
                      </a:pPr>
                      <a:endParaRPr lang="en-US" dirty="0"/>
                    </a:p>
                  </a:txBody>
                  <a:tcPr/>
                </a:tc>
                <a:extLst>
                  <a:ext uri="{0D108BD9-81ED-4DB2-BD59-A6C34878D82A}">
                    <a16:rowId xmlns:a16="http://schemas.microsoft.com/office/drawing/2014/main" val="3238712823"/>
                  </a:ext>
                </a:extLst>
              </a:tr>
            </a:tbl>
          </a:graphicData>
        </a:graphic>
      </p:graphicFrame>
      <p:graphicFrame>
        <p:nvGraphicFramePr>
          <p:cNvPr id="6" name="Table 5">
            <a:extLst>
              <a:ext uri="{FF2B5EF4-FFF2-40B4-BE49-F238E27FC236}">
                <a16:creationId xmlns:a16="http://schemas.microsoft.com/office/drawing/2014/main" id="{76C89CD7-DCBA-A3BD-7325-EB3C02243B18}"/>
              </a:ext>
            </a:extLst>
          </p:cNvPr>
          <p:cNvGraphicFramePr>
            <a:graphicFrameLocks noGrp="1"/>
          </p:cNvGraphicFramePr>
          <p:nvPr>
            <p:extLst>
              <p:ext uri="{D42A27DB-BD31-4B8C-83A1-F6EECF244321}">
                <p14:modId xmlns:p14="http://schemas.microsoft.com/office/powerpoint/2010/main" val="101233942"/>
              </p:ext>
            </p:extLst>
          </p:nvPr>
        </p:nvGraphicFramePr>
        <p:xfrm>
          <a:off x="1666176" y="2673122"/>
          <a:ext cx="10227702" cy="2650375"/>
        </p:xfrm>
        <a:graphic>
          <a:graphicData uri="http://schemas.openxmlformats.org/drawingml/2006/table">
            <a:tbl>
              <a:tblPr bandRow="1">
                <a:tableStyleId>{5C22544A-7EE6-4342-B048-85BDC9FD1C3A}</a:tableStyleId>
              </a:tblPr>
              <a:tblGrid>
                <a:gridCol w="3409234">
                  <a:extLst>
                    <a:ext uri="{9D8B030D-6E8A-4147-A177-3AD203B41FA5}">
                      <a16:colId xmlns:a16="http://schemas.microsoft.com/office/drawing/2014/main" val="3179589566"/>
                    </a:ext>
                  </a:extLst>
                </a:gridCol>
                <a:gridCol w="3409234">
                  <a:extLst>
                    <a:ext uri="{9D8B030D-6E8A-4147-A177-3AD203B41FA5}">
                      <a16:colId xmlns:a16="http://schemas.microsoft.com/office/drawing/2014/main" val="4163902659"/>
                    </a:ext>
                  </a:extLst>
                </a:gridCol>
                <a:gridCol w="3409234">
                  <a:extLst>
                    <a:ext uri="{9D8B030D-6E8A-4147-A177-3AD203B41FA5}">
                      <a16:colId xmlns:a16="http://schemas.microsoft.com/office/drawing/2014/main" val="1044475433"/>
                    </a:ext>
                  </a:extLst>
                </a:gridCol>
              </a:tblGrid>
              <a:tr h="530075">
                <a:tc>
                  <a:txBody>
                    <a:bodyPr/>
                    <a:lstStyle/>
                    <a:p>
                      <a:r>
                        <a:rPr lang="en-US" dirty="0"/>
                        <a:t>Feature</a:t>
                      </a:r>
                    </a:p>
                  </a:txBody>
                  <a:tcPr anchor="ctr">
                    <a:lnL>
                      <a:noFill/>
                    </a:lnL>
                    <a:lnR>
                      <a:noFill/>
                    </a:lnR>
                    <a:lnT>
                      <a:noFill/>
                    </a:lnT>
                    <a:lnB>
                      <a:noFill/>
                    </a:lnB>
                    <a:noFill/>
                  </a:tcPr>
                </a:tc>
                <a:tc>
                  <a:txBody>
                    <a:bodyPr/>
                    <a:lstStyle/>
                    <a:p>
                      <a:r>
                        <a:rPr lang="en-US" dirty="0"/>
                        <a:t>Embedded Systems</a:t>
                      </a:r>
                    </a:p>
                  </a:txBody>
                  <a:tcPr anchor="ctr">
                    <a:lnL>
                      <a:noFill/>
                    </a:lnL>
                    <a:lnR>
                      <a:noFill/>
                    </a:lnR>
                    <a:lnT>
                      <a:noFill/>
                    </a:lnT>
                    <a:lnB>
                      <a:noFill/>
                    </a:lnB>
                    <a:noFill/>
                  </a:tcPr>
                </a:tc>
                <a:tc>
                  <a:txBody>
                    <a:bodyPr/>
                    <a:lstStyle/>
                    <a:p>
                      <a:r>
                        <a:rPr lang="en-US" dirty="0"/>
                        <a:t>General Computing Systems</a:t>
                      </a:r>
                    </a:p>
                  </a:txBody>
                  <a:tcPr anchor="ctr">
                    <a:lnL>
                      <a:noFill/>
                    </a:lnL>
                    <a:lnR>
                      <a:noFill/>
                    </a:lnR>
                    <a:lnT>
                      <a:noFill/>
                    </a:lnT>
                    <a:lnB>
                      <a:noFill/>
                    </a:lnB>
                    <a:noFill/>
                  </a:tcPr>
                </a:tc>
                <a:extLst>
                  <a:ext uri="{0D108BD9-81ED-4DB2-BD59-A6C34878D82A}">
                    <a16:rowId xmlns:a16="http://schemas.microsoft.com/office/drawing/2014/main" val="2458537714"/>
                  </a:ext>
                </a:extLst>
              </a:tr>
              <a:tr h="530075">
                <a:tc>
                  <a:txBody>
                    <a:bodyPr/>
                    <a:lstStyle/>
                    <a:p>
                      <a:r>
                        <a:rPr lang="en-US" dirty="0"/>
                        <a:t>Purpose</a:t>
                      </a:r>
                    </a:p>
                  </a:txBody>
                  <a:tcPr anchor="ctr">
                    <a:lnL>
                      <a:noFill/>
                    </a:lnL>
                    <a:lnR>
                      <a:noFill/>
                    </a:lnR>
                    <a:lnT>
                      <a:noFill/>
                    </a:lnT>
                    <a:lnB>
                      <a:noFill/>
                    </a:lnB>
                    <a:noFill/>
                  </a:tcPr>
                </a:tc>
                <a:tc>
                  <a:txBody>
                    <a:bodyPr/>
                    <a:lstStyle/>
                    <a:p>
                      <a:r>
                        <a:rPr lang="en-US" dirty="0"/>
                        <a:t>Specific</a:t>
                      </a:r>
                    </a:p>
                  </a:txBody>
                  <a:tcPr anchor="ctr">
                    <a:lnL>
                      <a:noFill/>
                    </a:lnL>
                    <a:lnR>
                      <a:noFill/>
                    </a:lnR>
                    <a:lnT>
                      <a:noFill/>
                    </a:lnT>
                    <a:lnB>
                      <a:noFill/>
                    </a:lnB>
                    <a:noFill/>
                  </a:tcPr>
                </a:tc>
                <a:tc>
                  <a:txBody>
                    <a:bodyPr/>
                    <a:lstStyle/>
                    <a:p>
                      <a:r>
                        <a:rPr lang="en-US" dirty="0"/>
                        <a:t>General</a:t>
                      </a:r>
                    </a:p>
                  </a:txBody>
                  <a:tcPr anchor="ctr">
                    <a:lnL>
                      <a:noFill/>
                    </a:lnL>
                    <a:lnR>
                      <a:noFill/>
                    </a:lnR>
                    <a:lnT>
                      <a:noFill/>
                    </a:lnT>
                    <a:lnB>
                      <a:noFill/>
                    </a:lnB>
                    <a:noFill/>
                  </a:tcPr>
                </a:tc>
                <a:extLst>
                  <a:ext uri="{0D108BD9-81ED-4DB2-BD59-A6C34878D82A}">
                    <a16:rowId xmlns:a16="http://schemas.microsoft.com/office/drawing/2014/main" val="1604700879"/>
                  </a:ext>
                </a:extLst>
              </a:tr>
              <a:tr h="530075">
                <a:tc>
                  <a:txBody>
                    <a:bodyPr/>
                    <a:lstStyle/>
                    <a:p>
                      <a:r>
                        <a:rPr lang="en-US" dirty="0"/>
                        <a:t>Hardware/Software</a:t>
                      </a:r>
                    </a:p>
                  </a:txBody>
                  <a:tcPr anchor="ctr">
                    <a:lnL>
                      <a:noFill/>
                    </a:lnL>
                    <a:lnR>
                      <a:noFill/>
                    </a:lnR>
                    <a:lnT>
                      <a:noFill/>
                    </a:lnT>
                    <a:lnB>
                      <a:noFill/>
                    </a:lnB>
                    <a:noFill/>
                  </a:tcPr>
                </a:tc>
                <a:tc>
                  <a:txBody>
                    <a:bodyPr/>
                    <a:lstStyle/>
                    <a:p>
                      <a:r>
                        <a:rPr lang="en-US" dirty="0"/>
                        <a:t>Specialized</a:t>
                      </a:r>
                    </a:p>
                  </a:txBody>
                  <a:tcPr anchor="ctr">
                    <a:lnL>
                      <a:noFill/>
                    </a:lnL>
                    <a:lnR>
                      <a:noFill/>
                    </a:lnR>
                    <a:lnT>
                      <a:noFill/>
                    </a:lnT>
                    <a:lnB>
                      <a:noFill/>
                    </a:lnB>
                    <a:noFill/>
                  </a:tcPr>
                </a:tc>
                <a:tc>
                  <a:txBody>
                    <a:bodyPr/>
                    <a:lstStyle/>
                    <a:p>
                      <a:r>
                        <a:rPr lang="en-US" dirty="0"/>
                        <a:t>Generic</a:t>
                      </a:r>
                    </a:p>
                  </a:txBody>
                  <a:tcPr anchor="ctr">
                    <a:lnL>
                      <a:noFill/>
                    </a:lnL>
                    <a:lnR>
                      <a:noFill/>
                    </a:lnR>
                    <a:lnT>
                      <a:noFill/>
                    </a:lnT>
                    <a:lnB>
                      <a:noFill/>
                    </a:lnB>
                    <a:noFill/>
                  </a:tcPr>
                </a:tc>
                <a:extLst>
                  <a:ext uri="{0D108BD9-81ED-4DB2-BD59-A6C34878D82A}">
                    <a16:rowId xmlns:a16="http://schemas.microsoft.com/office/drawing/2014/main" val="2666268698"/>
                  </a:ext>
                </a:extLst>
              </a:tr>
              <a:tr h="530075">
                <a:tc>
                  <a:txBody>
                    <a:bodyPr/>
                    <a:lstStyle/>
                    <a:p>
                      <a:r>
                        <a:rPr lang="en-US" dirty="0"/>
                        <a:t>User Alterability</a:t>
                      </a:r>
                    </a:p>
                  </a:txBody>
                  <a:tcPr anchor="ctr">
                    <a:lnL>
                      <a:noFill/>
                    </a:lnL>
                    <a:lnR>
                      <a:noFill/>
                    </a:lnR>
                    <a:lnT>
                      <a:noFill/>
                    </a:lnT>
                    <a:lnB>
                      <a:noFill/>
                    </a:lnB>
                    <a:noFill/>
                  </a:tcPr>
                </a:tc>
                <a:tc>
                  <a:txBody>
                    <a:bodyPr/>
                    <a:lstStyle/>
                    <a:p>
                      <a:r>
                        <a:rPr lang="en-US"/>
                        <a:t>Fixed (Pre-programmed)</a:t>
                      </a:r>
                    </a:p>
                  </a:txBody>
                  <a:tcPr anchor="ctr">
                    <a:lnL>
                      <a:noFill/>
                    </a:lnL>
                    <a:lnR>
                      <a:noFill/>
                    </a:lnR>
                    <a:lnT>
                      <a:noFill/>
                    </a:lnT>
                    <a:lnB>
                      <a:noFill/>
                    </a:lnB>
                    <a:noFill/>
                  </a:tcPr>
                </a:tc>
                <a:tc>
                  <a:txBody>
                    <a:bodyPr/>
                    <a:lstStyle/>
                    <a:p>
                      <a:r>
                        <a:rPr lang="en-US" dirty="0"/>
                        <a:t>Alterable</a:t>
                      </a:r>
                    </a:p>
                  </a:txBody>
                  <a:tcPr anchor="ctr">
                    <a:lnL>
                      <a:noFill/>
                    </a:lnL>
                    <a:lnR>
                      <a:noFill/>
                    </a:lnR>
                    <a:lnT>
                      <a:noFill/>
                    </a:lnT>
                    <a:lnB>
                      <a:noFill/>
                    </a:lnB>
                    <a:noFill/>
                  </a:tcPr>
                </a:tc>
                <a:extLst>
                  <a:ext uri="{0D108BD9-81ED-4DB2-BD59-A6C34878D82A}">
                    <a16:rowId xmlns:a16="http://schemas.microsoft.com/office/drawing/2014/main" val="3415433654"/>
                  </a:ext>
                </a:extLst>
              </a:tr>
              <a:tr h="530075">
                <a:tc>
                  <a:txBody>
                    <a:bodyPr/>
                    <a:lstStyle/>
                    <a:p>
                      <a:r>
                        <a:rPr lang="en-US" dirty="0"/>
                        <a:t>Response Requirements</a:t>
                      </a:r>
                    </a:p>
                  </a:txBody>
                  <a:tcPr anchor="ctr">
                    <a:lnL>
                      <a:noFill/>
                    </a:lnL>
                    <a:lnR>
                      <a:noFill/>
                    </a:lnR>
                    <a:lnT>
                      <a:noFill/>
                    </a:lnT>
                    <a:lnB>
                      <a:noFill/>
                    </a:lnB>
                    <a:noFill/>
                  </a:tcPr>
                </a:tc>
                <a:tc>
                  <a:txBody>
                    <a:bodyPr/>
                    <a:lstStyle/>
                    <a:p>
                      <a:r>
                        <a:rPr lang="en-US"/>
                        <a:t>Time-critical</a:t>
                      </a:r>
                    </a:p>
                  </a:txBody>
                  <a:tcPr anchor="ctr">
                    <a:lnL>
                      <a:noFill/>
                    </a:lnL>
                    <a:lnR>
                      <a:noFill/>
                    </a:lnR>
                    <a:lnT>
                      <a:noFill/>
                    </a:lnT>
                    <a:lnB>
                      <a:noFill/>
                    </a:lnB>
                    <a:noFill/>
                  </a:tcPr>
                </a:tc>
                <a:tc>
                  <a:txBody>
                    <a:bodyPr/>
                    <a:lstStyle/>
                    <a:p>
                      <a:r>
                        <a:rPr lang="en-US" dirty="0"/>
                        <a:t>Non-time-critical</a:t>
                      </a:r>
                    </a:p>
                  </a:txBody>
                  <a:tcPr anchor="ctr">
                    <a:lnL>
                      <a:noFill/>
                    </a:lnL>
                    <a:lnR>
                      <a:noFill/>
                    </a:lnR>
                    <a:lnT>
                      <a:noFill/>
                    </a:lnT>
                    <a:lnB>
                      <a:noFill/>
                    </a:lnB>
                    <a:noFill/>
                  </a:tcPr>
                </a:tc>
                <a:extLst>
                  <a:ext uri="{0D108BD9-81ED-4DB2-BD59-A6C34878D82A}">
                    <a16:rowId xmlns:a16="http://schemas.microsoft.com/office/drawing/2014/main" val="3515572566"/>
                  </a:ext>
                </a:extLst>
              </a:tr>
            </a:tbl>
          </a:graphicData>
        </a:graphic>
      </p:graphicFrame>
    </p:spTree>
    <p:extLst>
      <p:ext uri="{BB962C8B-B14F-4D97-AF65-F5344CB8AC3E}">
        <p14:creationId xmlns:p14="http://schemas.microsoft.com/office/powerpoint/2010/main" val="1128440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575FD0-4115-237D-ED92-47877BD54799}"/>
              </a:ext>
            </a:extLst>
          </p:cNvPr>
          <p:cNvSpPr>
            <a:spLocks noGrp="1"/>
          </p:cNvSpPr>
          <p:nvPr>
            <p:ph type="title"/>
          </p:nvPr>
        </p:nvSpPr>
        <p:spPr>
          <a:xfrm>
            <a:off x="3533358" y="163898"/>
            <a:ext cx="7257455" cy="1752599"/>
          </a:xfrm>
        </p:spPr>
        <p:txBody>
          <a:bodyPr>
            <a:normAutofit/>
          </a:bodyPr>
          <a:lstStyle/>
          <a:p>
            <a:r>
              <a:rPr lang="en-US" sz="3600" dirty="0">
                <a:latin typeface="Times New Roman"/>
                <a:cs typeface="Times New Roman"/>
              </a:rPr>
              <a:t>Categories of Embedded Systems</a:t>
            </a:r>
          </a:p>
        </p:txBody>
      </p:sp>
      <p:sp>
        <p:nvSpPr>
          <p:cNvPr id="10"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649700" y="0"/>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2116425" y="0"/>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4"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457487" y="2587625"/>
            <a:ext cx="2693987" cy="4270375"/>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6" name="Freeform: Shape 15">
            <a:extLst>
              <a:ext uri="{FF2B5EF4-FFF2-40B4-BE49-F238E27FC236}">
                <a16:creationId xmlns:a16="http://schemas.microsoft.com/office/drawing/2014/main" id="{DCA45AB7-441E-40A8-A98B-557D68F48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 y="2692400"/>
            <a:ext cx="2713324" cy="3390788"/>
          </a:xfrm>
          <a:custGeom>
            <a:avLst/>
            <a:gdLst>
              <a:gd name="connsiteX0" fmla="*/ 0 w 2713324"/>
              <a:gd name="connsiteY0" fmla="*/ 0 h 3390788"/>
              <a:gd name="connsiteX1" fmla="*/ 4763 w 2713324"/>
              <a:gd name="connsiteY1" fmla="*/ 4763 h 3390788"/>
              <a:gd name="connsiteX2" fmla="*/ 2713324 w 2713324"/>
              <a:gd name="connsiteY2" fmla="*/ 3390788 h 3390788"/>
              <a:gd name="connsiteX3" fmla="*/ 2713324 w 2713324"/>
              <a:gd name="connsiteY3" fmla="*/ 2368619 h 3390788"/>
              <a:gd name="connsiteX4" fmla="*/ 357188 w 2713324"/>
              <a:gd name="connsiteY4" fmla="*/ 90488 h 3390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324" h="3390788">
                <a:moveTo>
                  <a:pt x="0" y="0"/>
                </a:moveTo>
                <a:lnTo>
                  <a:pt x="4763" y="4763"/>
                </a:lnTo>
                <a:lnTo>
                  <a:pt x="2713324" y="3390788"/>
                </a:lnTo>
                <a:lnTo>
                  <a:pt x="2713324" y="2368619"/>
                </a:lnTo>
                <a:lnTo>
                  <a:pt x="357188" y="90488"/>
                </a:lnTo>
                <a:close/>
              </a:path>
            </a:pathLst>
          </a:custGeom>
          <a:solidFill>
            <a:schemeClr val="accent1">
              <a:lumMod val="75000"/>
            </a:schemeClr>
          </a:solidFill>
          <a:ln>
            <a:noFill/>
          </a:ln>
        </p:spPr>
      </p:sp>
      <p:sp>
        <p:nvSpPr>
          <p:cNvPr id="18" name="Freeform: Shape 17">
            <a:extLst>
              <a:ext uri="{FF2B5EF4-FFF2-40B4-BE49-F238E27FC236}">
                <a16:creationId xmlns:a16="http://schemas.microsoft.com/office/drawing/2014/main" id="{5F516030-4F00-4C48-AD93-91EFA17A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2582863"/>
            <a:ext cx="3151474" cy="4275137"/>
          </a:xfrm>
          <a:custGeom>
            <a:avLst/>
            <a:gdLst>
              <a:gd name="connsiteX0" fmla="*/ 0 w 3151474"/>
              <a:gd name="connsiteY0" fmla="*/ 0 h 4275137"/>
              <a:gd name="connsiteX1" fmla="*/ 0 w 3151474"/>
              <a:gd name="connsiteY1" fmla="*/ 4757 h 4275137"/>
              <a:gd name="connsiteX2" fmla="*/ 2693987 w 3151474"/>
              <a:gd name="connsiteY2" fmla="*/ 4275137 h 4275137"/>
              <a:gd name="connsiteX3" fmla="*/ 3151474 w 3151474"/>
              <a:gd name="connsiteY3" fmla="*/ 4275137 h 4275137"/>
              <a:gd name="connsiteX4" fmla="*/ 3151474 w 3151474"/>
              <a:gd name="connsiteY4" fmla="*/ 3714295 h 4275137"/>
              <a:gd name="connsiteX5" fmla="*/ 419100 w 3151474"/>
              <a:gd name="connsiteY5" fmla="*/ 176017 h 4275137"/>
              <a:gd name="connsiteX6" fmla="*/ 361950 w 3151474"/>
              <a:gd name="connsiteY6" fmla="*/ 95144 h 4275137"/>
              <a:gd name="connsiteX7" fmla="*/ 357188 w 3151474"/>
              <a:gd name="connsiteY7" fmla="*/ 90387 h 42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1474" h="4275137">
                <a:moveTo>
                  <a:pt x="0" y="0"/>
                </a:moveTo>
                <a:lnTo>
                  <a:pt x="0" y="4757"/>
                </a:lnTo>
                <a:lnTo>
                  <a:pt x="2693987" y="4275137"/>
                </a:lnTo>
                <a:lnTo>
                  <a:pt x="3151474" y="4275137"/>
                </a:lnTo>
                <a:lnTo>
                  <a:pt x="3151474" y="3714295"/>
                </a:lnTo>
                <a:lnTo>
                  <a:pt x="419100" y="176017"/>
                </a:lnTo>
                <a:lnTo>
                  <a:pt x="361950" y="95144"/>
                </a:lnTo>
                <a:lnTo>
                  <a:pt x="357188" y="90387"/>
                </a:lnTo>
                <a:close/>
              </a:path>
            </a:pathLst>
          </a:custGeom>
          <a:solidFill>
            <a:srgbClr val="404040"/>
          </a:solidFill>
          <a:ln>
            <a:noFill/>
          </a:ln>
        </p:spPr>
      </p:sp>
      <p:sp>
        <p:nvSpPr>
          <p:cNvPr id="20" name="Freeform: Shape 19">
            <a:extLst>
              <a:ext uri="{FF2B5EF4-FFF2-40B4-BE49-F238E27FC236}">
                <a16:creationId xmlns:a16="http://schemas.microsoft.com/office/drawing/2014/main" id="{5820085E-2582-4A95-98EE-45DFFD5C01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2697164"/>
            <a:ext cx="2706398" cy="3513899"/>
          </a:xfrm>
          <a:custGeom>
            <a:avLst/>
            <a:gdLst>
              <a:gd name="connsiteX0" fmla="*/ 0 w 2706398"/>
              <a:gd name="connsiteY0" fmla="*/ 0 h 3513899"/>
              <a:gd name="connsiteX1" fmla="*/ 2706398 w 2706398"/>
              <a:gd name="connsiteY1" fmla="*/ 3513899 h 3513899"/>
              <a:gd name="connsiteX2" fmla="*/ 2706398 w 2706398"/>
              <a:gd name="connsiteY2" fmla="*/ 3383321 h 3513899"/>
            </a:gdLst>
            <a:ahLst/>
            <a:cxnLst>
              <a:cxn ang="0">
                <a:pos x="connsiteX0" y="connsiteY0"/>
              </a:cxn>
              <a:cxn ang="0">
                <a:pos x="connsiteX1" y="connsiteY1"/>
              </a:cxn>
              <a:cxn ang="0">
                <a:pos x="connsiteX2" y="connsiteY2"/>
              </a:cxn>
            </a:cxnLst>
            <a:rect l="l" t="t" r="r" b="b"/>
            <a:pathLst>
              <a:path w="2706398" h="3513899">
                <a:moveTo>
                  <a:pt x="0" y="0"/>
                </a:moveTo>
                <a:lnTo>
                  <a:pt x="2706398" y="3513899"/>
                </a:lnTo>
                <a:lnTo>
                  <a:pt x="2706398" y="3383321"/>
                </a:lnTo>
                <a:close/>
              </a:path>
            </a:pathLst>
          </a:custGeom>
          <a:solidFill>
            <a:schemeClr val="accent1">
              <a:lumMod val="50000"/>
            </a:schemeClr>
          </a:solidFill>
          <a:ln>
            <a:noFill/>
          </a:ln>
        </p:spPr>
      </p:sp>
      <p:sp>
        <p:nvSpPr>
          <p:cNvPr id="3" name="Content Placeholder 2">
            <a:extLst>
              <a:ext uri="{FF2B5EF4-FFF2-40B4-BE49-F238E27FC236}">
                <a16:creationId xmlns:a16="http://schemas.microsoft.com/office/drawing/2014/main" id="{AE019E24-3D87-3EB5-A6E5-1CD5C22AB6D3}"/>
              </a:ext>
            </a:extLst>
          </p:cNvPr>
          <p:cNvSpPr>
            <a:spLocks noGrp="1"/>
          </p:cNvSpPr>
          <p:nvPr>
            <p:ph idx="1"/>
          </p:nvPr>
        </p:nvSpPr>
        <p:spPr>
          <a:xfrm>
            <a:off x="3591265" y="1840830"/>
            <a:ext cx="7270791" cy="3672397"/>
          </a:xfrm>
        </p:spPr>
        <p:txBody>
          <a:bodyPr vert="horz" lIns="91440" tIns="45720" rIns="91440" bIns="45720" rtlCol="0" anchor="t">
            <a:noAutofit/>
          </a:bodyPr>
          <a:lstStyle/>
          <a:p>
            <a:pPr marL="0" indent="0">
              <a:lnSpc>
                <a:spcPct val="90000"/>
              </a:lnSpc>
              <a:buClr>
                <a:srgbClr val="30ACEC">
                  <a:lumMod val="75000"/>
                </a:srgbClr>
              </a:buClr>
              <a:buNone/>
            </a:pPr>
            <a:r>
              <a:rPr lang="en-US" dirty="0">
                <a:latin typeface="Times New Roman"/>
                <a:ea typeface="+mn-lt"/>
                <a:cs typeface="+mn-lt"/>
              </a:rPr>
              <a:t>Functional Classification: </a:t>
            </a:r>
          </a:p>
          <a:p>
            <a:pPr>
              <a:lnSpc>
                <a:spcPct val="90000"/>
              </a:lnSpc>
              <a:buClr>
                <a:srgbClr val="1287C3"/>
              </a:buClr>
            </a:pPr>
            <a:r>
              <a:rPr lang="en-US" dirty="0">
                <a:latin typeface="Times New Roman"/>
                <a:ea typeface="+mn-lt"/>
                <a:cs typeface="+mn-lt"/>
              </a:rPr>
              <a:t>Stand-alone embedded systems (e.g., MP3 players).</a:t>
            </a:r>
            <a:endParaRPr lang="en-US" dirty="0">
              <a:latin typeface="Times New Roman"/>
              <a:cs typeface="Times New Roman"/>
            </a:endParaRPr>
          </a:p>
          <a:p>
            <a:pPr>
              <a:lnSpc>
                <a:spcPct val="90000"/>
              </a:lnSpc>
              <a:buClr>
                <a:srgbClr val="1287C3"/>
              </a:buClr>
            </a:pPr>
            <a:r>
              <a:rPr lang="en-US" dirty="0">
                <a:latin typeface="Times New Roman"/>
                <a:ea typeface="+mn-lt"/>
                <a:cs typeface="+mn-lt"/>
              </a:rPr>
              <a:t>Real-time embedded systems: Hard (e.g., pacemakers) vs. Soft (e.g., microwave ovens).</a:t>
            </a:r>
            <a:endParaRPr lang="en-US" dirty="0">
              <a:latin typeface="Times New Roman"/>
              <a:cs typeface="Times New Roman"/>
            </a:endParaRPr>
          </a:p>
          <a:p>
            <a:pPr>
              <a:lnSpc>
                <a:spcPct val="90000"/>
              </a:lnSpc>
              <a:buClr>
                <a:srgbClr val="1287C3"/>
              </a:buClr>
            </a:pPr>
            <a:r>
              <a:rPr lang="en-US" dirty="0">
                <a:latin typeface="Times New Roman"/>
                <a:ea typeface="+mn-lt"/>
                <a:cs typeface="+mn-lt"/>
              </a:rPr>
              <a:t>Networked embedded systems (e.g., home security).</a:t>
            </a:r>
            <a:endParaRPr lang="en-US" dirty="0">
              <a:latin typeface="Times New Roman"/>
              <a:cs typeface="Times New Roman"/>
            </a:endParaRPr>
          </a:p>
          <a:p>
            <a:pPr>
              <a:lnSpc>
                <a:spcPct val="90000"/>
              </a:lnSpc>
              <a:buClr>
                <a:srgbClr val="1287C3"/>
              </a:buClr>
            </a:pPr>
            <a:r>
              <a:rPr lang="en-US" dirty="0">
                <a:latin typeface="Times New Roman"/>
                <a:ea typeface="+mn-lt"/>
                <a:cs typeface="+mn-lt"/>
              </a:rPr>
              <a:t>Mobile embedded systems (e.g., smartphones).</a:t>
            </a:r>
          </a:p>
          <a:p>
            <a:pPr>
              <a:lnSpc>
                <a:spcPct val="90000"/>
              </a:lnSpc>
              <a:buClr>
                <a:srgbClr val="1287C3"/>
              </a:buClr>
            </a:pPr>
            <a:endParaRPr lang="en-US" dirty="0">
              <a:latin typeface="Times New Roman"/>
              <a:cs typeface="Times New Roman"/>
            </a:endParaRPr>
          </a:p>
          <a:p>
            <a:pPr marL="0" indent="0">
              <a:lnSpc>
                <a:spcPct val="90000"/>
              </a:lnSpc>
              <a:buClr>
                <a:srgbClr val="1287C3"/>
              </a:buClr>
              <a:buNone/>
            </a:pPr>
            <a:r>
              <a:rPr lang="en-US" dirty="0">
                <a:latin typeface="Times New Roman"/>
                <a:ea typeface="+mn-lt"/>
                <a:cs typeface="+mn-lt"/>
              </a:rPr>
              <a:t>Performance-Based Classification:</a:t>
            </a:r>
          </a:p>
          <a:p>
            <a:pPr marL="342900" indent="-342900">
              <a:lnSpc>
                <a:spcPct val="90000"/>
              </a:lnSpc>
            </a:pPr>
            <a:r>
              <a:rPr lang="en-US" dirty="0">
                <a:latin typeface="Times New Roman"/>
                <a:ea typeface="+mn-lt"/>
                <a:cs typeface="+mn-lt"/>
              </a:rPr>
              <a:t> Small-scale embedded systems </a:t>
            </a:r>
          </a:p>
          <a:p>
            <a:pPr marL="342900" indent="-342900">
              <a:lnSpc>
                <a:spcPct val="90000"/>
              </a:lnSpc>
            </a:pPr>
            <a:r>
              <a:rPr lang="en-US" dirty="0">
                <a:latin typeface="Times New Roman"/>
                <a:ea typeface="+mn-lt"/>
                <a:cs typeface="+mn-lt"/>
              </a:rPr>
              <a:t>Medium-scale embedded systems</a:t>
            </a:r>
          </a:p>
          <a:p>
            <a:pPr marL="342900" indent="-342900">
              <a:lnSpc>
                <a:spcPct val="90000"/>
              </a:lnSpc>
            </a:pPr>
            <a:r>
              <a:rPr lang="en-US" dirty="0">
                <a:latin typeface="Times New Roman"/>
                <a:ea typeface="+mn-lt"/>
                <a:cs typeface="+mn-lt"/>
              </a:rPr>
              <a:t> Large-scale embedded systems </a:t>
            </a:r>
            <a:endParaRPr lang="en-US" dirty="0">
              <a:latin typeface="Times New Roman"/>
              <a:cs typeface="Times New Roman"/>
            </a:endParaRPr>
          </a:p>
          <a:p>
            <a:pPr marL="0" indent="0">
              <a:lnSpc>
                <a:spcPct val="90000"/>
              </a:lnSpc>
              <a:buNone/>
            </a:pPr>
            <a:endParaRPr lang="en-US" sz="1500" dirty="0">
              <a:latin typeface="Times New Roman"/>
              <a:cs typeface="Times New Roman"/>
            </a:endParaRPr>
          </a:p>
          <a:p>
            <a:pPr>
              <a:lnSpc>
                <a:spcPct val="90000"/>
              </a:lnSpc>
              <a:buClr>
                <a:srgbClr val="1287C3"/>
              </a:buClr>
            </a:pPr>
            <a:endParaRPr lang="en-US" sz="1500" dirty="0">
              <a:latin typeface="Times New Roman"/>
              <a:cs typeface="Times New Roman"/>
            </a:endParaRPr>
          </a:p>
        </p:txBody>
      </p:sp>
    </p:spTree>
    <p:extLst>
      <p:ext uri="{BB962C8B-B14F-4D97-AF65-F5344CB8AC3E}">
        <p14:creationId xmlns:p14="http://schemas.microsoft.com/office/powerpoint/2010/main" val="2469452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0241BA-1818-2AAA-6323-CFAA239BD3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148337-7E86-CF48-EBB8-8AFCB45360C4}"/>
              </a:ext>
            </a:extLst>
          </p:cNvPr>
          <p:cNvSpPr>
            <a:spLocks noGrp="1"/>
          </p:cNvSpPr>
          <p:nvPr>
            <p:ph type="title"/>
          </p:nvPr>
        </p:nvSpPr>
        <p:spPr>
          <a:xfrm>
            <a:off x="3533358" y="163898"/>
            <a:ext cx="7257455" cy="1752599"/>
          </a:xfrm>
        </p:spPr>
        <p:txBody>
          <a:bodyPr>
            <a:normAutofit/>
          </a:bodyPr>
          <a:lstStyle/>
          <a:p>
            <a:r>
              <a:rPr lang="en-US" sz="3600" dirty="0">
                <a:latin typeface="Times New Roman"/>
                <a:cs typeface="Times New Roman"/>
              </a:rPr>
              <a:t>Categories of Embedded Systems</a:t>
            </a:r>
          </a:p>
        </p:txBody>
      </p:sp>
      <p:sp>
        <p:nvSpPr>
          <p:cNvPr id="3" name="Content Placeholder 2">
            <a:extLst>
              <a:ext uri="{FF2B5EF4-FFF2-40B4-BE49-F238E27FC236}">
                <a16:creationId xmlns:a16="http://schemas.microsoft.com/office/drawing/2014/main" id="{D80BA883-0EAB-F4E3-B716-3D4460C6DACF}"/>
              </a:ext>
            </a:extLst>
          </p:cNvPr>
          <p:cNvSpPr>
            <a:spLocks noGrp="1"/>
          </p:cNvSpPr>
          <p:nvPr>
            <p:ph idx="1"/>
          </p:nvPr>
        </p:nvSpPr>
        <p:spPr>
          <a:xfrm>
            <a:off x="1800172" y="1784269"/>
            <a:ext cx="4704323" cy="3994362"/>
          </a:xfrm>
        </p:spPr>
        <p:txBody>
          <a:bodyPr vert="horz" lIns="91440" tIns="45720" rIns="91440" bIns="45720" rtlCol="0" anchor="t">
            <a:noAutofit/>
          </a:bodyPr>
          <a:lstStyle/>
          <a:p>
            <a:pPr marL="0" indent="0">
              <a:lnSpc>
                <a:spcPct val="90000"/>
              </a:lnSpc>
              <a:buClr>
                <a:srgbClr val="30ACEC">
                  <a:lumMod val="75000"/>
                </a:srgbClr>
              </a:buClr>
              <a:buNone/>
            </a:pPr>
            <a:r>
              <a:rPr lang="en-US" dirty="0">
                <a:latin typeface="Times New Roman"/>
                <a:ea typeface="+mn-lt"/>
                <a:cs typeface="+mn-lt"/>
              </a:rPr>
              <a:t>Application Domain Classification: </a:t>
            </a:r>
          </a:p>
          <a:p>
            <a:pPr>
              <a:lnSpc>
                <a:spcPct val="90000"/>
              </a:lnSpc>
              <a:buClr>
                <a:srgbClr val="1287C3"/>
              </a:buClr>
            </a:pPr>
            <a:r>
              <a:rPr lang="en-US" dirty="0">
                <a:latin typeface="Times New Roman"/>
                <a:ea typeface="+mn-lt"/>
                <a:cs typeface="+mn-lt"/>
              </a:rPr>
              <a:t>Consumer electronics</a:t>
            </a:r>
          </a:p>
          <a:p>
            <a:pPr>
              <a:lnSpc>
                <a:spcPct val="90000"/>
              </a:lnSpc>
              <a:buClr>
                <a:srgbClr val="1287C3"/>
              </a:buClr>
            </a:pPr>
            <a:r>
              <a:rPr lang="en-US" dirty="0">
                <a:latin typeface="Times New Roman"/>
                <a:ea typeface="+mn-lt"/>
                <a:cs typeface="+mn-lt"/>
              </a:rPr>
              <a:t>Automotive</a:t>
            </a:r>
          </a:p>
          <a:p>
            <a:pPr>
              <a:lnSpc>
                <a:spcPct val="90000"/>
              </a:lnSpc>
              <a:buClr>
                <a:srgbClr val="1287C3"/>
              </a:buClr>
            </a:pPr>
            <a:r>
              <a:rPr lang="en-US" dirty="0">
                <a:latin typeface="Times New Roman"/>
                <a:ea typeface="+mn-lt"/>
                <a:cs typeface="+mn-lt"/>
              </a:rPr>
              <a:t>Industrial automation</a:t>
            </a:r>
          </a:p>
          <a:p>
            <a:pPr>
              <a:lnSpc>
                <a:spcPct val="90000"/>
              </a:lnSpc>
              <a:buClr>
                <a:srgbClr val="1287C3"/>
              </a:buClr>
            </a:pPr>
            <a:r>
              <a:rPr lang="en-US" dirty="0">
                <a:latin typeface="Times New Roman"/>
                <a:ea typeface="+mn-lt"/>
                <a:cs typeface="+mn-lt"/>
              </a:rPr>
              <a:t>Medical devices</a:t>
            </a:r>
          </a:p>
          <a:p>
            <a:pPr>
              <a:lnSpc>
                <a:spcPct val="90000"/>
              </a:lnSpc>
              <a:buClr>
                <a:srgbClr val="1287C3"/>
              </a:buClr>
            </a:pPr>
            <a:r>
              <a:rPr lang="en-US" dirty="0">
                <a:latin typeface="Times New Roman"/>
                <a:ea typeface="+mn-lt"/>
                <a:cs typeface="+mn-lt"/>
              </a:rPr>
              <a:t>Telecommunications</a:t>
            </a:r>
          </a:p>
          <a:p>
            <a:pPr>
              <a:lnSpc>
                <a:spcPct val="90000"/>
              </a:lnSpc>
              <a:buClr>
                <a:srgbClr val="1287C3"/>
              </a:buClr>
            </a:pPr>
            <a:r>
              <a:rPr lang="en-US" dirty="0">
                <a:latin typeface="Times New Roman"/>
                <a:ea typeface="+mn-lt"/>
                <a:cs typeface="+mn-lt"/>
              </a:rPr>
              <a:t>Defense and aerospace</a:t>
            </a:r>
          </a:p>
          <a:p>
            <a:pPr>
              <a:lnSpc>
                <a:spcPct val="90000"/>
              </a:lnSpc>
              <a:buClr>
                <a:srgbClr val="1287C3"/>
              </a:buClr>
            </a:pPr>
            <a:endParaRPr lang="en-US" dirty="0">
              <a:latin typeface="Times New Roman"/>
              <a:ea typeface="+mn-lt"/>
              <a:cs typeface="+mn-lt"/>
            </a:endParaRPr>
          </a:p>
        </p:txBody>
      </p:sp>
      <p:sp>
        <p:nvSpPr>
          <p:cNvPr id="4" name="Content Placeholder 2">
            <a:extLst>
              <a:ext uri="{FF2B5EF4-FFF2-40B4-BE49-F238E27FC236}">
                <a16:creationId xmlns:a16="http://schemas.microsoft.com/office/drawing/2014/main" id="{2EE8820F-819D-800F-80AA-84EBF8D6BB08}"/>
              </a:ext>
            </a:extLst>
          </p:cNvPr>
          <p:cNvSpPr txBox="1">
            <a:spLocks/>
          </p:cNvSpPr>
          <p:nvPr/>
        </p:nvSpPr>
        <p:spPr>
          <a:xfrm>
            <a:off x="6947207" y="1784269"/>
            <a:ext cx="5062541" cy="3994362"/>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nSpc>
                <a:spcPct val="90000"/>
              </a:lnSpc>
              <a:buClr>
                <a:srgbClr val="30ACEC">
                  <a:lumMod val="75000"/>
                </a:srgbClr>
              </a:buClr>
              <a:buFont typeface="Arial"/>
              <a:buNone/>
            </a:pPr>
            <a:r>
              <a:rPr lang="en-US" dirty="0">
                <a:latin typeface="Times New Roman"/>
                <a:ea typeface="+mn-lt"/>
                <a:cs typeface="+mn-lt"/>
              </a:rPr>
              <a:t>Power and Performance Classification: </a:t>
            </a:r>
          </a:p>
          <a:p>
            <a:pPr>
              <a:lnSpc>
                <a:spcPct val="90000"/>
              </a:lnSpc>
              <a:buClr>
                <a:srgbClr val="1287C3"/>
              </a:buClr>
            </a:pPr>
            <a:r>
              <a:rPr lang="en-US" dirty="0">
                <a:latin typeface="Times New Roman"/>
                <a:ea typeface="+mn-lt"/>
                <a:cs typeface="+mn-lt"/>
              </a:rPr>
              <a:t>Low-power embedded systems</a:t>
            </a:r>
          </a:p>
          <a:p>
            <a:pPr>
              <a:lnSpc>
                <a:spcPct val="90000"/>
              </a:lnSpc>
              <a:buClr>
                <a:srgbClr val="1287C3"/>
              </a:buClr>
            </a:pPr>
            <a:r>
              <a:rPr lang="en-US" dirty="0">
                <a:latin typeface="Times New Roman"/>
                <a:ea typeface="+mn-lt"/>
                <a:cs typeface="+mn-lt"/>
              </a:rPr>
              <a:t>High-performance embedded systems</a:t>
            </a:r>
          </a:p>
          <a:p>
            <a:pPr>
              <a:lnSpc>
                <a:spcPct val="90000"/>
              </a:lnSpc>
              <a:buClr>
                <a:srgbClr val="1287C3"/>
              </a:buClr>
            </a:pPr>
            <a:endParaRPr lang="en-US" dirty="0">
              <a:latin typeface="Times New Roman"/>
              <a:ea typeface="+mn-lt"/>
              <a:cs typeface="+mn-lt"/>
            </a:endParaRPr>
          </a:p>
        </p:txBody>
      </p:sp>
    </p:spTree>
    <p:extLst>
      <p:ext uri="{BB962C8B-B14F-4D97-AF65-F5344CB8AC3E}">
        <p14:creationId xmlns:p14="http://schemas.microsoft.com/office/powerpoint/2010/main" val="75776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C52F14-AE11-987D-DF94-2873726417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C33067-6B27-6CF8-079F-98921A60C13C}"/>
              </a:ext>
            </a:extLst>
          </p:cNvPr>
          <p:cNvSpPr>
            <a:spLocks noGrp="1"/>
          </p:cNvSpPr>
          <p:nvPr>
            <p:ph type="title"/>
          </p:nvPr>
        </p:nvSpPr>
        <p:spPr>
          <a:xfrm>
            <a:off x="1512592" y="2674856"/>
            <a:ext cx="10018713" cy="1752599"/>
          </a:xfrm>
        </p:spPr>
        <p:txBody>
          <a:bodyPr/>
          <a:lstStyle/>
          <a:p>
            <a:r>
              <a:rPr lang="en-US" dirty="0">
                <a:latin typeface="Times New Roman"/>
                <a:ea typeface="+mn-lt"/>
                <a:cs typeface="+mn-lt"/>
              </a:rPr>
              <a:t>Based on Functionality</a:t>
            </a:r>
            <a:endParaRPr lang="en-US" dirty="0"/>
          </a:p>
        </p:txBody>
      </p:sp>
    </p:spTree>
    <p:extLst>
      <p:ext uri="{BB962C8B-B14F-4D97-AF65-F5344CB8AC3E}">
        <p14:creationId xmlns:p14="http://schemas.microsoft.com/office/powerpoint/2010/main" val="2265723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0713B-E8FB-35FF-013A-B151BF9B05FA}"/>
              </a:ext>
            </a:extLst>
          </p:cNvPr>
          <p:cNvSpPr>
            <a:spLocks noGrp="1"/>
          </p:cNvSpPr>
          <p:nvPr>
            <p:ph type="title"/>
          </p:nvPr>
        </p:nvSpPr>
        <p:spPr/>
        <p:txBody>
          <a:bodyPr/>
          <a:lstStyle/>
          <a:p>
            <a:r>
              <a:rPr lang="en-US" dirty="0">
                <a:latin typeface="Times New Roman"/>
                <a:ea typeface="+mn-lt"/>
                <a:cs typeface="+mn-lt"/>
              </a:rPr>
              <a:t>Stand-alone embedded systems</a:t>
            </a:r>
            <a:endParaRPr lang="en-US" dirty="0"/>
          </a:p>
        </p:txBody>
      </p:sp>
      <p:sp>
        <p:nvSpPr>
          <p:cNvPr id="3" name="Content Placeholder 2">
            <a:extLst>
              <a:ext uri="{FF2B5EF4-FFF2-40B4-BE49-F238E27FC236}">
                <a16:creationId xmlns:a16="http://schemas.microsoft.com/office/drawing/2014/main" id="{28A9CC3D-18C0-2E24-13AF-BC831211D139}"/>
              </a:ext>
            </a:extLst>
          </p:cNvPr>
          <p:cNvSpPr>
            <a:spLocks noGrp="1"/>
          </p:cNvSpPr>
          <p:nvPr>
            <p:ph idx="1"/>
          </p:nvPr>
        </p:nvSpPr>
        <p:spPr>
          <a:xfrm>
            <a:off x="1484311" y="2438399"/>
            <a:ext cx="10018713" cy="3124201"/>
          </a:xfrm>
        </p:spPr>
        <p:txBody>
          <a:bodyPr/>
          <a:lstStyle/>
          <a:p>
            <a:r>
              <a:rPr lang="en-US" dirty="0"/>
              <a:t>Operate independently without needing external control.</a:t>
            </a:r>
          </a:p>
          <a:p>
            <a:r>
              <a:rPr lang="en-US" dirty="0"/>
              <a:t>Examples: Digital watches, calculators, and MP3 players</a:t>
            </a:r>
          </a:p>
        </p:txBody>
      </p:sp>
    </p:spTree>
    <p:extLst>
      <p:ext uri="{BB962C8B-B14F-4D97-AF65-F5344CB8AC3E}">
        <p14:creationId xmlns:p14="http://schemas.microsoft.com/office/powerpoint/2010/main" val="2130166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12"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16"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8"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9"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A41E14A-8132-3EFC-B0C3-3226E4F0375F}"/>
              </a:ext>
            </a:extLst>
          </p:cNvPr>
          <p:cNvSpPr>
            <a:spLocks noGrp="1"/>
          </p:cNvSpPr>
          <p:nvPr>
            <p:ph type="title"/>
          </p:nvPr>
        </p:nvSpPr>
        <p:spPr>
          <a:xfrm>
            <a:off x="3849510" y="304800"/>
            <a:ext cx="7345891" cy="1413933"/>
          </a:xfrm>
        </p:spPr>
        <p:txBody>
          <a:bodyPr>
            <a:normAutofit/>
          </a:bodyPr>
          <a:lstStyle/>
          <a:p>
            <a:r>
              <a:rPr lang="en-US">
                <a:latin typeface="Times New Roman"/>
                <a:cs typeface="Times New Roman"/>
              </a:rPr>
              <a:t>Learning Outcomes</a:t>
            </a:r>
            <a:endParaRPr lang="en-US" dirty="0">
              <a:latin typeface="Times New Roman"/>
              <a:cs typeface="Times New Roman"/>
            </a:endParaRPr>
          </a:p>
        </p:txBody>
      </p:sp>
      <p:pic>
        <p:nvPicPr>
          <p:cNvPr id="30" name="Picture 29" descr="Old computer monitors">
            <a:extLst>
              <a:ext uri="{FF2B5EF4-FFF2-40B4-BE49-F238E27FC236}">
                <a16:creationId xmlns:a16="http://schemas.microsoft.com/office/drawing/2014/main" id="{051D94C3-088B-F5A5-A9B5-5B21158204F6}"/>
              </a:ext>
            </a:extLst>
          </p:cNvPr>
          <p:cNvPicPr>
            <a:picLocks noChangeAspect="1"/>
          </p:cNvPicPr>
          <p:nvPr/>
        </p:nvPicPr>
        <p:blipFill>
          <a:blip r:embed="rId3"/>
          <a:srcRect l="29694" r="37005" b="-9"/>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1" name="Content Placeholder 2">
            <a:extLst>
              <a:ext uri="{FF2B5EF4-FFF2-40B4-BE49-F238E27FC236}">
                <a16:creationId xmlns:a16="http://schemas.microsoft.com/office/drawing/2014/main" id="{CED56F11-0395-9F8B-B1E6-55483A6FE58E}"/>
              </a:ext>
            </a:extLst>
          </p:cNvPr>
          <p:cNvSpPr>
            <a:spLocks noGrp="1"/>
          </p:cNvSpPr>
          <p:nvPr>
            <p:ph idx="1"/>
          </p:nvPr>
        </p:nvSpPr>
        <p:spPr>
          <a:xfrm>
            <a:off x="3843867" y="2048933"/>
            <a:ext cx="7659156" cy="3742267"/>
          </a:xfrm>
        </p:spPr>
        <p:txBody>
          <a:bodyPr vert="horz" lIns="91440" tIns="45720" rIns="91440" bIns="45720" rtlCol="0" anchor="ctr">
            <a:noAutofit/>
          </a:bodyPr>
          <a:lstStyle/>
          <a:p>
            <a:pPr>
              <a:lnSpc>
                <a:spcPct val="90000"/>
              </a:lnSpc>
            </a:pPr>
            <a:r>
              <a:rPr lang="en-US" dirty="0">
                <a:latin typeface="Times New Roman"/>
                <a:ea typeface="+mn-lt"/>
                <a:cs typeface="+mn-lt"/>
              </a:rPr>
              <a:t> At the end of this lecture, students will be able to:</a:t>
            </a:r>
            <a:endParaRPr lang="en-US" dirty="0">
              <a:latin typeface="Times New Roman"/>
              <a:ea typeface="+mn-lt"/>
              <a:cs typeface="Times New Roman"/>
            </a:endParaRPr>
          </a:p>
          <a:p>
            <a:pPr>
              <a:lnSpc>
                <a:spcPct val="90000"/>
              </a:lnSpc>
              <a:buClr>
                <a:srgbClr val="1287C3"/>
              </a:buClr>
            </a:pPr>
            <a:r>
              <a:rPr lang="en-US" dirty="0">
                <a:latin typeface="Times New Roman"/>
                <a:ea typeface="+mn-lt"/>
                <a:cs typeface="+mn-lt"/>
              </a:rPr>
              <a:t> Define what an embedded system is and understand its purpose. Identify key characteristics of embedded systems. </a:t>
            </a:r>
            <a:endParaRPr lang="en-US" dirty="0">
              <a:latin typeface="Times New Roman"/>
              <a:ea typeface="+mn-lt"/>
              <a:cs typeface="Times New Roman"/>
            </a:endParaRPr>
          </a:p>
          <a:p>
            <a:pPr>
              <a:lnSpc>
                <a:spcPct val="90000"/>
              </a:lnSpc>
              <a:buClr>
                <a:srgbClr val="1287C3"/>
              </a:buClr>
            </a:pPr>
            <a:r>
              <a:rPr lang="en-US" dirty="0">
                <a:latin typeface="Times New Roman"/>
                <a:ea typeface="+mn-lt"/>
                <a:cs typeface="+mn-lt"/>
              </a:rPr>
              <a:t>Trace the historical development and generations of embedded systems. </a:t>
            </a:r>
            <a:endParaRPr lang="en-US" dirty="0">
              <a:latin typeface="Times New Roman"/>
              <a:ea typeface="+mn-lt"/>
              <a:cs typeface="Times New Roman"/>
            </a:endParaRPr>
          </a:p>
          <a:p>
            <a:pPr>
              <a:lnSpc>
                <a:spcPct val="90000"/>
              </a:lnSpc>
              <a:buClr>
                <a:srgbClr val="1287C3"/>
              </a:buClr>
            </a:pPr>
            <a:r>
              <a:rPr lang="en-US" dirty="0">
                <a:latin typeface="Times New Roman"/>
                <a:ea typeface="+mn-lt"/>
                <a:cs typeface="+mn-lt"/>
              </a:rPr>
              <a:t>Differentiate between embedded systems and general-purpose computing systems.</a:t>
            </a:r>
            <a:endParaRPr lang="en-US" dirty="0">
              <a:latin typeface="Times New Roman"/>
              <a:ea typeface="+mn-lt"/>
              <a:cs typeface="Times New Roman"/>
            </a:endParaRPr>
          </a:p>
          <a:p>
            <a:pPr>
              <a:lnSpc>
                <a:spcPct val="90000"/>
              </a:lnSpc>
              <a:buClr>
                <a:srgbClr val="1287C3"/>
              </a:buClr>
            </a:pPr>
            <a:r>
              <a:rPr lang="en-US" dirty="0">
                <a:latin typeface="Times New Roman"/>
                <a:ea typeface="+mn-lt"/>
                <a:cs typeface="+mn-lt"/>
              </a:rPr>
              <a:t> Categorize embedded systems based on functionality and performance. </a:t>
            </a:r>
            <a:endParaRPr lang="en-US" dirty="0">
              <a:latin typeface="Times New Roman"/>
              <a:ea typeface="+mn-lt"/>
              <a:cs typeface="Times New Roman"/>
            </a:endParaRPr>
          </a:p>
          <a:p>
            <a:pPr>
              <a:lnSpc>
                <a:spcPct val="90000"/>
              </a:lnSpc>
              <a:buClr>
                <a:srgbClr val="1287C3"/>
              </a:buClr>
            </a:pPr>
            <a:r>
              <a:rPr lang="en-US" dirty="0">
                <a:latin typeface="Times New Roman"/>
                <a:ea typeface="+mn-lt"/>
                <a:cs typeface="+mn-lt"/>
              </a:rPr>
              <a:t>Recognize various application domains of embedded systems and their impact.</a:t>
            </a:r>
            <a:endParaRPr lang="en-US" dirty="0">
              <a:latin typeface="Times New Roman"/>
              <a:cs typeface="Times New Roman"/>
            </a:endParaRPr>
          </a:p>
        </p:txBody>
      </p:sp>
    </p:spTree>
    <p:extLst>
      <p:ext uri="{BB962C8B-B14F-4D97-AF65-F5344CB8AC3E}">
        <p14:creationId xmlns:p14="http://schemas.microsoft.com/office/powerpoint/2010/main" val="574951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A50CDD-5064-28A2-57F8-1EFBB70A0B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A15637-9C8F-FAB0-A9AD-7524738E61EA}"/>
              </a:ext>
            </a:extLst>
          </p:cNvPr>
          <p:cNvSpPr>
            <a:spLocks noGrp="1"/>
          </p:cNvSpPr>
          <p:nvPr>
            <p:ph type="title"/>
          </p:nvPr>
        </p:nvSpPr>
        <p:spPr/>
        <p:txBody>
          <a:bodyPr/>
          <a:lstStyle/>
          <a:p>
            <a:r>
              <a:rPr lang="en-US" dirty="0">
                <a:latin typeface="Times New Roman"/>
                <a:ea typeface="+mn-lt"/>
                <a:cs typeface="+mn-lt"/>
              </a:rPr>
              <a:t>Real-time embedded systems</a:t>
            </a:r>
            <a:endParaRPr lang="en-US" dirty="0"/>
          </a:p>
        </p:txBody>
      </p:sp>
      <p:sp>
        <p:nvSpPr>
          <p:cNvPr id="3" name="Content Placeholder 2">
            <a:extLst>
              <a:ext uri="{FF2B5EF4-FFF2-40B4-BE49-F238E27FC236}">
                <a16:creationId xmlns:a16="http://schemas.microsoft.com/office/drawing/2014/main" id="{55C8D401-DA5B-A007-76F0-C05F4534B091}"/>
              </a:ext>
            </a:extLst>
          </p:cNvPr>
          <p:cNvSpPr>
            <a:spLocks noGrp="1"/>
          </p:cNvSpPr>
          <p:nvPr>
            <p:ph idx="1"/>
          </p:nvPr>
        </p:nvSpPr>
        <p:spPr>
          <a:xfrm>
            <a:off x="1484311" y="2438399"/>
            <a:ext cx="10018713" cy="3124201"/>
          </a:xfrm>
        </p:spPr>
        <p:txBody>
          <a:bodyPr>
            <a:normAutofit fontScale="92500" lnSpcReduction="20000"/>
          </a:bodyPr>
          <a:lstStyle/>
          <a:p>
            <a:r>
              <a:rPr lang="en-US" dirty="0"/>
              <a:t>Perform specific tasks within a defined time frame.</a:t>
            </a:r>
          </a:p>
          <a:p>
            <a:r>
              <a:rPr lang="en-US" dirty="0"/>
              <a:t>Examples: Anti-lock braking systems (ABS), medical devices, and robotic arms.</a:t>
            </a:r>
          </a:p>
          <a:p>
            <a:pPr marL="0" indent="0">
              <a:buNone/>
            </a:pPr>
            <a:endParaRPr lang="en-US" dirty="0"/>
          </a:p>
          <a:p>
            <a:r>
              <a:rPr lang="en-US" dirty="0"/>
              <a:t>Types:</a:t>
            </a:r>
          </a:p>
          <a:p>
            <a:r>
              <a:rPr lang="en-US" dirty="0"/>
              <a:t>Hard Real-Time Systems: Missing a deadline leads to system failure (e.g., pacemakers).</a:t>
            </a:r>
          </a:p>
          <a:p>
            <a:r>
              <a:rPr lang="en-US" dirty="0"/>
              <a:t>Soft Real-Time Systems: Missing a deadline degrades performance but doesn't cause total failure (e.g., video streaming).</a:t>
            </a:r>
          </a:p>
        </p:txBody>
      </p:sp>
    </p:spTree>
    <p:extLst>
      <p:ext uri="{BB962C8B-B14F-4D97-AF65-F5344CB8AC3E}">
        <p14:creationId xmlns:p14="http://schemas.microsoft.com/office/powerpoint/2010/main" val="325081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85D24-FA38-CC79-FED7-D19A2CD1E9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8DE8E9-2886-07CF-38D2-E3ED588A41C4}"/>
              </a:ext>
            </a:extLst>
          </p:cNvPr>
          <p:cNvSpPr>
            <a:spLocks noGrp="1"/>
          </p:cNvSpPr>
          <p:nvPr>
            <p:ph type="title"/>
          </p:nvPr>
        </p:nvSpPr>
        <p:spPr/>
        <p:txBody>
          <a:bodyPr/>
          <a:lstStyle/>
          <a:p>
            <a:r>
              <a:rPr lang="en-US" dirty="0">
                <a:latin typeface="Times New Roman"/>
                <a:ea typeface="+mn-lt"/>
                <a:cs typeface="+mn-lt"/>
              </a:rPr>
              <a:t>Networked embedded systems</a:t>
            </a:r>
            <a:endParaRPr lang="en-US" dirty="0"/>
          </a:p>
        </p:txBody>
      </p:sp>
      <p:sp>
        <p:nvSpPr>
          <p:cNvPr id="3" name="Content Placeholder 2">
            <a:extLst>
              <a:ext uri="{FF2B5EF4-FFF2-40B4-BE49-F238E27FC236}">
                <a16:creationId xmlns:a16="http://schemas.microsoft.com/office/drawing/2014/main" id="{51260D17-9527-BBB6-642C-DBB6AF9D3A9C}"/>
              </a:ext>
            </a:extLst>
          </p:cNvPr>
          <p:cNvSpPr>
            <a:spLocks noGrp="1"/>
          </p:cNvSpPr>
          <p:nvPr>
            <p:ph idx="1"/>
          </p:nvPr>
        </p:nvSpPr>
        <p:spPr>
          <a:xfrm>
            <a:off x="1672847" y="2014193"/>
            <a:ext cx="10018713" cy="2133601"/>
          </a:xfrm>
        </p:spPr>
        <p:txBody>
          <a:bodyPr>
            <a:normAutofit/>
          </a:bodyPr>
          <a:lstStyle/>
          <a:p>
            <a:endParaRPr lang="en-US" dirty="0"/>
          </a:p>
          <a:p>
            <a:r>
              <a:rPr lang="en-US" dirty="0"/>
              <a:t>Connected to a network for communication with other devices.</a:t>
            </a:r>
          </a:p>
          <a:p>
            <a:r>
              <a:rPr lang="en-US" dirty="0"/>
              <a:t>Examples: Smart home devices, IoT systems, and connected thermostats.</a:t>
            </a:r>
          </a:p>
        </p:txBody>
      </p:sp>
    </p:spTree>
    <p:extLst>
      <p:ext uri="{BB962C8B-B14F-4D97-AF65-F5344CB8AC3E}">
        <p14:creationId xmlns:p14="http://schemas.microsoft.com/office/powerpoint/2010/main" val="2658618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CB461B-6B28-9039-9CAC-31A0E2A3B5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F62E23-DC63-0E6E-B0EF-4F090C058E83}"/>
              </a:ext>
            </a:extLst>
          </p:cNvPr>
          <p:cNvSpPr>
            <a:spLocks noGrp="1"/>
          </p:cNvSpPr>
          <p:nvPr>
            <p:ph type="title"/>
          </p:nvPr>
        </p:nvSpPr>
        <p:spPr/>
        <p:txBody>
          <a:bodyPr/>
          <a:lstStyle/>
          <a:p>
            <a:r>
              <a:rPr lang="en-US" dirty="0">
                <a:latin typeface="Times New Roman"/>
                <a:ea typeface="+mn-lt"/>
                <a:cs typeface="+mn-lt"/>
              </a:rPr>
              <a:t>Mobile embedded systems</a:t>
            </a:r>
            <a:endParaRPr lang="en-US" dirty="0"/>
          </a:p>
        </p:txBody>
      </p:sp>
      <p:sp>
        <p:nvSpPr>
          <p:cNvPr id="3" name="Content Placeholder 2">
            <a:extLst>
              <a:ext uri="{FF2B5EF4-FFF2-40B4-BE49-F238E27FC236}">
                <a16:creationId xmlns:a16="http://schemas.microsoft.com/office/drawing/2014/main" id="{638A0EC7-D7BD-ABC0-1947-067F6BF678CC}"/>
              </a:ext>
            </a:extLst>
          </p:cNvPr>
          <p:cNvSpPr>
            <a:spLocks noGrp="1"/>
          </p:cNvSpPr>
          <p:nvPr>
            <p:ph idx="1"/>
          </p:nvPr>
        </p:nvSpPr>
        <p:spPr>
          <a:xfrm>
            <a:off x="1672847" y="2014193"/>
            <a:ext cx="10018713" cy="2133601"/>
          </a:xfrm>
        </p:spPr>
        <p:txBody>
          <a:bodyPr>
            <a:normAutofit/>
          </a:bodyPr>
          <a:lstStyle/>
          <a:p>
            <a:r>
              <a:rPr lang="en-US" dirty="0"/>
              <a:t>Designed for portability and energy efficiency.</a:t>
            </a:r>
          </a:p>
          <a:p>
            <a:r>
              <a:rPr lang="en-US" dirty="0"/>
              <a:t>Examples: Smartphones, fitness trackers, and GPS devices.</a:t>
            </a:r>
          </a:p>
        </p:txBody>
      </p:sp>
    </p:spTree>
    <p:extLst>
      <p:ext uri="{BB962C8B-B14F-4D97-AF65-F5344CB8AC3E}">
        <p14:creationId xmlns:p14="http://schemas.microsoft.com/office/powerpoint/2010/main" val="2904998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B88349-CBA5-8063-5497-2A558E8ADB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7118FA-7A74-CD51-315F-E2241C7D2160}"/>
              </a:ext>
            </a:extLst>
          </p:cNvPr>
          <p:cNvSpPr>
            <a:spLocks noGrp="1"/>
          </p:cNvSpPr>
          <p:nvPr>
            <p:ph type="title"/>
          </p:nvPr>
        </p:nvSpPr>
        <p:spPr>
          <a:xfrm>
            <a:off x="1512592" y="2674856"/>
            <a:ext cx="10018713" cy="1752599"/>
          </a:xfrm>
        </p:spPr>
        <p:txBody>
          <a:bodyPr/>
          <a:lstStyle/>
          <a:p>
            <a:r>
              <a:rPr lang="en-US" dirty="0">
                <a:latin typeface="Times New Roman"/>
                <a:ea typeface="+mn-lt"/>
                <a:cs typeface="+mn-lt"/>
              </a:rPr>
              <a:t>Based on Performance</a:t>
            </a:r>
            <a:endParaRPr lang="en-US" dirty="0"/>
          </a:p>
        </p:txBody>
      </p:sp>
    </p:spTree>
    <p:extLst>
      <p:ext uri="{BB962C8B-B14F-4D97-AF65-F5344CB8AC3E}">
        <p14:creationId xmlns:p14="http://schemas.microsoft.com/office/powerpoint/2010/main" val="2115303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81BC2-C7C6-24A0-C389-F61DE7DC0DD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Small-scale embedded systems</a:t>
            </a:r>
          </a:p>
        </p:txBody>
      </p:sp>
      <p:sp>
        <p:nvSpPr>
          <p:cNvPr id="3" name="Content Placeholder 2">
            <a:extLst>
              <a:ext uri="{FF2B5EF4-FFF2-40B4-BE49-F238E27FC236}">
                <a16:creationId xmlns:a16="http://schemas.microsoft.com/office/drawing/2014/main" id="{B9F16FFB-6A2E-8D52-D4D0-BDA602664EDA}"/>
              </a:ext>
            </a:extLst>
          </p:cNvPr>
          <p:cNvSpPr>
            <a:spLocks noGrp="1"/>
          </p:cNvSpPr>
          <p:nvPr>
            <p:ph idx="1"/>
          </p:nvPr>
        </p:nvSpPr>
        <p:spPr>
          <a:xfrm>
            <a:off x="1965077" y="2091964"/>
            <a:ext cx="10018713" cy="3124201"/>
          </a:xfrm>
        </p:spPr>
        <p:txBody>
          <a:bodyPr/>
          <a:lstStyle/>
          <a:p>
            <a:r>
              <a:rPr lang="en-US" dirty="0"/>
              <a:t>Use simple microcontrollers with limited resources.</a:t>
            </a:r>
          </a:p>
          <a:p>
            <a:r>
              <a:rPr lang="en-US" dirty="0"/>
              <a:t>Low cost, low power consumption.</a:t>
            </a:r>
          </a:p>
          <a:p>
            <a:r>
              <a:rPr lang="en-US" dirty="0"/>
              <a:t>Examples: Microwave ovens, remote controls.</a:t>
            </a:r>
          </a:p>
        </p:txBody>
      </p:sp>
    </p:spTree>
    <p:extLst>
      <p:ext uri="{BB962C8B-B14F-4D97-AF65-F5344CB8AC3E}">
        <p14:creationId xmlns:p14="http://schemas.microsoft.com/office/powerpoint/2010/main" val="3425916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8A2457-AFEE-90A2-EF27-383A6B94AC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A082AD-1318-D121-9958-113BB6F9B0F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Medium-scale embedded systems</a:t>
            </a:r>
          </a:p>
        </p:txBody>
      </p:sp>
      <p:sp>
        <p:nvSpPr>
          <p:cNvPr id="3" name="Content Placeholder 2">
            <a:extLst>
              <a:ext uri="{FF2B5EF4-FFF2-40B4-BE49-F238E27FC236}">
                <a16:creationId xmlns:a16="http://schemas.microsoft.com/office/drawing/2014/main" id="{E1E68094-F950-1844-8F0D-90CFD587DC3B}"/>
              </a:ext>
            </a:extLst>
          </p:cNvPr>
          <p:cNvSpPr>
            <a:spLocks noGrp="1"/>
          </p:cNvSpPr>
          <p:nvPr>
            <p:ph idx="1"/>
          </p:nvPr>
        </p:nvSpPr>
        <p:spPr>
          <a:xfrm>
            <a:off x="1870809" y="2063683"/>
            <a:ext cx="10018713" cy="3124201"/>
          </a:xfrm>
        </p:spPr>
        <p:txBody>
          <a:bodyPr/>
          <a:lstStyle/>
          <a:p>
            <a:r>
              <a:rPr lang="en-US" dirty="0"/>
              <a:t>Use more powerful microprocessors or microcontrollers with external memory and peripherals.</a:t>
            </a:r>
          </a:p>
          <a:p>
            <a:r>
              <a:rPr lang="en-US" dirty="0"/>
              <a:t>Examples: Home automation systems, industrial robots.</a:t>
            </a:r>
          </a:p>
        </p:txBody>
      </p:sp>
    </p:spTree>
    <p:extLst>
      <p:ext uri="{BB962C8B-B14F-4D97-AF65-F5344CB8AC3E}">
        <p14:creationId xmlns:p14="http://schemas.microsoft.com/office/powerpoint/2010/main" val="3076377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CB7554-EC54-FC72-0DD2-4949D4634D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83C27C-B9BE-E0B9-1920-78FE94B0C50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Large-scale embedded systems</a:t>
            </a:r>
          </a:p>
        </p:txBody>
      </p:sp>
      <p:sp>
        <p:nvSpPr>
          <p:cNvPr id="3" name="Content Placeholder 2">
            <a:extLst>
              <a:ext uri="{FF2B5EF4-FFF2-40B4-BE49-F238E27FC236}">
                <a16:creationId xmlns:a16="http://schemas.microsoft.com/office/drawing/2014/main" id="{EEB33BB5-93E5-A01A-6547-F674EADC01D7}"/>
              </a:ext>
            </a:extLst>
          </p:cNvPr>
          <p:cNvSpPr>
            <a:spLocks noGrp="1"/>
          </p:cNvSpPr>
          <p:nvPr>
            <p:ph idx="1"/>
          </p:nvPr>
        </p:nvSpPr>
        <p:spPr>
          <a:xfrm>
            <a:off x="1965077" y="2167379"/>
            <a:ext cx="10018713" cy="3124201"/>
          </a:xfrm>
        </p:spPr>
        <p:txBody>
          <a:bodyPr/>
          <a:lstStyle/>
          <a:p>
            <a:r>
              <a:rPr lang="en-US" dirty="0"/>
              <a:t>Feature high-performance processors and often use real-time operating systems (RTOS).</a:t>
            </a:r>
          </a:p>
          <a:p>
            <a:r>
              <a:rPr lang="en-US" dirty="0"/>
              <a:t>Require complex software design.</a:t>
            </a:r>
          </a:p>
          <a:p>
            <a:r>
              <a:rPr lang="en-US" dirty="0"/>
              <a:t>Examples: Telecommunication systems, advanced automotive control systems.</a:t>
            </a:r>
          </a:p>
        </p:txBody>
      </p:sp>
    </p:spTree>
    <p:extLst>
      <p:ext uri="{BB962C8B-B14F-4D97-AF65-F5344CB8AC3E}">
        <p14:creationId xmlns:p14="http://schemas.microsoft.com/office/powerpoint/2010/main" val="1704594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1B889E-9D1E-6756-A3FA-F5EFFD6680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CB833D-3BA5-5955-8191-B12542AB7121}"/>
              </a:ext>
            </a:extLst>
          </p:cNvPr>
          <p:cNvSpPr>
            <a:spLocks noGrp="1"/>
          </p:cNvSpPr>
          <p:nvPr>
            <p:ph type="title"/>
          </p:nvPr>
        </p:nvSpPr>
        <p:spPr>
          <a:xfrm>
            <a:off x="1465458" y="129618"/>
            <a:ext cx="10018713" cy="1752599"/>
          </a:xfrm>
        </p:spPr>
        <p:txBody>
          <a:bodyPr/>
          <a:lstStyle/>
          <a:p>
            <a:r>
              <a:rPr lang="en-US" dirty="0">
                <a:latin typeface="Times New Roman" panose="02020603050405020304" pitchFamily="18" charset="0"/>
                <a:cs typeface="Times New Roman" panose="02020603050405020304" pitchFamily="18" charset="0"/>
              </a:rPr>
              <a:t>Based on Application Domain</a:t>
            </a:r>
          </a:p>
        </p:txBody>
      </p:sp>
      <p:sp>
        <p:nvSpPr>
          <p:cNvPr id="3" name="Content Placeholder 2">
            <a:extLst>
              <a:ext uri="{FF2B5EF4-FFF2-40B4-BE49-F238E27FC236}">
                <a16:creationId xmlns:a16="http://schemas.microsoft.com/office/drawing/2014/main" id="{ADAD8D3D-4D6C-280F-3834-FD9572EDA916}"/>
              </a:ext>
            </a:extLst>
          </p:cNvPr>
          <p:cNvSpPr>
            <a:spLocks noGrp="1"/>
          </p:cNvSpPr>
          <p:nvPr>
            <p:ph idx="1"/>
          </p:nvPr>
        </p:nvSpPr>
        <p:spPr>
          <a:xfrm>
            <a:off x="1724694" y="1621411"/>
            <a:ext cx="5114453" cy="4722828"/>
          </a:xfrm>
        </p:spPr>
        <p:txBody>
          <a:bodyPr>
            <a:normAutofit fontScale="77500" lnSpcReduction="20000"/>
          </a:bodyPr>
          <a:lstStyle/>
          <a:p>
            <a:pPr marL="0" indent="0">
              <a:buNone/>
            </a:pPr>
            <a:r>
              <a:rPr lang="en-US" dirty="0"/>
              <a:t>1. Consumer Electronics</a:t>
            </a:r>
          </a:p>
          <a:p>
            <a:endParaRPr lang="en-US" dirty="0"/>
          </a:p>
          <a:p>
            <a:r>
              <a:rPr lang="en-US" dirty="0"/>
              <a:t>Examples: Smart TVs, washing machines, and cameras.</a:t>
            </a:r>
          </a:p>
          <a:p>
            <a:pPr marL="0" indent="0">
              <a:buNone/>
            </a:pPr>
            <a:endParaRPr lang="en-US" dirty="0"/>
          </a:p>
          <a:p>
            <a:pPr marL="0" indent="0">
              <a:buNone/>
            </a:pPr>
            <a:r>
              <a:rPr lang="en-US" dirty="0"/>
              <a:t>2. Automotive</a:t>
            </a:r>
          </a:p>
          <a:p>
            <a:endParaRPr lang="en-US" dirty="0"/>
          </a:p>
          <a:p>
            <a:r>
              <a:rPr lang="en-US" dirty="0"/>
              <a:t>Examples: Engine control units, parking assistance, and autonomous driving systems.</a:t>
            </a:r>
          </a:p>
          <a:p>
            <a:pPr marL="0" indent="0">
              <a:buNone/>
            </a:pPr>
            <a:endParaRPr lang="en-US" dirty="0"/>
          </a:p>
          <a:p>
            <a:pPr marL="0" indent="0">
              <a:buNone/>
            </a:pPr>
            <a:r>
              <a:rPr lang="en-US" dirty="0"/>
              <a:t>3. Industrial Automation</a:t>
            </a:r>
          </a:p>
          <a:p>
            <a:endParaRPr lang="en-US" dirty="0"/>
          </a:p>
          <a:p>
            <a:r>
              <a:rPr lang="en-US" dirty="0"/>
              <a:t>Examples: SCADA systems, industrial robots, and assembly line controllers.</a:t>
            </a:r>
          </a:p>
        </p:txBody>
      </p:sp>
      <p:sp>
        <p:nvSpPr>
          <p:cNvPr id="5" name="Content Placeholder 2">
            <a:extLst>
              <a:ext uri="{FF2B5EF4-FFF2-40B4-BE49-F238E27FC236}">
                <a16:creationId xmlns:a16="http://schemas.microsoft.com/office/drawing/2014/main" id="{57BB9B73-299A-2064-30DE-A8D96250E603}"/>
              </a:ext>
            </a:extLst>
          </p:cNvPr>
          <p:cNvSpPr txBox="1">
            <a:spLocks/>
          </p:cNvSpPr>
          <p:nvPr/>
        </p:nvSpPr>
        <p:spPr>
          <a:xfrm>
            <a:off x="7079530" y="1621412"/>
            <a:ext cx="5114453" cy="4722828"/>
          </a:xfrm>
          <a:prstGeom prst="rect">
            <a:avLst/>
          </a:prstGeom>
        </p:spPr>
        <p:txBody>
          <a:bodyPr vert="horz" lIns="91440" tIns="45720" rIns="91440" bIns="45720" rtlCol="0" anchor="ctr">
            <a:normAutofit fontScale="77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dirty="0"/>
              <a:t>4. Medical Devices</a:t>
            </a:r>
          </a:p>
          <a:p>
            <a:endParaRPr lang="en-US" dirty="0"/>
          </a:p>
          <a:p>
            <a:r>
              <a:rPr lang="en-US" dirty="0"/>
              <a:t>Examples: Pacemakers, infusion pumps, and MRI scanners.</a:t>
            </a:r>
          </a:p>
          <a:p>
            <a:pPr marL="0" indent="0">
              <a:buNone/>
            </a:pPr>
            <a:endParaRPr lang="en-US" dirty="0"/>
          </a:p>
          <a:p>
            <a:pPr marL="0" indent="0">
              <a:buNone/>
            </a:pPr>
            <a:r>
              <a:rPr lang="en-US" dirty="0"/>
              <a:t>5. Telecommunications</a:t>
            </a:r>
          </a:p>
          <a:p>
            <a:endParaRPr lang="en-US" dirty="0"/>
          </a:p>
          <a:p>
            <a:r>
              <a:rPr lang="en-US" dirty="0"/>
              <a:t>Examples: Routers, switches, and base stations.</a:t>
            </a:r>
          </a:p>
          <a:p>
            <a:pPr marL="0" indent="0">
              <a:buNone/>
            </a:pPr>
            <a:endParaRPr lang="en-US" dirty="0"/>
          </a:p>
          <a:p>
            <a:pPr marL="0" indent="0">
              <a:buNone/>
            </a:pPr>
            <a:r>
              <a:rPr lang="en-US" dirty="0"/>
              <a:t>6. Defense and Aerospace</a:t>
            </a:r>
          </a:p>
          <a:p>
            <a:endParaRPr lang="en-US" dirty="0"/>
          </a:p>
          <a:p>
            <a:r>
              <a:rPr lang="en-US" dirty="0"/>
              <a:t>Examples: Radar systems, missile guidance systems, and drones.</a:t>
            </a:r>
          </a:p>
        </p:txBody>
      </p:sp>
    </p:spTree>
    <p:extLst>
      <p:ext uri="{BB962C8B-B14F-4D97-AF65-F5344CB8AC3E}">
        <p14:creationId xmlns:p14="http://schemas.microsoft.com/office/powerpoint/2010/main" val="15765545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FAA5C1-6222-B1BB-C276-CAA9C902D8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80DBD4-74B1-5FFE-D6F7-EBBB1888DE1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Based on Power and Performance</a:t>
            </a:r>
          </a:p>
        </p:txBody>
      </p:sp>
      <p:sp>
        <p:nvSpPr>
          <p:cNvPr id="3" name="Content Placeholder 2">
            <a:extLst>
              <a:ext uri="{FF2B5EF4-FFF2-40B4-BE49-F238E27FC236}">
                <a16:creationId xmlns:a16="http://schemas.microsoft.com/office/drawing/2014/main" id="{F8E3FAD5-6CCD-BEBD-55A5-880E3D7DF9CD}"/>
              </a:ext>
            </a:extLst>
          </p:cNvPr>
          <p:cNvSpPr>
            <a:spLocks noGrp="1"/>
          </p:cNvSpPr>
          <p:nvPr>
            <p:ph idx="1"/>
          </p:nvPr>
        </p:nvSpPr>
        <p:spPr>
          <a:xfrm>
            <a:off x="1965077" y="2167379"/>
            <a:ext cx="10018713" cy="3884629"/>
          </a:xfrm>
        </p:spPr>
        <p:txBody>
          <a:bodyPr>
            <a:normAutofit fontScale="92500" lnSpcReduction="20000"/>
          </a:bodyPr>
          <a:lstStyle/>
          <a:p>
            <a:pPr marL="0" indent="0">
              <a:buNone/>
            </a:pPr>
            <a:r>
              <a:rPr lang="en-US" dirty="0"/>
              <a:t>1. Low-Power Embedded Systems</a:t>
            </a:r>
          </a:p>
          <a:p>
            <a:endParaRPr lang="en-US" dirty="0"/>
          </a:p>
          <a:p>
            <a:r>
              <a:rPr lang="en-US" dirty="0"/>
              <a:t>Designed for battery-powered applications.</a:t>
            </a:r>
          </a:p>
          <a:p>
            <a:r>
              <a:rPr lang="en-US" dirty="0"/>
              <a:t>Examples: Wearable devices, sensors.</a:t>
            </a:r>
          </a:p>
          <a:p>
            <a:endParaRPr lang="en-US" dirty="0"/>
          </a:p>
          <a:p>
            <a:pPr marL="0" indent="0">
              <a:buNone/>
            </a:pPr>
            <a:r>
              <a:rPr lang="en-US" dirty="0"/>
              <a:t>2. High-Performance Embedded Systems</a:t>
            </a:r>
          </a:p>
          <a:p>
            <a:endParaRPr lang="en-US" dirty="0"/>
          </a:p>
          <a:p>
            <a:r>
              <a:rPr lang="en-US" dirty="0"/>
              <a:t>Require significant computational power for complex tasks.</a:t>
            </a:r>
          </a:p>
          <a:p>
            <a:r>
              <a:rPr lang="en-US" dirty="0"/>
              <a:t>Examples: Gaming consoles, advanced medical imaging systems.</a:t>
            </a:r>
          </a:p>
        </p:txBody>
      </p:sp>
    </p:spTree>
    <p:extLst>
      <p:ext uri="{BB962C8B-B14F-4D97-AF65-F5344CB8AC3E}">
        <p14:creationId xmlns:p14="http://schemas.microsoft.com/office/powerpoint/2010/main" val="1742606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1BEEE8-002A-5378-3473-432014E1CB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61549D-D489-492F-F09C-5684F6721AEB}"/>
              </a:ext>
            </a:extLst>
          </p:cNvPr>
          <p:cNvSpPr>
            <a:spLocks noGrp="1"/>
          </p:cNvSpPr>
          <p:nvPr>
            <p:ph type="title"/>
          </p:nvPr>
        </p:nvSpPr>
        <p:spPr>
          <a:xfrm>
            <a:off x="3962399" y="685800"/>
            <a:ext cx="7345891" cy="1413933"/>
          </a:xfrm>
        </p:spPr>
        <p:txBody>
          <a:bodyPr>
            <a:normAutofit/>
          </a:bodyPr>
          <a:lstStyle/>
          <a:p>
            <a:r>
              <a:rPr lang="en-US" b="1" dirty="0">
                <a:latin typeface="Times New Roman"/>
                <a:cs typeface="Times New Roman"/>
              </a:rPr>
              <a:t>Embedded Systems in Quantum Computers</a:t>
            </a:r>
            <a:endParaRPr lang="en-US" dirty="0">
              <a:latin typeface="Times New Roman"/>
              <a:cs typeface="Times New Roman"/>
            </a:endParaRPr>
          </a:p>
        </p:txBody>
      </p:sp>
      <p:pic>
        <p:nvPicPr>
          <p:cNvPr id="5" name="Picture 4">
            <a:extLst>
              <a:ext uri="{FF2B5EF4-FFF2-40B4-BE49-F238E27FC236}">
                <a16:creationId xmlns:a16="http://schemas.microsoft.com/office/drawing/2014/main" id="{4C557659-D63D-6098-B43C-0F7C6B34D0AF}"/>
              </a:ext>
            </a:extLst>
          </p:cNvPr>
          <p:cNvPicPr>
            <a:picLocks noChangeAspect="1"/>
          </p:cNvPicPr>
          <p:nvPr/>
        </p:nvPicPr>
        <p:blipFill>
          <a:blip r:embed="rId2" cstate="print">
            <a:extLst>
              <a:ext uri="{28A0092B-C50C-407E-A947-70E740481C1C}">
                <a14:useLocalDpi xmlns:a14="http://schemas.microsoft.com/office/drawing/2010/main" val="0"/>
              </a:ext>
            </a:extLst>
          </a:blip>
          <a:srcRect l="6508" r="6508"/>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Content Placeholder 2">
            <a:extLst>
              <a:ext uri="{FF2B5EF4-FFF2-40B4-BE49-F238E27FC236}">
                <a16:creationId xmlns:a16="http://schemas.microsoft.com/office/drawing/2014/main" id="{87A53436-52C9-9A2C-0CA0-28C71950C9C0}"/>
              </a:ext>
            </a:extLst>
          </p:cNvPr>
          <p:cNvSpPr>
            <a:spLocks noGrp="1"/>
          </p:cNvSpPr>
          <p:nvPr>
            <p:ph idx="1"/>
          </p:nvPr>
        </p:nvSpPr>
        <p:spPr>
          <a:xfrm>
            <a:off x="3843867" y="2048933"/>
            <a:ext cx="7659156" cy="3742267"/>
          </a:xfrm>
        </p:spPr>
        <p:txBody>
          <a:bodyPr>
            <a:normAutofit/>
          </a:bodyPr>
          <a:lstStyle/>
          <a:p>
            <a:pPr>
              <a:buClr>
                <a:srgbClr val="1287C3"/>
              </a:buClr>
            </a:pPr>
            <a:r>
              <a:rPr lang="en-US" dirty="0"/>
              <a:t>Embedded systems play a vital role in quantum computers by providing the classical control and interface required to operate the quantum hardware.</a:t>
            </a:r>
          </a:p>
          <a:p>
            <a:pPr>
              <a:buClr>
                <a:srgbClr val="1287C3"/>
              </a:buClr>
            </a:pPr>
            <a:r>
              <a:rPr lang="en-US" dirty="0"/>
              <a:t>While quantum computers represent a fundamentally different computational paradigm, embedded systems are essential for their functionality.</a:t>
            </a:r>
            <a:endParaRPr lang="en-US" dirty="0">
              <a:latin typeface="Times New Roman"/>
              <a:cs typeface="Times New Roman"/>
            </a:endParaRPr>
          </a:p>
        </p:txBody>
      </p:sp>
    </p:spTree>
    <p:extLst>
      <p:ext uri="{BB962C8B-B14F-4D97-AF65-F5344CB8AC3E}">
        <p14:creationId xmlns:p14="http://schemas.microsoft.com/office/powerpoint/2010/main" val="2141482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12"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16"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8"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73B6EBF2-2901-361B-E45C-E377EFBC1757}"/>
              </a:ext>
            </a:extLst>
          </p:cNvPr>
          <p:cNvSpPr>
            <a:spLocks noGrp="1"/>
          </p:cNvSpPr>
          <p:nvPr>
            <p:ph type="title"/>
          </p:nvPr>
        </p:nvSpPr>
        <p:spPr>
          <a:xfrm>
            <a:off x="3962399" y="685800"/>
            <a:ext cx="7345891" cy="1413933"/>
          </a:xfrm>
        </p:spPr>
        <p:txBody>
          <a:bodyPr>
            <a:normAutofit/>
          </a:bodyPr>
          <a:lstStyle/>
          <a:p>
            <a:r>
              <a:rPr lang="en-US" b="1">
                <a:ea typeface="+mj-lt"/>
                <a:cs typeface="+mj-lt"/>
              </a:rPr>
              <a:t>Introduction to Embedded Systems</a:t>
            </a:r>
            <a:endParaRPr lang="en-US"/>
          </a:p>
          <a:p>
            <a:endParaRPr lang="en-US"/>
          </a:p>
        </p:txBody>
      </p:sp>
      <p:pic>
        <p:nvPicPr>
          <p:cNvPr id="5" name="Picture 4" descr="Glowing circuit board">
            <a:extLst>
              <a:ext uri="{FF2B5EF4-FFF2-40B4-BE49-F238E27FC236}">
                <a16:creationId xmlns:a16="http://schemas.microsoft.com/office/drawing/2014/main" id="{B716DBA4-EFAB-5499-6224-7382D38778B2}"/>
              </a:ext>
            </a:extLst>
          </p:cNvPr>
          <p:cNvPicPr>
            <a:picLocks noChangeAspect="1"/>
          </p:cNvPicPr>
          <p:nvPr/>
        </p:nvPicPr>
        <p:blipFill>
          <a:blip r:embed="rId3"/>
          <a:srcRect l="48833" r="17548" b="-3"/>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Content Placeholder 2">
            <a:extLst>
              <a:ext uri="{FF2B5EF4-FFF2-40B4-BE49-F238E27FC236}">
                <a16:creationId xmlns:a16="http://schemas.microsoft.com/office/drawing/2014/main" id="{36C4589D-8AE3-0354-DBA1-5102B24AEB9D}"/>
              </a:ext>
            </a:extLst>
          </p:cNvPr>
          <p:cNvSpPr>
            <a:spLocks noGrp="1"/>
          </p:cNvSpPr>
          <p:nvPr>
            <p:ph idx="1"/>
          </p:nvPr>
        </p:nvSpPr>
        <p:spPr>
          <a:xfrm>
            <a:off x="3843867" y="1883594"/>
            <a:ext cx="7659156" cy="4161605"/>
          </a:xfrm>
        </p:spPr>
        <p:txBody>
          <a:bodyPr>
            <a:normAutofit fontScale="92500" lnSpcReduction="10000"/>
          </a:bodyPr>
          <a:lstStyle/>
          <a:p>
            <a:endParaRPr lang="en-US" dirty="0">
              <a:ea typeface="+mn-lt"/>
              <a:cs typeface="+mn-lt"/>
            </a:endParaRPr>
          </a:p>
          <a:p>
            <a:pPr>
              <a:buClr>
                <a:srgbClr val="1287C3"/>
              </a:buClr>
            </a:pPr>
            <a:endParaRPr lang="en-US" dirty="0">
              <a:ea typeface="+mn-lt"/>
              <a:cs typeface="+mn-lt"/>
            </a:endParaRPr>
          </a:p>
          <a:p>
            <a:pPr>
              <a:buClr>
                <a:srgbClr val="1287C3"/>
              </a:buClr>
            </a:pPr>
            <a:endParaRPr lang="en-US" dirty="0">
              <a:latin typeface="Times New Roman"/>
              <a:ea typeface="+mn-lt"/>
              <a:cs typeface="+mn-lt"/>
            </a:endParaRPr>
          </a:p>
          <a:p>
            <a:pPr marL="0" indent="0">
              <a:buClr>
                <a:srgbClr val="1287C3"/>
              </a:buClr>
              <a:buNone/>
            </a:pPr>
            <a:r>
              <a:rPr lang="en-US" dirty="0">
                <a:latin typeface="Times New Roman"/>
                <a:ea typeface="+mn-lt"/>
                <a:cs typeface="+mn-lt"/>
              </a:rPr>
              <a:t>What is an Embedded System? </a:t>
            </a:r>
            <a:endParaRPr lang="en-US" dirty="0">
              <a:latin typeface="Times New Roman"/>
              <a:cs typeface="Times New Roman"/>
            </a:endParaRPr>
          </a:p>
          <a:p>
            <a:pPr lvl="1">
              <a:buClr>
                <a:srgbClr val="1287C3"/>
              </a:buClr>
            </a:pPr>
            <a:r>
              <a:rPr lang="en-US" dirty="0">
                <a:ea typeface="+mn-lt"/>
                <a:cs typeface="+mn-lt"/>
              </a:rPr>
              <a:t>An embedded system is a specialized electronic system designed for specific tasks.</a:t>
            </a:r>
          </a:p>
          <a:p>
            <a:pPr lvl="1">
              <a:buClr>
                <a:srgbClr val="1287C3"/>
              </a:buClr>
            </a:pPr>
            <a:r>
              <a:rPr lang="en-US" dirty="0">
                <a:ea typeface="+mn-lt"/>
                <a:cs typeface="+mn-lt"/>
              </a:rPr>
              <a:t>Combines hardware and software with real-time operational requirements.</a:t>
            </a:r>
          </a:p>
          <a:p>
            <a:pPr marL="0" indent="0">
              <a:buClr>
                <a:srgbClr val="1287C3"/>
              </a:buClr>
              <a:buNone/>
            </a:pPr>
            <a:r>
              <a:rPr lang="en-US" dirty="0">
                <a:ea typeface="+mn-lt"/>
                <a:cs typeface="+mn-lt"/>
              </a:rPr>
              <a:t>Key Examples:</a:t>
            </a:r>
          </a:p>
          <a:p>
            <a:pPr lvl="1">
              <a:buClr>
                <a:srgbClr val="1287C3"/>
              </a:buClr>
            </a:pPr>
            <a:r>
              <a:rPr lang="en-US" dirty="0">
                <a:ea typeface="+mn-lt"/>
                <a:cs typeface="+mn-lt"/>
              </a:rPr>
              <a:t>Mobile phones, automotive control units, and medical devices.</a:t>
            </a:r>
            <a:endParaRPr lang="en-US" dirty="0"/>
          </a:p>
          <a:p>
            <a:pPr>
              <a:buClr>
                <a:srgbClr val="1287C3"/>
              </a:buClr>
            </a:pPr>
            <a:endParaRPr lang="en-US" dirty="0">
              <a:ea typeface="+mn-lt"/>
              <a:cs typeface="+mn-lt"/>
            </a:endParaRPr>
          </a:p>
          <a:p>
            <a:pPr>
              <a:buClr>
                <a:srgbClr val="1287C3"/>
              </a:buClr>
            </a:pPr>
            <a:endParaRPr lang="en-US" dirty="0">
              <a:latin typeface="Times New Roman"/>
              <a:ea typeface="+mn-lt"/>
              <a:cs typeface="+mn-lt"/>
            </a:endParaRPr>
          </a:p>
          <a:p>
            <a:pPr>
              <a:buClr>
                <a:srgbClr val="1287C3"/>
              </a:buClr>
            </a:pPr>
            <a:endParaRPr lang="en-US" dirty="0"/>
          </a:p>
          <a:p>
            <a:pPr>
              <a:buClr>
                <a:srgbClr val="1287C3"/>
              </a:buClr>
            </a:pPr>
            <a:endParaRPr lang="en-US" dirty="0"/>
          </a:p>
        </p:txBody>
      </p:sp>
    </p:spTree>
    <p:extLst>
      <p:ext uri="{BB962C8B-B14F-4D97-AF65-F5344CB8AC3E}">
        <p14:creationId xmlns:p14="http://schemas.microsoft.com/office/powerpoint/2010/main" val="634895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E4CE9-161E-018C-033F-92DF4105E9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A819CB-384E-CA56-7626-EE259990BABC}"/>
              </a:ext>
            </a:extLst>
          </p:cNvPr>
          <p:cNvSpPr>
            <a:spLocks noGrp="1"/>
          </p:cNvSpPr>
          <p:nvPr>
            <p:ph type="title"/>
          </p:nvPr>
        </p:nvSpPr>
        <p:spPr>
          <a:xfrm>
            <a:off x="3962399" y="685800"/>
            <a:ext cx="7345891" cy="1413933"/>
          </a:xfrm>
        </p:spPr>
        <p:txBody>
          <a:bodyPr>
            <a:normAutofit/>
          </a:bodyPr>
          <a:lstStyle/>
          <a:p>
            <a:r>
              <a:rPr lang="en-US" b="1" dirty="0">
                <a:latin typeface="Times New Roman"/>
                <a:cs typeface="Times New Roman"/>
              </a:rPr>
              <a:t>Classical Control Systems</a:t>
            </a:r>
            <a:endParaRPr lang="en-US" dirty="0">
              <a:latin typeface="Times New Roman"/>
              <a:cs typeface="Times New Roman"/>
            </a:endParaRPr>
          </a:p>
        </p:txBody>
      </p:sp>
      <p:pic>
        <p:nvPicPr>
          <p:cNvPr id="5" name="Picture 4">
            <a:extLst>
              <a:ext uri="{FF2B5EF4-FFF2-40B4-BE49-F238E27FC236}">
                <a16:creationId xmlns:a16="http://schemas.microsoft.com/office/drawing/2014/main" id="{F274FFCE-F2B6-23EF-8D5A-55DC60547D5D}"/>
              </a:ext>
            </a:extLst>
          </p:cNvPr>
          <p:cNvPicPr>
            <a:picLocks noChangeAspect="1"/>
          </p:cNvPicPr>
          <p:nvPr/>
        </p:nvPicPr>
        <p:blipFill>
          <a:blip r:embed="rId2" cstate="print">
            <a:extLst>
              <a:ext uri="{28A0092B-C50C-407E-A947-70E740481C1C}">
                <a14:useLocalDpi xmlns:a14="http://schemas.microsoft.com/office/drawing/2010/main" val="0"/>
              </a:ext>
            </a:extLst>
          </a:blip>
          <a:srcRect l="6508" r="6508"/>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Content Placeholder 2">
            <a:extLst>
              <a:ext uri="{FF2B5EF4-FFF2-40B4-BE49-F238E27FC236}">
                <a16:creationId xmlns:a16="http://schemas.microsoft.com/office/drawing/2014/main" id="{E9C29C3C-1D24-7185-B9F1-2674B0F55D1C}"/>
              </a:ext>
            </a:extLst>
          </p:cNvPr>
          <p:cNvSpPr>
            <a:spLocks noGrp="1"/>
          </p:cNvSpPr>
          <p:nvPr>
            <p:ph idx="1"/>
          </p:nvPr>
        </p:nvSpPr>
        <p:spPr>
          <a:xfrm>
            <a:off x="3843867" y="2048933"/>
            <a:ext cx="7659156" cy="3742267"/>
          </a:xfrm>
        </p:spPr>
        <p:txBody>
          <a:bodyPr>
            <a:normAutofit/>
          </a:bodyPr>
          <a:lstStyle/>
          <a:p>
            <a:pPr>
              <a:buClr>
                <a:srgbClr val="1287C3"/>
              </a:buClr>
            </a:pPr>
            <a:r>
              <a:rPr lang="en-US" dirty="0">
                <a:latin typeface="Times New Roman"/>
                <a:cs typeface="Times New Roman"/>
              </a:rPr>
              <a:t>Quantum computers rely on classical embedded systems to control the quantum bits (qubits).</a:t>
            </a:r>
          </a:p>
          <a:p>
            <a:pPr>
              <a:buClr>
                <a:srgbClr val="1287C3"/>
              </a:buClr>
            </a:pPr>
            <a:r>
              <a:rPr lang="en-US" dirty="0">
                <a:latin typeface="Times New Roman"/>
                <a:cs typeface="Times New Roman"/>
              </a:rPr>
              <a:t>These systems generate precise electrical or optical pulses that manipulate the qubits for operations like initialization, gate execution, and readout.</a:t>
            </a:r>
          </a:p>
        </p:txBody>
      </p:sp>
    </p:spTree>
    <p:extLst>
      <p:ext uri="{BB962C8B-B14F-4D97-AF65-F5344CB8AC3E}">
        <p14:creationId xmlns:p14="http://schemas.microsoft.com/office/powerpoint/2010/main" val="1497616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9B26E-A502-471E-13A1-696666F4AB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61C1F2-4762-B436-CE13-502BDAE70F05}"/>
              </a:ext>
            </a:extLst>
          </p:cNvPr>
          <p:cNvSpPr>
            <a:spLocks noGrp="1"/>
          </p:cNvSpPr>
          <p:nvPr>
            <p:ph type="title"/>
          </p:nvPr>
        </p:nvSpPr>
        <p:spPr>
          <a:xfrm>
            <a:off x="3962399" y="685800"/>
            <a:ext cx="7345891" cy="1413933"/>
          </a:xfrm>
        </p:spPr>
        <p:txBody>
          <a:bodyPr>
            <a:normAutofit/>
          </a:bodyPr>
          <a:lstStyle/>
          <a:p>
            <a:r>
              <a:rPr lang="en-US" dirty="0"/>
              <a:t>Cryogenic Environment Management</a:t>
            </a:r>
            <a:endParaRPr lang="en-US" dirty="0">
              <a:latin typeface="Times New Roman"/>
              <a:cs typeface="Times New Roman"/>
            </a:endParaRPr>
          </a:p>
        </p:txBody>
      </p:sp>
      <p:pic>
        <p:nvPicPr>
          <p:cNvPr id="5" name="Picture 4">
            <a:extLst>
              <a:ext uri="{FF2B5EF4-FFF2-40B4-BE49-F238E27FC236}">
                <a16:creationId xmlns:a16="http://schemas.microsoft.com/office/drawing/2014/main" id="{5B6D925B-C929-B53D-56A6-717031184710}"/>
              </a:ext>
            </a:extLst>
          </p:cNvPr>
          <p:cNvPicPr>
            <a:picLocks noChangeAspect="1"/>
          </p:cNvPicPr>
          <p:nvPr/>
        </p:nvPicPr>
        <p:blipFill>
          <a:blip r:embed="rId2" cstate="print">
            <a:extLst>
              <a:ext uri="{28A0092B-C50C-407E-A947-70E740481C1C}">
                <a14:useLocalDpi xmlns:a14="http://schemas.microsoft.com/office/drawing/2010/main" val="0"/>
              </a:ext>
            </a:extLst>
          </a:blip>
          <a:srcRect l="6508" r="6508"/>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Content Placeholder 2">
            <a:extLst>
              <a:ext uri="{FF2B5EF4-FFF2-40B4-BE49-F238E27FC236}">
                <a16:creationId xmlns:a16="http://schemas.microsoft.com/office/drawing/2014/main" id="{81AF84FD-DF33-9AD4-A25D-0D0B20CA062A}"/>
              </a:ext>
            </a:extLst>
          </p:cNvPr>
          <p:cNvSpPr>
            <a:spLocks noGrp="1"/>
          </p:cNvSpPr>
          <p:nvPr>
            <p:ph idx="1"/>
          </p:nvPr>
        </p:nvSpPr>
        <p:spPr>
          <a:xfrm>
            <a:off x="3843867" y="2048933"/>
            <a:ext cx="7659156" cy="3742267"/>
          </a:xfrm>
        </p:spPr>
        <p:txBody>
          <a:bodyPr>
            <a:normAutofit/>
          </a:bodyPr>
          <a:lstStyle/>
          <a:p>
            <a:pPr>
              <a:buClr>
                <a:srgbClr val="1287C3"/>
              </a:buClr>
            </a:pPr>
            <a:r>
              <a:rPr lang="en-US" dirty="0">
                <a:latin typeface="Times New Roman"/>
                <a:cs typeface="Times New Roman"/>
              </a:rPr>
              <a:t>Many quantum computers (like those using superconducting qubits) operate at near-absolute-zero temperatures.</a:t>
            </a:r>
          </a:p>
          <a:p>
            <a:pPr>
              <a:buClr>
                <a:srgbClr val="1287C3"/>
              </a:buClr>
            </a:pPr>
            <a:r>
              <a:rPr lang="en-US" dirty="0">
                <a:latin typeface="Times New Roman"/>
                <a:cs typeface="Times New Roman"/>
              </a:rPr>
              <a:t>Embedded systems manage and monitor cryogenic equipment to maintain these extreme conditions.</a:t>
            </a:r>
          </a:p>
        </p:txBody>
      </p:sp>
    </p:spTree>
    <p:extLst>
      <p:ext uri="{BB962C8B-B14F-4D97-AF65-F5344CB8AC3E}">
        <p14:creationId xmlns:p14="http://schemas.microsoft.com/office/powerpoint/2010/main" val="16740541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6B48E7-599A-4E7E-A5D8-74B62E3447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B6EEEA-5D27-20E8-58A5-B9EDFF69EE28}"/>
              </a:ext>
            </a:extLst>
          </p:cNvPr>
          <p:cNvSpPr>
            <a:spLocks noGrp="1"/>
          </p:cNvSpPr>
          <p:nvPr>
            <p:ph type="title"/>
          </p:nvPr>
        </p:nvSpPr>
        <p:spPr>
          <a:xfrm>
            <a:off x="3962399" y="685800"/>
            <a:ext cx="7345891" cy="1413933"/>
          </a:xfrm>
        </p:spPr>
        <p:txBody>
          <a:bodyPr>
            <a:normAutofit/>
          </a:bodyPr>
          <a:lstStyle/>
          <a:p>
            <a:r>
              <a:rPr lang="en-US" dirty="0"/>
              <a:t>Data Acquisition and Processing</a:t>
            </a:r>
            <a:endParaRPr lang="en-US" dirty="0">
              <a:latin typeface="Times New Roman"/>
              <a:cs typeface="Times New Roman"/>
            </a:endParaRPr>
          </a:p>
        </p:txBody>
      </p:sp>
      <p:pic>
        <p:nvPicPr>
          <p:cNvPr id="5" name="Picture 4">
            <a:extLst>
              <a:ext uri="{FF2B5EF4-FFF2-40B4-BE49-F238E27FC236}">
                <a16:creationId xmlns:a16="http://schemas.microsoft.com/office/drawing/2014/main" id="{C53813CF-675B-FE0C-4A6B-6BDF4717102F}"/>
              </a:ext>
            </a:extLst>
          </p:cNvPr>
          <p:cNvPicPr>
            <a:picLocks noChangeAspect="1"/>
          </p:cNvPicPr>
          <p:nvPr/>
        </p:nvPicPr>
        <p:blipFill>
          <a:blip r:embed="rId2" cstate="print">
            <a:extLst>
              <a:ext uri="{28A0092B-C50C-407E-A947-70E740481C1C}">
                <a14:useLocalDpi xmlns:a14="http://schemas.microsoft.com/office/drawing/2010/main" val="0"/>
              </a:ext>
            </a:extLst>
          </a:blip>
          <a:srcRect l="6508" r="6508"/>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Content Placeholder 2">
            <a:extLst>
              <a:ext uri="{FF2B5EF4-FFF2-40B4-BE49-F238E27FC236}">
                <a16:creationId xmlns:a16="http://schemas.microsoft.com/office/drawing/2014/main" id="{C4E4BAB7-B97F-1454-9927-0404714E58A3}"/>
              </a:ext>
            </a:extLst>
          </p:cNvPr>
          <p:cNvSpPr>
            <a:spLocks noGrp="1"/>
          </p:cNvSpPr>
          <p:nvPr>
            <p:ph idx="1"/>
          </p:nvPr>
        </p:nvSpPr>
        <p:spPr>
          <a:xfrm>
            <a:off x="3843867" y="2048933"/>
            <a:ext cx="7659156" cy="3742267"/>
          </a:xfrm>
        </p:spPr>
        <p:txBody>
          <a:bodyPr>
            <a:normAutofit/>
          </a:bodyPr>
          <a:lstStyle/>
          <a:p>
            <a:pPr>
              <a:buClr>
                <a:srgbClr val="1287C3"/>
              </a:buClr>
            </a:pPr>
            <a:r>
              <a:rPr lang="en-US" dirty="0">
                <a:latin typeface="Times New Roman"/>
                <a:cs typeface="Times New Roman"/>
              </a:rPr>
              <a:t>Embedded systems collect and process the output signals from qubits, converting the quantum states into classical data.</a:t>
            </a:r>
          </a:p>
          <a:p>
            <a:pPr>
              <a:buClr>
                <a:srgbClr val="1287C3"/>
              </a:buClr>
            </a:pPr>
            <a:r>
              <a:rPr lang="en-US" dirty="0">
                <a:latin typeface="Times New Roman"/>
                <a:cs typeface="Times New Roman"/>
              </a:rPr>
              <a:t>High-speed digital signal processing (DSP) is often integrated into these systems to handle real-time feedback and error correction.</a:t>
            </a:r>
          </a:p>
        </p:txBody>
      </p:sp>
    </p:spTree>
    <p:extLst>
      <p:ext uri="{BB962C8B-B14F-4D97-AF65-F5344CB8AC3E}">
        <p14:creationId xmlns:p14="http://schemas.microsoft.com/office/powerpoint/2010/main" val="17353975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96CE4A-6E3E-6AA1-5BDE-CD52621436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574E7F-D685-FB88-D8C3-4B90B6ECBBD5}"/>
              </a:ext>
            </a:extLst>
          </p:cNvPr>
          <p:cNvSpPr>
            <a:spLocks noGrp="1"/>
          </p:cNvSpPr>
          <p:nvPr>
            <p:ph type="title"/>
          </p:nvPr>
        </p:nvSpPr>
        <p:spPr>
          <a:xfrm>
            <a:off x="3962399" y="685800"/>
            <a:ext cx="7345891" cy="1413933"/>
          </a:xfrm>
        </p:spPr>
        <p:txBody>
          <a:bodyPr>
            <a:normAutofit/>
          </a:bodyPr>
          <a:lstStyle/>
          <a:p>
            <a:r>
              <a:rPr lang="en-US" dirty="0"/>
              <a:t>Error Correction and Stabilization</a:t>
            </a:r>
            <a:endParaRPr lang="en-US" dirty="0">
              <a:latin typeface="Times New Roman"/>
              <a:cs typeface="Times New Roman"/>
            </a:endParaRPr>
          </a:p>
        </p:txBody>
      </p:sp>
      <p:pic>
        <p:nvPicPr>
          <p:cNvPr id="5" name="Picture 4">
            <a:extLst>
              <a:ext uri="{FF2B5EF4-FFF2-40B4-BE49-F238E27FC236}">
                <a16:creationId xmlns:a16="http://schemas.microsoft.com/office/drawing/2014/main" id="{5BE2766B-A47F-FF9A-BD50-A4B0AE3E83FF}"/>
              </a:ext>
            </a:extLst>
          </p:cNvPr>
          <p:cNvPicPr>
            <a:picLocks noChangeAspect="1"/>
          </p:cNvPicPr>
          <p:nvPr/>
        </p:nvPicPr>
        <p:blipFill>
          <a:blip r:embed="rId2" cstate="print">
            <a:extLst>
              <a:ext uri="{28A0092B-C50C-407E-A947-70E740481C1C}">
                <a14:useLocalDpi xmlns:a14="http://schemas.microsoft.com/office/drawing/2010/main" val="0"/>
              </a:ext>
            </a:extLst>
          </a:blip>
          <a:srcRect l="6508" r="6508"/>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Content Placeholder 2">
            <a:extLst>
              <a:ext uri="{FF2B5EF4-FFF2-40B4-BE49-F238E27FC236}">
                <a16:creationId xmlns:a16="http://schemas.microsoft.com/office/drawing/2014/main" id="{B8E7B8DE-B156-C483-61A9-9D6E4DF6E847}"/>
              </a:ext>
            </a:extLst>
          </p:cNvPr>
          <p:cNvSpPr>
            <a:spLocks noGrp="1"/>
          </p:cNvSpPr>
          <p:nvPr>
            <p:ph idx="1"/>
          </p:nvPr>
        </p:nvSpPr>
        <p:spPr>
          <a:xfrm>
            <a:off x="3843867" y="2048933"/>
            <a:ext cx="7659156" cy="3742267"/>
          </a:xfrm>
        </p:spPr>
        <p:txBody>
          <a:bodyPr>
            <a:normAutofit/>
          </a:bodyPr>
          <a:lstStyle/>
          <a:p>
            <a:pPr>
              <a:buClr>
                <a:srgbClr val="1287C3"/>
              </a:buClr>
            </a:pPr>
            <a:r>
              <a:rPr lang="en-US" dirty="0">
                <a:latin typeface="Times New Roman"/>
                <a:cs typeface="Times New Roman"/>
              </a:rPr>
              <a:t>Quantum error correction requires the constant monitoring of qubits to detect and correct errors.</a:t>
            </a:r>
          </a:p>
          <a:p>
            <a:pPr>
              <a:buClr>
                <a:srgbClr val="1287C3"/>
              </a:buClr>
            </a:pPr>
            <a:r>
              <a:rPr lang="en-US" dirty="0">
                <a:latin typeface="Times New Roman"/>
                <a:cs typeface="Times New Roman"/>
              </a:rPr>
              <a:t>Embedded systems execute algorithms for error detection and stabilization, ensuring reliable quantum computation.</a:t>
            </a:r>
          </a:p>
        </p:txBody>
      </p:sp>
    </p:spTree>
    <p:extLst>
      <p:ext uri="{BB962C8B-B14F-4D97-AF65-F5344CB8AC3E}">
        <p14:creationId xmlns:p14="http://schemas.microsoft.com/office/powerpoint/2010/main" val="27639952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EC952-7DF3-8DF6-299F-4E6037BB1A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C639D5-DB12-F791-6E36-EC0B9DDD02E3}"/>
              </a:ext>
            </a:extLst>
          </p:cNvPr>
          <p:cNvSpPr>
            <a:spLocks noGrp="1"/>
          </p:cNvSpPr>
          <p:nvPr>
            <p:ph type="title"/>
          </p:nvPr>
        </p:nvSpPr>
        <p:spPr>
          <a:xfrm>
            <a:off x="3962399" y="685800"/>
            <a:ext cx="7345891" cy="1413933"/>
          </a:xfrm>
        </p:spPr>
        <p:txBody>
          <a:bodyPr>
            <a:normAutofit/>
          </a:bodyPr>
          <a:lstStyle/>
          <a:p>
            <a:r>
              <a:rPr lang="en-US" dirty="0"/>
              <a:t>Quantum-Classical Interface</a:t>
            </a:r>
            <a:endParaRPr lang="en-US" dirty="0">
              <a:latin typeface="Times New Roman"/>
              <a:cs typeface="Times New Roman"/>
            </a:endParaRPr>
          </a:p>
        </p:txBody>
      </p:sp>
      <p:pic>
        <p:nvPicPr>
          <p:cNvPr id="5" name="Picture 4">
            <a:extLst>
              <a:ext uri="{FF2B5EF4-FFF2-40B4-BE49-F238E27FC236}">
                <a16:creationId xmlns:a16="http://schemas.microsoft.com/office/drawing/2014/main" id="{534DB633-0D79-E8EC-01CA-8EE2817D2420}"/>
              </a:ext>
            </a:extLst>
          </p:cNvPr>
          <p:cNvPicPr>
            <a:picLocks noChangeAspect="1"/>
          </p:cNvPicPr>
          <p:nvPr/>
        </p:nvPicPr>
        <p:blipFill>
          <a:blip r:embed="rId2" cstate="print">
            <a:extLst>
              <a:ext uri="{28A0092B-C50C-407E-A947-70E740481C1C}">
                <a14:useLocalDpi xmlns:a14="http://schemas.microsoft.com/office/drawing/2010/main" val="0"/>
              </a:ext>
            </a:extLst>
          </a:blip>
          <a:srcRect l="6508" r="6508"/>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Content Placeholder 2">
            <a:extLst>
              <a:ext uri="{FF2B5EF4-FFF2-40B4-BE49-F238E27FC236}">
                <a16:creationId xmlns:a16="http://schemas.microsoft.com/office/drawing/2014/main" id="{07C9CDA6-7DB3-0789-EC35-22911EC33766}"/>
              </a:ext>
            </a:extLst>
          </p:cNvPr>
          <p:cNvSpPr>
            <a:spLocks noGrp="1"/>
          </p:cNvSpPr>
          <p:nvPr>
            <p:ph idx="1"/>
          </p:nvPr>
        </p:nvSpPr>
        <p:spPr>
          <a:xfrm>
            <a:off x="3843867" y="2048933"/>
            <a:ext cx="7659156" cy="3742267"/>
          </a:xfrm>
        </p:spPr>
        <p:txBody>
          <a:bodyPr>
            <a:normAutofit/>
          </a:bodyPr>
          <a:lstStyle/>
          <a:p>
            <a:pPr>
              <a:buFont typeface="Arial" panose="020B0604020202020204" pitchFamily="34" charset="0"/>
              <a:buChar char="•"/>
            </a:pPr>
            <a:r>
              <a:rPr lang="en-US" dirty="0"/>
              <a:t>Quantum computers need embedded systems to bridge the gap between the quantum hardware and classical computing systems.</a:t>
            </a:r>
          </a:p>
          <a:p>
            <a:pPr>
              <a:buFont typeface="Arial" panose="020B0604020202020204" pitchFamily="34" charset="0"/>
              <a:buChar char="•"/>
            </a:pPr>
            <a:r>
              <a:rPr lang="en-US" dirty="0"/>
              <a:t>This includes managing the input and output data as well as coordinating the quantum operations with classical algorithms.</a:t>
            </a:r>
          </a:p>
          <a:p>
            <a:pPr>
              <a:buClr>
                <a:srgbClr val="1287C3"/>
              </a:buClr>
            </a:pPr>
            <a:endParaRPr lang="en-US" dirty="0">
              <a:latin typeface="Times New Roman"/>
              <a:cs typeface="Times New Roman"/>
            </a:endParaRPr>
          </a:p>
        </p:txBody>
      </p:sp>
    </p:spTree>
    <p:extLst>
      <p:ext uri="{BB962C8B-B14F-4D97-AF65-F5344CB8AC3E}">
        <p14:creationId xmlns:p14="http://schemas.microsoft.com/office/powerpoint/2010/main" val="41346905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E4C39A5A-6D63-4FAC-B6C2-D37778B97A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54" name="Freeform 6">
              <a:extLst>
                <a:ext uri="{FF2B5EF4-FFF2-40B4-BE49-F238E27FC236}">
                  <a16:creationId xmlns:a16="http://schemas.microsoft.com/office/drawing/2014/main" id="{80E46C4F-3514-46CB-AE42-CB6078352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5" name="Freeform 7">
              <a:extLst>
                <a:ext uri="{FF2B5EF4-FFF2-40B4-BE49-F238E27FC236}">
                  <a16:creationId xmlns:a16="http://schemas.microsoft.com/office/drawing/2014/main" id="{E5084902-5C24-45E2-B5A3-092541E3C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56" name="Freeform 8">
              <a:extLst>
                <a:ext uri="{FF2B5EF4-FFF2-40B4-BE49-F238E27FC236}">
                  <a16:creationId xmlns:a16="http://schemas.microsoft.com/office/drawing/2014/main" id="{37FA1E91-A8BC-48A2-AC9A-E89FD9612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57" name="Freeform 9">
              <a:extLst>
                <a:ext uri="{FF2B5EF4-FFF2-40B4-BE49-F238E27FC236}">
                  <a16:creationId xmlns:a16="http://schemas.microsoft.com/office/drawing/2014/main" id="{764E3167-8F97-4F74-BF1C-06B09CB712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8" name="Freeform 10">
              <a:extLst>
                <a:ext uri="{FF2B5EF4-FFF2-40B4-BE49-F238E27FC236}">
                  <a16:creationId xmlns:a16="http://schemas.microsoft.com/office/drawing/2014/main" id="{7008DBEC-8AE7-4A3E-92FB-A56EDF90D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9" name="Freeform 11">
              <a:extLst>
                <a:ext uri="{FF2B5EF4-FFF2-40B4-BE49-F238E27FC236}">
                  <a16:creationId xmlns:a16="http://schemas.microsoft.com/office/drawing/2014/main" id="{0A04160F-52CD-4394-AAF9-EE7B5A1F4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A8EC284D-9212-5057-9DD8-CB97B0C520EA}"/>
              </a:ext>
            </a:extLst>
          </p:cNvPr>
          <p:cNvSpPr>
            <a:spLocks noGrp="1"/>
          </p:cNvSpPr>
          <p:nvPr>
            <p:ph type="title"/>
          </p:nvPr>
        </p:nvSpPr>
        <p:spPr>
          <a:xfrm>
            <a:off x="1781718" y="474133"/>
            <a:ext cx="2543201" cy="1752599"/>
          </a:xfrm>
        </p:spPr>
        <p:txBody>
          <a:bodyPr anchor="b">
            <a:normAutofit/>
          </a:bodyPr>
          <a:lstStyle/>
          <a:p>
            <a:pPr algn="l"/>
            <a:r>
              <a:rPr lang="en-US" sz="3200" b="1"/>
              <a:t>Applications of Embedded Systems</a:t>
            </a:r>
            <a:endParaRPr lang="en-US" sz="3200"/>
          </a:p>
        </p:txBody>
      </p:sp>
      <p:sp>
        <p:nvSpPr>
          <p:cNvPr id="3" name="Content Placeholder 2">
            <a:extLst>
              <a:ext uri="{FF2B5EF4-FFF2-40B4-BE49-F238E27FC236}">
                <a16:creationId xmlns:a16="http://schemas.microsoft.com/office/drawing/2014/main" id="{83D87F7F-F312-B8DB-4646-88B59735FB31}"/>
              </a:ext>
            </a:extLst>
          </p:cNvPr>
          <p:cNvSpPr>
            <a:spLocks noGrp="1"/>
          </p:cNvSpPr>
          <p:nvPr>
            <p:ph idx="1"/>
          </p:nvPr>
        </p:nvSpPr>
        <p:spPr>
          <a:xfrm>
            <a:off x="1369291" y="1711171"/>
            <a:ext cx="3574386" cy="4986867"/>
          </a:xfrm>
        </p:spPr>
        <p:txBody>
          <a:bodyPr vert="horz" lIns="91440" tIns="45720" rIns="91440" bIns="45720" rtlCol="0" anchor="t">
            <a:noAutofit/>
          </a:bodyPr>
          <a:lstStyle/>
          <a:p>
            <a:pPr>
              <a:lnSpc>
                <a:spcPct val="90000"/>
              </a:lnSpc>
            </a:pPr>
            <a:endParaRPr lang="en-US" b="1" dirty="0">
              <a:latin typeface="Times New Roman"/>
              <a:cs typeface="Times New Roman"/>
            </a:endParaRPr>
          </a:p>
          <a:p>
            <a:pPr>
              <a:lnSpc>
                <a:spcPct val="90000"/>
              </a:lnSpc>
              <a:buClr>
                <a:srgbClr val="1287C3"/>
              </a:buClr>
            </a:pPr>
            <a:r>
              <a:rPr lang="en-US" dirty="0">
                <a:latin typeface="Times New Roman"/>
                <a:ea typeface="+mn-lt"/>
                <a:cs typeface="+mn-lt"/>
              </a:rPr>
              <a:t>Domains:</a:t>
            </a:r>
            <a:endParaRPr lang="en-US" dirty="0">
              <a:latin typeface="Times New Roman"/>
              <a:cs typeface="Times New Roman"/>
            </a:endParaRPr>
          </a:p>
          <a:p>
            <a:pPr lvl="1">
              <a:lnSpc>
                <a:spcPct val="90000"/>
              </a:lnSpc>
              <a:buClr>
                <a:srgbClr val="1287C3"/>
              </a:buClr>
            </a:pPr>
            <a:r>
              <a:rPr lang="en-US" sz="2400" dirty="0">
                <a:latin typeface="Times New Roman"/>
                <a:ea typeface="+mn-lt"/>
                <a:cs typeface="+mn-lt"/>
              </a:rPr>
              <a:t>Consumer Electronics: Cameras, TVs.</a:t>
            </a:r>
            <a:endParaRPr lang="en-US" sz="2400" dirty="0">
              <a:latin typeface="Times New Roman"/>
              <a:cs typeface="Times New Roman"/>
            </a:endParaRPr>
          </a:p>
          <a:p>
            <a:pPr lvl="1">
              <a:lnSpc>
                <a:spcPct val="90000"/>
              </a:lnSpc>
              <a:buClr>
                <a:srgbClr val="1287C3"/>
              </a:buClr>
            </a:pPr>
            <a:r>
              <a:rPr lang="en-US" sz="2400" dirty="0">
                <a:latin typeface="Times New Roman"/>
                <a:ea typeface="+mn-lt"/>
                <a:cs typeface="+mn-lt"/>
              </a:rPr>
              <a:t>Healthcare: ECG, glucose monitors.</a:t>
            </a:r>
            <a:endParaRPr lang="en-US" sz="2400" dirty="0">
              <a:latin typeface="Times New Roman"/>
              <a:cs typeface="Times New Roman"/>
            </a:endParaRPr>
          </a:p>
          <a:p>
            <a:pPr lvl="1">
              <a:lnSpc>
                <a:spcPct val="90000"/>
              </a:lnSpc>
              <a:buClr>
                <a:srgbClr val="1287C3"/>
              </a:buClr>
            </a:pPr>
            <a:r>
              <a:rPr lang="en-US" sz="2400" dirty="0">
                <a:latin typeface="Times New Roman"/>
                <a:ea typeface="+mn-lt"/>
                <a:cs typeface="+mn-lt"/>
              </a:rPr>
              <a:t>Automotive: ABS, GPS.</a:t>
            </a:r>
            <a:endParaRPr lang="en-US" sz="2400" dirty="0">
              <a:latin typeface="Times New Roman"/>
              <a:cs typeface="Times New Roman"/>
            </a:endParaRPr>
          </a:p>
          <a:p>
            <a:pPr lvl="1">
              <a:lnSpc>
                <a:spcPct val="90000"/>
              </a:lnSpc>
              <a:buClr>
                <a:srgbClr val="1287C3"/>
              </a:buClr>
            </a:pPr>
            <a:r>
              <a:rPr lang="en-US" sz="2400" dirty="0">
                <a:latin typeface="Times New Roman"/>
                <a:ea typeface="+mn-lt"/>
                <a:cs typeface="+mn-lt"/>
              </a:rPr>
              <a:t>Industrial Automation: Assembly line robots.</a:t>
            </a:r>
            <a:endParaRPr lang="en-US" sz="2400" dirty="0">
              <a:latin typeface="Times New Roman"/>
              <a:cs typeface="Times New Roman"/>
            </a:endParaRPr>
          </a:p>
          <a:p>
            <a:pPr lvl="1">
              <a:lnSpc>
                <a:spcPct val="90000"/>
              </a:lnSpc>
              <a:buClr>
                <a:srgbClr val="1287C3"/>
              </a:buClr>
            </a:pPr>
            <a:endParaRPr lang="en-US" sz="2400" dirty="0">
              <a:latin typeface="Times New Roman"/>
              <a:cs typeface="Times New Roman"/>
            </a:endParaRPr>
          </a:p>
          <a:p>
            <a:pPr>
              <a:lnSpc>
                <a:spcPct val="90000"/>
              </a:lnSpc>
              <a:buClr>
                <a:srgbClr val="1287C3"/>
              </a:buClr>
            </a:pPr>
            <a:endParaRPr lang="en-US" dirty="0">
              <a:latin typeface="Times New Roman"/>
              <a:cs typeface="Times New Roman"/>
            </a:endParaRPr>
          </a:p>
        </p:txBody>
      </p:sp>
      <p:sp>
        <p:nvSpPr>
          <p:cNvPr id="67" name="Rounded Rectangle 16">
            <a:extLst>
              <a:ext uri="{FF2B5EF4-FFF2-40B4-BE49-F238E27FC236}">
                <a16:creationId xmlns:a16="http://schemas.microsoft.com/office/drawing/2014/main" id="{55599FE3-8CCE-4364-9F89-0C11699C4F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different types of embedded systems&#10;&#10;AI-generated content may be incorrect.">
            <a:extLst>
              <a:ext uri="{FF2B5EF4-FFF2-40B4-BE49-F238E27FC236}">
                <a16:creationId xmlns:a16="http://schemas.microsoft.com/office/drawing/2014/main" id="{92F88334-9D2D-EFFD-EC9B-064EB6BF115C}"/>
              </a:ext>
            </a:extLst>
          </p:cNvPr>
          <p:cNvPicPr>
            <a:picLocks noChangeAspect="1"/>
          </p:cNvPicPr>
          <p:nvPr/>
        </p:nvPicPr>
        <p:blipFill>
          <a:blip r:embed="rId3"/>
          <a:srcRect l="4778" r="21827" b="-1"/>
          <a:stretch/>
        </p:blipFill>
        <p:spPr>
          <a:xfrm>
            <a:off x="4941202" y="1011765"/>
            <a:ext cx="6237359" cy="4546708"/>
          </a:xfrm>
          <a:prstGeom prst="rect">
            <a:avLst/>
          </a:prstGeom>
        </p:spPr>
      </p:pic>
    </p:spTree>
    <p:extLst>
      <p:ext uri="{BB962C8B-B14F-4D97-AF65-F5344CB8AC3E}">
        <p14:creationId xmlns:p14="http://schemas.microsoft.com/office/powerpoint/2010/main" val="33843692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12"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16"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8"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AC8CF91-8708-647B-63C7-7DB02FBF4EBC}"/>
              </a:ext>
            </a:extLst>
          </p:cNvPr>
          <p:cNvSpPr>
            <a:spLocks noGrp="1"/>
          </p:cNvSpPr>
          <p:nvPr>
            <p:ph type="title"/>
          </p:nvPr>
        </p:nvSpPr>
        <p:spPr>
          <a:xfrm>
            <a:off x="3962399" y="685800"/>
            <a:ext cx="7345891" cy="1413933"/>
          </a:xfrm>
        </p:spPr>
        <p:txBody>
          <a:bodyPr>
            <a:normAutofit/>
          </a:bodyPr>
          <a:lstStyle/>
          <a:p>
            <a:r>
              <a:rPr lang="en-US" b="1">
                <a:latin typeface="Times New Roman"/>
                <a:cs typeface="Times New Roman"/>
              </a:rPr>
              <a:t>Why Study Embedded Systems?</a:t>
            </a:r>
            <a:endParaRPr lang="en-US">
              <a:latin typeface="Times New Roman"/>
              <a:cs typeface="Times New Roman"/>
            </a:endParaRPr>
          </a:p>
        </p:txBody>
      </p:sp>
      <p:pic>
        <p:nvPicPr>
          <p:cNvPr id="5" name="Picture 4">
            <a:extLst>
              <a:ext uri="{FF2B5EF4-FFF2-40B4-BE49-F238E27FC236}">
                <a16:creationId xmlns:a16="http://schemas.microsoft.com/office/drawing/2014/main" id="{772E3737-1372-0482-C601-A99AE409874D}"/>
              </a:ext>
            </a:extLst>
          </p:cNvPr>
          <p:cNvPicPr>
            <a:picLocks noChangeAspect="1"/>
          </p:cNvPicPr>
          <p:nvPr/>
        </p:nvPicPr>
        <p:blipFill>
          <a:blip r:embed="rId3"/>
          <a:srcRect l="18873" r="52755" b="-2"/>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Content Placeholder 2">
            <a:extLst>
              <a:ext uri="{FF2B5EF4-FFF2-40B4-BE49-F238E27FC236}">
                <a16:creationId xmlns:a16="http://schemas.microsoft.com/office/drawing/2014/main" id="{F87FBA84-3099-FC75-3D20-BD42D63A210D}"/>
              </a:ext>
            </a:extLst>
          </p:cNvPr>
          <p:cNvSpPr>
            <a:spLocks noGrp="1"/>
          </p:cNvSpPr>
          <p:nvPr>
            <p:ph idx="1"/>
          </p:nvPr>
        </p:nvSpPr>
        <p:spPr>
          <a:xfrm>
            <a:off x="3843867" y="2048933"/>
            <a:ext cx="7659156" cy="3742267"/>
          </a:xfrm>
        </p:spPr>
        <p:txBody>
          <a:bodyPr>
            <a:normAutofit/>
          </a:bodyPr>
          <a:lstStyle/>
          <a:p>
            <a:pPr marL="0" indent="0">
              <a:buNone/>
            </a:pPr>
            <a:r>
              <a:rPr lang="en-US" b="1" dirty="0">
                <a:latin typeface="Times New Roman"/>
                <a:cs typeface="Times New Roman"/>
              </a:rPr>
              <a:t>We study Embedded  Systems</a:t>
            </a:r>
            <a:r>
              <a:rPr lang="en-US" b="1">
                <a:latin typeface="Times New Roman"/>
                <a:cs typeface="Times New Roman"/>
              </a:rPr>
              <a:t> because;</a:t>
            </a:r>
          </a:p>
          <a:p>
            <a:pPr>
              <a:buClr>
                <a:srgbClr val="1287C3"/>
              </a:buClr>
            </a:pPr>
            <a:r>
              <a:rPr lang="en-US" dirty="0">
                <a:latin typeface="Times New Roman"/>
                <a:ea typeface="+mn-lt"/>
                <a:cs typeface="+mn-lt"/>
              </a:rPr>
              <a:t>Embedded systems are integral to modern </a:t>
            </a:r>
            <a:r>
              <a:rPr lang="en-US">
                <a:latin typeface="Times New Roman"/>
                <a:ea typeface="+mn-lt"/>
                <a:cs typeface="+mn-lt"/>
              </a:rPr>
              <a:t>life.</a:t>
            </a:r>
            <a:endParaRPr lang="en-US">
              <a:latin typeface="Times New Roman"/>
              <a:cs typeface="Times New Roman"/>
            </a:endParaRPr>
          </a:p>
          <a:p>
            <a:pPr>
              <a:buClr>
                <a:srgbClr val="1287C3"/>
              </a:buClr>
            </a:pPr>
            <a:r>
              <a:rPr lang="en-US" dirty="0">
                <a:latin typeface="Times New Roman"/>
                <a:ea typeface="+mn-lt"/>
                <a:cs typeface="+mn-lt"/>
              </a:rPr>
              <a:t>Growing demand in fields like IoT, automation, and </a:t>
            </a:r>
            <a:r>
              <a:rPr lang="en-US">
                <a:latin typeface="Times New Roman"/>
                <a:ea typeface="+mn-lt"/>
                <a:cs typeface="+mn-lt"/>
              </a:rPr>
              <a:t>AI.</a:t>
            </a:r>
            <a:endParaRPr lang="en-US">
              <a:latin typeface="Times New Roman"/>
              <a:cs typeface="Times New Roman"/>
            </a:endParaRPr>
          </a:p>
          <a:p>
            <a:pPr>
              <a:buClr>
                <a:srgbClr val="1287C3"/>
              </a:buClr>
            </a:pPr>
            <a:r>
              <a:rPr lang="en-US" dirty="0">
                <a:latin typeface="Times New Roman"/>
                <a:ea typeface="+mn-lt"/>
                <a:cs typeface="+mn-lt"/>
              </a:rPr>
              <a:t>Real-world impact across </a:t>
            </a:r>
            <a:r>
              <a:rPr lang="en-US">
                <a:latin typeface="Times New Roman"/>
                <a:ea typeface="+mn-lt"/>
                <a:cs typeface="+mn-lt"/>
              </a:rPr>
              <a:t>industries.</a:t>
            </a:r>
            <a:endParaRPr lang="en-US">
              <a:latin typeface="Times New Roman"/>
              <a:cs typeface="Times New Roman"/>
            </a:endParaRPr>
          </a:p>
          <a:p>
            <a:pPr>
              <a:buClr>
                <a:srgbClr val="1287C3"/>
              </a:buClr>
            </a:pPr>
            <a:endParaRPr lang="en-US" dirty="0">
              <a:latin typeface="Times New Roman"/>
              <a:cs typeface="Times New Roman"/>
            </a:endParaRPr>
          </a:p>
        </p:txBody>
      </p:sp>
    </p:spTree>
    <p:extLst>
      <p:ext uri="{BB962C8B-B14F-4D97-AF65-F5344CB8AC3E}">
        <p14:creationId xmlns:p14="http://schemas.microsoft.com/office/powerpoint/2010/main" val="1256100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CDCBF-4015-3EC3-AB76-872CE772886A}"/>
              </a:ext>
            </a:extLst>
          </p:cNvPr>
          <p:cNvSpPr>
            <a:spLocks noGrp="1"/>
          </p:cNvSpPr>
          <p:nvPr>
            <p:ph type="title"/>
          </p:nvPr>
        </p:nvSpPr>
        <p:spPr/>
        <p:txBody>
          <a:bodyPr>
            <a:normAutofit/>
          </a:bodyPr>
          <a:lstStyle/>
          <a:p>
            <a:r>
              <a:rPr lang="en-US" sz="3600" b="1" dirty="0">
                <a:latin typeface="Times New Roman"/>
                <a:cs typeface="Times New Roman"/>
              </a:rPr>
              <a:t>Summary </a:t>
            </a:r>
            <a:endParaRPr lang="en-US" sz="3600" dirty="0">
              <a:latin typeface="Times New Roman"/>
              <a:cs typeface="Times New Roman"/>
            </a:endParaRPr>
          </a:p>
        </p:txBody>
      </p:sp>
      <p:sp>
        <p:nvSpPr>
          <p:cNvPr id="3" name="Content Placeholder 2">
            <a:extLst>
              <a:ext uri="{FF2B5EF4-FFF2-40B4-BE49-F238E27FC236}">
                <a16:creationId xmlns:a16="http://schemas.microsoft.com/office/drawing/2014/main" id="{1BD1FD6A-5958-92E0-0D8A-08436F3D1C7D}"/>
              </a:ext>
            </a:extLst>
          </p:cNvPr>
          <p:cNvSpPr>
            <a:spLocks noGrp="1"/>
          </p:cNvSpPr>
          <p:nvPr>
            <p:ph idx="1"/>
          </p:nvPr>
        </p:nvSpPr>
        <p:spPr/>
        <p:txBody>
          <a:bodyPr>
            <a:normAutofit/>
          </a:bodyPr>
          <a:lstStyle/>
          <a:p>
            <a:endParaRPr lang="en-US" b="1" dirty="0">
              <a:latin typeface="Times New Roman"/>
              <a:cs typeface="Times New Roman"/>
            </a:endParaRPr>
          </a:p>
          <a:p>
            <a:pPr>
              <a:buClr>
                <a:srgbClr val="1287C3"/>
              </a:buClr>
            </a:pPr>
            <a:r>
              <a:rPr lang="en-US" dirty="0">
                <a:latin typeface="Times New Roman"/>
                <a:ea typeface="+mn-lt"/>
                <a:cs typeface="+mn-lt"/>
              </a:rPr>
              <a:t>Key Points:</a:t>
            </a:r>
            <a:endParaRPr lang="en-US">
              <a:latin typeface="Times New Roman"/>
              <a:cs typeface="Times New Roman"/>
            </a:endParaRPr>
          </a:p>
          <a:p>
            <a:pPr lvl="1">
              <a:buClr>
                <a:srgbClr val="1287C3"/>
              </a:buClr>
            </a:pPr>
            <a:r>
              <a:rPr lang="en-US" sz="2400" dirty="0">
                <a:latin typeface="Times New Roman"/>
                <a:ea typeface="+mn-lt"/>
                <a:cs typeface="+mn-lt"/>
              </a:rPr>
              <a:t>Embedded systems are specialized, efficient, and application-specific.</a:t>
            </a:r>
            <a:endParaRPr lang="en-US" sz="2400">
              <a:latin typeface="Times New Roman"/>
              <a:cs typeface="Times New Roman"/>
            </a:endParaRPr>
          </a:p>
          <a:p>
            <a:pPr lvl="1">
              <a:buClr>
                <a:srgbClr val="1287C3"/>
              </a:buClr>
            </a:pPr>
            <a:r>
              <a:rPr lang="en-US" sz="2400" dirty="0">
                <a:latin typeface="Times New Roman"/>
                <a:ea typeface="+mn-lt"/>
                <a:cs typeface="+mn-lt"/>
              </a:rPr>
              <a:t>They play a vital role in multiple industries.</a:t>
            </a:r>
            <a:endParaRPr lang="en-US" sz="2400">
              <a:latin typeface="Times New Roman"/>
              <a:cs typeface="Times New Roman"/>
            </a:endParaRPr>
          </a:p>
          <a:p>
            <a:pPr lvl="1">
              <a:buClr>
                <a:srgbClr val="1287C3"/>
              </a:buClr>
            </a:pPr>
            <a:r>
              <a:rPr lang="en-US" sz="2400" dirty="0">
                <a:latin typeface="Times New Roman"/>
                <a:ea typeface="+mn-lt"/>
                <a:cs typeface="+mn-lt"/>
              </a:rPr>
              <a:t>Understanding their design and applications is crucial for modern engineering.</a:t>
            </a:r>
            <a:endParaRPr lang="en-US" sz="2400">
              <a:latin typeface="Times New Roman"/>
              <a:cs typeface="Times New Roman"/>
            </a:endParaRPr>
          </a:p>
          <a:p>
            <a:pPr>
              <a:buClr>
                <a:srgbClr val="1287C3"/>
              </a:buClr>
            </a:pPr>
            <a:endParaRPr lang="en-US" b="1" dirty="0">
              <a:latin typeface="Times New Roman"/>
              <a:cs typeface="Times New Roman"/>
            </a:endParaRPr>
          </a:p>
          <a:p>
            <a:pPr>
              <a:buClr>
                <a:srgbClr val="1287C3"/>
              </a:buClr>
            </a:pPr>
            <a:endParaRPr lang="en-US" dirty="0">
              <a:latin typeface="Times New Roman"/>
              <a:cs typeface="Times New Roman"/>
            </a:endParaRPr>
          </a:p>
        </p:txBody>
      </p:sp>
    </p:spTree>
    <p:extLst>
      <p:ext uri="{BB962C8B-B14F-4D97-AF65-F5344CB8AC3E}">
        <p14:creationId xmlns:p14="http://schemas.microsoft.com/office/powerpoint/2010/main" val="19808954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ADA8EC3-01C5-453C-91A6-D01B9E15BF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9A1D7546-68ED-4F66-AA8D-D04BEAD39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1" name="Freeform 7">
              <a:extLst>
                <a:ext uri="{FF2B5EF4-FFF2-40B4-BE49-F238E27FC236}">
                  <a16:creationId xmlns:a16="http://schemas.microsoft.com/office/drawing/2014/main" id="{FCFE8A66-699D-4E05-B8FC-C31AE461D6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A124234B-D5D1-45F9-9B32-264F699BC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7A0B0249-AEB7-44A1-BEC3-A0C07E9E3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251D4BF9-284D-4B99-922C-BAB91FB2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733E9BD1-CC4F-4B4B-A413-92D6B1F0B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pic>
        <p:nvPicPr>
          <p:cNvPr id="4" name="Content Placeholder 3" descr="A person holding a question mark&#10;&#10;AI-generated content may be incorrect.">
            <a:extLst>
              <a:ext uri="{FF2B5EF4-FFF2-40B4-BE49-F238E27FC236}">
                <a16:creationId xmlns:a16="http://schemas.microsoft.com/office/drawing/2014/main" id="{75E54CA8-DF27-7075-8E82-424040DB0F9F}"/>
              </a:ext>
            </a:extLst>
          </p:cNvPr>
          <p:cNvPicPr>
            <a:picLocks noGrp="1" noChangeAspect="1"/>
          </p:cNvPicPr>
          <p:nvPr>
            <p:ph idx="1"/>
          </p:nvPr>
        </p:nvPicPr>
        <p:blipFill>
          <a:blip r:embed="rId3"/>
          <a:srcRect t="10000"/>
          <a:stretch/>
        </p:blipFill>
        <p:spPr>
          <a:xfrm>
            <a:off x="20" y="10"/>
            <a:ext cx="12191980" cy="6857990"/>
          </a:xfrm>
          <a:prstGeom prst="rect">
            <a:avLst/>
          </a:prstGeom>
        </p:spPr>
      </p:pic>
    </p:spTree>
    <p:extLst>
      <p:ext uri="{BB962C8B-B14F-4D97-AF65-F5344CB8AC3E}">
        <p14:creationId xmlns:p14="http://schemas.microsoft.com/office/powerpoint/2010/main" val="2198793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34"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38"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9"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0"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1"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2"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3"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3866C780-860A-98C2-F304-013474354A56}"/>
              </a:ext>
            </a:extLst>
          </p:cNvPr>
          <p:cNvSpPr>
            <a:spLocks noGrp="1"/>
          </p:cNvSpPr>
          <p:nvPr>
            <p:ph type="title"/>
          </p:nvPr>
        </p:nvSpPr>
        <p:spPr>
          <a:xfrm>
            <a:off x="3962399" y="685800"/>
            <a:ext cx="7345891" cy="1413933"/>
          </a:xfrm>
        </p:spPr>
        <p:txBody>
          <a:bodyPr>
            <a:normAutofit/>
          </a:bodyPr>
          <a:lstStyle/>
          <a:p>
            <a:r>
              <a:rPr lang="en-US" b="1" dirty="0">
                <a:latin typeface="Times New Roman"/>
                <a:cs typeface="Times New Roman"/>
              </a:rPr>
              <a:t>Characteristics of Embedded Systems</a:t>
            </a:r>
            <a:endParaRPr lang="en-US" dirty="0">
              <a:latin typeface="Times New Roman"/>
              <a:cs typeface="Times New Roman"/>
            </a:endParaRPr>
          </a:p>
        </p:txBody>
      </p:sp>
      <p:pic>
        <p:nvPicPr>
          <p:cNvPr id="24" name="Picture 23" descr="Speedometer">
            <a:extLst>
              <a:ext uri="{FF2B5EF4-FFF2-40B4-BE49-F238E27FC236}">
                <a16:creationId xmlns:a16="http://schemas.microsoft.com/office/drawing/2014/main" id="{0E2936E9-73D4-C047-C7C1-9A7FEEC8B04B}"/>
              </a:ext>
            </a:extLst>
          </p:cNvPr>
          <p:cNvPicPr>
            <a:picLocks noChangeAspect="1"/>
          </p:cNvPicPr>
          <p:nvPr/>
        </p:nvPicPr>
        <p:blipFill>
          <a:blip r:embed="rId3"/>
          <a:srcRect l="38935" r="29666"/>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Content Placeholder 2">
            <a:extLst>
              <a:ext uri="{FF2B5EF4-FFF2-40B4-BE49-F238E27FC236}">
                <a16:creationId xmlns:a16="http://schemas.microsoft.com/office/drawing/2014/main" id="{91D28504-B5FB-346A-11DA-478D8855E19F}"/>
              </a:ext>
            </a:extLst>
          </p:cNvPr>
          <p:cNvSpPr>
            <a:spLocks noGrp="1"/>
          </p:cNvSpPr>
          <p:nvPr>
            <p:ph idx="1"/>
          </p:nvPr>
        </p:nvSpPr>
        <p:spPr>
          <a:xfrm>
            <a:off x="3843867" y="2048933"/>
            <a:ext cx="7659156" cy="3742267"/>
          </a:xfrm>
        </p:spPr>
        <p:txBody>
          <a:bodyPr>
            <a:normAutofit/>
          </a:bodyPr>
          <a:lstStyle/>
          <a:p>
            <a:endParaRPr lang="en-US" b="1" dirty="0"/>
          </a:p>
          <a:p>
            <a:pPr>
              <a:buClr>
                <a:srgbClr val="1287C3"/>
              </a:buClr>
            </a:pPr>
            <a:r>
              <a:rPr lang="en-US" dirty="0">
                <a:ea typeface="+mn-lt"/>
                <a:cs typeface="+mn-lt"/>
              </a:rPr>
              <a:t>High speed and low power consumption</a:t>
            </a:r>
            <a:endParaRPr lang="en-US" dirty="0"/>
          </a:p>
          <a:p>
            <a:pPr>
              <a:buClr>
                <a:srgbClr val="1287C3"/>
              </a:buClr>
            </a:pPr>
            <a:r>
              <a:rPr lang="en-US" dirty="0">
                <a:ea typeface="+mn-lt"/>
                <a:cs typeface="+mn-lt"/>
              </a:rPr>
              <a:t>Small size and lightweight</a:t>
            </a:r>
            <a:endParaRPr lang="en-US" dirty="0"/>
          </a:p>
          <a:p>
            <a:pPr>
              <a:buClr>
                <a:srgbClr val="1287C3"/>
              </a:buClr>
            </a:pPr>
            <a:r>
              <a:rPr lang="en-US" dirty="0">
                <a:ea typeface="+mn-lt"/>
                <a:cs typeface="+mn-lt"/>
              </a:rPr>
              <a:t>High reliability and adaptability</a:t>
            </a:r>
            <a:endParaRPr lang="en-US" dirty="0"/>
          </a:p>
          <a:p>
            <a:pPr>
              <a:buClr>
                <a:srgbClr val="1287C3"/>
              </a:buClr>
            </a:pPr>
            <a:r>
              <a:rPr lang="en-US" dirty="0">
                <a:ea typeface="+mn-lt"/>
                <a:cs typeface="+mn-lt"/>
              </a:rPr>
              <a:t>Application-specific functionality</a:t>
            </a:r>
            <a:endParaRPr lang="en-US" dirty="0"/>
          </a:p>
          <a:p>
            <a:pPr>
              <a:buClr>
                <a:srgbClr val="1287C3"/>
              </a:buClr>
            </a:pPr>
            <a:endParaRPr lang="en-US" dirty="0"/>
          </a:p>
        </p:txBody>
      </p:sp>
    </p:spTree>
    <p:extLst>
      <p:ext uri="{BB962C8B-B14F-4D97-AF65-F5344CB8AC3E}">
        <p14:creationId xmlns:p14="http://schemas.microsoft.com/office/powerpoint/2010/main" val="3113096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CF576-CA71-AAC8-A899-7DAD18E8B0E7}"/>
              </a:ext>
            </a:extLst>
          </p:cNvPr>
          <p:cNvSpPr>
            <a:spLocks noGrp="1"/>
          </p:cNvSpPr>
          <p:nvPr>
            <p:ph type="title"/>
          </p:nvPr>
        </p:nvSpPr>
        <p:spPr>
          <a:xfrm>
            <a:off x="1484311" y="685800"/>
            <a:ext cx="10018713" cy="1227841"/>
          </a:xfrm>
        </p:spPr>
        <p:txBody>
          <a:bodyPr/>
          <a:lstStyle/>
          <a:p>
            <a:r>
              <a:rPr lang="en-US" b="1" dirty="0">
                <a:latin typeface="Times New Roman" panose="02020603050405020304" pitchFamily="18" charset="0"/>
                <a:cs typeface="Times New Roman" panose="02020603050405020304" pitchFamily="18" charset="0"/>
              </a:rPr>
              <a:t>Simple Examples of Embedded Systems</a:t>
            </a:r>
          </a:p>
        </p:txBody>
      </p:sp>
      <p:sp>
        <p:nvSpPr>
          <p:cNvPr id="3" name="Content Placeholder 2">
            <a:extLst>
              <a:ext uri="{FF2B5EF4-FFF2-40B4-BE49-F238E27FC236}">
                <a16:creationId xmlns:a16="http://schemas.microsoft.com/office/drawing/2014/main" id="{3E6F9C44-2B7C-2E3B-4175-E193879DF166}"/>
              </a:ext>
            </a:extLst>
          </p:cNvPr>
          <p:cNvSpPr>
            <a:spLocks noGrp="1"/>
          </p:cNvSpPr>
          <p:nvPr>
            <p:ph idx="1"/>
          </p:nvPr>
        </p:nvSpPr>
        <p:spPr>
          <a:xfrm>
            <a:off x="1757688" y="1913641"/>
            <a:ext cx="10018713" cy="4258559"/>
          </a:xfrm>
        </p:spPr>
        <p:txBody>
          <a:bodyPr>
            <a:normAutofit lnSpcReduction="10000"/>
          </a:bodyPr>
          <a:lstStyle/>
          <a:p>
            <a:pPr>
              <a:buFont typeface="+mj-lt"/>
              <a:buAutoNum type="arabicPeriod"/>
            </a:pPr>
            <a:r>
              <a:rPr lang="en-US" b="1" dirty="0"/>
              <a:t>Digital Watches</a:t>
            </a:r>
            <a:r>
              <a:rPr lang="en-US" dirty="0"/>
              <a:t>: Use microcontrollers to manage timekeeping and other features like alarms and stopwatches.</a:t>
            </a:r>
          </a:p>
          <a:p>
            <a:pPr>
              <a:buFont typeface="+mj-lt"/>
              <a:buAutoNum type="arabicPeriod"/>
            </a:pPr>
            <a:r>
              <a:rPr lang="en-US" b="1" dirty="0"/>
              <a:t>Microwave Ovens</a:t>
            </a:r>
            <a:r>
              <a:rPr lang="en-US" dirty="0"/>
              <a:t>: Embedded systems control cooking time, power levels, and display interfaces.</a:t>
            </a:r>
          </a:p>
          <a:p>
            <a:pPr>
              <a:buFont typeface="+mj-lt"/>
              <a:buAutoNum type="arabicPeriod"/>
            </a:pPr>
            <a:r>
              <a:rPr lang="en-US" b="1" dirty="0"/>
              <a:t>Washing Machines</a:t>
            </a:r>
            <a:r>
              <a:rPr lang="en-US" dirty="0"/>
              <a:t>: Automate washing cycles, water levels, and spin speed with embedded microcontrollers.</a:t>
            </a:r>
          </a:p>
          <a:p>
            <a:pPr>
              <a:buFont typeface="+mj-lt"/>
              <a:buAutoNum type="arabicPeriod"/>
            </a:pPr>
            <a:r>
              <a:rPr lang="en-US" b="1" dirty="0"/>
              <a:t>Fitness Trackers</a:t>
            </a:r>
            <a:r>
              <a:rPr lang="en-US" dirty="0"/>
              <a:t>: Monitor heart rate, steps, and sleep patterns using embedded sensors and processors.</a:t>
            </a:r>
          </a:p>
          <a:p>
            <a:pPr>
              <a:buFont typeface="+mj-lt"/>
              <a:buAutoNum type="arabicPeriod"/>
            </a:pPr>
            <a:r>
              <a:rPr lang="en-US" b="1" dirty="0"/>
              <a:t>Remote Controls</a:t>
            </a:r>
            <a:r>
              <a:rPr lang="en-US" dirty="0"/>
              <a:t>: Use embedded systems to transmit signals to control TVs, air conditioners, or other devices.</a:t>
            </a:r>
          </a:p>
        </p:txBody>
      </p:sp>
    </p:spTree>
    <p:extLst>
      <p:ext uri="{BB962C8B-B14F-4D97-AF65-F5344CB8AC3E}">
        <p14:creationId xmlns:p14="http://schemas.microsoft.com/office/powerpoint/2010/main" val="1731068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9FAA9-5417-BEFB-28E6-1E912A95898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Simple Examples of Embedded Systems</a:t>
            </a:r>
            <a:endParaRPr lang="en-US" dirty="0"/>
          </a:p>
        </p:txBody>
      </p:sp>
      <p:sp>
        <p:nvSpPr>
          <p:cNvPr id="3" name="Content Placeholder 2">
            <a:extLst>
              <a:ext uri="{FF2B5EF4-FFF2-40B4-BE49-F238E27FC236}">
                <a16:creationId xmlns:a16="http://schemas.microsoft.com/office/drawing/2014/main" id="{583726F8-B07F-0286-467C-C0707A149FDE}"/>
              </a:ext>
            </a:extLst>
          </p:cNvPr>
          <p:cNvSpPr>
            <a:spLocks noGrp="1"/>
          </p:cNvSpPr>
          <p:nvPr>
            <p:ph idx="1"/>
          </p:nvPr>
        </p:nvSpPr>
        <p:spPr>
          <a:xfrm>
            <a:off x="1701127" y="2346488"/>
            <a:ext cx="10018713" cy="3997752"/>
          </a:xfrm>
        </p:spPr>
        <p:txBody>
          <a:bodyPr>
            <a:normAutofit fontScale="92500" lnSpcReduction="20000"/>
          </a:bodyPr>
          <a:lstStyle/>
          <a:p>
            <a:pPr>
              <a:buFont typeface="+mj-lt"/>
              <a:buAutoNum type="arabicPeriod"/>
            </a:pPr>
            <a:r>
              <a:rPr lang="en-US" b="1" dirty="0"/>
              <a:t>Smart Thermostats</a:t>
            </a:r>
            <a:r>
              <a:rPr lang="en-US" dirty="0"/>
              <a:t>: Regulate home temperature and energy use based on programmed settings or learning algorithms.</a:t>
            </a:r>
          </a:p>
          <a:p>
            <a:pPr>
              <a:buFont typeface="+mj-lt"/>
              <a:buAutoNum type="arabicPeriod"/>
            </a:pPr>
            <a:r>
              <a:rPr lang="en-US" b="1" dirty="0"/>
              <a:t>Car Anti-lock Braking Systems (ABS)</a:t>
            </a:r>
            <a:r>
              <a:rPr lang="en-US" dirty="0"/>
              <a:t>: Embedded systems ensure the car’s wheels don’t lock up during braking for safety.</a:t>
            </a:r>
          </a:p>
          <a:p>
            <a:pPr>
              <a:buFont typeface="+mj-lt"/>
              <a:buAutoNum type="arabicPeriod"/>
            </a:pPr>
            <a:r>
              <a:rPr lang="en-US" b="1" dirty="0"/>
              <a:t>Digital Cameras</a:t>
            </a:r>
            <a:r>
              <a:rPr lang="en-US" dirty="0"/>
              <a:t>: Handle image processing, autofocus, and storage.</a:t>
            </a:r>
          </a:p>
          <a:p>
            <a:pPr>
              <a:buFont typeface="+mj-lt"/>
              <a:buAutoNum type="arabicPeriod"/>
            </a:pPr>
            <a:r>
              <a:rPr lang="en-US" b="1" dirty="0"/>
              <a:t>Traffic Lights</a:t>
            </a:r>
            <a:r>
              <a:rPr lang="en-US" dirty="0"/>
              <a:t>: Use embedded systems to control signal timing and manage traffic flow.</a:t>
            </a:r>
          </a:p>
          <a:p>
            <a:pPr>
              <a:buFont typeface="+mj-lt"/>
              <a:buAutoNum type="arabicPeriod"/>
            </a:pPr>
            <a:r>
              <a:rPr lang="en-US" b="1" dirty="0"/>
              <a:t>Printers</a:t>
            </a:r>
            <a:r>
              <a:rPr lang="en-US" dirty="0"/>
              <a:t>: Embedded controllers manage printing tasks, paper feed, and ink usage.</a:t>
            </a:r>
          </a:p>
          <a:p>
            <a:pPr marL="0" indent="0">
              <a:buNone/>
            </a:pPr>
            <a:endParaRPr lang="en-US" dirty="0"/>
          </a:p>
          <a:p>
            <a:r>
              <a:rPr lang="en-US" dirty="0"/>
              <a:t>Each of these devices integrates hardware and software designed for a specific function, making them examples of embedded systems.</a:t>
            </a:r>
          </a:p>
          <a:p>
            <a:endParaRPr lang="en-US" dirty="0"/>
          </a:p>
        </p:txBody>
      </p:sp>
    </p:spTree>
    <p:extLst>
      <p:ext uri="{BB962C8B-B14F-4D97-AF65-F5344CB8AC3E}">
        <p14:creationId xmlns:p14="http://schemas.microsoft.com/office/powerpoint/2010/main" val="3187221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12"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16"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8"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EA18930A-6088-CA7A-DDD3-B26934195950}"/>
              </a:ext>
            </a:extLst>
          </p:cNvPr>
          <p:cNvSpPr>
            <a:spLocks noGrp="1"/>
          </p:cNvSpPr>
          <p:nvPr>
            <p:ph type="title"/>
          </p:nvPr>
        </p:nvSpPr>
        <p:spPr>
          <a:xfrm>
            <a:off x="3962399" y="685800"/>
            <a:ext cx="7345891" cy="1413933"/>
          </a:xfrm>
        </p:spPr>
        <p:txBody>
          <a:bodyPr>
            <a:normAutofit/>
          </a:bodyPr>
          <a:lstStyle/>
          <a:p>
            <a:r>
              <a:rPr lang="en-US" dirty="0">
                <a:latin typeface="Times New Roman"/>
                <a:cs typeface="Times New Roman"/>
              </a:rPr>
              <a:t>History of Embedded Systems</a:t>
            </a:r>
          </a:p>
        </p:txBody>
      </p:sp>
      <p:pic>
        <p:nvPicPr>
          <p:cNvPr id="5" name="Picture 4" descr="Glowing circuit board">
            <a:extLst>
              <a:ext uri="{FF2B5EF4-FFF2-40B4-BE49-F238E27FC236}">
                <a16:creationId xmlns:a16="http://schemas.microsoft.com/office/drawing/2014/main" id="{38AD6F3B-8E30-8C3C-A99D-66AF1DAD18E8}"/>
              </a:ext>
            </a:extLst>
          </p:cNvPr>
          <p:cNvPicPr>
            <a:picLocks noChangeAspect="1"/>
          </p:cNvPicPr>
          <p:nvPr/>
        </p:nvPicPr>
        <p:blipFill>
          <a:blip r:embed="rId3"/>
          <a:srcRect l="48833" r="17548" b="-3"/>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Content Placeholder 2">
            <a:extLst>
              <a:ext uri="{FF2B5EF4-FFF2-40B4-BE49-F238E27FC236}">
                <a16:creationId xmlns:a16="http://schemas.microsoft.com/office/drawing/2014/main" id="{4EEB0521-02DE-83CC-881F-E12ECD0CA5B0}"/>
              </a:ext>
            </a:extLst>
          </p:cNvPr>
          <p:cNvSpPr>
            <a:spLocks noGrp="1"/>
          </p:cNvSpPr>
          <p:nvPr>
            <p:ph idx="1"/>
          </p:nvPr>
        </p:nvSpPr>
        <p:spPr>
          <a:xfrm>
            <a:off x="3843867" y="2048933"/>
            <a:ext cx="7659156" cy="3742267"/>
          </a:xfrm>
        </p:spPr>
        <p:txBody>
          <a:bodyPr>
            <a:normAutofit/>
          </a:bodyPr>
          <a:lstStyle/>
          <a:p>
            <a:pPr>
              <a:lnSpc>
                <a:spcPct val="90000"/>
              </a:lnSpc>
            </a:pPr>
            <a:r>
              <a:rPr lang="en-US" sz="2200" dirty="0"/>
              <a:t>1960s: The Birth of Embedded Systems</a:t>
            </a:r>
          </a:p>
          <a:p>
            <a:pPr>
              <a:lnSpc>
                <a:spcPct val="90000"/>
              </a:lnSpc>
            </a:pPr>
            <a:r>
              <a:rPr lang="en-US" sz="2200" dirty="0"/>
              <a:t>1970s: Introduction of Microprocessors</a:t>
            </a:r>
          </a:p>
          <a:p>
            <a:pPr>
              <a:lnSpc>
                <a:spcPct val="90000"/>
              </a:lnSpc>
            </a:pPr>
            <a:r>
              <a:rPr lang="en-US" sz="2200" dirty="0"/>
              <a:t>1980s: Expansion and Miniaturization</a:t>
            </a:r>
          </a:p>
          <a:p>
            <a:pPr>
              <a:lnSpc>
                <a:spcPct val="90000"/>
              </a:lnSpc>
            </a:pPr>
            <a:r>
              <a:rPr lang="en-US" sz="2200" dirty="0"/>
              <a:t>1990s: Embedded Systems in Networking and Multimedia</a:t>
            </a:r>
          </a:p>
          <a:p>
            <a:pPr>
              <a:lnSpc>
                <a:spcPct val="90000"/>
              </a:lnSpc>
            </a:pPr>
            <a:r>
              <a:rPr lang="en-US" sz="2200" dirty="0"/>
              <a:t>2000s: Rise of Embedded Systems in Mobile and IoT</a:t>
            </a:r>
          </a:p>
          <a:p>
            <a:pPr>
              <a:lnSpc>
                <a:spcPct val="90000"/>
              </a:lnSpc>
            </a:pPr>
            <a:r>
              <a:rPr lang="en-US" sz="2200" dirty="0"/>
              <a:t>2010s and Beyond: Embedded AI and Edge Computing</a:t>
            </a:r>
            <a:endParaRPr lang="en-US" sz="2200" dirty="0">
              <a:latin typeface="Times New Roman"/>
              <a:cs typeface="Times New Roman"/>
            </a:endParaRPr>
          </a:p>
        </p:txBody>
      </p:sp>
    </p:spTree>
    <p:extLst>
      <p:ext uri="{BB962C8B-B14F-4D97-AF65-F5344CB8AC3E}">
        <p14:creationId xmlns:p14="http://schemas.microsoft.com/office/powerpoint/2010/main" val="3683412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957AB6-6B21-7C6C-5EB5-ABEE3A0C01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45164B-E18E-B5D2-14A6-D4BE7C0F6362}"/>
              </a:ext>
            </a:extLst>
          </p:cNvPr>
          <p:cNvSpPr>
            <a:spLocks noGrp="1"/>
          </p:cNvSpPr>
          <p:nvPr>
            <p:ph type="title"/>
          </p:nvPr>
        </p:nvSpPr>
        <p:spPr>
          <a:xfrm>
            <a:off x="3962399" y="685800"/>
            <a:ext cx="7345891" cy="1413933"/>
          </a:xfrm>
        </p:spPr>
        <p:txBody>
          <a:bodyPr>
            <a:normAutofit/>
          </a:bodyPr>
          <a:lstStyle/>
          <a:p>
            <a:r>
              <a:rPr lang="en-US" dirty="0">
                <a:latin typeface="Times New Roman"/>
                <a:cs typeface="Times New Roman"/>
              </a:rPr>
              <a:t>1960’s: The Birth of Embedded Systems</a:t>
            </a:r>
          </a:p>
        </p:txBody>
      </p:sp>
      <p:pic>
        <p:nvPicPr>
          <p:cNvPr id="5" name="Picture 4" descr="Glowing circuit board">
            <a:extLst>
              <a:ext uri="{FF2B5EF4-FFF2-40B4-BE49-F238E27FC236}">
                <a16:creationId xmlns:a16="http://schemas.microsoft.com/office/drawing/2014/main" id="{10A7FA13-8FCC-6C9F-72C7-304D89AB887F}"/>
              </a:ext>
            </a:extLst>
          </p:cNvPr>
          <p:cNvPicPr>
            <a:picLocks noChangeAspect="1"/>
          </p:cNvPicPr>
          <p:nvPr/>
        </p:nvPicPr>
        <p:blipFill>
          <a:blip r:embed="rId2"/>
          <a:srcRect l="48833" r="17548" b="-3"/>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Content Placeholder 2">
            <a:extLst>
              <a:ext uri="{FF2B5EF4-FFF2-40B4-BE49-F238E27FC236}">
                <a16:creationId xmlns:a16="http://schemas.microsoft.com/office/drawing/2014/main" id="{4E48A189-D7A1-F6F1-5B86-184525137E66}"/>
              </a:ext>
            </a:extLst>
          </p:cNvPr>
          <p:cNvSpPr>
            <a:spLocks noGrp="1"/>
          </p:cNvSpPr>
          <p:nvPr>
            <p:ph idx="1"/>
          </p:nvPr>
        </p:nvSpPr>
        <p:spPr>
          <a:xfrm>
            <a:off x="3843867" y="2048933"/>
            <a:ext cx="7659156" cy="3742267"/>
          </a:xfrm>
        </p:spPr>
        <p:txBody>
          <a:bodyPr>
            <a:normAutofit/>
          </a:bodyPr>
          <a:lstStyle/>
          <a:p>
            <a:pPr>
              <a:lnSpc>
                <a:spcPct val="90000"/>
              </a:lnSpc>
            </a:pPr>
            <a:r>
              <a:rPr lang="en-US" sz="2200" dirty="0"/>
              <a:t>The first embedded system was created in 1961 with the development of the Apollo Guidance Computer (AGC). </a:t>
            </a:r>
          </a:p>
          <a:p>
            <a:pPr>
              <a:lnSpc>
                <a:spcPct val="90000"/>
              </a:lnSpc>
            </a:pPr>
            <a:r>
              <a:rPr lang="en-US" sz="2200" dirty="0"/>
              <a:t>It was used in the Apollo space missions to control spacecraft navigation and guidance.</a:t>
            </a:r>
          </a:p>
          <a:p>
            <a:pPr>
              <a:lnSpc>
                <a:spcPct val="90000"/>
              </a:lnSpc>
            </a:pPr>
            <a:r>
              <a:rPr lang="en-US" sz="2200" dirty="0"/>
              <a:t>In 1968, the first real industrial application of an embedded system was in the Volkswagen Beetle, which used a microcontroller for its electronic fuel injection system.</a:t>
            </a:r>
          </a:p>
        </p:txBody>
      </p:sp>
    </p:spTree>
    <p:extLst>
      <p:ext uri="{BB962C8B-B14F-4D97-AF65-F5344CB8AC3E}">
        <p14:creationId xmlns:p14="http://schemas.microsoft.com/office/powerpoint/2010/main" val="1368862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F81DB-E3B7-75B0-A1CE-CD26BF1B6B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F272A0-74F7-6C90-A783-679635458D11}"/>
              </a:ext>
            </a:extLst>
          </p:cNvPr>
          <p:cNvSpPr>
            <a:spLocks noGrp="1"/>
          </p:cNvSpPr>
          <p:nvPr>
            <p:ph type="title"/>
          </p:nvPr>
        </p:nvSpPr>
        <p:spPr>
          <a:xfrm>
            <a:off x="3962399" y="685800"/>
            <a:ext cx="7345891" cy="1413933"/>
          </a:xfrm>
        </p:spPr>
        <p:txBody>
          <a:bodyPr>
            <a:normAutofit/>
          </a:bodyPr>
          <a:lstStyle/>
          <a:p>
            <a:r>
              <a:rPr lang="en-US" dirty="0">
                <a:latin typeface="Times New Roman"/>
                <a:cs typeface="Times New Roman"/>
              </a:rPr>
              <a:t>1970’s: Introduction of microprocessors</a:t>
            </a:r>
          </a:p>
        </p:txBody>
      </p:sp>
      <p:pic>
        <p:nvPicPr>
          <p:cNvPr id="5" name="Picture 4" descr="Glowing circuit board">
            <a:extLst>
              <a:ext uri="{FF2B5EF4-FFF2-40B4-BE49-F238E27FC236}">
                <a16:creationId xmlns:a16="http://schemas.microsoft.com/office/drawing/2014/main" id="{6461B6FA-5F45-CD0A-ECDA-FF5C2E69A75D}"/>
              </a:ext>
            </a:extLst>
          </p:cNvPr>
          <p:cNvPicPr>
            <a:picLocks noChangeAspect="1"/>
          </p:cNvPicPr>
          <p:nvPr/>
        </p:nvPicPr>
        <p:blipFill>
          <a:blip r:embed="rId2"/>
          <a:srcRect l="48833" r="17548" b="-3"/>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Content Placeholder 2">
            <a:extLst>
              <a:ext uri="{FF2B5EF4-FFF2-40B4-BE49-F238E27FC236}">
                <a16:creationId xmlns:a16="http://schemas.microsoft.com/office/drawing/2014/main" id="{AFC1C948-6516-7D1D-42EF-6F0F633A555A}"/>
              </a:ext>
            </a:extLst>
          </p:cNvPr>
          <p:cNvSpPr>
            <a:spLocks noGrp="1"/>
          </p:cNvSpPr>
          <p:nvPr>
            <p:ph idx="1"/>
          </p:nvPr>
        </p:nvSpPr>
        <p:spPr>
          <a:xfrm>
            <a:off x="3843867" y="2048933"/>
            <a:ext cx="7659156" cy="3742267"/>
          </a:xfrm>
        </p:spPr>
        <p:txBody>
          <a:bodyPr>
            <a:normAutofit/>
          </a:bodyPr>
          <a:lstStyle/>
          <a:p>
            <a:pPr>
              <a:lnSpc>
                <a:spcPct val="90000"/>
              </a:lnSpc>
            </a:pPr>
            <a:r>
              <a:rPr lang="en-US" sz="2200" dirty="0"/>
              <a:t>The introduction of microprocessors revolutionized embedded systems. </a:t>
            </a:r>
          </a:p>
          <a:p>
            <a:pPr>
              <a:lnSpc>
                <a:spcPct val="90000"/>
              </a:lnSpc>
            </a:pPr>
            <a:r>
              <a:rPr lang="en-US" sz="2200" dirty="0"/>
              <a:t>In 1971, Intel launched the Intel 4004, the first commercially available microprocessor.</a:t>
            </a:r>
          </a:p>
          <a:p>
            <a:pPr>
              <a:lnSpc>
                <a:spcPct val="90000"/>
              </a:lnSpc>
            </a:pPr>
            <a:r>
              <a:rPr lang="en-US" sz="2200" dirty="0"/>
              <a:t>This era saw the rise of embedded systems in consumer electronics, such as calculators and early digital watches.</a:t>
            </a:r>
          </a:p>
        </p:txBody>
      </p:sp>
    </p:spTree>
    <p:extLst>
      <p:ext uri="{BB962C8B-B14F-4D97-AF65-F5344CB8AC3E}">
        <p14:creationId xmlns:p14="http://schemas.microsoft.com/office/powerpoint/2010/main" val="11311162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office theme</Template>
  <TotalTime>78</TotalTime>
  <Words>1778</Words>
  <Application>Microsoft Office PowerPoint</Application>
  <PresentationFormat>Widescreen</PresentationFormat>
  <Paragraphs>212</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Aptos</vt:lpstr>
      <vt:lpstr>Arial</vt:lpstr>
      <vt:lpstr>Corbel</vt:lpstr>
      <vt:lpstr>Courier New</vt:lpstr>
      <vt:lpstr>Times New Roman</vt:lpstr>
      <vt:lpstr>Parallax</vt:lpstr>
      <vt:lpstr>EMBEDDED SYSTEMS</vt:lpstr>
      <vt:lpstr>Learning Outcomes</vt:lpstr>
      <vt:lpstr>Introduction to Embedded Systems </vt:lpstr>
      <vt:lpstr>Characteristics of Embedded Systems</vt:lpstr>
      <vt:lpstr>Simple Examples of Embedded Systems</vt:lpstr>
      <vt:lpstr>Simple Examples of Embedded Systems</vt:lpstr>
      <vt:lpstr>History of Embedded Systems</vt:lpstr>
      <vt:lpstr>1960’s: The Birth of Embedded Systems</vt:lpstr>
      <vt:lpstr>1970’s: Introduction of microprocessors</vt:lpstr>
      <vt:lpstr>1980’s: Expansion and Miniaturization</vt:lpstr>
      <vt:lpstr>1990’s: Embedded Systems in Networking and Multimedia</vt:lpstr>
      <vt:lpstr>2010: Embedded AI and Edge Computing</vt:lpstr>
      <vt:lpstr>Edge Computing</vt:lpstr>
      <vt:lpstr>Latency</vt:lpstr>
      <vt:lpstr>Embedded Systems vs. General Computing Systems </vt:lpstr>
      <vt:lpstr>Categories of Embedded Systems</vt:lpstr>
      <vt:lpstr>Categories of Embedded Systems</vt:lpstr>
      <vt:lpstr>Based on Functionality</vt:lpstr>
      <vt:lpstr>Stand-alone embedded systems</vt:lpstr>
      <vt:lpstr>Real-time embedded systems</vt:lpstr>
      <vt:lpstr>Networked embedded systems</vt:lpstr>
      <vt:lpstr>Mobile embedded systems</vt:lpstr>
      <vt:lpstr>Based on Performance</vt:lpstr>
      <vt:lpstr>Small-scale embedded systems</vt:lpstr>
      <vt:lpstr>Medium-scale embedded systems</vt:lpstr>
      <vt:lpstr>Large-scale embedded systems</vt:lpstr>
      <vt:lpstr>Based on Application Domain</vt:lpstr>
      <vt:lpstr>Based on Power and Performance</vt:lpstr>
      <vt:lpstr>Embedded Systems in Quantum Computers</vt:lpstr>
      <vt:lpstr>Classical Control Systems</vt:lpstr>
      <vt:lpstr>Cryogenic Environment Management</vt:lpstr>
      <vt:lpstr>Data Acquisition and Processing</vt:lpstr>
      <vt:lpstr>Error Correction and Stabilization</vt:lpstr>
      <vt:lpstr>Quantum-Classical Interface</vt:lpstr>
      <vt:lpstr>Applications of Embedded Systems</vt:lpstr>
      <vt:lpstr>Why Study Embedded Systems?</vt:lpstr>
      <vt:lpstr>Summary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USER</cp:lastModifiedBy>
  <cp:revision>361</cp:revision>
  <dcterms:created xsi:type="dcterms:W3CDTF">2025-01-17T18:55:56Z</dcterms:created>
  <dcterms:modified xsi:type="dcterms:W3CDTF">2025-01-23T10:38:24Z</dcterms:modified>
</cp:coreProperties>
</file>