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956" autoAdjust="0"/>
    <p:restoredTop sz="81086" autoAdjust="0"/>
  </p:normalViewPr>
  <p:slideViewPr>
    <p:cSldViewPr>
      <p:cViewPr varScale="1">
        <p:scale>
          <a:sx n="137" d="100"/>
          <a:sy n="137" d="100"/>
        </p:scale>
        <p:origin x="1806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80F81-3A75-4A38-94D2-1388D31F862E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483B1-F758-4C21-8A0B-EB8B7E2FDB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2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483B1-F758-4C21-8A0B-EB8B7E2FDB9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958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6233" y="1072832"/>
            <a:ext cx="3923982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2467" y="1938020"/>
            <a:ext cx="3231515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822" y="795972"/>
            <a:ext cx="2008155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7471" y="795972"/>
            <a:ext cx="2008155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49885"/>
          </a:xfrm>
          <a:custGeom>
            <a:avLst/>
            <a:gdLst/>
            <a:ahLst/>
            <a:cxnLst/>
            <a:rect l="l" t="t" r="r" b="b"/>
            <a:pathLst>
              <a:path w="4608195" h="349885">
                <a:moveTo>
                  <a:pt x="4608195" y="0"/>
                </a:moveTo>
                <a:lnTo>
                  <a:pt x="0" y="0"/>
                </a:lnTo>
                <a:lnTo>
                  <a:pt x="0" y="349884"/>
                </a:lnTo>
                <a:lnTo>
                  <a:pt x="4608195" y="349884"/>
                </a:lnTo>
                <a:lnTo>
                  <a:pt x="4608195" y="0"/>
                </a:lnTo>
                <a:close/>
              </a:path>
            </a:pathLst>
          </a:custGeom>
          <a:solidFill>
            <a:srgbClr val="333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3980" y="63449"/>
            <a:ext cx="650240" cy="238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6204" y="869061"/>
            <a:ext cx="4384040" cy="1795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9593" y="3218497"/>
            <a:ext cx="1477264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822" y="3218497"/>
            <a:ext cx="106178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23844" y="3218497"/>
            <a:ext cx="106178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0.xml"/><Relationship Id="rId2" Type="http://schemas.openxmlformats.org/officeDocument/2006/relationships/slide" Target="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" Target="slide6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12700" y="3392220"/>
            <a:ext cx="33083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spc="-10" dirty="0">
                <a:latin typeface="Microsoft Sans Serif"/>
                <a:cs typeface="Microsoft Sans Serif"/>
              </a:rPr>
              <a:t>[</a:t>
            </a:r>
            <a:r>
              <a:rPr sz="450" spc="5" dirty="0">
                <a:latin typeface="Microsoft Sans Serif"/>
                <a:cs typeface="Microsoft Sans Serif"/>
              </a:rPr>
              <a:t>T</a:t>
            </a:r>
            <a:r>
              <a:rPr sz="450" spc="-15" dirty="0">
                <a:latin typeface="Microsoft Sans Serif"/>
                <a:cs typeface="Microsoft Sans Serif"/>
              </a:rPr>
              <a:t>y</a:t>
            </a:r>
            <a:r>
              <a:rPr sz="450" spc="10" dirty="0">
                <a:latin typeface="Microsoft Sans Serif"/>
                <a:cs typeface="Microsoft Sans Serif"/>
              </a:rPr>
              <a:t>pe</a:t>
            </a:r>
            <a:r>
              <a:rPr sz="450" spc="-25" dirty="0">
                <a:latin typeface="Microsoft Sans Serif"/>
                <a:cs typeface="Microsoft Sans Serif"/>
              </a:rPr>
              <a:t> </a:t>
            </a:r>
            <a:r>
              <a:rPr sz="450" spc="10" dirty="0">
                <a:latin typeface="Microsoft Sans Serif"/>
                <a:cs typeface="Microsoft Sans Serif"/>
              </a:rPr>
              <a:t>he</a:t>
            </a:r>
            <a:r>
              <a:rPr sz="450" spc="-35" dirty="0">
                <a:latin typeface="Microsoft Sans Serif"/>
                <a:cs typeface="Microsoft Sans Serif"/>
              </a:rPr>
              <a:t>r</a:t>
            </a:r>
            <a:r>
              <a:rPr sz="450" spc="10" dirty="0">
                <a:latin typeface="Microsoft Sans Serif"/>
                <a:cs typeface="Microsoft Sans Serif"/>
              </a:rPr>
              <a:t>e</a:t>
            </a:r>
            <a:r>
              <a:rPr sz="450" spc="-5" dirty="0">
                <a:latin typeface="Microsoft Sans Serif"/>
                <a:cs typeface="Microsoft Sans Serif"/>
              </a:rPr>
              <a:t>]</a:t>
            </a:r>
            <a:r>
              <a:rPr sz="450" dirty="0">
                <a:latin typeface="Microsoft Sans Serif"/>
                <a:cs typeface="Microsoft Sans Serif"/>
              </a:rPr>
              <a:t> </a:t>
            </a:r>
            <a:endParaRPr sz="4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149855" y="3392220"/>
            <a:ext cx="33083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spc="-10" dirty="0">
                <a:latin typeface="Microsoft Sans Serif"/>
                <a:cs typeface="Microsoft Sans Serif"/>
              </a:rPr>
              <a:t>[</a:t>
            </a:r>
            <a:r>
              <a:rPr sz="450" spc="5" dirty="0">
                <a:latin typeface="Microsoft Sans Serif"/>
                <a:cs typeface="Microsoft Sans Serif"/>
              </a:rPr>
              <a:t>T</a:t>
            </a:r>
            <a:r>
              <a:rPr sz="450" spc="-15" dirty="0">
                <a:latin typeface="Microsoft Sans Serif"/>
                <a:cs typeface="Microsoft Sans Serif"/>
              </a:rPr>
              <a:t>y</a:t>
            </a:r>
            <a:r>
              <a:rPr sz="450" spc="10" dirty="0">
                <a:latin typeface="Microsoft Sans Serif"/>
                <a:cs typeface="Microsoft Sans Serif"/>
              </a:rPr>
              <a:t>pe</a:t>
            </a:r>
            <a:r>
              <a:rPr sz="450" spc="-25" dirty="0">
                <a:latin typeface="Microsoft Sans Serif"/>
                <a:cs typeface="Microsoft Sans Serif"/>
              </a:rPr>
              <a:t> </a:t>
            </a:r>
            <a:r>
              <a:rPr sz="450" spc="10" dirty="0">
                <a:latin typeface="Microsoft Sans Serif"/>
                <a:cs typeface="Microsoft Sans Serif"/>
              </a:rPr>
              <a:t>he</a:t>
            </a:r>
            <a:r>
              <a:rPr sz="450" spc="-35" dirty="0">
                <a:latin typeface="Microsoft Sans Serif"/>
                <a:cs typeface="Microsoft Sans Serif"/>
              </a:rPr>
              <a:t>r</a:t>
            </a:r>
            <a:r>
              <a:rPr sz="450" spc="10" dirty="0">
                <a:latin typeface="Microsoft Sans Serif"/>
                <a:cs typeface="Microsoft Sans Serif"/>
              </a:rPr>
              <a:t>e</a:t>
            </a:r>
            <a:r>
              <a:rPr sz="450" spc="-5" dirty="0">
                <a:latin typeface="Microsoft Sans Serif"/>
                <a:cs typeface="Microsoft Sans Serif"/>
              </a:rPr>
              <a:t>]</a:t>
            </a:r>
            <a:r>
              <a:rPr sz="450" dirty="0">
                <a:latin typeface="Microsoft Sans Serif"/>
                <a:cs typeface="Microsoft Sans Serif"/>
              </a:rPr>
              <a:t> </a:t>
            </a:r>
            <a:endParaRPr sz="4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12158" y="3392220"/>
            <a:ext cx="31559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spc="-10" dirty="0">
                <a:latin typeface="Microsoft Sans Serif"/>
                <a:cs typeface="Microsoft Sans Serif"/>
              </a:rPr>
              <a:t>[</a:t>
            </a:r>
            <a:r>
              <a:rPr sz="450" spc="5" dirty="0">
                <a:latin typeface="Microsoft Sans Serif"/>
                <a:cs typeface="Microsoft Sans Serif"/>
              </a:rPr>
              <a:t>T</a:t>
            </a:r>
            <a:r>
              <a:rPr sz="450" spc="-15" dirty="0">
                <a:latin typeface="Microsoft Sans Serif"/>
                <a:cs typeface="Microsoft Sans Serif"/>
              </a:rPr>
              <a:t>y</a:t>
            </a:r>
            <a:r>
              <a:rPr sz="450" spc="10" dirty="0">
                <a:latin typeface="Microsoft Sans Serif"/>
                <a:cs typeface="Microsoft Sans Serif"/>
              </a:rPr>
              <a:t>pe</a:t>
            </a:r>
            <a:r>
              <a:rPr sz="450" spc="-25" dirty="0">
                <a:latin typeface="Microsoft Sans Serif"/>
                <a:cs typeface="Microsoft Sans Serif"/>
              </a:rPr>
              <a:t> </a:t>
            </a:r>
            <a:r>
              <a:rPr sz="450" spc="10" dirty="0">
                <a:latin typeface="Microsoft Sans Serif"/>
                <a:cs typeface="Microsoft Sans Serif"/>
              </a:rPr>
              <a:t>he</a:t>
            </a:r>
            <a:r>
              <a:rPr sz="450" spc="-35" dirty="0">
                <a:latin typeface="Microsoft Sans Serif"/>
                <a:cs typeface="Microsoft Sans Serif"/>
              </a:rPr>
              <a:t>r</a:t>
            </a:r>
            <a:r>
              <a:rPr sz="450" spc="10" dirty="0">
                <a:latin typeface="Microsoft Sans Serif"/>
                <a:cs typeface="Microsoft Sans Serif"/>
              </a:rPr>
              <a:t>e</a:t>
            </a:r>
            <a:r>
              <a:rPr sz="450" dirty="0">
                <a:latin typeface="Microsoft Sans Serif"/>
                <a:cs typeface="Microsoft Sans Serif"/>
              </a:rPr>
              <a:t>]</a:t>
            </a:r>
            <a:endParaRPr sz="45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-12700" y="267969"/>
            <a:ext cx="6286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84426" y="1290065"/>
            <a:ext cx="88011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45" dirty="0">
                <a:latin typeface="Microsoft Sans Serif"/>
                <a:cs typeface="Microsoft Sans Serif"/>
              </a:rPr>
              <a:t>ECONOMICS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-12700" y="1451863"/>
            <a:ext cx="6286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293111" y="1610359"/>
            <a:ext cx="62865" cy="666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285"/>
              </a:lnSpc>
              <a:spcBef>
                <a:spcPts val="100"/>
              </a:spcBef>
            </a:pP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ts val="1235"/>
              </a:lnSpc>
            </a:pP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ts val="1235"/>
              </a:lnSpc>
            </a:pP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ts val="1285"/>
              </a:lnSpc>
            </a:pP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-12700" y="2241905"/>
            <a:ext cx="59690" cy="8997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165"/>
              </a:lnSpc>
              <a:spcBef>
                <a:spcPts val="105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4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4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65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87630" y="887729"/>
            <a:ext cx="4483735" cy="265430"/>
            <a:chOff x="87630" y="887729"/>
            <a:chExt cx="4483735" cy="265430"/>
          </a:xfrm>
        </p:grpSpPr>
        <p:sp>
          <p:nvSpPr>
            <p:cNvPr id="11" name="object 11"/>
            <p:cNvSpPr/>
            <p:nvPr/>
          </p:nvSpPr>
          <p:spPr>
            <a:xfrm>
              <a:off x="87630" y="887729"/>
              <a:ext cx="4432300" cy="82550"/>
            </a:xfrm>
            <a:custGeom>
              <a:avLst/>
              <a:gdLst/>
              <a:ahLst/>
              <a:cxnLst/>
              <a:rect l="l" t="t" r="r" b="b"/>
              <a:pathLst>
                <a:path w="4432300" h="82550">
                  <a:moveTo>
                    <a:pt x="4381500" y="0"/>
                  </a:moveTo>
                  <a:lnTo>
                    <a:pt x="50800" y="0"/>
                  </a:lnTo>
                  <a:lnTo>
                    <a:pt x="31114" y="3810"/>
                  </a:lnTo>
                  <a:lnTo>
                    <a:pt x="15239" y="15239"/>
                  </a:lnTo>
                  <a:lnTo>
                    <a:pt x="3809" y="31114"/>
                  </a:lnTo>
                  <a:lnTo>
                    <a:pt x="0" y="50800"/>
                  </a:lnTo>
                  <a:lnTo>
                    <a:pt x="0" y="82550"/>
                  </a:lnTo>
                  <a:lnTo>
                    <a:pt x="4432300" y="82550"/>
                  </a:lnTo>
                  <a:lnTo>
                    <a:pt x="4432300" y="50800"/>
                  </a:lnTo>
                  <a:lnTo>
                    <a:pt x="4428490" y="31114"/>
                  </a:lnTo>
                  <a:lnTo>
                    <a:pt x="4417695" y="15239"/>
                  </a:lnTo>
                  <a:lnTo>
                    <a:pt x="4401185" y="3810"/>
                  </a:lnTo>
                  <a:lnTo>
                    <a:pt x="4381500" y="0"/>
                  </a:lnTo>
                  <a:close/>
                </a:path>
              </a:pathLst>
            </a:custGeom>
            <a:solidFill>
              <a:srgbClr val="333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8430" y="1051559"/>
              <a:ext cx="101599" cy="10160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230" y="937894"/>
              <a:ext cx="4382135" cy="215264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87630" y="931544"/>
              <a:ext cx="4432300" cy="170815"/>
            </a:xfrm>
            <a:custGeom>
              <a:avLst/>
              <a:gdLst/>
              <a:ahLst/>
              <a:cxnLst/>
              <a:rect l="l" t="t" r="r" b="b"/>
              <a:pathLst>
                <a:path w="4432300" h="170815">
                  <a:moveTo>
                    <a:pt x="4432300" y="0"/>
                  </a:moveTo>
                  <a:lnTo>
                    <a:pt x="0" y="0"/>
                  </a:lnTo>
                  <a:lnTo>
                    <a:pt x="0" y="120015"/>
                  </a:lnTo>
                  <a:lnTo>
                    <a:pt x="3809" y="139700"/>
                  </a:lnTo>
                  <a:lnTo>
                    <a:pt x="15239" y="155575"/>
                  </a:lnTo>
                  <a:lnTo>
                    <a:pt x="31114" y="166370"/>
                  </a:lnTo>
                  <a:lnTo>
                    <a:pt x="50800" y="170815"/>
                  </a:lnTo>
                  <a:lnTo>
                    <a:pt x="4381500" y="170815"/>
                  </a:lnTo>
                  <a:lnTo>
                    <a:pt x="4401185" y="166370"/>
                  </a:lnTo>
                  <a:lnTo>
                    <a:pt x="4417695" y="155575"/>
                  </a:lnTo>
                  <a:lnTo>
                    <a:pt x="4428490" y="139700"/>
                  </a:lnTo>
                  <a:lnTo>
                    <a:pt x="4432300" y="120015"/>
                  </a:lnTo>
                  <a:lnTo>
                    <a:pt x="4432300" y="0"/>
                  </a:lnTo>
                  <a:close/>
                </a:path>
              </a:pathLst>
            </a:custGeom>
            <a:solidFill>
              <a:srgbClr val="333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519930" y="976629"/>
              <a:ext cx="0" cy="94615"/>
            </a:xfrm>
            <a:custGeom>
              <a:avLst/>
              <a:gdLst/>
              <a:ahLst/>
              <a:cxnLst/>
              <a:rect l="l" t="t" r="r" b="b"/>
              <a:pathLst>
                <a:path h="94615">
                  <a:moveTo>
                    <a:pt x="0" y="94614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E7E7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519930" y="96392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EAEA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519930" y="95122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519930" y="938529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EEE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" y="63449"/>
            <a:ext cx="1369695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E</a:t>
            </a:r>
            <a:r>
              <a:rPr spc="-30" dirty="0"/>
              <a:t>c</a:t>
            </a:r>
            <a:r>
              <a:rPr spc="-50" dirty="0"/>
              <a:t>o</a:t>
            </a:r>
            <a:r>
              <a:rPr spc="-45" dirty="0"/>
              <a:t>n</a:t>
            </a:r>
            <a:r>
              <a:rPr spc="-50" dirty="0"/>
              <a:t>o</a:t>
            </a:r>
            <a:r>
              <a:rPr spc="-75" dirty="0"/>
              <a:t>m</a:t>
            </a:r>
            <a:r>
              <a:rPr spc="-40" dirty="0"/>
              <a:t>i</a:t>
            </a:r>
            <a:r>
              <a:rPr spc="-55" dirty="0"/>
              <a:t>c</a:t>
            </a:r>
            <a:r>
              <a:rPr spc="-35" dirty="0"/>
              <a:t> </a:t>
            </a:r>
            <a:r>
              <a:rPr spc="-60" dirty="0"/>
              <a:t>s</a:t>
            </a:r>
            <a:r>
              <a:rPr spc="-30" dirty="0"/>
              <a:t>y</a:t>
            </a:r>
            <a:r>
              <a:rPr spc="-60" dirty="0"/>
              <a:t>s</a:t>
            </a:r>
            <a:r>
              <a:rPr spc="-15" dirty="0"/>
              <a:t>t</a:t>
            </a:r>
            <a:r>
              <a:rPr spc="-45" dirty="0"/>
              <a:t>e</a:t>
            </a:r>
            <a:r>
              <a:rPr spc="-75" dirty="0"/>
              <a:t>m</a:t>
            </a:r>
            <a:r>
              <a:rPr spc="-55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2967354" y="324421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6729" y="324802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480"/>
                </a:moveTo>
                <a:lnTo>
                  <a:pt x="43180" y="30480"/>
                </a:lnTo>
                <a:lnTo>
                  <a:pt x="43180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ln w="5060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45154" y="324421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099"/>
                </a:lnTo>
                <a:lnTo>
                  <a:pt x="25400" y="19049"/>
                </a:lnTo>
                <a:lnTo>
                  <a:pt x="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242310" y="3235334"/>
            <a:ext cx="203200" cy="55880"/>
            <a:chOff x="3242310" y="3235334"/>
            <a:chExt cx="203200" cy="55880"/>
          </a:xfrm>
        </p:grpSpPr>
        <p:sp>
          <p:nvSpPr>
            <p:cNvPr id="7" name="object 7"/>
            <p:cNvSpPr/>
            <p:nvPr/>
          </p:nvSpPr>
          <p:spPr>
            <a:xfrm>
              <a:off x="3305175" y="3237864"/>
              <a:ext cx="63500" cy="50800"/>
            </a:xfrm>
            <a:custGeom>
              <a:avLst/>
              <a:gdLst/>
              <a:ahLst/>
              <a:cxnLst/>
              <a:rect l="l" t="t" r="r" b="b"/>
              <a:pathLst>
                <a:path w="63500" h="50800">
                  <a:moveTo>
                    <a:pt x="0" y="50799"/>
                  </a:moveTo>
                  <a:lnTo>
                    <a:pt x="43179" y="50799"/>
                  </a:lnTo>
                  <a:lnTo>
                    <a:pt x="43179" y="20319"/>
                  </a:lnTo>
                  <a:lnTo>
                    <a:pt x="0" y="20319"/>
                  </a:lnTo>
                  <a:lnTo>
                    <a:pt x="0" y="50799"/>
                  </a:lnTo>
                  <a:close/>
                </a:path>
                <a:path w="63500" h="50800">
                  <a:moveTo>
                    <a:pt x="10160" y="20319"/>
                  </a:moveTo>
                  <a:lnTo>
                    <a:pt x="10160" y="10159"/>
                  </a:lnTo>
                  <a:lnTo>
                    <a:pt x="53339" y="10159"/>
                  </a:lnTo>
                  <a:lnTo>
                    <a:pt x="53339" y="40639"/>
                  </a:lnTo>
                  <a:lnTo>
                    <a:pt x="43179" y="40639"/>
                  </a:lnTo>
                </a:path>
                <a:path w="63500" h="50800">
                  <a:moveTo>
                    <a:pt x="20320" y="10159"/>
                  </a:moveTo>
                  <a:lnTo>
                    <a:pt x="20320" y="0"/>
                  </a:lnTo>
                  <a:lnTo>
                    <a:pt x="63500" y="0"/>
                  </a:lnTo>
                  <a:lnTo>
                    <a:pt x="63500" y="30479"/>
                  </a:lnTo>
                  <a:lnTo>
                    <a:pt x="53339" y="30479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42310" y="324421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49"/>
                  </a:lnTo>
                  <a:lnTo>
                    <a:pt x="25400" y="38099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099"/>
                  </a:lnTo>
                  <a:lnTo>
                    <a:pt x="203200" y="19049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517900" y="3234068"/>
            <a:ext cx="203200" cy="58419"/>
            <a:chOff x="3517900" y="3234068"/>
            <a:chExt cx="203200" cy="58419"/>
          </a:xfrm>
        </p:grpSpPr>
        <p:sp>
          <p:nvSpPr>
            <p:cNvPr id="10" name="object 10"/>
            <p:cNvSpPr/>
            <p:nvPr/>
          </p:nvSpPr>
          <p:spPr>
            <a:xfrm>
              <a:off x="3606800" y="325056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7900" y="324421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49"/>
                  </a:lnTo>
                  <a:lnTo>
                    <a:pt x="25400" y="38099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099"/>
                  </a:lnTo>
                  <a:lnTo>
                    <a:pt x="203200" y="19049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4100" y="323786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399"/>
                  </a:moveTo>
                  <a:lnTo>
                    <a:pt x="50800" y="25399"/>
                  </a:lnTo>
                </a:path>
                <a:path w="50800" h="50800">
                  <a:moveTo>
                    <a:pt x="0" y="38099"/>
                  </a:moveTo>
                  <a:lnTo>
                    <a:pt x="38100" y="38099"/>
                  </a:lnTo>
                </a:path>
                <a:path w="50800" h="50800">
                  <a:moveTo>
                    <a:pt x="12700" y="50799"/>
                  </a:moveTo>
                  <a:lnTo>
                    <a:pt x="50800" y="50799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792854" y="3234068"/>
            <a:ext cx="203200" cy="58419"/>
            <a:chOff x="3792854" y="3234068"/>
            <a:chExt cx="203200" cy="58419"/>
          </a:xfrm>
        </p:grpSpPr>
        <p:sp>
          <p:nvSpPr>
            <p:cNvPr id="14" name="object 14"/>
            <p:cNvSpPr/>
            <p:nvPr/>
          </p:nvSpPr>
          <p:spPr>
            <a:xfrm>
              <a:off x="3869054" y="323786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699"/>
                  </a:moveTo>
                  <a:lnTo>
                    <a:pt x="50800" y="12699"/>
                  </a:lnTo>
                </a:path>
                <a:path w="50800" h="25400">
                  <a:moveTo>
                    <a:pt x="12700" y="25399"/>
                  </a:moveTo>
                  <a:lnTo>
                    <a:pt x="50800" y="25399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92854" y="324421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49"/>
                  </a:lnTo>
                  <a:lnTo>
                    <a:pt x="25400" y="38099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099"/>
                  </a:lnTo>
                  <a:lnTo>
                    <a:pt x="203200" y="19049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69054" y="327596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4145279" y="323786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699"/>
                </a:moveTo>
                <a:lnTo>
                  <a:pt x="50800" y="12699"/>
                </a:lnTo>
              </a:path>
              <a:path w="50800" h="50800">
                <a:moveTo>
                  <a:pt x="12700" y="25399"/>
                </a:moveTo>
                <a:lnTo>
                  <a:pt x="50800" y="25399"/>
                </a:lnTo>
              </a:path>
              <a:path w="50800" h="50800">
                <a:moveTo>
                  <a:pt x="0" y="38099"/>
                </a:moveTo>
                <a:lnTo>
                  <a:pt x="38100" y="38099"/>
                </a:lnTo>
              </a:path>
              <a:path w="50800" h="50800">
                <a:moveTo>
                  <a:pt x="12700" y="50799"/>
                </a:moveTo>
                <a:lnTo>
                  <a:pt x="50800" y="50799"/>
                </a:lnTo>
              </a:path>
            </a:pathLst>
          </a:custGeom>
          <a:ln w="7592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326264" y="3235334"/>
            <a:ext cx="238760" cy="57150"/>
            <a:chOff x="4326264" y="3235334"/>
            <a:chExt cx="238760" cy="57150"/>
          </a:xfrm>
        </p:grpSpPr>
        <p:sp>
          <p:nvSpPr>
            <p:cNvPr id="19" name="object 19"/>
            <p:cNvSpPr/>
            <p:nvPr/>
          </p:nvSpPr>
          <p:spPr>
            <a:xfrm>
              <a:off x="4451350" y="326834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23410" y="3241674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479" y="15240"/>
                  </a:moveTo>
                  <a:lnTo>
                    <a:pt x="30479" y="6985"/>
                  </a:lnTo>
                  <a:lnTo>
                    <a:pt x="23494" y="0"/>
                  </a:lnTo>
                  <a:lnTo>
                    <a:pt x="15239" y="0"/>
                  </a:lnTo>
                  <a:lnTo>
                    <a:pt x="6985" y="0"/>
                  </a:lnTo>
                  <a:lnTo>
                    <a:pt x="0" y="6985"/>
                  </a:lnTo>
                  <a:lnTo>
                    <a:pt x="0" y="15240"/>
                  </a:lnTo>
                  <a:lnTo>
                    <a:pt x="0" y="23495"/>
                  </a:lnTo>
                  <a:lnTo>
                    <a:pt x="6985" y="30480"/>
                  </a:lnTo>
                  <a:lnTo>
                    <a:pt x="15239" y="30480"/>
                  </a:lnTo>
                  <a:lnTo>
                    <a:pt x="23494" y="30480"/>
                  </a:lnTo>
                  <a:lnTo>
                    <a:pt x="30479" y="23495"/>
                  </a:lnTo>
                  <a:lnTo>
                    <a:pt x="30479" y="15240"/>
                  </a:lnTo>
                  <a:close/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28795" y="3237864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39" y="50799"/>
                  </a:moveTo>
                  <a:lnTo>
                    <a:pt x="50164" y="48894"/>
                  </a:lnTo>
                  <a:lnTo>
                    <a:pt x="58419" y="43179"/>
                  </a:lnTo>
                  <a:lnTo>
                    <a:pt x="63500" y="35559"/>
                  </a:lnTo>
                  <a:lnTo>
                    <a:pt x="66039" y="25399"/>
                  </a:lnTo>
                  <a:lnTo>
                    <a:pt x="63500" y="15874"/>
                  </a:lnTo>
                  <a:lnTo>
                    <a:pt x="58419" y="7619"/>
                  </a:lnTo>
                  <a:lnTo>
                    <a:pt x="50164" y="1904"/>
                  </a:lnTo>
                  <a:lnTo>
                    <a:pt x="40639" y="0"/>
                  </a:lnTo>
                  <a:lnTo>
                    <a:pt x="30479" y="1904"/>
                  </a:lnTo>
                  <a:lnTo>
                    <a:pt x="22225" y="7619"/>
                  </a:lnTo>
                  <a:lnTo>
                    <a:pt x="17144" y="15874"/>
                  </a:lnTo>
                  <a:lnTo>
                    <a:pt x="15239" y="25399"/>
                  </a:lnTo>
                </a:path>
                <a:path w="233679" h="50800">
                  <a:moveTo>
                    <a:pt x="30479" y="17779"/>
                  </a:moveTo>
                  <a:lnTo>
                    <a:pt x="15239" y="30479"/>
                  </a:lnTo>
                  <a:lnTo>
                    <a:pt x="0" y="17779"/>
                  </a:lnTo>
                </a:path>
                <a:path w="233679" h="50800">
                  <a:moveTo>
                    <a:pt x="193039" y="50799"/>
                  </a:moveTo>
                  <a:lnTo>
                    <a:pt x="182879" y="48894"/>
                  </a:lnTo>
                  <a:lnTo>
                    <a:pt x="174625" y="43179"/>
                  </a:lnTo>
                  <a:lnTo>
                    <a:pt x="169544" y="35559"/>
                  </a:lnTo>
                  <a:lnTo>
                    <a:pt x="167639" y="25399"/>
                  </a:lnTo>
                  <a:lnTo>
                    <a:pt x="169544" y="15874"/>
                  </a:lnTo>
                  <a:lnTo>
                    <a:pt x="174625" y="7619"/>
                  </a:lnTo>
                  <a:lnTo>
                    <a:pt x="182879" y="1904"/>
                  </a:lnTo>
                  <a:lnTo>
                    <a:pt x="193039" y="0"/>
                  </a:lnTo>
                  <a:lnTo>
                    <a:pt x="202564" y="1904"/>
                  </a:lnTo>
                  <a:lnTo>
                    <a:pt x="210819" y="7619"/>
                  </a:lnTo>
                  <a:lnTo>
                    <a:pt x="215900" y="15874"/>
                  </a:lnTo>
                  <a:lnTo>
                    <a:pt x="218439" y="25399"/>
                  </a:lnTo>
                </a:path>
                <a:path w="233679" h="50800">
                  <a:moveTo>
                    <a:pt x="233679" y="17779"/>
                  </a:moveTo>
                  <a:lnTo>
                    <a:pt x="218439" y="30479"/>
                  </a:lnTo>
                  <a:lnTo>
                    <a:pt x="203200" y="17779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-12700" y="283262"/>
            <a:ext cx="4523105" cy="261048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1150" dirty="0">
                <a:latin typeface="Microsoft Sans Serif"/>
                <a:cs typeface="Microsoft Sans Serif"/>
              </a:rPr>
              <a:t> </a:t>
            </a:r>
            <a:endParaRPr sz="1150">
              <a:latin typeface="Microsoft Sans Serif"/>
              <a:cs typeface="Microsoft Sans Serif"/>
            </a:endParaRPr>
          </a:p>
          <a:p>
            <a:pPr marL="149860" marR="184785">
              <a:lnSpc>
                <a:spcPct val="102600"/>
              </a:lnSpc>
              <a:spcBef>
                <a:spcPts val="220"/>
              </a:spcBef>
            </a:pPr>
            <a:r>
              <a:rPr sz="1100" spc="-35" dirty="0">
                <a:latin typeface="Microsoft Sans Serif"/>
                <a:cs typeface="Microsoft Sans Serif"/>
              </a:rPr>
              <a:t>Economic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system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is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a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set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of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institutions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or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social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framework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in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which 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scarce</a:t>
            </a:r>
            <a:r>
              <a:rPr sz="1100" spc="-60" dirty="0">
                <a:latin typeface="Microsoft Sans Serif"/>
                <a:cs typeface="Microsoft Sans Serif"/>
              </a:rPr>
              <a:t> resource</a:t>
            </a:r>
            <a:r>
              <a:rPr sz="1100" spc="-55" dirty="0">
                <a:latin typeface="Microsoft Sans Serif"/>
                <a:cs typeface="Microsoft Sans Serif"/>
              </a:rPr>
              <a:t> are, </a:t>
            </a:r>
            <a:r>
              <a:rPr sz="1100" spc="-70" dirty="0">
                <a:latin typeface="Microsoft Sans Serif"/>
                <a:cs typeface="Microsoft Sans Serif"/>
              </a:rPr>
              <a:t>managed</a:t>
            </a:r>
            <a:r>
              <a:rPr sz="1100" spc="-65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to </a:t>
            </a:r>
            <a:r>
              <a:rPr sz="1100" spc="-65" dirty="0">
                <a:latin typeface="Microsoft Sans Serif"/>
                <a:cs typeface="Microsoft Sans Serif"/>
              </a:rPr>
              <a:t>produce</a:t>
            </a:r>
            <a:r>
              <a:rPr sz="1100" spc="-6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goods</a:t>
            </a:r>
            <a:r>
              <a:rPr sz="1100" spc="-6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and</a:t>
            </a:r>
            <a:r>
              <a:rPr sz="1100" spc="-60" dirty="0">
                <a:latin typeface="Microsoft Sans Serif"/>
                <a:cs typeface="Microsoft Sans Serif"/>
              </a:rPr>
              <a:t> services</a:t>
            </a:r>
            <a:r>
              <a:rPr sz="1100" spc="-55" dirty="0">
                <a:latin typeface="Microsoft Sans Serif"/>
                <a:cs typeface="Microsoft Sans Serif"/>
              </a:rPr>
              <a:t> to </a:t>
            </a:r>
            <a:r>
              <a:rPr sz="1100" spc="-50" dirty="0">
                <a:latin typeface="Microsoft Sans Serif"/>
                <a:cs typeface="Microsoft Sans Serif"/>
              </a:rPr>
              <a:t>satisfy </a:t>
            </a:r>
            <a:r>
              <a:rPr sz="1100" spc="-45" dirty="0">
                <a:latin typeface="Microsoft Sans Serif"/>
                <a:cs typeface="Microsoft Sans Serif"/>
              </a:rPr>
              <a:t> human </a:t>
            </a:r>
            <a:r>
              <a:rPr sz="1100" spc="-30" dirty="0">
                <a:latin typeface="Microsoft Sans Serif"/>
                <a:cs typeface="Microsoft Sans Serif"/>
              </a:rPr>
              <a:t>wants </a:t>
            </a:r>
            <a:r>
              <a:rPr sz="1100" spc="-25" dirty="0">
                <a:latin typeface="Microsoft Sans Serif"/>
                <a:cs typeface="Microsoft Sans Serif"/>
              </a:rPr>
              <a:t>or </a:t>
            </a:r>
            <a:r>
              <a:rPr sz="1100" spc="-30" dirty="0">
                <a:latin typeface="Microsoft Sans Serif"/>
                <a:cs typeface="Microsoft Sans Serif"/>
              </a:rPr>
              <a:t>society wants. </a:t>
            </a:r>
            <a:r>
              <a:rPr sz="1100" spc="-35" dirty="0">
                <a:latin typeface="Microsoft Sans Serif"/>
                <a:cs typeface="Microsoft Sans Serif"/>
              </a:rPr>
              <a:t>There </a:t>
            </a:r>
            <a:r>
              <a:rPr sz="1100" spc="-30" dirty="0">
                <a:latin typeface="Microsoft Sans Serif"/>
                <a:cs typeface="Microsoft Sans Serif"/>
              </a:rPr>
              <a:t>are </a:t>
            </a:r>
            <a:r>
              <a:rPr sz="1100" spc="-25" dirty="0">
                <a:latin typeface="Microsoft Sans Serif"/>
                <a:cs typeface="Microsoft Sans Serif"/>
              </a:rPr>
              <a:t>three </a:t>
            </a:r>
            <a:r>
              <a:rPr sz="1100" spc="-35" dirty="0">
                <a:latin typeface="Microsoft Sans Serif"/>
                <a:cs typeface="Microsoft Sans Serif"/>
              </a:rPr>
              <a:t>main </a:t>
            </a:r>
            <a:r>
              <a:rPr sz="1100" spc="-30" dirty="0">
                <a:latin typeface="Microsoft Sans Serif"/>
                <a:cs typeface="Microsoft Sans Serif"/>
              </a:rPr>
              <a:t>types of economic 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systems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and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they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are: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427355" marR="5080" algn="just">
              <a:lnSpc>
                <a:spcPct val="102800"/>
              </a:lnSpc>
              <a:spcBef>
                <a:spcPts val="275"/>
              </a:spcBef>
            </a:pPr>
            <a:r>
              <a:rPr sz="1100" spc="-30" dirty="0">
                <a:latin typeface="Microsoft Sans Serif"/>
                <a:cs typeface="Microsoft Sans Serif"/>
              </a:rPr>
              <a:t>Capitalist </a:t>
            </a:r>
            <a:r>
              <a:rPr sz="1100" spc="-35" dirty="0">
                <a:latin typeface="Microsoft Sans Serif"/>
                <a:cs typeface="Microsoft Sans Serif"/>
              </a:rPr>
              <a:t>economic </a:t>
            </a:r>
            <a:r>
              <a:rPr sz="1100" spc="-30" dirty="0">
                <a:latin typeface="Microsoft Sans Serif"/>
                <a:cs typeface="Microsoft Sans Serif"/>
              </a:rPr>
              <a:t>system: with </a:t>
            </a:r>
            <a:r>
              <a:rPr sz="1100" spc="-20" dirty="0">
                <a:latin typeface="Microsoft Sans Serif"/>
                <a:cs typeface="Microsoft Sans Serif"/>
              </a:rPr>
              <a:t>this </a:t>
            </a:r>
            <a:r>
              <a:rPr sz="1100" spc="-30" dirty="0">
                <a:latin typeface="Microsoft Sans Serif"/>
                <a:cs typeface="Microsoft Sans Serif"/>
              </a:rPr>
              <a:t>type of economic </a:t>
            </a:r>
            <a:r>
              <a:rPr sz="1100" spc="-35" dirty="0">
                <a:latin typeface="Microsoft Sans Serif"/>
                <a:cs typeface="Microsoft Sans Serif"/>
              </a:rPr>
              <a:t>system goods 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and</a:t>
            </a:r>
            <a:r>
              <a:rPr sz="1100" spc="16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services</a:t>
            </a:r>
            <a:r>
              <a:rPr sz="1100" spc="17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are </a:t>
            </a:r>
            <a:r>
              <a:rPr sz="1100" spc="-60" dirty="0">
                <a:latin typeface="Microsoft Sans Serif"/>
                <a:cs typeface="Microsoft Sans Serif"/>
              </a:rPr>
              <a:t>provided</a:t>
            </a:r>
            <a:r>
              <a:rPr sz="1100" spc="175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by</a:t>
            </a:r>
            <a:r>
              <a:rPr sz="1100" spc="15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private individuals </a:t>
            </a:r>
            <a:r>
              <a:rPr sz="1100" spc="-65" dirty="0">
                <a:latin typeface="Microsoft Sans Serif"/>
                <a:cs typeface="Microsoft Sans Serif"/>
              </a:rPr>
              <a:t>and</a:t>
            </a:r>
            <a:r>
              <a:rPr sz="1100" spc="165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firms </a:t>
            </a:r>
            <a:r>
              <a:rPr sz="1100" spc="-60" dirty="0">
                <a:latin typeface="Microsoft Sans Serif"/>
                <a:cs typeface="Microsoft Sans Serif"/>
              </a:rPr>
              <a:t>independent 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5" dirty="0">
                <a:latin typeface="Microsoft Sans Serif"/>
                <a:cs typeface="Microsoft Sans Serif"/>
              </a:rPr>
              <a:t>of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government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control.</a:t>
            </a:r>
            <a:r>
              <a:rPr sz="1100" spc="13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Example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USA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427355" marR="230504">
              <a:lnSpc>
                <a:spcPct val="102800"/>
              </a:lnSpc>
              <a:spcBef>
                <a:spcPts val="280"/>
              </a:spcBef>
            </a:pPr>
            <a:r>
              <a:rPr sz="1100" spc="-25" dirty="0">
                <a:latin typeface="Microsoft Sans Serif"/>
                <a:cs typeface="Microsoft Sans Serif"/>
              </a:rPr>
              <a:t>Socialist </a:t>
            </a:r>
            <a:r>
              <a:rPr sz="1100" spc="-35" dirty="0">
                <a:latin typeface="Microsoft Sans Serif"/>
                <a:cs typeface="Microsoft Sans Serif"/>
              </a:rPr>
              <a:t>economic </a:t>
            </a:r>
            <a:r>
              <a:rPr sz="1100" spc="-25" dirty="0">
                <a:latin typeface="Microsoft Sans Serif"/>
                <a:cs typeface="Microsoft Sans Serif"/>
              </a:rPr>
              <a:t>system: with this type </a:t>
            </a:r>
            <a:r>
              <a:rPr sz="1100" spc="-20" dirty="0">
                <a:latin typeface="Microsoft Sans Serif"/>
                <a:cs typeface="Microsoft Sans Serif"/>
              </a:rPr>
              <a:t>of </a:t>
            </a:r>
            <a:r>
              <a:rPr sz="1100" spc="-30" dirty="0">
                <a:latin typeface="Microsoft Sans Serif"/>
                <a:cs typeface="Microsoft Sans Serif"/>
              </a:rPr>
              <a:t>economic system, 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majority of goods </a:t>
            </a:r>
            <a:r>
              <a:rPr sz="1100" spc="-35" dirty="0">
                <a:latin typeface="Microsoft Sans Serif"/>
                <a:cs typeface="Microsoft Sans Serif"/>
              </a:rPr>
              <a:t>and </a:t>
            </a:r>
            <a:r>
              <a:rPr sz="1100" spc="-25" dirty="0">
                <a:latin typeface="Microsoft Sans Serif"/>
                <a:cs typeface="Microsoft Sans Serif"/>
              </a:rPr>
              <a:t>services </a:t>
            </a:r>
            <a:r>
              <a:rPr sz="1100" spc="-30" dirty="0">
                <a:latin typeface="Microsoft Sans Serif"/>
                <a:cs typeface="Microsoft Sans Serif"/>
              </a:rPr>
              <a:t>are provided </a:t>
            </a:r>
            <a:r>
              <a:rPr sz="1100" spc="-20" dirty="0">
                <a:latin typeface="Microsoft Sans Serif"/>
                <a:cs typeface="Microsoft Sans Serif"/>
              </a:rPr>
              <a:t>by </a:t>
            </a:r>
            <a:r>
              <a:rPr sz="1100" spc="-25" dirty="0">
                <a:latin typeface="Microsoft Sans Serif"/>
                <a:cs typeface="Microsoft Sans Serif"/>
              </a:rPr>
              <a:t>the state. </a:t>
            </a:r>
            <a:r>
              <a:rPr sz="1100" spc="-35" dirty="0">
                <a:latin typeface="Microsoft Sans Serif"/>
                <a:cs typeface="Microsoft Sans Serif"/>
              </a:rPr>
              <a:t>Example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Cuba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427355" marR="142875">
              <a:lnSpc>
                <a:spcPct val="101899"/>
              </a:lnSpc>
              <a:spcBef>
                <a:spcPts val="335"/>
              </a:spcBef>
            </a:pPr>
            <a:r>
              <a:rPr sz="1100" spc="-25" dirty="0">
                <a:latin typeface="Microsoft Sans Serif"/>
                <a:cs typeface="Microsoft Sans Serif"/>
              </a:rPr>
              <a:t>this </a:t>
            </a:r>
            <a:r>
              <a:rPr sz="1100" spc="-35" dirty="0">
                <a:latin typeface="Microsoft Sans Serif"/>
                <a:cs typeface="Microsoft Sans Serif"/>
              </a:rPr>
              <a:t>system</a:t>
            </a:r>
            <a:r>
              <a:rPr sz="1100" spc="-2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contains</a:t>
            </a:r>
            <a:r>
              <a:rPr sz="1100" spc="-2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a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mixture</a:t>
            </a:r>
            <a:r>
              <a:rPr sz="1100" spc="-2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of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both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market</a:t>
            </a:r>
            <a:r>
              <a:rPr sz="1100" spc="-2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and</a:t>
            </a:r>
            <a:r>
              <a:rPr sz="1100" spc="-2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socialist system. </a:t>
            </a:r>
            <a:r>
              <a:rPr sz="1100" spc="-2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Actually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there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no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economy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which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is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purely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capitalist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or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purely </a:t>
            </a:r>
            <a:r>
              <a:rPr sz="1100" spc="-25" dirty="0">
                <a:latin typeface="Microsoft Sans Serif"/>
                <a:cs typeface="Microsoft Sans Serif"/>
              </a:rPr>
              <a:t> socialist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but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we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look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at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the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extent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which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the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economy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is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mixed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and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670" y="1335658"/>
            <a:ext cx="64770" cy="64769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0670" y="1888362"/>
            <a:ext cx="64770" cy="64769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0670" y="2441714"/>
            <a:ext cx="64770" cy="64769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402132" y="2881356"/>
            <a:ext cx="2566670" cy="18415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100" dirty="0">
                <a:latin typeface="Microsoft Sans Serif"/>
                <a:cs typeface="Microsoft Sans Serif"/>
              </a:rPr>
              <a:t>make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some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capitalist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and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some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socialist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-12700" y="3060064"/>
            <a:ext cx="57785" cy="163830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950" dirty="0">
                <a:latin typeface="Microsoft Sans Serif"/>
                <a:cs typeface="Microsoft Sans Serif"/>
              </a:rPr>
              <a:t> </a:t>
            </a:r>
            <a:endParaRPr sz="950">
              <a:latin typeface="Microsoft Sans Serif"/>
              <a:cs typeface="Microsoft Sans Serif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043553" y="3346357"/>
            <a:ext cx="45720" cy="1117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534915" y="3346357"/>
            <a:ext cx="45720" cy="1117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-12700" y="3396745"/>
            <a:ext cx="41275" cy="914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450" dirty="0">
                <a:latin typeface="Microsoft Sans Serif"/>
                <a:cs typeface="Microsoft Sans Serif"/>
              </a:rPr>
              <a:t> </a:t>
            </a:r>
            <a:endParaRPr sz="4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" y="63449"/>
            <a:ext cx="2345690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Functions</a:t>
            </a:r>
            <a:r>
              <a:rPr spc="15" dirty="0"/>
              <a:t> </a:t>
            </a:r>
            <a:r>
              <a:rPr spc="-55" dirty="0"/>
              <a:t>of</a:t>
            </a:r>
            <a:r>
              <a:rPr dirty="0"/>
              <a:t> </a:t>
            </a:r>
            <a:r>
              <a:rPr spc="-50" dirty="0"/>
              <a:t>Economic</a:t>
            </a:r>
            <a:r>
              <a:rPr spc="25" dirty="0"/>
              <a:t> </a:t>
            </a:r>
            <a:r>
              <a:rPr spc="-45" dirty="0"/>
              <a:t>systems</a:t>
            </a:r>
          </a:p>
        </p:txBody>
      </p:sp>
      <p:sp>
        <p:nvSpPr>
          <p:cNvPr id="3" name="object 3"/>
          <p:cNvSpPr/>
          <p:nvPr/>
        </p:nvSpPr>
        <p:spPr>
          <a:xfrm>
            <a:off x="2967354" y="32378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6729" y="324230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479"/>
                </a:moveTo>
                <a:lnTo>
                  <a:pt x="43180" y="30479"/>
                </a:lnTo>
                <a:lnTo>
                  <a:pt x="4318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ln w="5060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45154" y="323786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099"/>
                </a:lnTo>
                <a:lnTo>
                  <a:pt x="25400" y="19049"/>
                </a:lnTo>
                <a:lnTo>
                  <a:pt x="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242310" y="3228984"/>
            <a:ext cx="203200" cy="55880"/>
            <a:chOff x="3242310" y="3228984"/>
            <a:chExt cx="203200" cy="55880"/>
          </a:xfrm>
        </p:grpSpPr>
        <p:sp>
          <p:nvSpPr>
            <p:cNvPr id="7" name="object 7"/>
            <p:cNvSpPr/>
            <p:nvPr/>
          </p:nvSpPr>
          <p:spPr>
            <a:xfrm>
              <a:off x="3305175" y="3231514"/>
              <a:ext cx="63500" cy="50800"/>
            </a:xfrm>
            <a:custGeom>
              <a:avLst/>
              <a:gdLst/>
              <a:ahLst/>
              <a:cxnLst/>
              <a:rect l="l" t="t" r="r" b="b"/>
              <a:pathLst>
                <a:path w="63500" h="50800">
                  <a:moveTo>
                    <a:pt x="0" y="50799"/>
                  </a:moveTo>
                  <a:lnTo>
                    <a:pt x="43179" y="50799"/>
                  </a:lnTo>
                  <a:lnTo>
                    <a:pt x="43179" y="20954"/>
                  </a:lnTo>
                  <a:lnTo>
                    <a:pt x="0" y="20954"/>
                  </a:lnTo>
                  <a:lnTo>
                    <a:pt x="0" y="50799"/>
                  </a:lnTo>
                  <a:close/>
                </a:path>
                <a:path w="63500" h="50800">
                  <a:moveTo>
                    <a:pt x="10160" y="20319"/>
                  </a:moveTo>
                  <a:lnTo>
                    <a:pt x="10160" y="10159"/>
                  </a:lnTo>
                  <a:lnTo>
                    <a:pt x="53339" y="10159"/>
                  </a:lnTo>
                  <a:lnTo>
                    <a:pt x="53339" y="40639"/>
                  </a:lnTo>
                  <a:lnTo>
                    <a:pt x="43179" y="40639"/>
                  </a:lnTo>
                </a:path>
                <a:path w="63500" h="50800">
                  <a:moveTo>
                    <a:pt x="20320" y="10159"/>
                  </a:moveTo>
                  <a:lnTo>
                    <a:pt x="20320" y="0"/>
                  </a:lnTo>
                  <a:lnTo>
                    <a:pt x="63500" y="0"/>
                  </a:lnTo>
                  <a:lnTo>
                    <a:pt x="63500" y="30479"/>
                  </a:lnTo>
                  <a:lnTo>
                    <a:pt x="53339" y="30479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42310" y="323786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49"/>
                  </a:lnTo>
                  <a:lnTo>
                    <a:pt x="25400" y="38099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099"/>
                  </a:lnTo>
                  <a:lnTo>
                    <a:pt x="203200" y="19049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517900" y="3227718"/>
            <a:ext cx="203200" cy="58419"/>
            <a:chOff x="3517900" y="3227718"/>
            <a:chExt cx="203200" cy="58419"/>
          </a:xfrm>
        </p:grpSpPr>
        <p:sp>
          <p:nvSpPr>
            <p:cNvPr id="10" name="object 10"/>
            <p:cNvSpPr/>
            <p:nvPr/>
          </p:nvSpPr>
          <p:spPr>
            <a:xfrm>
              <a:off x="3606800" y="324421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7900" y="323786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49"/>
                  </a:lnTo>
                  <a:lnTo>
                    <a:pt x="25400" y="38099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099"/>
                  </a:lnTo>
                  <a:lnTo>
                    <a:pt x="203200" y="19049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4100" y="323151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399"/>
                  </a:moveTo>
                  <a:lnTo>
                    <a:pt x="50800" y="25399"/>
                  </a:lnTo>
                </a:path>
                <a:path w="50800" h="50800">
                  <a:moveTo>
                    <a:pt x="0" y="38099"/>
                  </a:moveTo>
                  <a:lnTo>
                    <a:pt x="38100" y="38099"/>
                  </a:lnTo>
                </a:path>
                <a:path w="50800" h="50800">
                  <a:moveTo>
                    <a:pt x="12700" y="50799"/>
                  </a:moveTo>
                  <a:lnTo>
                    <a:pt x="50800" y="50799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792854" y="3227718"/>
            <a:ext cx="203200" cy="58419"/>
            <a:chOff x="3792854" y="3227718"/>
            <a:chExt cx="203200" cy="58419"/>
          </a:xfrm>
        </p:grpSpPr>
        <p:sp>
          <p:nvSpPr>
            <p:cNvPr id="14" name="object 14"/>
            <p:cNvSpPr/>
            <p:nvPr/>
          </p:nvSpPr>
          <p:spPr>
            <a:xfrm>
              <a:off x="3869054" y="323151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699"/>
                  </a:moveTo>
                  <a:lnTo>
                    <a:pt x="50800" y="12699"/>
                  </a:lnTo>
                </a:path>
                <a:path w="50800" h="25400">
                  <a:moveTo>
                    <a:pt x="12700" y="25399"/>
                  </a:moveTo>
                  <a:lnTo>
                    <a:pt x="50800" y="25399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92854" y="323786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49"/>
                  </a:lnTo>
                  <a:lnTo>
                    <a:pt x="25400" y="38099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099"/>
                  </a:lnTo>
                  <a:lnTo>
                    <a:pt x="203200" y="19049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69054" y="326961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4145279" y="32315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699"/>
                </a:moveTo>
                <a:lnTo>
                  <a:pt x="50800" y="12699"/>
                </a:lnTo>
              </a:path>
              <a:path w="50800" h="50800">
                <a:moveTo>
                  <a:pt x="12700" y="25399"/>
                </a:moveTo>
                <a:lnTo>
                  <a:pt x="50800" y="25399"/>
                </a:lnTo>
              </a:path>
              <a:path w="50800" h="50800">
                <a:moveTo>
                  <a:pt x="0" y="38099"/>
                </a:moveTo>
                <a:lnTo>
                  <a:pt x="38100" y="38099"/>
                </a:lnTo>
              </a:path>
              <a:path w="50800" h="50800">
                <a:moveTo>
                  <a:pt x="12700" y="50799"/>
                </a:moveTo>
                <a:lnTo>
                  <a:pt x="50800" y="50799"/>
                </a:lnTo>
              </a:path>
            </a:pathLst>
          </a:custGeom>
          <a:ln w="7592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326264" y="3228984"/>
            <a:ext cx="238760" cy="57150"/>
            <a:chOff x="4326264" y="3228984"/>
            <a:chExt cx="238760" cy="57150"/>
          </a:xfrm>
        </p:grpSpPr>
        <p:sp>
          <p:nvSpPr>
            <p:cNvPr id="19" name="object 19"/>
            <p:cNvSpPr/>
            <p:nvPr/>
          </p:nvSpPr>
          <p:spPr>
            <a:xfrm>
              <a:off x="4451350" y="326199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23410" y="3235324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479" y="15240"/>
                  </a:moveTo>
                  <a:lnTo>
                    <a:pt x="30479" y="6350"/>
                  </a:lnTo>
                  <a:lnTo>
                    <a:pt x="23494" y="0"/>
                  </a:lnTo>
                  <a:lnTo>
                    <a:pt x="15239" y="0"/>
                  </a:lnTo>
                  <a:lnTo>
                    <a:pt x="6985" y="0"/>
                  </a:lnTo>
                  <a:lnTo>
                    <a:pt x="0" y="6350"/>
                  </a:lnTo>
                  <a:lnTo>
                    <a:pt x="0" y="15240"/>
                  </a:lnTo>
                  <a:lnTo>
                    <a:pt x="0" y="23495"/>
                  </a:lnTo>
                  <a:lnTo>
                    <a:pt x="6985" y="30480"/>
                  </a:lnTo>
                  <a:lnTo>
                    <a:pt x="15239" y="30480"/>
                  </a:lnTo>
                  <a:lnTo>
                    <a:pt x="23494" y="30480"/>
                  </a:lnTo>
                  <a:lnTo>
                    <a:pt x="30479" y="23495"/>
                  </a:lnTo>
                  <a:lnTo>
                    <a:pt x="30479" y="15240"/>
                  </a:lnTo>
                  <a:close/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28795" y="3231514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39" y="50799"/>
                  </a:moveTo>
                  <a:lnTo>
                    <a:pt x="50164" y="48894"/>
                  </a:lnTo>
                  <a:lnTo>
                    <a:pt x="58419" y="43814"/>
                  </a:lnTo>
                  <a:lnTo>
                    <a:pt x="63500" y="35559"/>
                  </a:lnTo>
                  <a:lnTo>
                    <a:pt x="66039" y="25399"/>
                  </a:lnTo>
                  <a:lnTo>
                    <a:pt x="63500" y="15874"/>
                  </a:lnTo>
                  <a:lnTo>
                    <a:pt x="58419" y="7619"/>
                  </a:lnTo>
                  <a:lnTo>
                    <a:pt x="50164" y="2539"/>
                  </a:lnTo>
                  <a:lnTo>
                    <a:pt x="40639" y="0"/>
                  </a:lnTo>
                  <a:lnTo>
                    <a:pt x="30479" y="2539"/>
                  </a:lnTo>
                  <a:lnTo>
                    <a:pt x="22225" y="7619"/>
                  </a:lnTo>
                  <a:lnTo>
                    <a:pt x="17144" y="15874"/>
                  </a:lnTo>
                  <a:lnTo>
                    <a:pt x="15239" y="25399"/>
                  </a:lnTo>
                </a:path>
                <a:path w="233679" h="50800">
                  <a:moveTo>
                    <a:pt x="30479" y="17779"/>
                  </a:moveTo>
                  <a:lnTo>
                    <a:pt x="15239" y="30479"/>
                  </a:lnTo>
                  <a:lnTo>
                    <a:pt x="0" y="17779"/>
                  </a:lnTo>
                </a:path>
                <a:path w="233679" h="50800">
                  <a:moveTo>
                    <a:pt x="193039" y="50799"/>
                  </a:moveTo>
                  <a:lnTo>
                    <a:pt x="182879" y="48894"/>
                  </a:lnTo>
                  <a:lnTo>
                    <a:pt x="174625" y="43814"/>
                  </a:lnTo>
                  <a:lnTo>
                    <a:pt x="169544" y="35559"/>
                  </a:lnTo>
                  <a:lnTo>
                    <a:pt x="167639" y="25399"/>
                  </a:lnTo>
                  <a:lnTo>
                    <a:pt x="169544" y="15874"/>
                  </a:lnTo>
                  <a:lnTo>
                    <a:pt x="174625" y="7619"/>
                  </a:lnTo>
                  <a:lnTo>
                    <a:pt x="182879" y="2539"/>
                  </a:lnTo>
                  <a:lnTo>
                    <a:pt x="193039" y="0"/>
                  </a:lnTo>
                  <a:lnTo>
                    <a:pt x="202564" y="2539"/>
                  </a:lnTo>
                  <a:lnTo>
                    <a:pt x="210819" y="7619"/>
                  </a:lnTo>
                  <a:lnTo>
                    <a:pt x="215900" y="15874"/>
                  </a:lnTo>
                  <a:lnTo>
                    <a:pt x="218439" y="25399"/>
                  </a:lnTo>
                </a:path>
                <a:path w="233679" h="50800">
                  <a:moveTo>
                    <a:pt x="233679" y="17779"/>
                  </a:moveTo>
                  <a:lnTo>
                    <a:pt x="218439" y="30479"/>
                  </a:lnTo>
                  <a:lnTo>
                    <a:pt x="203200" y="17779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-12700" y="310815"/>
            <a:ext cx="4501515" cy="2717165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850" spc="-5" dirty="0">
                <a:latin typeface="Microsoft Sans Serif"/>
                <a:cs typeface="Microsoft Sans Serif"/>
              </a:rPr>
              <a:t> </a:t>
            </a:r>
            <a:endParaRPr sz="850">
              <a:latin typeface="Microsoft Sans Serif"/>
              <a:cs typeface="Microsoft Sans Serif"/>
            </a:endParaRPr>
          </a:p>
          <a:p>
            <a:pPr marL="427355" marR="111760">
              <a:lnSpc>
                <a:spcPct val="101899"/>
              </a:lnSpc>
              <a:spcBef>
                <a:spcPts val="195"/>
              </a:spcBef>
            </a:pPr>
            <a:r>
              <a:rPr sz="1100" spc="-40" dirty="0">
                <a:latin typeface="Microsoft Sans Serif"/>
                <a:cs typeface="Microsoft Sans Serif"/>
              </a:rPr>
              <a:t>What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to</a:t>
            </a:r>
            <a:r>
              <a:rPr sz="1100" spc="-30" dirty="0">
                <a:latin typeface="Microsoft Sans Serif"/>
                <a:cs typeface="Microsoft Sans Serif"/>
              </a:rPr>
              <a:t> produce: </a:t>
            </a:r>
            <a:r>
              <a:rPr sz="1100" spc="-35" dirty="0">
                <a:latin typeface="Microsoft Sans Serif"/>
                <a:cs typeface="Microsoft Sans Serif"/>
              </a:rPr>
              <a:t>The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basic problem of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an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economic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system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is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 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determine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what</a:t>
            </a:r>
            <a:r>
              <a:rPr sz="1100" spc="-6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commodities</a:t>
            </a:r>
            <a:r>
              <a:rPr sz="1100" spc="-60" dirty="0">
                <a:latin typeface="Microsoft Sans Serif"/>
                <a:cs typeface="Microsoft Sans Serif"/>
              </a:rPr>
              <a:t> the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scarce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resources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should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be</a:t>
            </a:r>
            <a:r>
              <a:rPr sz="1100" spc="-60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use</a:t>
            </a:r>
            <a:r>
              <a:rPr sz="1100" spc="-65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to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produce.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In the </a:t>
            </a:r>
            <a:r>
              <a:rPr sz="1100" spc="-25" dirty="0">
                <a:latin typeface="Microsoft Sans Serif"/>
                <a:cs typeface="Microsoft Sans Serif"/>
              </a:rPr>
              <a:t>capitalist </a:t>
            </a:r>
            <a:r>
              <a:rPr sz="1100" spc="-30" dirty="0">
                <a:latin typeface="Microsoft Sans Serif"/>
                <a:cs typeface="Microsoft Sans Serif"/>
              </a:rPr>
              <a:t>system, </a:t>
            </a:r>
            <a:r>
              <a:rPr sz="1100" spc="-35" dirty="0">
                <a:latin typeface="Microsoft Sans Serif"/>
                <a:cs typeface="Microsoft Sans Serif"/>
              </a:rPr>
              <a:t>what </a:t>
            </a:r>
            <a:r>
              <a:rPr sz="1100" spc="-30" dirty="0">
                <a:latin typeface="Microsoft Sans Serif"/>
                <a:cs typeface="Microsoft Sans Serif"/>
              </a:rPr>
              <a:t>to </a:t>
            </a:r>
            <a:r>
              <a:rPr sz="1100" spc="-35" dirty="0">
                <a:latin typeface="Microsoft Sans Serif"/>
                <a:cs typeface="Microsoft Sans Serif"/>
              </a:rPr>
              <a:t>produce </a:t>
            </a:r>
            <a:r>
              <a:rPr sz="1100" spc="-20" dirty="0">
                <a:latin typeface="Microsoft Sans Serif"/>
                <a:cs typeface="Microsoft Sans Serif"/>
              </a:rPr>
              <a:t>is </a:t>
            </a:r>
            <a:r>
              <a:rPr sz="1100" spc="-35" dirty="0">
                <a:latin typeface="Microsoft Sans Serif"/>
                <a:cs typeface="Microsoft Sans Serif"/>
              </a:rPr>
              <a:t>determined </a:t>
            </a:r>
            <a:r>
              <a:rPr sz="1100" spc="-20" dirty="0">
                <a:latin typeface="Microsoft Sans Serif"/>
                <a:cs typeface="Microsoft Sans Serif"/>
              </a:rPr>
              <a:t>by </a:t>
            </a:r>
            <a:r>
              <a:rPr sz="1100" spc="-1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demand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and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supply.</a:t>
            </a:r>
            <a:r>
              <a:rPr sz="1100" spc="9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For</a:t>
            </a:r>
            <a:r>
              <a:rPr sz="1100" spc="-2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the socialist, </a:t>
            </a:r>
            <a:r>
              <a:rPr sz="1100" spc="-15" dirty="0">
                <a:latin typeface="Microsoft Sans Serif"/>
                <a:cs typeface="Microsoft Sans Serif"/>
              </a:rPr>
              <a:t>it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is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determined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by</a:t>
            </a:r>
            <a:r>
              <a:rPr sz="1100" spc="-25" dirty="0">
                <a:latin typeface="Microsoft Sans Serif"/>
                <a:cs typeface="Microsoft Sans Serif"/>
              </a:rPr>
              <a:t> the</a:t>
            </a:r>
            <a:r>
              <a:rPr sz="1100" spc="-2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state.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427355" marR="5080">
              <a:lnSpc>
                <a:spcPct val="103099"/>
              </a:lnSpc>
              <a:spcBef>
                <a:spcPts val="270"/>
              </a:spcBef>
            </a:pPr>
            <a:r>
              <a:rPr sz="1100" spc="-40" dirty="0">
                <a:latin typeface="Microsoft Sans Serif"/>
                <a:cs typeface="Microsoft Sans Serif"/>
              </a:rPr>
              <a:t>How </a:t>
            </a:r>
            <a:r>
              <a:rPr sz="1100" spc="-30" dirty="0">
                <a:latin typeface="Microsoft Sans Serif"/>
                <a:cs typeface="Microsoft Sans Serif"/>
              </a:rPr>
              <a:t>to produce: owing to </a:t>
            </a:r>
            <a:r>
              <a:rPr sz="1100" spc="-25" dirty="0">
                <a:latin typeface="Microsoft Sans Serif"/>
                <a:cs typeface="Microsoft Sans Serif"/>
              </a:rPr>
              <a:t>scarcity </a:t>
            </a:r>
            <a:r>
              <a:rPr sz="1100" spc="-30" dirty="0">
                <a:latin typeface="Microsoft Sans Serif"/>
                <a:cs typeface="Microsoft Sans Serif"/>
              </a:rPr>
              <a:t>of resources, </a:t>
            </a:r>
            <a:r>
              <a:rPr sz="1100" spc="-35" dirty="0">
                <a:latin typeface="Microsoft Sans Serif"/>
                <a:cs typeface="Microsoft Sans Serif"/>
              </a:rPr>
              <a:t>the </a:t>
            </a:r>
            <a:r>
              <a:rPr sz="1100" spc="-30" dirty="0">
                <a:latin typeface="Microsoft Sans Serif"/>
                <a:cs typeface="Microsoft Sans Serif"/>
              </a:rPr>
              <a:t>economic </a:t>
            </a:r>
            <a:r>
              <a:rPr sz="1100" spc="-35" dirty="0">
                <a:latin typeface="Microsoft Sans Serif"/>
                <a:cs typeface="Microsoft Sans Serif"/>
              </a:rPr>
              <a:t>system 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must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choose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the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best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method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of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production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in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order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to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minimize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cost 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and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maximize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output.</a:t>
            </a:r>
            <a:r>
              <a:rPr sz="1100" spc="114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Prudent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to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choose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whether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to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use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capital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or </a:t>
            </a:r>
            <a:r>
              <a:rPr sz="1100" spc="-2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labour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intensive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method.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427355" marR="56515">
              <a:lnSpc>
                <a:spcPct val="103699"/>
              </a:lnSpc>
              <a:spcBef>
                <a:spcPts val="265"/>
              </a:spcBef>
            </a:pPr>
            <a:r>
              <a:rPr sz="1100" spc="-40" dirty="0">
                <a:latin typeface="Microsoft Sans Serif"/>
                <a:cs typeface="Microsoft Sans Serif"/>
              </a:rPr>
              <a:t>How </a:t>
            </a:r>
            <a:r>
              <a:rPr sz="1100" spc="-35" dirty="0">
                <a:latin typeface="Microsoft Sans Serif"/>
                <a:cs typeface="Microsoft Sans Serif"/>
              </a:rPr>
              <a:t>much </a:t>
            </a:r>
            <a:r>
              <a:rPr sz="1100" spc="-20" dirty="0">
                <a:latin typeface="Microsoft Sans Serif"/>
                <a:cs typeface="Microsoft Sans Serif"/>
              </a:rPr>
              <a:t>to </a:t>
            </a:r>
            <a:r>
              <a:rPr sz="1100" spc="-35" dirty="0">
                <a:latin typeface="Microsoft Sans Serif"/>
                <a:cs typeface="Microsoft Sans Serif"/>
              </a:rPr>
              <a:t>produce: Owing </a:t>
            </a:r>
            <a:r>
              <a:rPr sz="1100" spc="-30" dirty="0">
                <a:latin typeface="Microsoft Sans Serif"/>
                <a:cs typeface="Microsoft Sans Serif"/>
              </a:rPr>
              <a:t>to </a:t>
            </a:r>
            <a:r>
              <a:rPr sz="1100" spc="-25" dirty="0">
                <a:latin typeface="Microsoft Sans Serif"/>
                <a:cs typeface="Microsoft Sans Serif"/>
              </a:rPr>
              <a:t>scarcity </a:t>
            </a:r>
            <a:r>
              <a:rPr sz="1100" spc="-20" dirty="0">
                <a:latin typeface="Microsoft Sans Serif"/>
                <a:cs typeface="Microsoft Sans Serif"/>
              </a:rPr>
              <a:t>of </a:t>
            </a:r>
            <a:r>
              <a:rPr sz="1100" spc="-30" dirty="0">
                <a:latin typeface="Microsoft Sans Serif"/>
                <a:cs typeface="Microsoft Sans Serif"/>
              </a:rPr>
              <a:t>resources, </a:t>
            </a:r>
            <a:r>
              <a:rPr sz="1100" spc="-25" dirty="0">
                <a:latin typeface="Microsoft Sans Serif"/>
                <a:cs typeface="Microsoft Sans Serif"/>
              </a:rPr>
              <a:t>the </a:t>
            </a:r>
            <a:r>
              <a:rPr sz="1100" spc="-30" dirty="0">
                <a:latin typeface="Microsoft Sans Serif"/>
                <a:cs typeface="Microsoft Sans Serif"/>
              </a:rPr>
              <a:t>economic 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system </a:t>
            </a:r>
            <a:r>
              <a:rPr sz="1100" spc="-30" dirty="0">
                <a:latin typeface="Microsoft Sans Serif"/>
                <a:cs typeface="Microsoft Sans Serif"/>
              </a:rPr>
              <a:t>decides on how </a:t>
            </a:r>
            <a:r>
              <a:rPr sz="1100" spc="-35" dirty="0">
                <a:latin typeface="Microsoft Sans Serif"/>
                <a:cs typeface="Microsoft Sans Serif"/>
              </a:rPr>
              <a:t>much </a:t>
            </a:r>
            <a:r>
              <a:rPr sz="1100" spc="-20" dirty="0">
                <a:latin typeface="Microsoft Sans Serif"/>
                <a:cs typeface="Microsoft Sans Serif"/>
              </a:rPr>
              <a:t>of </a:t>
            </a:r>
            <a:r>
              <a:rPr sz="1100" spc="-30" dirty="0">
                <a:latin typeface="Microsoft Sans Serif"/>
                <a:cs typeface="Microsoft Sans Serif"/>
              </a:rPr>
              <a:t>each product </a:t>
            </a:r>
            <a:r>
              <a:rPr sz="1100" spc="-25" dirty="0">
                <a:latin typeface="Microsoft Sans Serif"/>
                <a:cs typeface="Microsoft Sans Serif"/>
              </a:rPr>
              <a:t>should </a:t>
            </a:r>
            <a:r>
              <a:rPr sz="1100" spc="-30" dirty="0">
                <a:latin typeface="Microsoft Sans Serif"/>
                <a:cs typeface="Microsoft Sans Serif"/>
              </a:rPr>
              <a:t>be produce. 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Whether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to </a:t>
            </a:r>
            <a:r>
              <a:rPr sz="1100" spc="-35" dirty="0">
                <a:latin typeface="Microsoft Sans Serif"/>
                <a:cs typeface="Microsoft Sans Serif"/>
              </a:rPr>
              <a:t>produce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more</a:t>
            </a:r>
            <a:r>
              <a:rPr sz="1100" spc="-30" dirty="0">
                <a:latin typeface="Microsoft Sans Serif"/>
                <a:cs typeface="Microsoft Sans Serif"/>
              </a:rPr>
              <a:t> capital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good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or </a:t>
            </a:r>
            <a:r>
              <a:rPr sz="1100" spc="-35" dirty="0">
                <a:latin typeface="Microsoft Sans Serif"/>
                <a:cs typeface="Microsoft Sans Serif"/>
              </a:rPr>
              <a:t>consumer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good.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427355" marR="134620">
              <a:lnSpc>
                <a:spcPct val="102800"/>
              </a:lnSpc>
              <a:spcBef>
                <a:spcPts val="280"/>
              </a:spcBef>
            </a:pPr>
            <a:r>
              <a:rPr sz="1100" spc="-35" dirty="0">
                <a:latin typeface="Microsoft Sans Serif"/>
                <a:cs typeface="Microsoft Sans Serif"/>
              </a:rPr>
              <a:t>For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whom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to</a:t>
            </a:r>
            <a:r>
              <a:rPr sz="1100" spc="-30" dirty="0">
                <a:latin typeface="Microsoft Sans Serif"/>
                <a:cs typeface="Microsoft Sans Serif"/>
              </a:rPr>
              <a:t> produce: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The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economic</a:t>
            </a:r>
            <a:r>
              <a:rPr sz="1100" spc="-30" dirty="0">
                <a:latin typeface="Microsoft Sans Serif"/>
                <a:cs typeface="Microsoft Sans Serif"/>
              </a:rPr>
              <a:t> system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decide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on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whether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5" dirty="0">
                <a:latin typeface="Microsoft Sans Serif"/>
                <a:cs typeface="Microsoft Sans Serif"/>
              </a:rPr>
              <a:t>to 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use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the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scarce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resources </a:t>
            </a:r>
            <a:r>
              <a:rPr sz="1100" spc="-20" dirty="0">
                <a:latin typeface="Microsoft Sans Serif"/>
                <a:cs typeface="Microsoft Sans Serif"/>
              </a:rPr>
              <a:t>to</a:t>
            </a:r>
            <a:r>
              <a:rPr sz="1100" spc="-25" dirty="0">
                <a:latin typeface="Microsoft Sans Serif"/>
                <a:cs typeface="Microsoft Sans Serif"/>
              </a:rPr>
              <a:t> build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more schools</a:t>
            </a:r>
            <a:r>
              <a:rPr sz="1100" spc="-25" dirty="0">
                <a:latin typeface="Microsoft Sans Serif"/>
                <a:cs typeface="Microsoft Sans Serif"/>
              </a:rPr>
              <a:t> or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construct 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entertainment</a:t>
            </a:r>
            <a:r>
              <a:rPr sz="1100" spc="114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centers.</a:t>
            </a:r>
            <a:r>
              <a:rPr sz="1100" spc="-20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Goods</a:t>
            </a:r>
            <a:r>
              <a:rPr sz="1100" spc="9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and</a:t>
            </a:r>
            <a:r>
              <a:rPr sz="1100" spc="114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services</a:t>
            </a:r>
            <a:r>
              <a:rPr sz="1100" spc="9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produced</a:t>
            </a:r>
            <a:r>
              <a:rPr sz="1100" spc="12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are</a:t>
            </a:r>
            <a:r>
              <a:rPr sz="1100" spc="9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distributed 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670" y="572388"/>
            <a:ext cx="64770" cy="64769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0670" y="1297050"/>
            <a:ext cx="64770" cy="64769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670" y="2021712"/>
            <a:ext cx="64770" cy="64769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670" y="2575128"/>
            <a:ext cx="64770" cy="64769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402132" y="3015773"/>
            <a:ext cx="2768600" cy="18415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100" spc="-5" dirty="0">
                <a:latin typeface="Microsoft Sans Serif"/>
                <a:cs typeface="Microsoft Sans Serif"/>
              </a:rPr>
              <a:t>through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5" dirty="0">
                <a:latin typeface="Microsoft Sans Serif"/>
                <a:cs typeface="Microsoft Sans Serif"/>
              </a:rPr>
              <a:t>the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market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using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price</a:t>
            </a:r>
            <a:r>
              <a:rPr sz="1100" spc="2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in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Capitalist.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043553" y="3346357"/>
            <a:ext cx="45720" cy="1117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534915" y="3346357"/>
            <a:ext cx="45720" cy="1117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-12700" y="3396745"/>
            <a:ext cx="41275" cy="914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450" dirty="0">
                <a:latin typeface="Microsoft Sans Serif"/>
                <a:cs typeface="Microsoft Sans Serif"/>
              </a:rPr>
              <a:t> </a:t>
            </a:r>
            <a:endParaRPr sz="4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" y="63449"/>
            <a:ext cx="3153410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Difference</a:t>
            </a:r>
            <a:r>
              <a:rPr spc="-10" dirty="0"/>
              <a:t> </a:t>
            </a:r>
            <a:r>
              <a:rPr spc="-50" dirty="0"/>
              <a:t>between</a:t>
            </a:r>
            <a:r>
              <a:rPr dirty="0"/>
              <a:t> </a:t>
            </a:r>
            <a:r>
              <a:rPr spc="-35" dirty="0"/>
              <a:t>capitalist</a:t>
            </a:r>
            <a:r>
              <a:rPr spc="5" dirty="0"/>
              <a:t> </a:t>
            </a:r>
            <a:r>
              <a:rPr spc="-50" dirty="0"/>
              <a:t>and</a:t>
            </a:r>
            <a:r>
              <a:rPr spc="-5" dirty="0"/>
              <a:t> </a:t>
            </a:r>
            <a:r>
              <a:rPr spc="-35" dirty="0"/>
              <a:t>Socialist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34915" y="3340404"/>
            <a:ext cx="4572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-12700" y="3419652"/>
            <a:ext cx="33655" cy="622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250" spc="-5" dirty="0">
                <a:latin typeface="Microsoft Sans Serif"/>
                <a:cs typeface="Microsoft Sans Serif"/>
              </a:rPr>
              <a:t> </a:t>
            </a:r>
            <a:endParaRPr sz="25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46729" y="3252470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480"/>
                </a:moveTo>
                <a:lnTo>
                  <a:pt x="43180" y="30480"/>
                </a:lnTo>
                <a:lnTo>
                  <a:pt x="43180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ln w="5060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67354" y="324802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45154" y="324802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3242310" y="3239144"/>
            <a:ext cx="203200" cy="55880"/>
            <a:chOff x="3242310" y="3239144"/>
            <a:chExt cx="203200" cy="55880"/>
          </a:xfrm>
        </p:grpSpPr>
        <p:sp>
          <p:nvSpPr>
            <p:cNvPr id="9" name="object 9"/>
            <p:cNvSpPr/>
            <p:nvPr/>
          </p:nvSpPr>
          <p:spPr>
            <a:xfrm>
              <a:off x="3305175" y="3241675"/>
              <a:ext cx="63500" cy="50800"/>
            </a:xfrm>
            <a:custGeom>
              <a:avLst/>
              <a:gdLst/>
              <a:ahLst/>
              <a:cxnLst/>
              <a:rect l="l" t="t" r="r" b="b"/>
              <a:pathLst>
                <a:path w="63500" h="50800">
                  <a:moveTo>
                    <a:pt x="0" y="50800"/>
                  </a:moveTo>
                  <a:lnTo>
                    <a:pt x="43179" y="50800"/>
                  </a:lnTo>
                  <a:lnTo>
                    <a:pt x="43179" y="20955"/>
                  </a:lnTo>
                  <a:lnTo>
                    <a:pt x="0" y="20955"/>
                  </a:lnTo>
                  <a:lnTo>
                    <a:pt x="0" y="50800"/>
                  </a:lnTo>
                  <a:close/>
                </a:path>
                <a:path w="63500" h="50800">
                  <a:moveTo>
                    <a:pt x="10160" y="20320"/>
                  </a:moveTo>
                  <a:lnTo>
                    <a:pt x="10160" y="10160"/>
                  </a:lnTo>
                  <a:lnTo>
                    <a:pt x="53339" y="10160"/>
                  </a:lnTo>
                  <a:lnTo>
                    <a:pt x="53339" y="40640"/>
                  </a:lnTo>
                  <a:lnTo>
                    <a:pt x="43179" y="40640"/>
                  </a:lnTo>
                </a:path>
                <a:path w="63500" h="50800">
                  <a:moveTo>
                    <a:pt x="20320" y="10160"/>
                  </a:moveTo>
                  <a:lnTo>
                    <a:pt x="20320" y="0"/>
                  </a:lnTo>
                  <a:lnTo>
                    <a:pt x="63500" y="0"/>
                  </a:lnTo>
                  <a:lnTo>
                    <a:pt x="63500" y="30480"/>
                  </a:lnTo>
                  <a:lnTo>
                    <a:pt x="53339" y="30480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42310" y="324802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3517900" y="3237878"/>
            <a:ext cx="203200" cy="58419"/>
            <a:chOff x="3517900" y="3237878"/>
            <a:chExt cx="203200" cy="58419"/>
          </a:xfrm>
        </p:grpSpPr>
        <p:sp>
          <p:nvSpPr>
            <p:cNvPr id="12" name="object 12"/>
            <p:cNvSpPr/>
            <p:nvPr/>
          </p:nvSpPr>
          <p:spPr>
            <a:xfrm>
              <a:off x="3606800" y="325437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17900" y="324802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94100" y="324167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3792854" y="3237878"/>
            <a:ext cx="203200" cy="58419"/>
            <a:chOff x="3792854" y="3237878"/>
            <a:chExt cx="203200" cy="58419"/>
          </a:xfrm>
        </p:grpSpPr>
        <p:sp>
          <p:nvSpPr>
            <p:cNvPr id="16" name="object 16"/>
            <p:cNvSpPr/>
            <p:nvPr/>
          </p:nvSpPr>
          <p:spPr>
            <a:xfrm>
              <a:off x="3869054" y="324167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792854" y="324802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69054" y="327977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4145279" y="324167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2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4326264" y="3239144"/>
            <a:ext cx="238760" cy="57150"/>
            <a:chOff x="4326264" y="3239144"/>
            <a:chExt cx="238760" cy="57150"/>
          </a:xfrm>
        </p:grpSpPr>
        <p:sp>
          <p:nvSpPr>
            <p:cNvPr id="21" name="object 21"/>
            <p:cNvSpPr/>
            <p:nvPr/>
          </p:nvSpPr>
          <p:spPr>
            <a:xfrm>
              <a:off x="4451350" y="3272155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19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23410" y="3245485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479" y="15239"/>
                  </a:moveTo>
                  <a:lnTo>
                    <a:pt x="30479" y="6349"/>
                  </a:lnTo>
                  <a:lnTo>
                    <a:pt x="23494" y="0"/>
                  </a:lnTo>
                  <a:lnTo>
                    <a:pt x="15239" y="0"/>
                  </a:lnTo>
                  <a:lnTo>
                    <a:pt x="6985" y="0"/>
                  </a:lnTo>
                  <a:lnTo>
                    <a:pt x="0" y="6349"/>
                  </a:lnTo>
                  <a:lnTo>
                    <a:pt x="0" y="15239"/>
                  </a:lnTo>
                  <a:lnTo>
                    <a:pt x="0" y="23494"/>
                  </a:lnTo>
                  <a:lnTo>
                    <a:pt x="6985" y="30479"/>
                  </a:lnTo>
                  <a:lnTo>
                    <a:pt x="15239" y="30479"/>
                  </a:lnTo>
                  <a:lnTo>
                    <a:pt x="23494" y="30479"/>
                  </a:lnTo>
                  <a:lnTo>
                    <a:pt x="30479" y="23494"/>
                  </a:lnTo>
                  <a:lnTo>
                    <a:pt x="30479" y="15239"/>
                  </a:lnTo>
                  <a:close/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328795" y="3241675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39" y="50800"/>
                  </a:moveTo>
                  <a:lnTo>
                    <a:pt x="50164" y="48895"/>
                  </a:lnTo>
                  <a:lnTo>
                    <a:pt x="58419" y="43815"/>
                  </a:lnTo>
                  <a:lnTo>
                    <a:pt x="63500" y="35560"/>
                  </a:lnTo>
                  <a:lnTo>
                    <a:pt x="66039" y="25400"/>
                  </a:lnTo>
                  <a:lnTo>
                    <a:pt x="63500" y="15875"/>
                  </a:lnTo>
                  <a:lnTo>
                    <a:pt x="58419" y="7620"/>
                  </a:lnTo>
                  <a:lnTo>
                    <a:pt x="50164" y="2540"/>
                  </a:lnTo>
                  <a:lnTo>
                    <a:pt x="40639" y="0"/>
                  </a:lnTo>
                  <a:lnTo>
                    <a:pt x="30479" y="2540"/>
                  </a:lnTo>
                  <a:lnTo>
                    <a:pt x="22225" y="7620"/>
                  </a:lnTo>
                  <a:lnTo>
                    <a:pt x="17144" y="15875"/>
                  </a:lnTo>
                  <a:lnTo>
                    <a:pt x="15239" y="25400"/>
                  </a:lnTo>
                </a:path>
                <a:path w="233679" h="50800">
                  <a:moveTo>
                    <a:pt x="30479" y="17780"/>
                  </a:moveTo>
                  <a:lnTo>
                    <a:pt x="15239" y="30480"/>
                  </a:lnTo>
                  <a:lnTo>
                    <a:pt x="0" y="17780"/>
                  </a:lnTo>
                </a:path>
                <a:path w="233679" h="50800">
                  <a:moveTo>
                    <a:pt x="193039" y="50800"/>
                  </a:moveTo>
                  <a:lnTo>
                    <a:pt x="182879" y="48895"/>
                  </a:lnTo>
                  <a:lnTo>
                    <a:pt x="174625" y="43815"/>
                  </a:lnTo>
                  <a:lnTo>
                    <a:pt x="169544" y="35560"/>
                  </a:lnTo>
                  <a:lnTo>
                    <a:pt x="167639" y="25400"/>
                  </a:lnTo>
                  <a:lnTo>
                    <a:pt x="169544" y="15875"/>
                  </a:lnTo>
                  <a:lnTo>
                    <a:pt x="174625" y="7620"/>
                  </a:lnTo>
                  <a:lnTo>
                    <a:pt x="182879" y="2540"/>
                  </a:lnTo>
                  <a:lnTo>
                    <a:pt x="193039" y="0"/>
                  </a:lnTo>
                  <a:lnTo>
                    <a:pt x="202564" y="2540"/>
                  </a:lnTo>
                  <a:lnTo>
                    <a:pt x="210819" y="7620"/>
                  </a:lnTo>
                  <a:lnTo>
                    <a:pt x="215900" y="15875"/>
                  </a:lnTo>
                  <a:lnTo>
                    <a:pt x="218439" y="25400"/>
                  </a:lnTo>
                </a:path>
                <a:path w="233679" h="50800">
                  <a:moveTo>
                    <a:pt x="233679" y="17780"/>
                  </a:moveTo>
                  <a:lnTo>
                    <a:pt x="218439" y="30480"/>
                  </a:lnTo>
                  <a:lnTo>
                    <a:pt x="203200" y="17780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02132" y="426846"/>
            <a:ext cx="4096385" cy="303085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97155" algn="just">
              <a:lnSpc>
                <a:spcPct val="101899"/>
              </a:lnSpc>
              <a:spcBef>
                <a:spcPts val="75"/>
              </a:spcBef>
            </a:pPr>
            <a:r>
              <a:rPr sz="1100" spc="-35" dirty="0">
                <a:latin typeface="Microsoft Sans Serif"/>
                <a:cs typeface="Microsoft Sans Serif"/>
              </a:rPr>
              <a:t>Ownership </a:t>
            </a:r>
            <a:r>
              <a:rPr sz="1100" spc="-30" dirty="0">
                <a:latin typeface="Microsoft Sans Serif"/>
                <a:cs typeface="Microsoft Sans Serif"/>
              </a:rPr>
              <a:t>of resources: </a:t>
            </a:r>
            <a:r>
              <a:rPr sz="1100" spc="-25" dirty="0">
                <a:latin typeface="Microsoft Sans Serif"/>
                <a:cs typeface="Microsoft Sans Serif"/>
              </a:rPr>
              <a:t>Individual </a:t>
            </a:r>
            <a:r>
              <a:rPr sz="1100" spc="-35" dirty="0">
                <a:latin typeface="Microsoft Sans Serif"/>
                <a:cs typeface="Microsoft Sans Serif"/>
              </a:rPr>
              <a:t>owns </a:t>
            </a:r>
            <a:r>
              <a:rPr sz="1100" spc="-30" dirty="0">
                <a:latin typeface="Microsoft Sans Serif"/>
                <a:cs typeface="Microsoft Sans Serif"/>
              </a:rPr>
              <a:t>resources </a:t>
            </a:r>
            <a:r>
              <a:rPr sz="1100" spc="-20" dirty="0">
                <a:latin typeface="Microsoft Sans Serif"/>
                <a:cs typeface="Microsoft Sans Serif"/>
              </a:rPr>
              <a:t>in </a:t>
            </a:r>
            <a:r>
              <a:rPr sz="1100" spc="-25" dirty="0">
                <a:latin typeface="Microsoft Sans Serif"/>
                <a:cs typeface="Microsoft Sans Serif"/>
              </a:rPr>
              <a:t>the </a:t>
            </a:r>
            <a:r>
              <a:rPr sz="1100" spc="-20" dirty="0">
                <a:latin typeface="Microsoft Sans Serif"/>
                <a:cs typeface="Microsoft Sans Serif"/>
              </a:rPr>
              <a:t>capitalist </a:t>
            </a:r>
            <a:r>
              <a:rPr sz="1100" spc="-1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economy </a:t>
            </a:r>
            <a:r>
              <a:rPr sz="1100" spc="-35" dirty="0">
                <a:latin typeface="Microsoft Sans Serif"/>
                <a:cs typeface="Microsoft Sans Serif"/>
              </a:rPr>
              <a:t>and they </a:t>
            </a:r>
            <a:r>
              <a:rPr sz="1100" spc="-30" dirty="0">
                <a:latin typeface="Microsoft Sans Serif"/>
                <a:cs typeface="Microsoft Sans Serif"/>
              </a:rPr>
              <a:t>decide on </a:t>
            </a:r>
            <a:r>
              <a:rPr sz="1100" spc="-35" dirty="0">
                <a:latin typeface="Microsoft Sans Serif"/>
                <a:cs typeface="Microsoft Sans Serif"/>
              </a:rPr>
              <a:t>what </a:t>
            </a:r>
            <a:r>
              <a:rPr sz="1100" spc="-30" dirty="0">
                <a:latin typeface="Microsoft Sans Serif"/>
                <a:cs typeface="Microsoft Sans Serif"/>
              </a:rPr>
              <a:t>to </a:t>
            </a:r>
            <a:r>
              <a:rPr sz="1100" spc="-40" dirty="0">
                <a:latin typeface="Microsoft Sans Serif"/>
                <a:cs typeface="Microsoft Sans Serif"/>
              </a:rPr>
              <a:t>do </a:t>
            </a:r>
            <a:r>
              <a:rPr sz="1100" spc="-30" dirty="0">
                <a:latin typeface="Microsoft Sans Serif"/>
                <a:cs typeface="Microsoft Sans Serif"/>
              </a:rPr>
              <a:t>with them. </a:t>
            </a:r>
            <a:r>
              <a:rPr sz="1100" spc="-45" dirty="0">
                <a:latin typeface="Microsoft Sans Serif"/>
                <a:cs typeface="Microsoft Sans Serif"/>
              </a:rPr>
              <a:t>The </a:t>
            </a:r>
            <a:r>
              <a:rPr sz="1100" spc="-25" dirty="0">
                <a:latin typeface="Microsoft Sans Serif"/>
                <a:cs typeface="Microsoft Sans Serif"/>
              </a:rPr>
              <a:t>state </a:t>
            </a:r>
            <a:r>
              <a:rPr sz="1100" spc="-35" dirty="0">
                <a:latin typeface="Microsoft Sans Serif"/>
                <a:cs typeface="Microsoft Sans Serif"/>
              </a:rPr>
              <a:t>owns 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resources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in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5" dirty="0">
                <a:latin typeface="Microsoft Sans Serif"/>
                <a:cs typeface="Microsoft Sans Serif"/>
              </a:rPr>
              <a:t>the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socialist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economy.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12700" marR="208915">
              <a:lnSpc>
                <a:spcPct val="102600"/>
              </a:lnSpc>
              <a:spcBef>
                <a:spcPts val="15"/>
              </a:spcBef>
            </a:pPr>
            <a:r>
              <a:rPr sz="1100" spc="-30" dirty="0">
                <a:latin typeface="Microsoft Sans Serif"/>
                <a:cs typeface="Microsoft Sans Serif"/>
              </a:rPr>
              <a:t>Allocation </a:t>
            </a:r>
            <a:r>
              <a:rPr sz="1100" spc="-20" dirty="0">
                <a:latin typeface="Microsoft Sans Serif"/>
                <a:cs typeface="Microsoft Sans Serif"/>
              </a:rPr>
              <a:t>of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resources: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in</a:t>
            </a:r>
            <a:r>
              <a:rPr sz="1100" spc="-25" dirty="0">
                <a:latin typeface="Microsoft Sans Serif"/>
                <a:cs typeface="Microsoft Sans Serif"/>
              </a:rPr>
              <a:t> the capitalist </a:t>
            </a:r>
            <a:r>
              <a:rPr sz="1100" spc="-30" dirty="0">
                <a:latin typeface="Microsoft Sans Serif"/>
                <a:cs typeface="Microsoft Sans Serif"/>
              </a:rPr>
              <a:t>system,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market</a:t>
            </a:r>
            <a:r>
              <a:rPr sz="1100" spc="-25" dirty="0">
                <a:latin typeface="Microsoft Sans Serif"/>
                <a:cs typeface="Microsoft Sans Serif"/>
              </a:rPr>
              <a:t> prices </a:t>
            </a:r>
            <a:r>
              <a:rPr sz="1100" spc="-2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determine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who</a:t>
            </a:r>
            <a:r>
              <a:rPr sz="1100" spc="-25" dirty="0">
                <a:latin typeface="Microsoft Sans Serif"/>
                <a:cs typeface="Microsoft Sans Serif"/>
              </a:rPr>
              <a:t> will get </a:t>
            </a:r>
            <a:r>
              <a:rPr sz="1100" spc="-30" dirty="0">
                <a:latin typeface="Microsoft Sans Serif"/>
                <a:cs typeface="Microsoft Sans Serif"/>
              </a:rPr>
              <a:t>each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commodity</a:t>
            </a:r>
            <a:r>
              <a:rPr sz="1100" spc="-25" dirty="0">
                <a:latin typeface="Microsoft Sans Serif"/>
                <a:cs typeface="Microsoft Sans Serif"/>
              </a:rPr>
              <a:t> that </a:t>
            </a:r>
            <a:r>
              <a:rPr sz="1100" spc="-20" dirty="0">
                <a:latin typeface="Microsoft Sans Serif"/>
                <a:cs typeface="Microsoft Sans Serif"/>
              </a:rPr>
              <a:t>is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being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produced.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In </a:t>
            </a:r>
            <a:r>
              <a:rPr sz="1100" spc="-1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the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socialist</a:t>
            </a:r>
            <a:r>
              <a:rPr sz="1100" spc="-4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economy,the</a:t>
            </a:r>
            <a:r>
              <a:rPr sz="1100" spc="-6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centrally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planning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committee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determines </a:t>
            </a:r>
            <a:r>
              <a:rPr sz="1100" spc="-6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allocation.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100" spc="-5" dirty="0">
                <a:latin typeface="Microsoft Sans Serif"/>
                <a:cs typeface="Microsoft Sans Serif"/>
              </a:rPr>
              <a:t>Determination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of</a:t>
            </a:r>
            <a:r>
              <a:rPr sz="1100" spc="-5" dirty="0">
                <a:latin typeface="Microsoft Sans Serif"/>
                <a:cs typeface="Microsoft Sans Serif"/>
              </a:rPr>
              <a:t> prices: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5" dirty="0">
                <a:latin typeface="Microsoft Sans Serif"/>
                <a:cs typeface="Microsoft Sans Serif"/>
              </a:rPr>
              <a:t>in</a:t>
            </a:r>
            <a:r>
              <a:rPr sz="1100" spc="-5" dirty="0">
                <a:latin typeface="Microsoft Sans Serif"/>
                <a:cs typeface="Microsoft Sans Serif"/>
              </a:rPr>
              <a:t> the </a:t>
            </a:r>
            <a:r>
              <a:rPr sz="1100" spc="-10" dirty="0">
                <a:latin typeface="Microsoft Sans Serif"/>
                <a:cs typeface="Microsoft Sans Serif"/>
              </a:rPr>
              <a:t>capitalist</a:t>
            </a:r>
            <a:r>
              <a:rPr sz="1100" dirty="0">
                <a:latin typeface="Microsoft Sans Serif"/>
                <a:cs typeface="Microsoft Sans Serif"/>
              </a:rPr>
              <a:t> system,</a:t>
            </a:r>
            <a:r>
              <a:rPr sz="1100" spc="-5" dirty="0">
                <a:latin typeface="Microsoft Sans Serif"/>
                <a:cs typeface="Microsoft Sans Serif"/>
              </a:rPr>
              <a:t> prices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are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12700" marR="7620" algn="just">
              <a:lnSpc>
                <a:spcPct val="101899"/>
              </a:lnSpc>
              <a:spcBef>
                <a:spcPts val="25"/>
              </a:spcBef>
            </a:pPr>
            <a:r>
              <a:rPr sz="1100" spc="-35" dirty="0">
                <a:latin typeface="Microsoft Sans Serif"/>
                <a:cs typeface="Microsoft Sans Serif"/>
              </a:rPr>
              <a:t>determined </a:t>
            </a:r>
            <a:r>
              <a:rPr sz="1100" spc="-30" dirty="0">
                <a:latin typeface="Microsoft Sans Serif"/>
                <a:cs typeface="Microsoft Sans Serif"/>
              </a:rPr>
              <a:t>by </a:t>
            </a:r>
            <a:r>
              <a:rPr sz="1100" spc="-25" dirty="0">
                <a:latin typeface="Microsoft Sans Serif"/>
                <a:cs typeface="Microsoft Sans Serif"/>
              </a:rPr>
              <a:t>the </a:t>
            </a:r>
            <a:r>
              <a:rPr sz="1100" spc="-30" dirty="0">
                <a:latin typeface="Microsoft Sans Serif"/>
                <a:cs typeface="Microsoft Sans Serif"/>
              </a:rPr>
              <a:t>forces of </a:t>
            </a:r>
            <a:r>
              <a:rPr sz="1100" spc="-40" dirty="0">
                <a:latin typeface="Microsoft Sans Serif"/>
                <a:cs typeface="Microsoft Sans Serif"/>
              </a:rPr>
              <a:t>demand </a:t>
            </a:r>
            <a:r>
              <a:rPr sz="1100" spc="-35" dirty="0">
                <a:latin typeface="Microsoft Sans Serif"/>
                <a:cs typeface="Microsoft Sans Serif"/>
              </a:rPr>
              <a:t>and </a:t>
            </a:r>
            <a:r>
              <a:rPr sz="1100" spc="-30" dirty="0">
                <a:latin typeface="Microsoft Sans Serif"/>
                <a:cs typeface="Microsoft Sans Serif"/>
              </a:rPr>
              <a:t>supply. In </a:t>
            </a:r>
            <a:r>
              <a:rPr sz="1100" spc="-20" dirty="0">
                <a:latin typeface="Microsoft Sans Serif"/>
                <a:cs typeface="Microsoft Sans Serif"/>
              </a:rPr>
              <a:t>socialist </a:t>
            </a:r>
            <a:r>
              <a:rPr sz="1100" spc="-35" dirty="0">
                <a:latin typeface="Microsoft Sans Serif"/>
                <a:cs typeface="Microsoft Sans Serif"/>
              </a:rPr>
              <a:t>economy,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prices are </a:t>
            </a:r>
            <a:r>
              <a:rPr sz="1100" spc="-25" dirty="0">
                <a:latin typeface="Microsoft Sans Serif"/>
                <a:cs typeface="Microsoft Sans Serif"/>
              </a:rPr>
              <a:t>fixed </a:t>
            </a:r>
            <a:r>
              <a:rPr sz="1100" spc="-35" dirty="0">
                <a:latin typeface="Microsoft Sans Serif"/>
                <a:cs typeface="Microsoft Sans Serif"/>
              </a:rPr>
              <a:t>and </a:t>
            </a:r>
            <a:r>
              <a:rPr sz="1100" spc="-30" dirty="0">
                <a:latin typeface="Microsoft Sans Serif"/>
                <a:cs typeface="Microsoft Sans Serif"/>
              </a:rPr>
              <a:t>determined </a:t>
            </a:r>
            <a:r>
              <a:rPr sz="1100" spc="-35" dirty="0">
                <a:latin typeface="Microsoft Sans Serif"/>
                <a:cs typeface="Microsoft Sans Serif"/>
              </a:rPr>
              <a:t>by </a:t>
            </a:r>
            <a:r>
              <a:rPr sz="1100" spc="-40" dirty="0">
                <a:latin typeface="Microsoft Sans Serif"/>
                <a:cs typeface="Microsoft Sans Serif"/>
              </a:rPr>
              <a:t>a </a:t>
            </a:r>
            <a:r>
              <a:rPr sz="1100" spc="-30" dirty="0">
                <a:latin typeface="Microsoft Sans Serif"/>
                <a:cs typeface="Microsoft Sans Serif"/>
              </a:rPr>
              <a:t>planning </a:t>
            </a:r>
            <a:r>
              <a:rPr sz="1100" spc="-25" dirty="0">
                <a:latin typeface="Microsoft Sans Serif"/>
                <a:cs typeface="Microsoft Sans Serif"/>
              </a:rPr>
              <a:t>authority </a:t>
            </a:r>
            <a:r>
              <a:rPr sz="1100" spc="-30" dirty="0">
                <a:latin typeface="Microsoft Sans Serif"/>
                <a:cs typeface="Microsoft Sans Serif"/>
              </a:rPr>
              <a:t>formed </a:t>
            </a:r>
            <a:r>
              <a:rPr sz="1100" spc="-35" dirty="0">
                <a:latin typeface="Microsoft Sans Serif"/>
                <a:cs typeface="Microsoft Sans Serif"/>
              </a:rPr>
              <a:t>by </a:t>
            </a:r>
            <a:r>
              <a:rPr sz="1100" spc="-25" dirty="0">
                <a:latin typeface="Microsoft Sans Serif"/>
                <a:cs typeface="Microsoft Sans Serif"/>
              </a:rPr>
              <a:t>the </a:t>
            </a:r>
            <a:r>
              <a:rPr sz="1100" spc="-2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state.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12700" marR="113030">
              <a:lnSpc>
                <a:spcPct val="102800"/>
              </a:lnSpc>
              <a:spcBef>
                <a:spcPts val="15"/>
              </a:spcBef>
            </a:pPr>
            <a:r>
              <a:rPr sz="1100" spc="-70" dirty="0">
                <a:latin typeface="Microsoft Sans Serif"/>
                <a:cs typeface="Microsoft Sans Serif"/>
              </a:rPr>
              <a:t>Consumers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sovereignty:</a:t>
            </a:r>
            <a:r>
              <a:rPr sz="1100" spc="11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Greater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degree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of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consumers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freedom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under 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the</a:t>
            </a:r>
            <a:r>
              <a:rPr sz="1100" spc="-25" dirty="0">
                <a:latin typeface="Microsoft Sans Serif"/>
                <a:cs typeface="Microsoft Sans Serif"/>
              </a:rPr>
              <a:t> capitalist </a:t>
            </a:r>
            <a:r>
              <a:rPr sz="1100" spc="-30" dirty="0">
                <a:latin typeface="Microsoft Sans Serif"/>
                <a:cs typeface="Microsoft Sans Serif"/>
              </a:rPr>
              <a:t>than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under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the</a:t>
            </a:r>
            <a:r>
              <a:rPr sz="1100" spc="-2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socialist system. </a:t>
            </a:r>
            <a:r>
              <a:rPr sz="1100" spc="-30" dirty="0">
                <a:latin typeface="Microsoft Sans Serif"/>
                <a:cs typeface="Microsoft Sans Serif"/>
              </a:rPr>
              <a:t>increase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in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demand 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increase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price,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supply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therefore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increases.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100" spc="-35" dirty="0">
                <a:latin typeface="Microsoft Sans Serif"/>
                <a:cs typeface="Microsoft Sans Serif"/>
              </a:rPr>
              <a:t>Income</a:t>
            </a:r>
            <a:r>
              <a:rPr sz="1100" spc="-25" dirty="0">
                <a:latin typeface="Microsoft Sans Serif"/>
                <a:cs typeface="Microsoft Sans Serif"/>
              </a:rPr>
              <a:t> inequality: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Incomes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tend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to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be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more</a:t>
            </a:r>
            <a:r>
              <a:rPr sz="1100" spc="-25" dirty="0">
                <a:latin typeface="Microsoft Sans Serif"/>
                <a:cs typeface="Microsoft Sans Serif"/>
              </a:rPr>
              <a:t> inequitably </a:t>
            </a:r>
            <a:r>
              <a:rPr sz="1100" spc="-30" dirty="0">
                <a:latin typeface="Microsoft Sans Serif"/>
                <a:cs typeface="Microsoft Sans Serif"/>
              </a:rPr>
              <a:t>distributed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in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12700" marR="368935">
              <a:lnSpc>
                <a:spcPct val="101800"/>
              </a:lnSpc>
              <a:spcBef>
                <a:spcPts val="30"/>
              </a:spcBef>
            </a:pPr>
            <a:r>
              <a:rPr sz="1100" spc="5" dirty="0">
                <a:latin typeface="Microsoft Sans Serif"/>
                <a:cs typeface="Microsoft Sans Serif"/>
              </a:rPr>
              <a:t>the </a:t>
            </a:r>
            <a:r>
              <a:rPr sz="1100" spc="-10" dirty="0">
                <a:latin typeface="Microsoft Sans Serif"/>
                <a:cs typeface="Microsoft Sans Serif"/>
              </a:rPr>
              <a:t>capitalist </a:t>
            </a:r>
            <a:r>
              <a:rPr sz="1100" dirty="0">
                <a:latin typeface="Microsoft Sans Serif"/>
                <a:cs typeface="Microsoft Sans Serif"/>
              </a:rPr>
              <a:t>economy </a:t>
            </a:r>
            <a:r>
              <a:rPr sz="1100" spc="-5" dirty="0">
                <a:latin typeface="Microsoft Sans Serif"/>
                <a:cs typeface="Microsoft Sans Serif"/>
              </a:rPr>
              <a:t>than in the socialist economy. </a:t>
            </a:r>
            <a:r>
              <a:rPr sz="1100" spc="10" dirty="0">
                <a:latin typeface="Microsoft Sans Serif"/>
                <a:cs typeface="Microsoft Sans Serif"/>
              </a:rPr>
              <a:t>Under 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capitalism,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production </a:t>
            </a:r>
            <a:r>
              <a:rPr sz="1100" spc="-10" dirty="0">
                <a:latin typeface="Microsoft Sans Serif"/>
                <a:cs typeface="Microsoft Sans Serif"/>
              </a:rPr>
              <a:t>is </a:t>
            </a:r>
            <a:r>
              <a:rPr sz="1100" spc="-5" dirty="0">
                <a:latin typeface="Microsoft Sans Serif"/>
                <a:cs typeface="Microsoft Sans Serif"/>
              </a:rPr>
              <a:t>done </a:t>
            </a:r>
            <a:r>
              <a:rPr sz="1100" spc="-10" dirty="0">
                <a:latin typeface="Microsoft Sans Serif"/>
                <a:cs typeface="Microsoft Sans Serif"/>
              </a:rPr>
              <a:t>for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the</a:t>
            </a:r>
            <a:r>
              <a:rPr sz="1100" spc="-10" dirty="0">
                <a:latin typeface="Microsoft Sans Serif"/>
                <a:cs typeface="Microsoft Sans Serif"/>
              </a:rPr>
              <a:t> rich</a:t>
            </a:r>
            <a:r>
              <a:rPr sz="1100" spc="-5" dirty="0">
                <a:latin typeface="Microsoft Sans Serif"/>
                <a:cs typeface="Microsoft Sans Serif"/>
                <a:hlinkClick r:id="rId2" action="ppaction://hlinksldjump"/>
              </a:rPr>
              <a:t> who </a:t>
            </a:r>
            <a:r>
              <a:rPr sz="1100" dirty="0">
                <a:latin typeface="Microsoft Sans Serif"/>
                <a:cs typeface="Microsoft Sans Serif"/>
                <a:hlinkClick r:id="rId2" action="ppaction://hlinksldjump"/>
              </a:rPr>
              <a:t>can</a:t>
            </a:r>
            <a:r>
              <a:rPr sz="1100" spc="-30" dirty="0">
                <a:latin typeface="Microsoft Sans Serif"/>
                <a:cs typeface="Microsoft Sans Serif"/>
                <a:hlinkClick r:id="rId3" action="ppaction://hlinksldjump"/>
              </a:rPr>
              <a:t> </a:t>
            </a:r>
            <a:r>
              <a:rPr sz="1100" spc="-5" dirty="0">
                <a:latin typeface="Microsoft Sans Serif"/>
                <a:cs typeface="Microsoft Sans Serif"/>
                <a:hlinkClick r:id="rId3" action="ppaction://hlinksldjump"/>
              </a:rPr>
              <a:t>afford.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R="413384" algn="r">
              <a:lnSpc>
                <a:spcPts val="670"/>
              </a:lnSpc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-12700" y="325882"/>
            <a:ext cx="4127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dirty="0">
                <a:latin typeface="Microsoft Sans Serif"/>
                <a:cs typeface="Microsoft Sans Serif"/>
              </a:rPr>
              <a:t> </a:t>
            </a:r>
            <a:endParaRPr sz="450">
              <a:latin typeface="Microsoft Sans Serif"/>
              <a:cs typeface="Microsoft Sans Serif"/>
            </a:endParaRPr>
          </a:p>
        </p:txBody>
      </p:sp>
      <p:pic>
        <p:nvPicPr>
          <p:cNvPr id="26" name="object 2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0670" y="512952"/>
            <a:ext cx="64770" cy="64769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0670" y="1028826"/>
            <a:ext cx="64770" cy="64769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0670" y="1716658"/>
            <a:ext cx="64770" cy="64769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0670" y="2404465"/>
            <a:ext cx="64770" cy="64769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0670" y="2920326"/>
            <a:ext cx="64770" cy="6477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" y="63449"/>
            <a:ext cx="1353185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Price</a:t>
            </a:r>
            <a:r>
              <a:rPr spc="55" dirty="0"/>
              <a:t> </a:t>
            </a:r>
            <a:r>
              <a:rPr spc="-45" dirty="0"/>
              <a:t>Mechanisms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-12700" y="3392220"/>
            <a:ext cx="33083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spc="-10" dirty="0">
                <a:latin typeface="Microsoft Sans Serif"/>
                <a:cs typeface="Microsoft Sans Serif"/>
              </a:rPr>
              <a:t>[</a:t>
            </a:r>
            <a:r>
              <a:rPr sz="450" spc="5" dirty="0">
                <a:latin typeface="Microsoft Sans Serif"/>
                <a:cs typeface="Microsoft Sans Serif"/>
              </a:rPr>
              <a:t>T</a:t>
            </a:r>
            <a:r>
              <a:rPr sz="450" spc="-15" dirty="0">
                <a:latin typeface="Microsoft Sans Serif"/>
                <a:cs typeface="Microsoft Sans Serif"/>
              </a:rPr>
              <a:t>y</a:t>
            </a:r>
            <a:r>
              <a:rPr sz="450" spc="10" dirty="0">
                <a:latin typeface="Microsoft Sans Serif"/>
                <a:cs typeface="Microsoft Sans Serif"/>
              </a:rPr>
              <a:t>pe</a:t>
            </a:r>
            <a:r>
              <a:rPr sz="450" spc="-25" dirty="0">
                <a:latin typeface="Microsoft Sans Serif"/>
                <a:cs typeface="Microsoft Sans Serif"/>
              </a:rPr>
              <a:t> </a:t>
            </a:r>
            <a:r>
              <a:rPr sz="450" spc="10" dirty="0">
                <a:latin typeface="Microsoft Sans Serif"/>
                <a:cs typeface="Microsoft Sans Serif"/>
              </a:rPr>
              <a:t>he</a:t>
            </a:r>
            <a:r>
              <a:rPr sz="450" spc="-35" dirty="0">
                <a:latin typeface="Microsoft Sans Serif"/>
                <a:cs typeface="Microsoft Sans Serif"/>
              </a:rPr>
              <a:t>r</a:t>
            </a:r>
            <a:r>
              <a:rPr sz="450" spc="10" dirty="0">
                <a:latin typeface="Microsoft Sans Serif"/>
                <a:cs typeface="Microsoft Sans Serif"/>
              </a:rPr>
              <a:t>e</a:t>
            </a:r>
            <a:r>
              <a:rPr sz="450" spc="-5" dirty="0">
                <a:latin typeface="Microsoft Sans Serif"/>
                <a:cs typeface="Microsoft Sans Serif"/>
              </a:rPr>
              <a:t>]</a:t>
            </a:r>
            <a:r>
              <a:rPr sz="450" dirty="0">
                <a:latin typeface="Microsoft Sans Serif"/>
                <a:cs typeface="Microsoft Sans Serif"/>
              </a:rPr>
              <a:t> </a:t>
            </a:r>
            <a:endParaRPr sz="4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49855" y="3392220"/>
            <a:ext cx="33083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spc="-10" dirty="0">
                <a:latin typeface="Microsoft Sans Serif"/>
                <a:cs typeface="Microsoft Sans Serif"/>
              </a:rPr>
              <a:t>[</a:t>
            </a:r>
            <a:r>
              <a:rPr sz="450" spc="5" dirty="0">
                <a:latin typeface="Microsoft Sans Serif"/>
                <a:cs typeface="Microsoft Sans Serif"/>
              </a:rPr>
              <a:t>T</a:t>
            </a:r>
            <a:r>
              <a:rPr sz="450" spc="-15" dirty="0">
                <a:latin typeface="Microsoft Sans Serif"/>
                <a:cs typeface="Microsoft Sans Serif"/>
              </a:rPr>
              <a:t>y</a:t>
            </a:r>
            <a:r>
              <a:rPr sz="450" spc="10" dirty="0">
                <a:latin typeface="Microsoft Sans Serif"/>
                <a:cs typeface="Microsoft Sans Serif"/>
              </a:rPr>
              <a:t>pe</a:t>
            </a:r>
            <a:r>
              <a:rPr sz="450" spc="-25" dirty="0">
                <a:latin typeface="Microsoft Sans Serif"/>
                <a:cs typeface="Microsoft Sans Serif"/>
              </a:rPr>
              <a:t> </a:t>
            </a:r>
            <a:r>
              <a:rPr sz="450" spc="10" dirty="0">
                <a:latin typeface="Microsoft Sans Serif"/>
                <a:cs typeface="Microsoft Sans Serif"/>
              </a:rPr>
              <a:t>he</a:t>
            </a:r>
            <a:r>
              <a:rPr sz="450" spc="-35" dirty="0">
                <a:latin typeface="Microsoft Sans Serif"/>
                <a:cs typeface="Microsoft Sans Serif"/>
              </a:rPr>
              <a:t>r</a:t>
            </a:r>
            <a:r>
              <a:rPr sz="450" spc="10" dirty="0">
                <a:latin typeface="Microsoft Sans Serif"/>
                <a:cs typeface="Microsoft Sans Serif"/>
              </a:rPr>
              <a:t>e</a:t>
            </a:r>
            <a:r>
              <a:rPr sz="450" spc="-5" dirty="0">
                <a:latin typeface="Microsoft Sans Serif"/>
                <a:cs typeface="Microsoft Sans Serif"/>
              </a:rPr>
              <a:t>]</a:t>
            </a:r>
            <a:r>
              <a:rPr sz="450" dirty="0">
                <a:latin typeface="Microsoft Sans Serif"/>
                <a:cs typeface="Microsoft Sans Serif"/>
              </a:rPr>
              <a:t> </a:t>
            </a:r>
            <a:endParaRPr sz="45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12158" y="3392220"/>
            <a:ext cx="31559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spc="-10" dirty="0">
                <a:latin typeface="Microsoft Sans Serif"/>
                <a:cs typeface="Microsoft Sans Serif"/>
              </a:rPr>
              <a:t>[</a:t>
            </a:r>
            <a:r>
              <a:rPr sz="450" spc="5" dirty="0">
                <a:latin typeface="Microsoft Sans Serif"/>
                <a:cs typeface="Microsoft Sans Serif"/>
              </a:rPr>
              <a:t>T</a:t>
            </a:r>
            <a:r>
              <a:rPr sz="450" spc="-15" dirty="0">
                <a:latin typeface="Microsoft Sans Serif"/>
                <a:cs typeface="Microsoft Sans Serif"/>
              </a:rPr>
              <a:t>y</a:t>
            </a:r>
            <a:r>
              <a:rPr sz="450" spc="10" dirty="0">
                <a:latin typeface="Microsoft Sans Serif"/>
                <a:cs typeface="Microsoft Sans Serif"/>
              </a:rPr>
              <a:t>pe</a:t>
            </a:r>
            <a:r>
              <a:rPr sz="450" spc="-25" dirty="0">
                <a:latin typeface="Microsoft Sans Serif"/>
                <a:cs typeface="Microsoft Sans Serif"/>
              </a:rPr>
              <a:t> </a:t>
            </a:r>
            <a:r>
              <a:rPr sz="450" spc="10" dirty="0">
                <a:latin typeface="Microsoft Sans Serif"/>
                <a:cs typeface="Microsoft Sans Serif"/>
              </a:rPr>
              <a:t>he</a:t>
            </a:r>
            <a:r>
              <a:rPr sz="450" spc="-35" dirty="0">
                <a:latin typeface="Microsoft Sans Serif"/>
                <a:cs typeface="Microsoft Sans Serif"/>
              </a:rPr>
              <a:t>r</a:t>
            </a:r>
            <a:r>
              <a:rPr sz="450" spc="10" dirty="0">
                <a:latin typeface="Microsoft Sans Serif"/>
                <a:cs typeface="Microsoft Sans Serif"/>
              </a:rPr>
              <a:t>e</a:t>
            </a:r>
            <a:r>
              <a:rPr sz="450" dirty="0">
                <a:latin typeface="Microsoft Sans Serif"/>
                <a:cs typeface="Microsoft Sans Serif"/>
              </a:rPr>
              <a:t>]</a:t>
            </a:r>
            <a:endParaRPr sz="45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67354" y="32454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46729" y="324929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480"/>
                </a:moveTo>
                <a:lnTo>
                  <a:pt x="43180" y="30480"/>
                </a:lnTo>
                <a:lnTo>
                  <a:pt x="43180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ln w="5060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45154" y="32454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099"/>
                </a:lnTo>
                <a:lnTo>
                  <a:pt x="25400" y="19049"/>
                </a:lnTo>
                <a:lnTo>
                  <a:pt x="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3242310" y="3236604"/>
            <a:ext cx="203200" cy="55880"/>
            <a:chOff x="3242310" y="3236604"/>
            <a:chExt cx="203200" cy="55880"/>
          </a:xfrm>
        </p:grpSpPr>
        <p:sp>
          <p:nvSpPr>
            <p:cNvPr id="10" name="object 10"/>
            <p:cNvSpPr/>
            <p:nvPr/>
          </p:nvSpPr>
          <p:spPr>
            <a:xfrm>
              <a:off x="3305175" y="3239134"/>
              <a:ext cx="63500" cy="50800"/>
            </a:xfrm>
            <a:custGeom>
              <a:avLst/>
              <a:gdLst/>
              <a:ahLst/>
              <a:cxnLst/>
              <a:rect l="l" t="t" r="r" b="b"/>
              <a:pathLst>
                <a:path w="63500" h="50800">
                  <a:moveTo>
                    <a:pt x="0" y="50799"/>
                  </a:moveTo>
                  <a:lnTo>
                    <a:pt x="43179" y="50799"/>
                  </a:lnTo>
                  <a:lnTo>
                    <a:pt x="43179" y="20319"/>
                  </a:lnTo>
                  <a:lnTo>
                    <a:pt x="0" y="20319"/>
                  </a:lnTo>
                  <a:lnTo>
                    <a:pt x="0" y="50799"/>
                  </a:lnTo>
                  <a:close/>
                </a:path>
                <a:path w="63500" h="50800">
                  <a:moveTo>
                    <a:pt x="10160" y="20319"/>
                  </a:moveTo>
                  <a:lnTo>
                    <a:pt x="10160" y="10159"/>
                  </a:lnTo>
                  <a:lnTo>
                    <a:pt x="53339" y="10159"/>
                  </a:lnTo>
                  <a:lnTo>
                    <a:pt x="53339" y="40639"/>
                  </a:lnTo>
                  <a:lnTo>
                    <a:pt x="43179" y="40639"/>
                  </a:lnTo>
                </a:path>
                <a:path w="63500" h="50800">
                  <a:moveTo>
                    <a:pt x="20320" y="10159"/>
                  </a:moveTo>
                  <a:lnTo>
                    <a:pt x="20320" y="0"/>
                  </a:lnTo>
                  <a:lnTo>
                    <a:pt x="63500" y="0"/>
                  </a:lnTo>
                  <a:lnTo>
                    <a:pt x="63500" y="30479"/>
                  </a:lnTo>
                  <a:lnTo>
                    <a:pt x="53339" y="30479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42310" y="32454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49"/>
                  </a:lnTo>
                  <a:lnTo>
                    <a:pt x="25400" y="38099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099"/>
                  </a:lnTo>
                  <a:lnTo>
                    <a:pt x="203200" y="19049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517900" y="3235338"/>
            <a:ext cx="203200" cy="58419"/>
            <a:chOff x="3517900" y="3235338"/>
            <a:chExt cx="203200" cy="58419"/>
          </a:xfrm>
        </p:grpSpPr>
        <p:sp>
          <p:nvSpPr>
            <p:cNvPr id="13" name="object 13"/>
            <p:cNvSpPr/>
            <p:nvPr/>
          </p:nvSpPr>
          <p:spPr>
            <a:xfrm>
              <a:off x="3606800" y="325183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17900" y="32454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49"/>
                  </a:lnTo>
                  <a:lnTo>
                    <a:pt x="25400" y="38099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099"/>
                  </a:lnTo>
                  <a:lnTo>
                    <a:pt x="203200" y="19049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94100" y="323913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399"/>
                  </a:moveTo>
                  <a:lnTo>
                    <a:pt x="50800" y="25399"/>
                  </a:lnTo>
                </a:path>
                <a:path w="50800" h="50800">
                  <a:moveTo>
                    <a:pt x="0" y="38099"/>
                  </a:moveTo>
                  <a:lnTo>
                    <a:pt x="38100" y="38099"/>
                  </a:lnTo>
                </a:path>
                <a:path w="50800" h="50800">
                  <a:moveTo>
                    <a:pt x="12700" y="50799"/>
                  </a:moveTo>
                  <a:lnTo>
                    <a:pt x="50800" y="50799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3792854" y="3235338"/>
            <a:ext cx="203200" cy="58419"/>
            <a:chOff x="3792854" y="3235338"/>
            <a:chExt cx="203200" cy="58419"/>
          </a:xfrm>
        </p:grpSpPr>
        <p:sp>
          <p:nvSpPr>
            <p:cNvPr id="17" name="object 17"/>
            <p:cNvSpPr/>
            <p:nvPr/>
          </p:nvSpPr>
          <p:spPr>
            <a:xfrm>
              <a:off x="3869054" y="323913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699"/>
                  </a:moveTo>
                  <a:lnTo>
                    <a:pt x="50800" y="12699"/>
                  </a:lnTo>
                </a:path>
                <a:path w="50800" h="25400">
                  <a:moveTo>
                    <a:pt x="12700" y="25399"/>
                  </a:moveTo>
                  <a:lnTo>
                    <a:pt x="50800" y="25399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792854" y="32454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49"/>
                  </a:lnTo>
                  <a:lnTo>
                    <a:pt x="25400" y="38099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099"/>
                  </a:lnTo>
                  <a:lnTo>
                    <a:pt x="203200" y="19049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69054" y="327723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4145279" y="323913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699"/>
                </a:moveTo>
                <a:lnTo>
                  <a:pt x="50800" y="12699"/>
                </a:lnTo>
              </a:path>
              <a:path w="50800" h="50800">
                <a:moveTo>
                  <a:pt x="12700" y="25399"/>
                </a:moveTo>
                <a:lnTo>
                  <a:pt x="50800" y="25399"/>
                </a:lnTo>
              </a:path>
              <a:path w="50800" h="50800">
                <a:moveTo>
                  <a:pt x="0" y="38099"/>
                </a:moveTo>
                <a:lnTo>
                  <a:pt x="38100" y="38099"/>
                </a:lnTo>
              </a:path>
              <a:path w="50800" h="50800">
                <a:moveTo>
                  <a:pt x="12700" y="50799"/>
                </a:moveTo>
                <a:lnTo>
                  <a:pt x="50800" y="50799"/>
                </a:lnTo>
              </a:path>
            </a:pathLst>
          </a:custGeom>
          <a:ln w="7592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4326264" y="3236604"/>
            <a:ext cx="238760" cy="57150"/>
            <a:chOff x="4326264" y="3236604"/>
            <a:chExt cx="238760" cy="57150"/>
          </a:xfrm>
        </p:grpSpPr>
        <p:sp>
          <p:nvSpPr>
            <p:cNvPr id="22" name="object 22"/>
            <p:cNvSpPr/>
            <p:nvPr/>
          </p:nvSpPr>
          <p:spPr>
            <a:xfrm>
              <a:off x="4451350" y="326961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19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23410" y="3242944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479" y="15240"/>
                  </a:moveTo>
                  <a:lnTo>
                    <a:pt x="30479" y="6985"/>
                  </a:lnTo>
                  <a:lnTo>
                    <a:pt x="23494" y="0"/>
                  </a:lnTo>
                  <a:lnTo>
                    <a:pt x="15239" y="0"/>
                  </a:lnTo>
                  <a:lnTo>
                    <a:pt x="6985" y="0"/>
                  </a:lnTo>
                  <a:lnTo>
                    <a:pt x="0" y="6985"/>
                  </a:lnTo>
                  <a:lnTo>
                    <a:pt x="0" y="15240"/>
                  </a:lnTo>
                  <a:lnTo>
                    <a:pt x="0" y="24130"/>
                  </a:lnTo>
                  <a:lnTo>
                    <a:pt x="6985" y="30480"/>
                  </a:lnTo>
                  <a:lnTo>
                    <a:pt x="15239" y="30480"/>
                  </a:lnTo>
                  <a:lnTo>
                    <a:pt x="23494" y="30480"/>
                  </a:lnTo>
                  <a:lnTo>
                    <a:pt x="30479" y="24130"/>
                  </a:lnTo>
                  <a:lnTo>
                    <a:pt x="30479" y="15240"/>
                  </a:lnTo>
                  <a:close/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328795" y="3239134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39" y="50799"/>
                  </a:moveTo>
                  <a:lnTo>
                    <a:pt x="50164" y="48894"/>
                  </a:lnTo>
                  <a:lnTo>
                    <a:pt x="58419" y="43179"/>
                  </a:lnTo>
                  <a:lnTo>
                    <a:pt x="63500" y="35559"/>
                  </a:lnTo>
                  <a:lnTo>
                    <a:pt x="66039" y="25399"/>
                  </a:lnTo>
                  <a:lnTo>
                    <a:pt x="63500" y="15874"/>
                  </a:lnTo>
                  <a:lnTo>
                    <a:pt x="58419" y="7619"/>
                  </a:lnTo>
                  <a:lnTo>
                    <a:pt x="50164" y="1904"/>
                  </a:lnTo>
                  <a:lnTo>
                    <a:pt x="40639" y="0"/>
                  </a:lnTo>
                  <a:lnTo>
                    <a:pt x="30479" y="1904"/>
                  </a:lnTo>
                  <a:lnTo>
                    <a:pt x="22225" y="7619"/>
                  </a:lnTo>
                  <a:lnTo>
                    <a:pt x="17144" y="15874"/>
                  </a:lnTo>
                  <a:lnTo>
                    <a:pt x="15239" y="25399"/>
                  </a:lnTo>
                </a:path>
                <a:path w="233679" h="50800">
                  <a:moveTo>
                    <a:pt x="30479" y="17779"/>
                  </a:moveTo>
                  <a:lnTo>
                    <a:pt x="15239" y="30479"/>
                  </a:lnTo>
                  <a:lnTo>
                    <a:pt x="0" y="17779"/>
                  </a:lnTo>
                </a:path>
                <a:path w="233679" h="50800">
                  <a:moveTo>
                    <a:pt x="193039" y="50799"/>
                  </a:moveTo>
                  <a:lnTo>
                    <a:pt x="182879" y="48894"/>
                  </a:lnTo>
                  <a:lnTo>
                    <a:pt x="174625" y="43179"/>
                  </a:lnTo>
                  <a:lnTo>
                    <a:pt x="169544" y="35559"/>
                  </a:lnTo>
                  <a:lnTo>
                    <a:pt x="167639" y="25399"/>
                  </a:lnTo>
                  <a:lnTo>
                    <a:pt x="169544" y="15874"/>
                  </a:lnTo>
                  <a:lnTo>
                    <a:pt x="174625" y="7619"/>
                  </a:lnTo>
                  <a:lnTo>
                    <a:pt x="182879" y="1904"/>
                  </a:lnTo>
                  <a:lnTo>
                    <a:pt x="193039" y="0"/>
                  </a:lnTo>
                  <a:lnTo>
                    <a:pt x="202564" y="1904"/>
                  </a:lnTo>
                  <a:lnTo>
                    <a:pt x="210819" y="7619"/>
                  </a:lnTo>
                  <a:lnTo>
                    <a:pt x="215900" y="15874"/>
                  </a:lnTo>
                  <a:lnTo>
                    <a:pt x="218439" y="25399"/>
                  </a:lnTo>
                </a:path>
                <a:path w="233679" h="50800">
                  <a:moveTo>
                    <a:pt x="233679" y="17779"/>
                  </a:moveTo>
                  <a:lnTo>
                    <a:pt x="218439" y="30479"/>
                  </a:lnTo>
                  <a:lnTo>
                    <a:pt x="203200" y="17779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-12700" y="319785"/>
            <a:ext cx="4492625" cy="2903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145"/>
              </a:lnSpc>
              <a:spcBef>
                <a:spcPts val="105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625"/>
              </a:lnSpc>
            </a:pPr>
            <a:r>
              <a:rPr sz="1400" spc="-5" dirty="0">
                <a:latin typeface="Microsoft Sans Serif"/>
                <a:cs typeface="Microsoft Sans Serif"/>
              </a:rPr>
              <a:t> </a:t>
            </a:r>
            <a:endParaRPr sz="1400">
              <a:latin typeface="Microsoft Sans Serif"/>
              <a:cs typeface="Microsoft Sans Serif"/>
            </a:endParaRPr>
          </a:p>
          <a:p>
            <a:pPr marL="427355" marR="260985" algn="just">
              <a:lnSpc>
                <a:spcPct val="101899"/>
              </a:lnSpc>
              <a:spcBef>
                <a:spcPts val="229"/>
              </a:spcBef>
            </a:pPr>
            <a:r>
              <a:rPr sz="1100" spc="-30" dirty="0">
                <a:latin typeface="Microsoft Sans Serif"/>
                <a:cs typeface="Microsoft Sans Serif"/>
              </a:rPr>
              <a:t>Price </a:t>
            </a:r>
            <a:r>
              <a:rPr sz="1100" spc="-35" dirty="0">
                <a:latin typeface="Microsoft Sans Serif"/>
                <a:cs typeface="Microsoft Sans Serif"/>
              </a:rPr>
              <a:t>mechanism </a:t>
            </a:r>
            <a:r>
              <a:rPr sz="1100" spc="-20" dirty="0">
                <a:latin typeface="Microsoft Sans Serif"/>
                <a:cs typeface="Microsoft Sans Serif"/>
              </a:rPr>
              <a:t>is </a:t>
            </a:r>
            <a:r>
              <a:rPr sz="1100" spc="-15" dirty="0">
                <a:latin typeface="Microsoft Sans Serif"/>
                <a:cs typeface="Microsoft Sans Serif"/>
              </a:rPr>
              <a:t>a </a:t>
            </a:r>
            <a:r>
              <a:rPr sz="1100" spc="-25" dirty="0">
                <a:latin typeface="Microsoft Sans Serif"/>
                <a:cs typeface="Microsoft Sans Serif"/>
              </a:rPr>
              <a:t>situation </a:t>
            </a:r>
            <a:r>
              <a:rPr sz="1100" spc="-35" dirty="0">
                <a:latin typeface="Microsoft Sans Serif"/>
                <a:cs typeface="Microsoft Sans Serif"/>
              </a:rPr>
              <a:t>where demand and </a:t>
            </a:r>
            <a:r>
              <a:rPr sz="1100" spc="-30" dirty="0">
                <a:latin typeface="Microsoft Sans Serif"/>
                <a:cs typeface="Microsoft Sans Serif"/>
              </a:rPr>
              <a:t>supply </a:t>
            </a:r>
            <a:r>
              <a:rPr sz="1100" spc="-20" dirty="0">
                <a:latin typeface="Microsoft Sans Serif"/>
                <a:cs typeface="Microsoft Sans Serif"/>
              </a:rPr>
              <a:t>freely </a:t>
            </a:r>
            <a:r>
              <a:rPr sz="1100" spc="-1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interact </a:t>
            </a:r>
            <a:r>
              <a:rPr sz="1100" spc="-20" dirty="0">
                <a:latin typeface="Microsoft Sans Serif"/>
                <a:cs typeface="Microsoft Sans Serif"/>
              </a:rPr>
              <a:t>to </a:t>
            </a:r>
            <a:r>
              <a:rPr sz="1100" spc="-30" dirty="0">
                <a:latin typeface="Microsoft Sans Serif"/>
                <a:cs typeface="Microsoft Sans Serif"/>
              </a:rPr>
              <a:t>determine </a:t>
            </a:r>
            <a:r>
              <a:rPr sz="1100" spc="-25" dirty="0">
                <a:latin typeface="Microsoft Sans Serif"/>
                <a:cs typeface="Microsoft Sans Serif"/>
              </a:rPr>
              <a:t>prices. </a:t>
            </a:r>
            <a:r>
              <a:rPr sz="1100" spc="-35" dirty="0">
                <a:latin typeface="Microsoft Sans Serif"/>
                <a:cs typeface="Microsoft Sans Serif"/>
              </a:rPr>
              <a:t>The mechanism </a:t>
            </a:r>
            <a:r>
              <a:rPr sz="1100" spc="-30" dirty="0">
                <a:latin typeface="Microsoft Sans Serif"/>
                <a:cs typeface="Microsoft Sans Serif"/>
              </a:rPr>
              <a:t>ensures </a:t>
            </a:r>
            <a:r>
              <a:rPr sz="1100" spc="-25" dirty="0">
                <a:latin typeface="Microsoft Sans Serif"/>
                <a:cs typeface="Microsoft Sans Serif"/>
              </a:rPr>
              <a:t>that </a:t>
            </a:r>
            <a:r>
              <a:rPr sz="1100" spc="-20" dirty="0">
                <a:latin typeface="Microsoft Sans Serif"/>
                <a:cs typeface="Microsoft Sans Serif"/>
              </a:rPr>
              <a:t>at </a:t>
            </a:r>
            <a:r>
              <a:rPr sz="1100" spc="-35" dirty="0">
                <a:latin typeface="Microsoft Sans Serif"/>
                <a:cs typeface="Microsoft Sans Serif"/>
              </a:rPr>
              <a:t>any 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period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equilibrium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restored. </a:t>
            </a:r>
            <a:endParaRPr sz="1100">
              <a:latin typeface="Microsoft Sans Serif"/>
              <a:cs typeface="Microsoft Sans Serif"/>
            </a:endParaRPr>
          </a:p>
          <a:p>
            <a:pPr marL="427355" marR="5080">
              <a:lnSpc>
                <a:spcPct val="101899"/>
              </a:lnSpc>
              <a:spcBef>
                <a:spcPts val="310"/>
              </a:spcBef>
            </a:pPr>
            <a:r>
              <a:rPr sz="1100" spc="-40" dirty="0">
                <a:latin typeface="Microsoft Sans Serif"/>
                <a:cs typeface="Microsoft Sans Serif"/>
              </a:rPr>
              <a:t>Demand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is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the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quantity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of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goods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and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services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that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consumers</a:t>
            </a:r>
            <a:r>
              <a:rPr sz="1100" spc="3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are </a:t>
            </a:r>
            <a:r>
              <a:rPr sz="1100" spc="-25" dirty="0">
                <a:latin typeface="Microsoft Sans Serif"/>
                <a:cs typeface="Microsoft Sans Serif"/>
              </a:rPr>
              <a:t> willing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and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able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to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buy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at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a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particular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price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and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at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a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particular</a:t>
            </a:r>
            <a:r>
              <a:rPr sz="1100" spc="2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period 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5" dirty="0">
                <a:latin typeface="Microsoft Sans Serif"/>
                <a:cs typeface="Microsoft Sans Serif"/>
              </a:rPr>
              <a:t>of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time.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427355" marR="66040">
              <a:lnSpc>
                <a:spcPct val="102800"/>
              </a:lnSpc>
              <a:spcBef>
                <a:spcPts val="300"/>
              </a:spcBef>
            </a:pPr>
            <a:r>
              <a:rPr sz="1100" spc="-45" dirty="0">
                <a:latin typeface="Microsoft Sans Serif"/>
                <a:cs typeface="Microsoft Sans Serif"/>
              </a:rPr>
              <a:t>The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law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of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demand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states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that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all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things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being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equal,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the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higher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the </a:t>
            </a:r>
            <a:r>
              <a:rPr sz="1100" spc="-30" dirty="0">
                <a:latin typeface="Microsoft Sans Serif"/>
                <a:cs typeface="Microsoft Sans Serif"/>
              </a:rPr>
              <a:t> price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the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lower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quantity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demanded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and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the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lower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the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price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the </a:t>
            </a:r>
            <a:r>
              <a:rPr sz="1100" spc="-2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higher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the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quantity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demanded.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427355" marR="330835" algn="just">
              <a:lnSpc>
                <a:spcPct val="101899"/>
              </a:lnSpc>
              <a:spcBef>
                <a:spcPts val="315"/>
              </a:spcBef>
            </a:pPr>
            <a:r>
              <a:rPr sz="1100" spc="-25" dirty="0">
                <a:latin typeface="Microsoft Sans Serif"/>
                <a:cs typeface="Microsoft Sans Serif"/>
              </a:rPr>
              <a:t>Individual </a:t>
            </a:r>
            <a:r>
              <a:rPr sz="1100" spc="-35" dirty="0">
                <a:latin typeface="Microsoft Sans Serif"/>
                <a:cs typeface="Microsoft Sans Serif"/>
              </a:rPr>
              <a:t>demand </a:t>
            </a:r>
            <a:r>
              <a:rPr sz="1100" spc="-30" dirty="0">
                <a:latin typeface="Microsoft Sans Serif"/>
                <a:cs typeface="Microsoft Sans Serif"/>
              </a:rPr>
              <a:t>commodities </a:t>
            </a:r>
            <a:r>
              <a:rPr sz="1100" spc="-25" dirty="0">
                <a:latin typeface="Microsoft Sans Serif"/>
                <a:cs typeface="Microsoft Sans Serif"/>
              </a:rPr>
              <a:t>and </a:t>
            </a:r>
            <a:r>
              <a:rPr sz="1100" spc="-30" dirty="0">
                <a:latin typeface="Microsoft Sans Serif"/>
                <a:cs typeface="Microsoft Sans Serif"/>
              </a:rPr>
              <a:t>when </a:t>
            </a:r>
            <a:r>
              <a:rPr sz="1100" spc="-35" dirty="0">
                <a:latin typeface="Microsoft Sans Serif"/>
                <a:cs typeface="Microsoft Sans Serif"/>
              </a:rPr>
              <a:t>we sum </a:t>
            </a:r>
            <a:r>
              <a:rPr sz="1100" spc="-25" dirty="0">
                <a:latin typeface="Microsoft Sans Serif"/>
                <a:cs typeface="Microsoft Sans Serif"/>
              </a:rPr>
              <a:t>all </a:t>
            </a:r>
            <a:r>
              <a:rPr sz="1100" spc="-20" dirty="0">
                <a:latin typeface="Microsoft Sans Serif"/>
                <a:cs typeface="Microsoft Sans Serif"/>
              </a:rPr>
              <a:t>individual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demand </a:t>
            </a:r>
            <a:r>
              <a:rPr sz="1100" spc="-30" dirty="0">
                <a:latin typeface="Microsoft Sans Serif"/>
                <a:cs typeface="Microsoft Sans Serif"/>
              </a:rPr>
              <a:t>horizontally </a:t>
            </a:r>
            <a:r>
              <a:rPr sz="1100" spc="-35" dirty="0">
                <a:latin typeface="Microsoft Sans Serif"/>
                <a:cs typeface="Microsoft Sans Serif"/>
              </a:rPr>
              <a:t>given </a:t>
            </a:r>
            <a:r>
              <a:rPr sz="1100" spc="-30" dirty="0">
                <a:latin typeface="Microsoft Sans Serif"/>
                <a:cs typeface="Microsoft Sans Serif"/>
              </a:rPr>
              <a:t>price </a:t>
            </a:r>
            <a:r>
              <a:rPr sz="1100" spc="-50" dirty="0">
                <a:latin typeface="Microsoft Sans Serif"/>
                <a:cs typeface="Microsoft Sans Serif"/>
              </a:rPr>
              <a:t>we </a:t>
            </a:r>
            <a:r>
              <a:rPr sz="1100" spc="-25" dirty="0">
                <a:latin typeface="Microsoft Sans Serif"/>
                <a:cs typeface="Microsoft Sans Serif"/>
              </a:rPr>
              <a:t>call </a:t>
            </a:r>
            <a:r>
              <a:rPr sz="1100" spc="-15" dirty="0">
                <a:latin typeface="Microsoft Sans Serif"/>
                <a:cs typeface="Microsoft Sans Serif"/>
              </a:rPr>
              <a:t>it </a:t>
            </a:r>
            <a:r>
              <a:rPr sz="1100" spc="-35" dirty="0">
                <a:latin typeface="Microsoft Sans Serif"/>
                <a:cs typeface="Microsoft Sans Serif"/>
              </a:rPr>
              <a:t>market demand. </a:t>
            </a:r>
            <a:r>
              <a:rPr sz="1100" spc="-10" dirty="0">
                <a:latin typeface="Microsoft Sans Serif"/>
                <a:cs typeface="Microsoft Sans Serif"/>
              </a:rPr>
              <a:t>E.g. </a:t>
            </a:r>
            <a:r>
              <a:rPr sz="1100" spc="-5" dirty="0">
                <a:latin typeface="Microsoft Sans Serif"/>
                <a:cs typeface="Microsoft Sans Serif"/>
              </a:rPr>
              <a:t> consider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the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table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below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ts val="1175"/>
              </a:lnSpc>
              <a:spcBef>
                <a:spcPts val="75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295"/>
              </a:lnSpc>
            </a:pP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26" name="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670" y="789431"/>
            <a:ext cx="64770" cy="64769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0670" y="1342770"/>
            <a:ext cx="64770" cy="64769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0670" y="1895475"/>
            <a:ext cx="64770" cy="64769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670" y="2448813"/>
            <a:ext cx="64770" cy="6476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12700" y="2817"/>
            <a:ext cx="3615690" cy="114617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19380">
              <a:lnSpc>
                <a:spcPct val="100000"/>
              </a:lnSpc>
              <a:spcBef>
                <a:spcPts val="570"/>
              </a:spcBef>
            </a:pP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Table</a:t>
            </a: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Graph</a:t>
            </a: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demand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ts val="1165"/>
              </a:lnSpc>
              <a:spcBef>
                <a:spcPts val="350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5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415"/>
              </a:lnSpc>
            </a:pP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1055370">
              <a:lnSpc>
                <a:spcPct val="100000"/>
              </a:lnSpc>
              <a:spcBef>
                <a:spcPts val="275"/>
              </a:spcBef>
            </a:pPr>
            <a:r>
              <a:rPr sz="1000" spc="-55" dirty="0">
                <a:solidFill>
                  <a:srgbClr val="3333B1"/>
                </a:solidFill>
                <a:latin typeface="Microsoft Sans Serif"/>
                <a:cs typeface="Microsoft Sans Serif"/>
              </a:rPr>
              <a:t>Figure</a:t>
            </a:r>
            <a:r>
              <a:rPr sz="1000" spc="70" dirty="0">
                <a:solidFill>
                  <a:srgbClr val="3333B1"/>
                </a:solidFill>
                <a:latin typeface="Microsoft Sans Serif"/>
                <a:cs typeface="Microsoft Sans Serif"/>
              </a:rPr>
              <a:t> </a:t>
            </a:r>
            <a:r>
              <a:rPr sz="1000" spc="-50" dirty="0">
                <a:solidFill>
                  <a:srgbClr val="3333B1"/>
                </a:solidFill>
                <a:latin typeface="Microsoft Sans Serif"/>
                <a:cs typeface="Microsoft Sans Serif"/>
              </a:rPr>
              <a:t>2:</a:t>
            </a:r>
            <a:r>
              <a:rPr sz="1000" spc="95" dirty="0">
                <a:solidFill>
                  <a:srgbClr val="3333B1"/>
                </a:solidFill>
                <a:latin typeface="Microsoft Sans Serif"/>
                <a:cs typeface="Microsoft Sans Serif"/>
              </a:rPr>
              <a:t> </a:t>
            </a:r>
            <a:r>
              <a:rPr sz="1000" spc="-70" dirty="0">
                <a:latin typeface="Microsoft Sans Serif"/>
                <a:cs typeface="Microsoft Sans Serif"/>
              </a:rPr>
              <a:t>Demand</a:t>
            </a:r>
            <a:r>
              <a:rPr sz="1000" spc="95" dirty="0">
                <a:latin typeface="Microsoft Sans Serif"/>
                <a:cs typeface="Microsoft Sans Serif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Schedule</a:t>
            </a:r>
            <a:r>
              <a:rPr sz="1000" spc="95" dirty="0">
                <a:latin typeface="Microsoft Sans Serif"/>
                <a:cs typeface="Microsoft Sans Serif"/>
              </a:rPr>
              <a:t> </a:t>
            </a:r>
            <a:r>
              <a:rPr sz="1000" spc="-65" dirty="0">
                <a:latin typeface="Microsoft Sans Serif"/>
                <a:cs typeface="Microsoft Sans Serif"/>
              </a:rPr>
              <a:t>and</a:t>
            </a:r>
            <a:r>
              <a:rPr sz="1000" spc="95" dirty="0">
                <a:latin typeface="Microsoft Sans Serif"/>
                <a:cs typeface="Microsoft Sans Serif"/>
              </a:rPr>
              <a:t> </a:t>
            </a:r>
            <a:r>
              <a:rPr sz="1000" spc="-75" dirty="0">
                <a:latin typeface="Microsoft Sans Serif"/>
                <a:cs typeface="Microsoft Sans Serif"/>
              </a:rPr>
              <a:t>Demand</a:t>
            </a:r>
            <a:r>
              <a:rPr sz="1000" spc="95" dirty="0">
                <a:latin typeface="Microsoft Sans Serif"/>
                <a:cs typeface="Microsoft Sans Serif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Curve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67354" y="323087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6729" y="323532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480"/>
                </a:moveTo>
                <a:lnTo>
                  <a:pt x="43180" y="30480"/>
                </a:lnTo>
                <a:lnTo>
                  <a:pt x="43180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ln w="5060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45154" y="323087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242310" y="3221999"/>
            <a:ext cx="203200" cy="55880"/>
            <a:chOff x="3242310" y="3221999"/>
            <a:chExt cx="203200" cy="55880"/>
          </a:xfrm>
        </p:grpSpPr>
        <p:sp>
          <p:nvSpPr>
            <p:cNvPr id="7" name="object 7"/>
            <p:cNvSpPr/>
            <p:nvPr/>
          </p:nvSpPr>
          <p:spPr>
            <a:xfrm>
              <a:off x="3305175" y="3224529"/>
              <a:ext cx="63500" cy="50800"/>
            </a:xfrm>
            <a:custGeom>
              <a:avLst/>
              <a:gdLst/>
              <a:ahLst/>
              <a:cxnLst/>
              <a:rect l="l" t="t" r="r" b="b"/>
              <a:pathLst>
                <a:path w="63500" h="50800">
                  <a:moveTo>
                    <a:pt x="0" y="50800"/>
                  </a:moveTo>
                  <a:lnTo>
                    <a:pt x="43179" y="50800"/>
                  </a:lnTo>
                  <a:lnTo>
                    <a:pt x="43179" y="20954"/>
                  </a:lnTo>
                  <a:lnTo>
                    <a:pt x="0" y="20954"/>
                  </a:lnTo>
                  <a:lnTo>
                    <a:pt x="0" y="50800"/>
                  </a:lnTo>
                  <a:close/>
                </a:path>
                <a:path w="63500" h="50800">
                  <a:moveTo>
                    <a:pt x="10160" y="20320"/>
                  </a:moveTo>
                  <a:lnTo>
                    <a:pt x="10160" y="10160"/>
                  </a:lnTo>
                  <a:lnTo>
                    <a:pt x="53339" y="10160"/>
                  </a:lnTo>
                  <a:lnTo>
                    <a:pt x="53339" y="40639"/>
                  </a:lnTo>
                  <a:lnTo>
                    <a:pt x="43179" y="40639"/>
                  </a:lnTo>
                </a:path>
                <a:path w="63500" h="50800">
                  <a:moveTo>
                    <a:pt x="20320" y="10160"/>
                  </a:moveTo>
                  <a:lnTo>
                    <a:pt x="20320" y="0"/>
                  </a:lnTo>
                  <a:lnTo>
                    <a:pt x="63500" y="0"/>
                  </a:lnTo>
                  <a:lnTo>
                    <a:pt x="63500" y="30479"/>
                  </a:lnTo>
                  <a:lnTo>
                    <a:pt x="53339" y="30479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42310" y="3230879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517900" y="3220733"/>
            <a:ext cx="203200" cy="58419"/>
            <a:chOff x="3517900" y="3220733"/>
            <a:chExt cx="203200" cy="58419"/>
          </a:xfrm>
        </p:grpSpPr>
        <p:sp>
          <p:nvSpPr>
            <p:cNvPr id="10" name="object 10"/>
            <p:cNvSpPr/>
            <p:nvPr/>
          </p:nvSpPr>
          <p:spPr>
            <a:xfrm>
              <a:off x="3606800" y="3237229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7900" y="3230879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4100" y="3224529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792854" y="3220733"/>
            <a:ext cx="203200" cy="58419"/>
            <a:chOff x="3792854" y="3220733"/>
            <a:chExt cx="203200" cy="58419"/>
          </a:xfrm>
        </p:grpSpPr>
        <p:sp>
          <p:nvSpPr>
            <p:cNvPr id="14" name="object 14"/>
            <p:cNvSpPr/>
            <p:nvPr/>
          </p:nvSpPr>
          <p:spPr>
            <a:xfrm>
              <a:off x="3869054" y="3224529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92854" y="3230879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69054" y="3262629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4145279" y="322452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2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326264" y="3221999"/>
            <a:ext cx="238760" cy="57150"/>
            <a:chOff x="4326264" y="3221999"/>
            <a:chExt cx="238760" cy="57150"/>
          </a:xfrm>
        </p:grpSpPr>
        <p:sp>
          <p:nvSpPr>
            <p:cNvPr id="19" name="object 19"/>
            <p:cNvSpPr/>
            <p:nvPr/>
          </p:nvSpPr>
          <p:spPr>
            <a:xfrm>
              <a:off x="4451350" y="3255009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23410" y="322833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479" y="15239"/>
                  </a:moveTo>
                  <a:lnTo>
                    <a:pt x="30479" y="6349"/>
                  </a:lnTo>
                  <a:lnTo>
                    <a:pt x="23494" y="0"/>
                  </a:lnTo>
                  <a:lnTo>
                    <a:pt x="15239" y="0"/>
                  </a:lnTo>
                  <a:lnTo>
                    <a:pt x="6985" y="0"/>
                  </a:lnTo>
                  <a:lnTo>
                    <a:pt x="0" y="6349"/>
                  </a:lnTo>
                  <a:lnTo>
                    <a:pt x="0" y="15239"/>
                  </a:lnTo>
                  <a:lnTo>
                    <a:pt x="0" y="23494"/>
                  </a:lnTo>
                  <a:lnTo>
                    <a:pt x="6985" y="30479"/>
                  </a:lnTo>
                  <a:lnTo>
                    <a:pt x="15239" y="30479"/>
                  </a:lnTo>
                  <a:lnTo>
                    <a:pt x="23494" y="30479"/>
                  </a:lnTo>
                  <a:lnTo>
                    <a:pt x="30479" y="23494"/>
                  </a:lnTo>
                  <a:lnTo>
                    <a:pt x="30479" y="15239"/>
                  </a:lnTo>
                  <a:close/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28795" y="3224529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39" y="50800"/>
                  </a:moveTo>
                  <a:lnTo>
                    <a:pt x="50164" y="48894"/>
                  </a:lnTo>
                  <a:lnTo>
                    <a:pt x="58419" y="43814"/>
                  </a:lnTo>
                  <a:lnTo>
                    <a:pt x="63500" y="35560"/>
                  </a:lnTo>
                  <a:lnTo>
                    <a:pt x="66039" y="25400"/>
                  </a:lnTo>
                  <a:lnTo>
                    <a:pt x="63500" y="15875"/>
                  </a:lnTo>
                  <a:lnTo>
                    <a:pt x="58419" y="7620"/>
                  </a:lnTo>
                  <a:lnTo>
                    <a:pt x="50164" y="2539"/>
                  </a:lnTo>
                  <a:lnTo>
                    <a:pt x="40639" y="0"/>
                  </a:lnTo>
                  <a:lnTo>
                    <a:pt x="30479" y="2539"/>
                  </a:lnTo>
                  <a:lnTo>
                    <a:pt x="22225" y="7620"/>
                  </a:lnTo>
                  <a:lnTo>
                    <a:pt x="17144" y="15875"/>
                  </a:lnTo>
                  <a:lnTo>
                    <a:pt x="15239" y="25400"/>
                  </a:lnTo>
                </a:path>
                <a:path w="233679" h="50800">
                  <a:moveTo>
                    <a:pt x="30479" y="17779"/>
                  </a:moveTo>
                  <a:lnTo>
                    <a:pt x="15239" y="30479"/>
                  </a:lnTo>
                  <a:lnTo>
                    <a:pt x="0" y="17779"/>
                  </a:lnTo>
                </a:path>
                <a:path w="233679" h="50800">
                  <a:moveTo>
                    <a:pt x="193039" y="50800"/>
                  </a:moveTo>
                  <a:lnTo>
                    <a:pt x="182879" y="48894"/>
                  </a:lnTo>
                  <a:lnTo>
                    <a:pt x="174625" y="43814"/>
                  </a:lnTo>
                  <a:lnTo>
                    <a:pt x="169544" y="35560"/>
                  </a:lnTo>
                  <a:lnTo>
                    <a:pt x="167639" y="25400"/>
                  </a:lnTo>
                  <a:lnTo>
                    <a:pt x="169544" y="15875"/>
                  </a:lnTo>
                  <a:lnTo>
                    <a:pt x="174625" y="7620"/>
                  </a:lnTo>
                  <a:lnTo>
                    <a:pt x="182879" y="2539"/>
                  </a:lnTo>
                  <a:lnTo>
                    <a:pt x="193039" y="0"/>
                  </a:lnTo>
                  <a:lnTo>
                    <a:pt x="202564" y="2539"/>
                  </a:lnTo>
                  <a:lnTo>
                    <a:pt x="210819" y="7620"/>
                  </a:lnTo>
                  <a:lnTo>
                    <a:pt x="215900" y="15875"/>
                  </a:lnTo>
                  <a:lnTo>
                    <a:pt x="218439" y="25400"/>
                  </a:lnTo>
                </a:path>
                <a:path w="233679" h="50800">
                  <a:moveTo>
                    <a:pt x="233679" y="17779"/>
                  </a:moveTo>
                  <a:lnTo>
                    <a:pt x="218439" y="30479"/>
                  </a:lnTo>
                  <a:lnTo>
                    <a:pt x="203200" y="17779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-12700" y="1125473"/>
            <a:ext cx="50800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spc="-5" dirty="0">
                <a:latin typeface="Microsoft Sans Serif"/>
                <a:cs typeface="Microsoft Sans Serif"/>
              </a:rPr>
              <a:t> </a:t>
            </a:r>
            <a:endParaRPr sz="750">
              <a:latin typeface="Microsoft Sans Serif"/>
              <a:cs typeface="Microsoft Sans Serif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-12700" y="2614066"/>
            <a:ext cx="59690" cy="5994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165"/>
              </a:lnSpc>
              <a:spcBef>
                <a:spcPts val="105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4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75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50" spc="-5" dirty="0">
                <a:latin typeface="Microsoft Sans Serif"/>
                <a:cs typeface="Microsoft Sans Serif"/>
              </a:rPr>
              <a:t> </a:t>
            </a:r>
            <a:endParaRPr sz="850">
              <a:latin typeface="Microsoft Sans Serif"/>
              <a:cs typeface="Microsoft Sans Serif"/>
            </a:endParaRPr>
          </a:p>
        </p:txBody>
      </p:sp>
      <p:pic>
        <p:nvPicPr>
          <p:cNvPr id="24" name="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5105" y="1276984"/>
            <a:ext cx="1720214" cy="1360170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4043553" y="3346357"/>
            <a:ext cx="45720" cy="1117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534915" y="3346357"/>
            <a:ext cx="45720" cy="1117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-12700" y="3396745"/>
            <a:ext cx="41275" cy="914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450" dirty="0">
                <a:latin typeface="Microsoft Sans Serif"/>
                <a:cs typeface="Microsoft Sans Serif"/>
              </a:rPr>
              <a:t> </a:t>
            </a:r>
            <a:endParaRPr sz="4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12700" y="2817"/>
            <a:ext cx="3011805" cy="140906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19380">
              <a:lnSpc>
                <a:spcPct val="100000"/>
              </a:lnSpc>
              <a:spcBef>
                <a:spcPts val="570"/>
              </a:spcBef>
            </a:pP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Movement</a:t>
            </a: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along </a:t>
            </a: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the </a:t>
            </a: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demand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curve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ts val="1165"/>
              </a:lnSpc>
              <a:spcBef>
                <a:spcPts val="350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25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280"/>
              </a:lnSpc>
            </a:pP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1671320">
              <a:lnSpc>
                <a:spcPct val="100000"/>
              </a:lnSpc>
              <a:spcBef>
                <a:spcPts val="275"/>
              </a:spcBef>
            </a:pPr>
            <a:r>
              <a:rPr sz="1000" spc="-55" dirty="0">
                <a:solidFill>
                  <a:srgbClr val="3333B1"/>
                </a:solidFill>
                <a:latin typeface="Microsoft Sans Serif"/>
                <a:cs typeface="Microsoft Sans Serif"/>
              </a:rPr>
              <a:t>Figure</a:t>
            </a:r>
            <a:r>
              <a:rPr sz="1000" spc="105" dirty="0">
                <a:solidFill>
                  <a:srgbClr val="3333B1"/>
                </a:solidFill>
                <a:latin typeface="Microsoft Sans Serif"/>
                <a:cs typeface="Microsoft Sans Serif"/>
              </a:rPr>
              <a:t> </a:t>
            </a:r>
            <a:r>
              <a:rPr sz="1000" spc="-50" dirty="0">
                <a:solidFill>
                  <a:srgbClr val="3333B1"/>
                </a:solidFill>
                <a:latin typeface="Microsoft Sans Serif"/>
                <a:cs typeface="Microsoft Sans Serif"/>
              </a:rPr>
              <a:t>3:</a:t>
            </a:r>
            <a:r>
              <a:rPr sz="1000" spc="105" dirty="0">
                <a:solidFill>
                  <a:srgbClr val="3333B1"/>
                </a:solidFill>
                <a:latin typeface="Microsoft Sans Serif"/>
                <a:cs typeface="Microsoft Sans Serif"/>
              </a:rPr>
              <a:t> </a:t>
            </a:r>
            <a:r>
              <a:rPr sz="1000" spc="-75" dirty="0">
                <a:latin typeface="Microsoft Sans Serif"/>
                <a:cs typeface="Microsoft Sans Serif"/>
              </a:rPr>
              <a:t>Demand</a:t>
            </a:r>
            <a:r>
              <a:rPr sz="1000" spc="105" dirty="0">
                <a:latin typeface="Microsoft Sans Serif"/>
                <a:cs typeface="Microsoft Sans Serif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Curve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Microsoft Sans Serif"/>
                <a:cs typeface="Microsoft Sans Serif"/>
              </a:rPr>
              <a:t> 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67354" y="323024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6729" y="323468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479"/>
                </a:moveTo>
                <a:lnTo>
                  <a:pt x="43180" y="30479"/>
                </a:lnTo>
                <a:lnTo>
                  <a:pt x="4318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ln w="5060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45154" y="323024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242310" y="3221364"/>
            <a:ext cx="203200" cy="55880"/>
            <a:chOff x="3242310" y="3221364"/>
            <a:chExt cx="203200" cy="55880"/>
          </a:xfrm>
        </p:grpSpPr>
        <p:sp>
          <p:nvSpPr>
            <p:cNvPr id="7" name="object 7"/>
            <p:cNvSpPr/>
            <p:nvPr/>
          </p:nvSpPr>
          <p:spPr>
            <a:xfrm>
              <a:off x="3305175" y="3223894"/>
              <a:ext cx="63500" cy="50800"/>
            </a:xfrm>
            <a:custGeom>
              <a:avLst/>
              <a:gdLst/>
              <a:ahLst/>
              <a:cxnLst/>
              <a:rect l="l" t="t" r="r" b="b"/>
              <a:pathLst>
                <a:path w="63500" h="50800">
                  <a:moveTo>
                    <a:pt x="0" y="50800"/>
                  </a:moveTo>
                  <a:lnTo>
                    <a:pt x="43179" y="50800"/>
                  </a:lnTo>
                  <a:lnTo>
                    <a:pt x="43179" y="20320"/>
                  </a:lnTo>
                  <a:lnTo>
                    <a:pt x="0" y="20320"/>
                  </a:lnTo>
                  <a:lnTo>
                    <a:pt x="0" y="50800"/>
                  </a:lnTo>
                  <a:close/>
                </a:path>
                <a:path w="63500" h="50800">
                  <a:moveTo>
                    <a:pt x="10160" y="20320"/>
                  </a:moveTo>
                  <a:lnTo>
                    <a:pt x="10160" y="10160"/>
                  </a:lnTo>
                  <a:lnTo>
                    <a:pt x="53339" y="10160"/>
                  </a:lnTo>
                  <a:lnTo>
                    <a:pt x="53339" y="40640"/>
                  </a:lnTo>
                  <a:lnTo>
                    <a:pt x="43179" y="40640"/>
                  </a:lnTo>
                </a:path>
                <a:path w="63500" h="50800">
                  <a:moveTo>
                    <a:pt x="20320" y="10160"/>
                  </a:moveTo>
                  <a:lnTo>
                    <a:pt x="20320" y="0"/>
                  </a:lnTo>
                  <a:lnTo>
                    <a:pt x="63500" y="0"/>
                  </a:lnTo>
                  <a:lnTo>
                    <a:pt x="63500" y="30480"/>
                  </a:lnTo>
                  <a:lnTo>
                    <a:pt x="53339" y="30480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42310" y="323024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517900" y="3220098"/>
            <a:ext cx="203200" cy="58419"/>
            <a:chOff x="3517900" y="3220098"/>
            <a:chExt cx="203200" cy="58419"/>
          </a:xfrm>
        </p:grpSpPr>
        <p:sp>
          <p:nvSpPr>
            <p:cNvPr id="10" name="object 10"/>
            <p:cNvSpPr/>
            <p:nvPr/>
          </p:nvSpPr>
          <p:spPr>
            <a:xfrm>
              <a:off x="3606800" y="323659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7900" y="323024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4100" y="322389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792854" y="3220098"/>
            <a:ext cx="203200" cy="58419"/>
            <a:chOff x="3792854" y="3220098"/>
            <a:chExt cx="203200" cy="58419"/>
          </a:xfrm>
        </p:grpSpPr>
        <p:sp>
          <p:nvSpPr>
            <p:cNvPr id="14" name="object 14"/>
            <p:cNvSpPr/>
            <p:nvPr/>
          </p:nvSpPr>
          <p:spPr>
            <a:xfrm>
              <a:off x="3869054" y="322389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92854" y="323024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69054" y="326199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4145279" y="32238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2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326264" y="3221364"/>
            <a:ext cx="238760" cy="57150"/>
            <a:chOff x="4326264" y="3221364"/>
            <a:chExt cx="238760" cy="57150"/>
          </a:xfrm>
        </p:grpSpPr>
        <p:sp>
          <p:nvSpPr>
            <p:cNvPr id="19" name="object 19"/>
            <p:cNvSpPr/>
            <p:nvPr/>
          </p:nvSpPr>
          <p:spPr>
            <a:xfrm>
              <a:off x="4451350" y="325437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19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23410" y="3227704"/>
              <a:ext cx="30480" cy="29845"/>
            </a:xfrm>
            <a:custGeom>
              <a:avLst/>
              <a:gdLst/>
              <a:ahLst/>
              <a:cxnLst/>
              <a:rect l="l" t="t" r="r" b="b"/>
              <a:pathLst>
                <a:path w="30479" h="29845">
                  <a:moveTo>
                    <a:pt x="30479" y="14604"/>
                  </a:moveTo>
                  <a:lnTo>
                    <a:pt x="30479" y="6350"/>
                  </a:lnTo>
                  <a:lnTo>
                    <a:pt x="23494" y="0"/>
                  </a:lnTo>
                  <a:lnTo>
                    <a:pt x="15239" y="0"/>
                  </a:lnTo>
                  <a:lnTo>
                    <a:pt x="6985" y="0"/>
                  </a:lnTo>
                  <a:lnTo>
                    <a:pt x="0" y="6350"/>
                  </a:lnTo>
                  <a:lnTo>
                    <a:pt x="0" y="14604"/>
                  </a:lnTo>
                  <a:lnTo>
                    <a:pt x="0" y="23495"/>
                  </a:lnTo>
                  <a:lnTo>
                    <a:pt x="6985" y="29844"/>
                  </a:lnTo>
                  <a:lnTo>
                    <a:pt x="15239" y="29844"/>
                  </a:lnTo>
                  <a:lnTo>
                    <a:pt x="23494" y="29844"/>
                  </a:lnTo>
                  <a:lnTo>
                    <a:pt x="30479" y="23495"/>
                  </a:lnTo>
                  <a:lnTo>
                    <a:pt x="30479" y="14604"/>
                  </a:lnTo>
                  <a:close/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28795" y="3223894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39" y="50800"/>
                  </a:moveTo>
                  <a:lnTo>
                    <a:pt x="50164" y="48895"/>
                  </a:lnTo>
                  <a:lnTo>
                    <a:pt x="58419" y="43815"/>
                  </a:lnTo>
                  <a:lnTo>
                    <a:pt x="63500" y="35560"/>
                  </a:lnTo>
                  <a:lnTo>
                    <a:pt x="66039" y="25400"/>
                  </a:lnTo>
                  <a:lnTo>
                    <a:pt x="63500" y="15875"/>
                  </a:lnTo>
                  <a:lnTo>
                    <a:pt x="58419" y="7620"/>
                  </a:lnTo>
                  <a:lnTo>
                    <a:pt x="50164" y="1905"/>
                  </a:lnTo>
                  <a:lnTo>
                    <a:pt x="40639" y="0"/>
                  </a:lnTo>
                  <a:lnTo>
                    <a:pt x="30479" y="1905"/>
                  </a:lnTo>
                  <a:lnTo>
                    <a:pt x="22225" y="7620"/>
                  </a:lnTo>
                  <a:lnTo>
                    <a:pt x="17144" y="15875"/>
                  </a:lnTo>
                  <a:lnTo>
                    <a:pt x="15239" y="25400"/>
                  </a:lnTo>
                </a:path>
                <a:path w="233679" h="50800">
                  <a:moveTo>
                    <a:pt x="30479" y="17780"/>
                  </a:moveTo>
                  <a:lnTo>
                    <a:pt x="15239" y="30480"/>
                  </a:lnTo>
                  <a:lnTo>
                    <a:pt x="0" y="17780"/>
                  </a:lnTo>
                </a:path>
                <a:path w="233679" h="50800">
                  <a:moveTo>
                    <a:pt x="193039" y="50800"/>
                  </a:moveTo>
                  <a:lnTo>
                    <a:pt x="182879" y="48895"/>
                  </a:lnTo>
                  <a:lnTo>
                    <a:pt x="174625" y="43815"/>
                  </a:lnTo>
                  <a:lnTo>
                    <a:pt x="169544" y="35560"/>
                  </a:lnTo>
                  <a:lnTo>
                    <a:pt x="167639" y="25400"/>
                  </a:lnTo>
                  <a:lnTo>
                    <a:pt x="169544" y="15875"/>
                  </a:lnTo>
                  <a:lnTo>
                    <a:pt x="174625" y="7620"/>
                  </a:lnTo>
                  <a:lnTo>
                    <a:pt x="182879" y="1905"/>
                  </a:lnTo>
                  <a:lnTo>
                    <a:pt x="193039" y="0"/>
                  </a:lnTo>
                  <a:lnTo>
                    <a:pt x="202564" y="1905"/>
                  </a:lnTo>
                  <a:lnTo>
                    <a:pt x="210819" y="7620"/>
                  </a:lnTo>
                  <a:lnTo>
                    <a:pt x="215900" y="15875"/>
                  </a:lnTo>
                  <a:lnTo>
                    <a:pt x="218439" y="25400"/>
                  </a:lnTo>
                </a:path>
                <a:path w="233679" h="50800">
                  <a:moveTo>
                    <a:pt x="233679" y="17780"/>
                  </a:moveTo>
                  <a:lnTo>
                    <a:pt x="218439" y="30480"/>
                  </a:lnTo>
                  <a:lnTo>
                    <a:pt x="203200" y="17780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-12700" y="2406802"/>
            <a:ext cx="59690" cy="466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165"/>
              </a:lnSpc>
              <a:spcBef>
                <a:spcPts val="105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65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</p:txBody>
      </p:sp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7029" y="1423669"/>
            <a:ext cx="1333119" cy="1004570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-12700" y="2880404"/>
            <a:ext cx="66040" cy="34671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ts val="1175"/>
              </a:lnSpc>
              <a:spcBef>
                <a:spcPts val="30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415"/>
              </a:lnSpc>
            </a:pP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043553" y="3346357"/>
            <a:ext cx="45720" cy="1117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534915" y="3346357"/>
            <a:ext cx="45720" cy="1117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-12700" y="3396745"/>
            <a:ext cx="41275" cy="914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450" dirty="0">
                <a:latin typeface="Microsoft Sans Serif"/>
                <a:cs typeface="Microsoft Sans Serif"/>
              </a:rPr>
              <a:t> </a:t>
            </a:r>
            <a:endParaRPr sz="4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" y="63449"/>
            <a:ext cx="1859914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Determinants</a:t>
            </a:r>
            <a:r>
              <a:rPr spc="-40" dirty="0"/>
              <a:t> of</a:t>
            </a:r>
            <a:r>
              <a:rPr spc="-60" dirty="0"/>
              <a:t> </a:t>
            </a:r>
            <a:r>
              <a:rPr spc="-55" dirty="0"/>
              <a:t>demand</a:t>
            </a:r>
          </a:p>
        </p:txBody>
      </p:sp>
      <p:sp>
        <p:nvSpPr>
          <p:cNvPr id="3" name="object 3"/>
          <p:cNvSpPr/>
          <p:nvPr/>
        </p:nvSpPr>
        <p:spPr>
          <a:xfrm>
            <a:off x="2967354" y="324802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6729" y="325183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480"/>
                </a:moveTo>
                <a:lnTo>
                  <a:pt x="43180" y="30480"/>
                </a:lnTo>
                <a:lnTo>
                  <a:pt x="43180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ln w="5060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45154" y="324802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242310" y="3238509"/>
            <a:ext cx="203200" cy="55880"/>
            <a:chOff x="3242310" y="3238509"/>
            <a:chExt cx="203200" cy="55880"/>
          </a:xfrm>
        </p:grpSpPr>
        <p:sp>
          <p:nvSpPr>
            <p:cNvPr id="7" name="object 7"/>
            <p:cNvSpPr/>
            <p:nvPr/>
          </p:nvSpPr>
          <p:spPr>
            <a:xfrm>
              <a:off x="3305175" y="3241039"/>
              <a:ext cx="63500" cy="50800"/>
            </a:xfrm>
            <a:custGeom>
              <a:avLst/>
              <a:gdLst/>
              <a:ahLst/>
              <a:cxnLst/>
              <a:rect l="l" t="t" r="r" b="b"/>
              <a:pathLst>
                <a:path w="63500" h="50800">
                  <a:moveTo>
                    <a:pt x="0" y="50799"/>
                  </a:moveTo>
                  <a:lnTo>
                    <a:pt x="43179" y="50799"/>
                  </a:lnTo>
                  <a:lnTo>
                    <a:pt x="43179" y="20319"/>
                  </a:lnTo>
                  <a:lnTo>
                    <a:pt x="0" y="20319"/>
                  </a:lnTo>
                  <a:lnTo>
                    <a:pt x="0" y="50799"/>
                  </a:lnTo>
                  <a:close/>
                </a:path>
                <a:path w="63500" h="50800">
                  <a:moveTo>
                    <a:pt x="10160" y="20319"/>
                  </a:moveTo>
                  <a:lnTo>
                    <a:pt x="10160" y="10159"/>
                  </a:lnTo>
                  <a:lnTo>
                    <a:pt x="53339" y="10159"/>
                  </a:lnTo>
                  <a:lnTo>
                    <a:pt x="53339" y="40639"/>
                  </a:lnTo>
                  <a:lnTo>
                    <a:pt x="43179" y="40639"/>
                  </a:lnTo>
                </a:path>
                <a:path w="63500" h="50800">
                  <a:moveTo>
                    <a:pt x="20320" y="10159"/>
                  </a:moveTo>
                  <a:lnTo>
                    <a:pt x="20320" y="0"/>
                  </a:lnTo>
                  <a:lnTo>
                    <a:pt x="63500" y="0"/>
                  </a:lnTo>
                  <a:lnTo>
                    <a:pt x="63500" y="30479"/>
                  </a:lnTo>
                  <a:lnTo>
                    <a:pt x="53339" y="30479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42310" y="3247389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49"/>
                  </a:lnTo>
                  <a:lnTo>
                    <a:pt x="25400" y="38099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099"/>
                  </a:lnTo>
                  <a:lnTo>
                    <a:pt x="203200" y="19049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517900" y="3237243"/>
            <a:ext cx="203200" cy="58419"/>
            <a:chOff x="3517900" y="3237243"/>
            <a:chExt cx="203200" cy="58419"/>
          </a:xfrm>
        </p:grpSpPr>
        <p:sp>
          <p:nvSpPr>
            <p:cNvPr id="10" name="object 10"/>
            <p:cNvSpPr/>
            <p:nvPr/>
          </p:nvSpPr>
          <p:spPr>
            <a:xfrm>
              <a:off x="3606800" y="325437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7900" y="3247389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49"/>
                  </a:lnTo>
                  <a:lnTo>
                    <a:pt x="25400" y="38099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099"/>
                  </a:lnTo>
                  <a:lnTo>
                    <a:pt x="203200" y="19049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4100" y="3241039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399"/>
                  </a:moveTo>
                  <a:lnTo>
                    <a:pt x="50800" y="25399"/>
                  </a:lnTo>
                </a:path>
                <a:path w="50800" h="50800">
                  <a:moveTo>
                    <a:pt x="0" y="38099"/>
                  </a:moveTo>
                  <a:lnTo>
                    <a:pt x="38100" y="38099"/>
                  </a:lnTo>
                </a:path>
                <a:path w="50800" h="50800">
                  <a:moveTo>
                    <a:pt x="12700" y="50799"/>
                  </a:moveTo>
                  <a:lnTo>
                    <a:pt x="50800" y="50799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792854" y="3237243"/>
            <a:ext cx="203200" cy="58419"/>
            <a:chOff x="3792854" y="3237243"/>
            <a:chExt cx="203200" cy="58419"/>
          </a:xfrm>
        </p:grpSpPr>
        <p:sp>
          <p:nvSpPr>
            <p:cNvPr id="14" name="object 14"/>
            <p:cNvSpPr/>
            <p:nvPr/>
          </p:nvSpPr>
          <p:spPr>
            <a:xfrm>
              <a:off x="3869054" y="3241039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699"/>
                  </a:moveTo>
                  <a:lnTo>
                    <a:pt x="50800" y="12699"/>
                  </a:lnTo>
                </a:path>
                <a:path w="50800" h="25400">
                  <a:moveTo>
                    <a:pt x="12700" y="25399"/>
                  </a:moveTo>
                  <a:lnTo>
                    <a:pt x="50800" y="25399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92854" y="3247389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49"/>
                  </a:lnTo>
                  <a:lnTo>
                    <a:pt x="25400" y="38099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099"/>
                  </a:lnTo>
                  <a:lnTo>
                    <a:pt x="203200" y="19049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69054" y="3279139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4145279" y="324167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2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326264" y="3238509"/>
            <a:ext cx="238760" cy="57785"/>
            <a:chOff x="4326264" y="3238509"/>
            <a:chExt cx="238760" cy="57785"/>
          </a:xfrm>
        </p:grpSpPr>
        <p:sp>
          <p:nvSpPr>
            <p:cNvPr id="19" name="object 19"/>
            <p:cNvSpPr/>
            <p:nvPr/>
          </p:nvSpPr>
          <p:spPr>
            <a:xfrm>
              <a:off x="4451350" y="327215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19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23410" y="324484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479" y="15240"/>
                  </a:moveTo>
                  <a:lnTo>
                    <a:pt x="30479" y="6985"/>
                  </a:lnTo>
                  <a:lnTo>
                    <a:pt x="23494" y="0"/>
                  </a:lnTo>
                  <a:lnTo>
                    <a:pt x="15239" y="0"/>
                  </a:lnTo>
                  <a:lnTo>
                    <a:pt x="6985" y="0"/>
                  </a:lnTo>
                  <a:lnTo>
                    <a:pt x="0" y="6985"/>
                  </a:lnTo>
                  <a:lnTo>
                    <a:pt x="0" y="15240"/>
                  </a:lnTo>
                  <a:lnTo>
                    <a:pt x="0" y="23495"/>
                  </a:lnTo>
                  <a:lnTo>
                    <a:pt x="6985" y="30480"/>
                  </a:lnTo>
                  <a:lnTo>
                    <a:pt x="15239" y="30480"/>
                  </a:lnTo>
                  <a:lnTo>
                    <a:pt x="23494" y="30480"/>
                  </a:lnTo>
                  <a:lnTo>
                    <a:pt x="30479" y="23495"/>
                  </a:lnTo>
                  <a:lnTo>
                    <a:pt x="30479" y="15240"/>
                  </a:lnTo>
                  <a:close/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28795" y="3241039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39" y="50799"/>
                  </a:moveTo>
                  <a:lnTo>
                    <a:pt x="50164" y="48259"/>
                  </a:lnTo>
                  <a:lnTo>
                    <a:pt x="58419" y="43179"/>
                  </a:lnTo>
                  <a:lnTo>
                    <a:pt x="63500" y="34924"/>
                  </a:lnTo>
                  <a:lnTo>
                    <a:pt x="66039" y="25399"/>
                  </a:lnTo>
                  <a:lnTo>
                    <a:pt x="63500" y="15239"/>
                  </a:lnTo>
                  <a:lnTo>
                    <a:pt x="58419" y="6984"/>
                  </a:lnTo>
                  <a:lnTo>
                    <a:pt x="50164" y="1904"/>
                  </a:lnTo>
                  <a:lnTo>
                    <a:pt x="40639" y="0"/>
                  </a:lnTo>
                  <a:lnTo>
                    <a:pt x="30479" y="1904"/>
                  </a:lnTo>
                  <a:lnTo>
                    <a:pt x="22225" y="6984"/>
                  </a:lnTo>
                  <a:lnTo>
                    <a:pt x="17144" y="15239"/>
                  </a:lnTo>
                  <a:lnTo>
                    <a:pt x="15239" y="25399"/>
                  </a:lnTo>
                </a:path>
                <a:path w="233679" h="50800">
                  <a:moveTo>
                    <a:pt x="30479" y="17779"/>
                  </a:moveTo>
                  <a:lnTo>
                    <a:pt x="15239" y="30479"/>
                  </a:lnTo>
                  <a:lnTo>
                    <a:pt x="0" y="17779"/>
                  </a:lnTo>
                </a:path>
                <a:path w="233679" h="50800">
                  <a:moveTo>
                    <a:pt x="193039" y="50799"/>
                  </a:moveTo>
                  <a:lnTo>
                    <a:pt x="182879" y="48259"/>
                  </a:lnTo>
                  <a:lnTo>
                    <a:pt x="174625" y="43179"/>
                  </a:lnTo>
                  <a:lnTo>
                    <a:pt x="169544" y="34924"/>
                  </a:lnTo>
                  <a:lnTo>
                    <a:pt x="167639" y="25399"/>
                  </a:lnTo>
                  <a:lnTo>
                    <a:pt x="169544" y="15239"/>
                  </a:lnTo>
                  <a:lnTo>
                    <a:pt x="174625" y="6984"/>
                  </a:lnTo>
                  <a:lnTo>
                    <a:pt x="182879" y="1904"/>
                  </a:lnTo>
                  <a:lnTo>
                    <a:pt x="193039" y="0"/>
                  </a:lnTo>
                  <a:lnTo>
                    <a:pt x="202564" y="1904"/>
                  </a:lnTo>
                  <a:lnTo>
                    <a:pt x="210819" y="6984"/>
                  </a:lnTo>
                  <a:lnTo>
                    <a:pt x="215900" y="15239"/>
                  </a:lnTo>
                  <a:lnTo>
                    <a:pt x="218439" y="25399"/>
                  </a:lnTo>
                </a:path>
                <a:path w="233679" h="50800">
                  <a:moveTo>
                    <a:pt x="233679" y="17779"/>
                  </a:moveTo>
                  <a:lnTo>
                    <a:pt x="218439" y="30479"/>
                  </a:lnTo>
                  <a:lnTo>
                    <a:pt x="203200" y="17779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-12700" y="319785"/>
            <a:ext cx="4523105" cy="25863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170"/>
              </a:lnSpc>
              <a:spcBef>
                <a:spcPts val="105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470"/>
              </a:lnSpc>
            </a:pPr>
            <a:r>
              <a:rPr sz="1250" dirty="0">
                <a:latin typeface="Microsoft Sans Serif"/>
                <a:cs typeface="Microsoft Sans Serif"/>
              </a:rPr>
              <a:t> </a:t>
            </a:r>
            <a:endParaRPr sz="1250">
              <a:latin typeface="Microsoft Sans Serif"/>
              <a:cs typeface="Microsoft Sans Serif"/>
            </a:endParaRPr>
          </a:p>
          <a:p>
            <a:pPr marL="427355" marR="2357755">
              <a:lnSpc>
                <a:spcPts val="1660"/>
              </a:lnSpc>
              <a:spcBef>
                <a:spcPts val="10"/>
              </a:spcBef>
            </a:pPr>
            <a:r>
              <a:rPr sz="1100" spc="5" dirty="0">
                <a:latin typeface="Microsoft Sans Serif"/>
                <a:cs typeface="Microsoft Sans Serif"/>
              </a:rPr>
              <a:t>The </a:t>
            </a:r>
            <a:r>
              <a:rPr sz="1100" spc="-5" dirty="0">
                <a:latin typeface="Microsoft Sans Serif"/>
                <a:cs typeface="Microsoft Sans Serif"/>
              </a:rPr>
              <a:t>own price </a:t>
            </a:r>
            <a:r>
              <a:rPr sz="1100" spc="-10" dirty="0">
                <a:latin typeface="Microsoft Sans Serif"/>
                <a:cs typeface="Microsoft Sans Serif"/>
              </a:rPr>
              <a:t>of </a:t>
            </a:r>
            <a:r>
              <a:rPr sz="1100" spc="-5" dirty="0">
                <a:latin typeface="Microsoft Sans Serif"/>
                <a:cs typeface="Microsoft Sans Serif"/>
              </a:rPr>
              <a:t>the </a:t>
            </a:r>
            <a:r>
              <a:rPr sz="1100" dirty="0">
                <a:latin typeface="Microsoft Sans Serif"/>
                <a:cs typeface="Microsoft Sans Serif"/>
              </a:rPr>
              <a:t>good 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T</a:t>
            </a:r>
            <a:r>
              <a:rPr sz="1100" spc="-40" dirty="0">
                <a:latin typeface="Microsoft Sans Serif"/>
                <a:cs typeface="Microsoft Sans Serif"/>
              </a:rPr>
              <a:t>h</a:t>
            </a:r>
            <a:r>
              <a:rPr sz="1100" spc="-15" dirty="0">
                <a:latin typeface="Microsoft Sans Serif"/>
                <a:cs typeface="Microsoft Sans Serif"/>
              </a:rPr>
              <a:t>e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p</a:t>
            </a:r>
            <a:r>
              <a:rPr sz="1100" spc="-35" dirty="0">
                <a:latin typeface="Microsoft Sans Serif"/>
                <a:cs typeface="Microsoft Sans Serif"/>
              </a:rPr>
              <a:t>r</a:t>
            </a:r>
            <a:r>
              <a:rPr sz="1100" spc="-20" dirty="0">
                <a:latin typeface="Microsoft Sans Serif"/>
                <a:cs typeface="Microsoft Sans Serif"/>
              </a:rPr>
              <a:t>ic</a:t>
            </a:r>
            <a:r>
              <a:rPr sz="1100" spc="-35" dirty="0">
                <a:latin typeface="Microsoft Sans Serif"/>
                <a:cs typeface="Microsoft Sans Serif"/>
              </a:rPr>
              <a:t>e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o</a:t>
            </a:r>
            <a:r>
              <a:rPr sz="1100" spc="-20" dirty="0">
                <a:latin typeface="Microsoft Sans Serif"/>
                <a:cs typeface="Microsoft Sans Serif"/>
              </a:rPr>
              <a:t>f</a:t>
            </a:r>
            <a:r>
              <a:rPr sz="1100" spc="-30" dirty="0">
                <a:latin typeface="Microsoft Sans Serif"/>
                <a:cs typeface="Microsoft Sans Serif"/>
              </a:rPr>
              <a:t> s</a:t>
            </a:r>
            <a:r>
              <a:rPr sz="1100" spc="-40" dirty="0">
                <a:latin typeface="Microsoft Sans Serif"/>
                <a:cs typeface="Microsoft Sans Serif"/>
              </a:rPr>
              <a:t>ub</a:t>
            </a:r>
            <a:r>
              <a:rPr sz="1100" spc="-30" dirty="0">
                <a:latin typeface="Microsoft Sans Serif"/>
                <a:cs typeface="Microsoft Sans Serif"/>
              </a:rPr>
              <a:t>s</a:t>
            </a:r>
            <a:r>
              <a:rPr sz="1100" spc="-20" dirty="0">
                <a:latin typeface="Microsoft Sans Serif"/>
                <a:cs typeface="Microsoft Sans Serif"/>
              </a:rPr>
              <a:t>t</a:t>
            </a:r>
            <a:r>
              <a:rPr sz="1100" spc="-15" dirty="0">
                <a:latin typeface="Microsoft Sans Serif"/>
                <a:cs typeface="Microsoft Sans Serif"/>
              </a:rPr>
              <a:t>it</a:t>
            </a:r>
            <a:r>
              <a:rPr sz="1100" spc="-40" dirty="0">
                <a:latin typeface="Microsoft Sans Serif"/>
                <a:cs typeface="Microsoft Sans Serif"/>
              </a:rPr>
              <a:t>u</a:t>
            </a:r>
            <a:r>
              <a:rPr sz="1100" spc="-20" dirty="0">
                <a:latin typeface="Microsoft Sans Serif"/>
                <a:cs typeface="Microsoft Sans Serif"/>
              </a:rPr>
              <a:t>t</a:t>
            </a:r>
            <a:r>
              <a:rPr sz="1100" spc="-30" dirty="0">
                <a:latin typeface="Microsoft Sans Serif"/>
                <a:cs typeface="Microsoft Sans Serif"/>
              </a:rPr>
              <a:t>e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good</a:t>
            </a:r>
            <a:r>
              <a:rPr sz="1100" spc="-5" dirty="0">
                <a:latin typeface="Microsoft Sans Serif"/>
                <a:cs typeface="Microsoft Sans Serif"/>
              </a:rPr>
              <a:t>s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427355">
              <a:lnSpc>
                <a:spcPct val="100000"/>
              </a:lnSpc>
              <a:spcBef>
                <a:spcPts val="225"/>
              </a:spcBef>
            </a:pPr>
            <a:r>
              <a:rPr sz="1100" spc="-55" dirty="0">
                <a:latin typeface="Microsoft Sans Serif"/>
                <a:cs typeface="Microsoft Sans Serif"/>
              </a:rPr>
              <a:t>T</a:t>
            </a:r>
            <a:r>
              <a:rPr sz="1100" spc="-40" dirty="0">
                <a:latin typeface="Microsoft Sans Serif"/>
                <a:cs typeface="Microsoft Sans Serif"/>
              </a:rPr>
              <a:t>he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p</a:t>
            </a:r>
            <a:r>
              <a:rPr sz="1100" spc="-35" dirty="0">
                <a:latin typeface="Microsoft Sans Serif"/>
                <a:cs typeface="Microsoft Sans Serif"/>
              </a:rPr>
              <a:t>r</a:t>
            </a:r>
            <a:r>
              <a:rPr sz="1100" spc="-20" dirty="0">
                <a:latin typeface="Microsoft Sans Serif"/>
                <a:cs typeface="Microsoft Sans Serif"/>
              </a:rPr>
              <a:t>ic</a:t>
            </a:r>
            <a:r>
              <a:rPr sz="1100" spc="-35" dirty="0">
                <a:latin typeface="Microsoft Sans Serif"/>
                <a:cs typeface="Microsoft Sans Serif"/>
              </a:rPr>
              <a:t>e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o</a:t>
            </a:r>
            <a:r>
              <a:rPr sz="1100" spc="-20" dirty="0">
                <a:latin typeface="Microsoft Sans Serif"/>
                <a:cs typeface="Microsoft Sans Serif"/>
              </a:rPr>
              <a:t>f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c</a:t>
            </a:r>
            <a:r>
              <a:rPr sz="1100" spc="-45" dirty="0">
                <a:latin typeface="Microsoft Sans Serif"/>
                <a:cs typeface="Microsoft Sans Serif"/>
              </a:rPr>
              <a:t>omp</a:t>
            </a:r>
            <a:r>
              <a:rPr sz="1100" spc="-15" dirty="0">
                <a:latin typeface="Microsoft Sans Serif"/>
                <a:cs typeface="Microsoft Sans Serif"/>
              </a:rPr>
              <a:t>le</a:t>
            </a:r>
            <a:r>
              <a:rPr sz="1100" spc="-45" dirty="0">
                <a:latin typeface="Microsoft Sans Serif"/>
                <a:cs typeface="Microsoft Sans Serif"/>
              </a:rPr>
              <a:t>men</a:t>
            </a:r>
            <a:r>
              <a:rPr sz="1100" spc="-20" dirty="0">
                <a:latin typeface="Microsoft Sans Serif"/>
                <a:cs typeface="Microsoft Sans Serif"/>
              </a:rPr>
              <a:t>t</a:t>
            </a:r>
            <a:r>
              <a:rPr sz="1100" spc="-15" dirty="0">
                <a:latin typeface="Microsoft Sans Serif"/>
                <a:cs typeface="Microsoft Sans Serif"/>
              </a:rPr>
              <a:t>a</a:t>
            </a:r>
            <a:r>
              <a:rPr sz="1100" spc="-35" dirty="0">
                <a:latin typeface="Microsoft Sans Serif"/>
                <a:cs typeface="Microsoft Sans Serif"/>
              </a:rPr>
              <a:t>r</a:t>
            </a:r>
            <a:r>
              <a:rPr sz="1100" spc="-20" dirty="0">
                <a:latin typeface="Microsoft Sans Serif"/>
                <a:cs typeface="Microsoft Sans Serif"/>
              </a:rPr>
              <a:t>y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good</a:t>
            </a:r>
            <a:r>
              <a:rPr sz="1100" spc="-5" dirty="0">
                <a:latin typeface="Microsoft Sans Serif"/>
                <a:cs typeface="Microsoft Sans Serif"/>
              </a:rPr>
              <a:t>s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427355" marR="5080">
              <a:lnSpc>
                <a:spcPct val="101800"/>
              </a:lnSpc>
              <a:spcBef>
                <a:spcPts val="290"/>
              </a:spcBef>
            </a:pPr>
            <a:r>
              <a:rPr sz="1100" spc="-45" dirty="0">
                <a:latin typeface="Microsoft Sans Serif"/>
                <a:cs typeface="Microsoft Sans Serif"/>
              </a:rPr>
              <a:t>The </a:t>
            </a:r>
            <a:r>
              <a:rPr sz="1100" spc="-30" dirty="0">
                <a:latin typeface="Microsoft Sans Serif"/>
                <a:cs typeface="Microsoft Sans Serif"/>
              </a:rPr>
              <a:t>level of advertising expenditure on </a:t>
            </a:r>
            <a:r>
              <a:rPr sz="1100" spc="-25" dirty="0">
                <a:latin typeface="Microsoft Sans Serif"/>
                <a:cs typeface="Microsoft Sans Serif"/>
              </a:rPr>
              <a:t>the </a:t>
            </a:r>
            <a:r>
              <a:rPr sz="1100" spc="-30" dirty="0">
                <a:latin typeface="Microsoft Sans Serif"/>
                <a:cs typeface="Microsoft Sans Serif"/>
              </a:rPr>
              <a:t>product </a:t>
            </a:r>
            <a:r>
              <a:rPr sz="1100" spc="-15" dirty="0">
                <a:latin typeface="Microsoft Sans Serif"/>
                <a:cs typeface="Microsoft Sans Serif"/>
              </a:rPr>
              <a:t>in </a:t>
            </a:r>
            <a:r>
              <a:rPr sz="1100" spc="-35" dirty="0">
                <a:latin typeface="Microsoft Sans Serif"/>
                <a:cs typeface="Microsoft Sans Serif"/>
              </a:rPr>
              <a:t>question as </a:t>
            </a:r>
            <a:r>
              <a:rPr sz="1100" spc="-30" dirty="0">
                <a:latin typeface="Microsoft Sans Serif"/>
                <a:cs typeface="Microsoft Sans Serif"/>
              </a:rPr>
              <a:t>well 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5" dirty="0">
                <a:latin typeface="Microsoft Sans Serif"/>
                <a:cs typeface="Microsoft Sans Serif"/>
              </a:rPr>
              <a:t>as</a:t>
            </a:r>
            <a:r>
              <a:rPr sz="1100" spc="-8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advertising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made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5" dirty="0">
                <a:latin typeface="Microsoft Sans Serif"/>
                <a:cs typeface="Microsoft Sans Serif"/>
              </a:rPr>
              <a:t>by</a:t>
            </a:r>
            <a:r>
              <a:rPr sz="1100" spc="-7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company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producing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related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products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427355">
              <a:lnSpc>
                <a:spcPct val="100000"/>
              </a:lnSpc>
              <a:spcBef>
                <a:spcPts val="360"/>
              </a:spcBef>
            </a:pPr>
            <a:r>
              <a:rPr sz="1100" spc="-55" dirty="0">
                <a:latin typeface="Microsoft Sans Serif"/>
                <a:cs typeface="Microsoft Sans Serif"/>
              </a:rPr>
              <a:t>T</a:t>
            </a:r>
            <a:r>
              <a:rPr sz="1100" spc="-40" dirty="0">
                <a:latin typeface="Microsoft Sans Serif"/>
                <a:cs typeface="Microsoft Sans Serif"/>
              </a:rPr>
              <a:t>he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l</a:t>
            </a:r>
            <a:r>
              <a:rPr sz="1100" spc="-40" dirty="0">
                <a:latin typeface="Microsoft Sans Serif"/>
                <a:cs typeface="Microsoft Sans Serif"/>
              </a:rPr>
              <a:t>e</a:t>
            </a:r>
            <a:r>
              <a:rPr sz="1100" spc="-30" dirty="0">
                <a:latin typeface="Microsoft Sans Serif"/>
                <a:cs typeface="Microsoft Sans Serif"/>
              </a:rPr>
              <a:t>v</a:t>
            </a:r>
            <a:r>
              <a:rPr sz="1100" spc="-40" dirty="0">
                <a:latin typeface="Microsoft Sans Serif"/>
                <a:cs typeface="Microsoft Sans Serif"/>
              </a:rPr>
              <a:t>e</a:t>
            </a:r>
            <a:r>
              <a:rPr sz="1100" spc="5" dirty="0">
                <a:latin typeface="Microsoft Sans Serif"/>
                <a:cs typeface="Microsoft Sans Serif"/>
              </a:rPr>
              <a:t>l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o</a:t>
            </a:r>
            <a:r>
              <a:rPr sz="1100" spc="-15" dirty="0">
                <a:latin typeface="Microsoft Sans Serif"/>
                <a:cs typeface="Microsoft Sans Serif"/>
              </a:rPr>
              <a:t>f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i</a:t>
            </a:r>
            <a:r>
              <a:rPr sz="1100" spc="-40" dirty="0">
                <a:latin typeface="Microsoft Sans Serif"/>
                <a:cs typeface="Microsoft Sans Serif"/>
              </a:rPr>
              <a:t>n</a:t>
            </a:r>
            <a:r>
              <a:rPr sz="1100" spc="-30" dirty="0">
                <a:latin typeface="Microsoft Sans Serif"/>
                <a:cs typeface="Microsoft Sans Serif"/>
              </a:rPr>
              <a:t>c</a:t>
            </a:r>
            <a:r>
              <a:rPr sz="1100" spc="-15" dirty="0">
                <a:latin typeface="Microsoft Sans Serif"/>
                <a:cs typeface="Microsoft Sans Serif"/>
              </a:rPr>
              <a:t>o</a:t>
            </a:r>
            <a:r>
              <a:rPr sz="1100" spc="-55" dirty="0">
                <a:latin typeface="Microsoft Sans Serif"/>
                <a:cs typeface="Microsoft Sans Serif"/>
              </a:rPr>
              <a:t>m</a:t>
            </a:r>
            <a:r>
              <a:rPr sz="1100" spc="-10" dirty="0">
                <a:latin typeface="Microsoft Sans Serif"/>
                <a:cs typeface="Microsoft Sans Serif"/>
              </a:rPr>
              <a:t>e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427355" marR="2117090">
              <a:lnSpc>
                <a:spcPts val="1660"/>
              </a:lnSpc>
              <a:spcBef>
                <a:spcPts val="110"/>
              </a:spcBef>
            </a:pPr>
            <a:r>
              <a:rPr sz="1100" spc="-75" dirty="0">
                <a:latin typeface="Microsoft Sans Serif"/>
                <a:cs typeface="Microsoft Sans Serif"/>
              </a:rPr>
              <a:t>Cons</a:t>
            </a:r>
            <a:r>
              <a:rPr sz="1100" spc="-65" dirty="0">
                <a:latin typeface="Microsoft Sans Serif"/>
                <a:cs typeface="Microsoft Sans Serif"/>
              </a:rPr>
              <a:t>u</a:t>
            </a:r>
            <a:r>
              <a:rPr sz="1100" spc="-105" dirty="0">
                <a:latin typeface="Microsoft Sans Serif"/>
                <a:cs typeface="Microsoft Sans Serif"/>
              </a:rPr>
              <a:t>m</a:t>
            </a:r>
            <a:r>
              <a:rPr sz="1100" spc="-65" dirty="0">
                <a:latin typeface="Microsoft Sans Serif"/>
                <a:cs typeface="Microsoft Sans Serif"/>
              </a:rPr>
              <a:t>e</a:t>
            </a:r>
            <a:r>
              <a:rPr sz="1100" spc="-40" dirty="0">
                <a:latin typeface="Microsoft Sans Serif"/>
                <a:cs typeface="Microsoft Sans Serif"/>
              </a:rPr>
              <a:t>r</a:t>
            </a:r>
            <a:r>
              <a:rPr sz="1100" spc="-70" dirty="0">
                <a:latin typeface="Microsoft Sans Serif"/>
                <a:cs typeface="Microsoft Sans Serif"/>
              </a:rPr>
              <a:t>s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t</a:t>
            </a:r>
            <a:r>
              <a:rPr sz="1100" spc="-65" dirty="0">
                <a:latin typeface="Microsoft Sans Serif"/>
                <a:cs typeface="Microsoft Sans Serif"/>
              </a:rPr>
              <a:t>a</a:t>
            </a:r>
            <a:r>
              <a:rPr sz="1100" spc="-50" dirty="0">
                <a:latin typeface="Microsoft Sans Serif"/>
                <a:cs typeface="Microsoft Sans Serif"/>
              </a:rPr>
              <a:t>s</a:t>
            </a:r>
            <a:r>
              <a:rPr sz="1100" spc="-45" dirty="0">
                <a:latin typeface="Microsoft Sans Serif"/>
                <a:cs typeface="Microsoft Sans Serif"/>
              </a:rPr>
              <a:t>t</a:t>
            </a:r>
            <a:r>
              <a:rPr sz="1100" spc="-65" dirty="0">
                <a:latin typeface="Microsoft Sans Serif"/>
                <a:cs typeface="Microsoft Sans Serif"/>
              </a:rPr>
              <a:t>e</a:t>
            </a:r>
            <a:r>
              <a:rPr sz="1100" spc="-70" dirty="0">
                <a:latin typeface="Microsoft Sans Serif"/>
                <a:cs typeface="Microsoft Sans Serif"/>
              </a:rPr>
              <a:t>s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and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p</a:t>
            </a:r>
            <a:r>
              <a:rPr sz="1100" spc="-40" dirty="0">
                <a:latin typeface="Microsoft Sans Serif"/>
                <a:cs typeface="Microsoft Sans Serif"/>
              </a:rPr>
              <a:t>r</a:t>
            </a:r>
            <a:r>
              <a:rPr sz="1100" spc="-65" dirty="0">
                <a:latin typeface="Microsoft Sans Serif"/>
                <a:cs typeface="Microsoft Sans Serif"/>
              </a:rPr>
              <a:t>e</a:t>
            </a:r>
            <a:r>
              <a:rPr sz="1100" spc="-45" dirty="0">
                <a:latin typeface="Microsoft Sans Serif"/>
                <a:cs typeface="Microsoft Sans Serif"/>
              </a:rPr>
              <a:t>f</a:t>
            </a:r>
            <a:r>
              <a:rPr sz="1100" spc="-65" dirty="0">
                <a:latin typeface="Microsoft Sans Serif"/>
                <a:cs typeface="Microsoft Sans Serif"/>
              </a:rPr>
              <a:t>e</a:t>
            </a:r>
            <a:r>
              <a:rPr sz="1100" spc="-40" dirty="0">
                <a:latin typeface="Microsoft Sans Serif"/>
                <a:cs typeface="Microsoft Sans Serif"/>
              </a:rPr>
              <a:t>r</a:t>
            </a:r>
            <a:r>
              <a:rPr sz="1100" spc="-65" dirty="0">
                <a:latin typeface="Microsoft Sans Serif"/>
                <a:cs typeface="Microsoft Sans Serif"/>
              </a:rPr>
              <a:t>en</a:t>
            </a:r>
            <a:r>
              <a:rPr sz="1100" spc="-75" dirty="0">
                <a:latin typeface="Microsoft Sans Serif"/>
                <a:cs typeface="Microsoft Sans Serif"/>
              </a:rPr>
              <a:t>c</a:t>
            </a:r>
            <a:r>
              <a:rPr sz="1100" spc="-65" dirty="0">
                <a:latin typeface="Microsoft Sans Serif"/>
                <a:cs typeface="Microsoft Sans Serif"/>
              </a:rPr>
              <a:t>e</a:t>
            </a:r>
            <a:r>
              <a:rPr sz="1100" spc="-60" dirty="0">
                <a:latin typeface="Microsoft Sans Serif"/>
                <a:cs typeface="Microsoft Sans Serif"/>
              </a:rPr>
              <a:t>s 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Cost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and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availability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5" dirty="0">
                <a:latin typeface="Microsoft Sans Serif"/>
                <a:cs typeface="Microsoft Sans Serif"/>
              </a:rPr>
              <a:t>of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credit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427355" marR="262890">
              <a:lnSpc>
                <a:spcPct val="101800"/>
              </a:lnSpc>
              <a:spcBef>
                <a:spcPts val="175"/>
              </a:spcBef>
            </a:pPr>
            <a:r>
              <a:rPr sz="1100" spc="-70" dirty="0">
                <a:latin typeface="Microsoft Sans Serif"/>
                <a:cs typeface="Microsoft Sans Serif"/>
              </a:rPr>
              <a:t>Consumers</a:t>
            </a:r>
            <a:r>
              <a:rPr sz="1100" spc="-6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expectations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concerning</a:t>
            </a:r>
            <a:r>
              <a:rPr sz="1100" spc="-55" dirty="0">
                <a:latin typeface="Microsoft Sans Serif"/>
                <a:cs typeface="Microsoft Sans Serif"/>
              </a:rPr>
              <a:t> future price rises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and</a:t>
            </a:r>
            <a:r>
              <a:rPr sz="1100" spc="-60" dirty="0">
                <a:latin typeface="Microsoft Sans Serif"/>
                <a:cs typeface="Microsoft Sans Serif"/>
              </a:rPr>
              <a:t> product 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availability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427355">
              <a:lnSpc>
                <a:spcPct val="100000"/>
              </a:lnSpc>
              <a:spcBef>
                <a:spcPts val="365"/>
              </a:spcBef>
            </a:pPr>
            <a:r>
              <a:rPr sz="1100" spc="-70" dirty="0">
                <a:latin typeface="Microsoft Sans Serif"/>
                <a:cs typeface="Microsoft Sans Serif"/>
              </a:rPr>
              <a:t>Changes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in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population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670" y="771778"/>
            <a:ext cx="64770" cy="64769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670" y="981328"/>
            <a:ext cx="64770" cy="64769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670" y="1191386"/>
            <a:ext cx="64770" cy="64769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670" y="1401571"/>
            <a:ext cx="64770" cy="64769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670" y="1782952"/>
            <a:ext cx="64770" cy="64769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0670" y="1993137"/>
            <a:ext cx="64770" cy="64769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0670" y="2202713"/>
            <a:ext cx="64770" cy="64769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0670" y="2413495"/>
            <a:ext cx="64770" cy="64769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670" y="2794228"/>
            <a:ext cx="64770" cy="64770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-12700" y="2880404"/>
            <a:ext cx="66040" cy="34671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ts val="1175"/>
              </a:lnSpc>
              <a:spcBef>
                <a:spcPts val="30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415"/>
              </a:lnSpc>
            </a:pP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043553" y="3346357"/>
            <a:ext cx="45720" cy="1117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534915" y="3346357"/>
            <a:ext cx="45720" cy="1117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-12700" y="3396745"/>
            <a:ext cx="41275" cy="914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450" dirty="0">
                <a:latin typeface="Microsoft Sans Serif"/>
                <a:cs typeface="Microsoft Sans Serif"/>
              </a:rPr>
              <a:t> </a:t>
            </a:r>
            <a:endParaRPr sz="4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" y="63449"/>
            <a:ext cx="4043045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A</a:t>
            </a:r>
            <a:r>
              <a:rPr spc="-35" dirty="0"/>
              <a:t> </a:t>
            </a:r>
            <a:r>
              <a:rPr spc="-45" dirty="0"/>
              <a:t>change</a:t>
            </a:r>
            <a:r>
              <a:rPr dirty="0"/>
              <a:t> </a:t>
            </a:r>
            <a:r>
              <a:rPr spc="-40" dirty="0"/>
              <a:t>in</a:t>
            </a:r>
            <a:r>
              <a:rPr spc="-25" dirty="0"/>
              <a:t> </a:t>
            </a:r>
            <a:r>
              <a:rPr spc="-55" dirty="0"/>
              <a:t>demand</a:t>
            </a:r>
            <a:r>
              <a:rPr spc="-15" dirty="0"/>
              <a:t> </a:t>
            </a:r>
            <a:r>
              <a:rPr spc="-45" dirty="0"/>
              <a:t>Vrs</a:t>
            </a:r>
            <a:r>
              <a:rPr spc="-25" dirty="0"/>
              <a:t> </a:t>
            </a:r>
            <a:r>
              <a:rPr spc="-60" dirty="0"/>
              <a:t>a</a:t>
            </a:r>
            <a:r>
              <a:rPr spc="-5" dirty="0"/>
              <a:t> </a:t>
            </a:r>
            <a:r>
              <a:rPr spc="-50" dirty="0"/>
              <a:t>change</a:t>
            </a:r>
            <a:r>
              <a:rPr spc="-25" dirty="0"/>
              <a:t> </a:t>
            </a:r>
            <a:r>
              <a:rPr spc="-40" dirty="0"/>
              <a:t>quantity</a:t>
            </a:r>
            <a:r>
              <a:rPr spc="-30" dirty="0"/>
              <a:t> </a:t>
            </a:r>
            <a:r>
              <a:rPr spc="-50" dirty="0"/>
              <a:t>demanded</a:t>
            </a:r>
          </a:p>
        </p:txBody>
      </p:sp>
      <p:sp>
        <p:nvSpPr>
          <p:cNvPr id="3" name="object 3"/>
          <p:cNvSpPr/>
          <p:nvPr/>
        </p:nvSpPr>
        <p:spPr>
          <a:xfrm>
            <a:off x="2967354" y="324738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6729" y="3251200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480"/>
                </a:moveTo>
                <a:lnTo>
                  <a:pt x="43180" y="30480"/>
                </a:lnTo>
                <a:lnTo>
                  <a:pt x="43180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ln w="5060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45154" y="324738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099"/>
                </a:lnTo>
                <a:lnTo>
                  <a:pt x="25400" y="19049"/>
                </a:lnTo>
                <a:lnTo>
                  <a:pt x="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242310" y="3237874"/>
            <a:ext cx="203200" cy="55880"/>
            <a:chOff x="3242310" y="3237874"/>
            <a:chExt cx="203200" cy="55880"/>
          </a:xfrm>
        </p:grpSpPr>
        <p:sp>
          <p:nvSpPr>
            <p:cNvPr id="7" name="object 7"/>
            <p:cNvSpPr/>
            <p:nvPr/>
          </p:nvSpPr>
          <p:spPr>
            <a:xfrm>
              <a:off x="3305175" y="3240404"/>
              <a:ext cx="63500" cy="50800"/>
            </a:xfrm>
            <a:custGeom>
              <a:avLst/>
              <a:gdLst/>
              <a:ahLst/>
              <a:cxnLst/>
              <a:rect l="l" t="t" r="r" b="b"/>
              <a:pathLst>
                <a:path w="63500" h="50800">
                  <a:moveTo>
                    <a:pt x="0" y="50800"/>
                  </a:moveTo>
                  <a:lnTo>
                    <a:pt x="43179" y="50800"/>
                  </a:lnTo>
                  <a:lnTo>
                    <a:pt x="43179" y="20319"/>
                  </a:lnTo>
                  <a:lnTo>
                    <a:pt x="0" y="20319"/>
                  </a:lnTo>
                  <a:lnTo>
                    <a:pt x="0" y="50800"/>
                  </a:lnTo>
                  <a:close/>
                </a:path>
                <a:path w="63500" h="50800">
                  <a:moveTo>
                    <a:pt x="10160" y="20319"/>
                  </a:moveTo>
                  <a:lnTo>
                    <a:pt x="10160" y="10160"/>
                  </a:lnTo>
                  <a:lnTo>
                    <a:pt x="53339" y="10160"/>
                  </a:lnTo>
                  <a:lnTo>
                    <a:pt x="53339" y="40639"/>
                  </a:lnTo>
                  <a:lnTo>
                    <a:pt x="43179" y="40639"/>
                  </a:lnTo>
                </a:path>
                <a:path w="63500" h="50800">
                  <a:moveTo>
                    <a:pt x="20320" y="10160"/>
                  </a:moveTo>
                  <a:lnTo>
                    <a:pt x="20320" y="0"/>
                  </a:lnTo>
                  <a:lnTo>
                    <a:pt x="63500" y="0"/>
                  </a:lnTo>
                  <a:lnTo>
                    <a:pt x="63500" y="30480"/>
                  </a:lnTo>
                  <a:lnTo>
                    <a:pt x="53339" y="30480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42310" y="324675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517900" y="3236608"/>
            <a:ext cx="203200" cy="58419"/>
            <a:chOff x="3517900" y="3236608"/>
            <a:chExt cx="203200" cy="58419"/>
          </a:xfrm>
        </p:grpSpPr>
        <p:sp>
          <p:nvSpPr>
            <p:cNvPr id="10" name="object 10"/>
            <p:cNvSpPr/>
            <p:nvPr/>
          </p:nvSpPr>
          <p:spPr>
            <a:xfrm>
              <a:off x="3606800" y="3253739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7900" y="324675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4100" y="324040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792854" y="3236608"/>
            <a:ext cx="203200" cy="58419"/>
            <a:chOff x="3792854" y="3236608"/>
            <a:chExt cx="203200" cy="58419"/>
          </a:xfrm>
        </p:grpSpPr>
        <p:sp>
          <p:nvSpPr>
            <p:cNvPr id="14" name="object 14"/>
            <p:cNvSpPr/>
            <p:nvPr/>
          </p:nvSpPr>
          <p:spPr>
            <a:xfrm>
              <a:off x="3869054" y="324040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92854" y="324675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69054" y="327850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4145279" y="324103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699"/>
                </a:moveTo>
                <a:lnTo>
                  <a:pt x="50800" y="12699"/>
                </a:lnTo>
              </a:path>
              <a:path w="50800" h="50800">
                <a:moveTo>
                  <a:pt x="12700" y="25399"/>
                </a:moveTo>
                <a:lnTo>
                  <a:pt x="50800" y="25399"/>
                </a:lnTo>
              </a:path>
              <a:path w="50800" h="50800">
                <a:moveTo>
                  <a:pt x="0" y="38099"/>
                </a:moveTo>
                <a:lnTo>
                  <a:pt x="38100" y="38099"/>
                </a:lnTo>
              </a:path>
              <a:path w="50800" h="50800">
                <a:moveTo>
                  <a:pt x="12700" y="50799"/>
                </a:moveTo>
                <a:lnTo>
                  <a:pt x="50800" y="50799"/>
                </a:lnTo>
              </a:path>
            </a:pathLst>
          </a:custGeom>
          <a:ln w="7592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326264" y="3237874"/>
            <a:ext cx="238760" cy="57785"/>
            <a:chOff x="4326264" y="3237874"/>
            <a:chExt cx="238760" cy="57785"/>
          </a:xfrm>
        </p:grpSpPr>
        <p:sp>
          <p:nvSpPr>
            <p:cNvPr id="19" name="object 19"/>
            <p:cNvSpPr/>
            <p:nvPr/>
          </p:nvSpPr>
          <p:spPr>
            <a:xfrm>
              <a:off x="4451350" y="3271519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23410" y="3244214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479" y="15239"/>
                  </a:moveTo>
                  <a:lnTo>
                    <a:pt x="30479" y="6984"/>
                  </a:lnTo>
                  <a:lnTo>
                    <a:pt x="23494" y="0"/>
                  </a:lnTo>
                  <a:lnTo>
                    <a:pt x="15239" y="0"/>
                  </a:lnTo>
                  <a:lnTo>
                    <a:pt x="6985" y="0"/>
                  </a:lnTo>
                  <a:lnTo>
                    <a:pt x="0" y="6984"/>
                  </a:lnTo>
                  <a:lnTo>
                    <a:pt x="0" y="15239"/>
                  </a:lnTo>
                  <a:lnTo>
                    <a:pt x="0" y="23494"/>
                  </a:lnTo>
                  <a:lnTo>
                    <a:pt x="6985" y="30479"/>
                  </a:lnTo>
                  <a:lnTo>
                    <a:pt x="15239" y="30479"/>
                  </a:lnTo>
                  <a:lnTo>
                    <a:pt x="23494" y="30479"/>
                  </a:lnTo>
                  <a:lnTo>
                    <a:pt x="30479" y="23494"/>
                  </a:lnTo>
                  <a:lnTo>
                    <a:pt x="30479" y="15239"/>
                  </a:lnTo>
                  <a:close/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28795" y="3240404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39" y="50800"/>
                  </a:moveTo>
                  <a:lnTo>
                    <a:pt x="50164" y="48260"/>
                  </a:lnTo>
                  <a:lnTo>
                    <a:pt x="58419" y="43180"/>
                  </a:lnTo>
                  <a:lnTo>
                    <a:pt x="63500" y="34925"/>
                  </a:lnTo>
                  <a:lnTo>
                    <a:pt x="66039" y="25400"/>
                  </a:lnTo>
                  <a:lnTo>
                    <a:pt x="63500" y="15239"/>
                  </a:lnTo>
                  <a:lnTo>
                    <a:pt x="58419" y="6985"/>
                  </a:lnTo>
                  <a:lnTo>
                    <a:pt x="50164" y="1904"/>
                  </a:lnTo>
                  <a:lnTo>
                    <a:pt x="40639" y="0"/>
                  </a:lnTo>
                  <a:lnTo>
                    <a:pt x="30479" y="1904"/>
                  </a:lnTo>
                  <a:lnTo>
                    <a:pt x="22225" y="6985"/>
                  </a:lnTo>
                  <a:lnTo>
                    <a:pt x="17144" y="15239"/>
                  </a:lnTo>
                  <a:lnTo>
                    <a:pt x="15239" y="25400"/>
                  </a:lnTo>
                </a:path>
                <a:path w="233679" h="50800">
                  <a:moveTo>
                    <a:pt x="30479" y="17780"/>
                  </a:moveTo>
                  <a:lnTo>
                    <a:pt x="15239" y="30480"/>
                  </a:lnTo>
                  <a:lnTo>
                    <a:pt x="0" y="17780"/>
                  </a:lnTo>
                </a:path>
                <a:path w="233679" h="50800">
                  <a:moveTo>
                    <a:pt x="193039" y="50800"/>
                  </a:moveTo>
                  <a:lnTo>
                    <a:pt x="182879" y="48260"/>
                  </a:lnTo>
                  <a:lnTo>
                    <a:pt x="174625" y="43180"/>
                  </a:lnTo>
                  <a:lnTo>
                    <a:pt x="169544" y="34925"/>
                  </a:lnTo>
                  <a:lnTo>
                    <a:pt x="167639" y="25400"/>
                  </a:lnTo>
                  <a:lnTo>
                    <a:pt x="169544" y="15239"/>
                  </a:lnTo>
                  <a:lnTo>
                    <a:pt x="174625" y="6985"/>
                  </a:lnTo>
                  <a:lnTo>
                    <a:pt x="182879" y="1904"/>
                  </a:lnTo>
                  <a:lnTo>
                    <a:pt x="193039" y="0"/>
                  </a:lnTo>
                  <a:lnTo>
                    <a:pt x="202564" y="1904"/>
                  </a:lnTo>
                  <a:lnTo>
                    <a:pt x="210819" y="6985"/>
                  </a:lnTo>
                  <a:lnTo>
                    <a:pt x="215900" y="15239"/>
                  </a:lnTo>
                  <a:lnTo>
                    <a:pt x="218439" y="25400"/>
                  </a:lnTo>
                </a:path>
                <a:path w="233679" h="50800">
                  <a:moveTo>
                    <a:pt x="233679" y="17780"/>
                  </a:moveTo>
                  <a:lnTo>
                    <a:pt x="218439" y="30480"/>
                  </a:lnTo>
                  <a:lnTo>
                    <a:pt x="203200" y="17780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-12700" y="319785"/>
            <a:ext cx="4465320" cy="2262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165"/>
              </a:lnSpc>
              <a:spcBef>
                <a:spcPts val="105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55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4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427355">
              <a:lnSpc>
                <a:spcPts val="1270"/>
              </a:lnSpc>
            </a:pPr>
            <a:r>
              <a:rPr sz="1100" spc="-40" dirty="0">
                <a:latin typeface="Microsoft Sans Serif"/>
                <a:cs typeface="Microsoft Sans Serif"/>
              </a:rPr>
              <a:t>A</a:t>
            </a:r>
            <a:r>
              <a:rPr sz="1100" spc="-8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change</a:t>
            </a:r>
            <a:r>
              <a:rPr sz="1100" spc="-8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in</a:t>
            </a:r>
            <a:r>
              <a:rPr sz="1100" spc="-7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quantity</a:t>
            </a:r>
            <a:r>
              <a:rPr sz="1100" spc="-8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demanded</a:t>
            </a:r>
            <a:r>
              <a:rPr sz="1100" spc="-7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is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a</a:t>
            </a:r>
            <a:r>
              <a:rPr sz="1100" spc="-7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price</a:t>
            </a:r>
            <a:r>
              <a:rPr sz="1100" spc="-8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induced</a:t>
            </a:r>
            <a:r>
              <a:rPr sz="1100" spc="-8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change,</a:t>
            </a:r>
            <a:r>
              <a:rPr sz="1100" spc="-7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such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427355">
              <a:lnSpc>
                <a:spcPct val="100000"/>
              </a:lnSpc>
              <a:spcBef>
                <a:spcPts val="55"/>
              </a:spcBef>
            </a:pPr>
            <a:r>
              <a:rPr sz="1100" dirty="0">
                <a:latin typeface="Microsoft Sans Serif"/>
                <a:cs typeface="Microsoft Sans Serif"/>
              </a:rPr>
              <a:t>change</a:t>
            </a:r>
            <a:r>
              <a:rPr sz="1100" spc="-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-15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brought</a:t>
            </a:r>
            <a:r>
              <a:rPr sz="1100" spc="-15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about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5" dirty="0">
                <a:latin typeface="Microsoft Sans Serif"/>
                <a:cs typeface="Microsoft Sans Serif"/>
              </a:rPr>
              <a:t>by</a:t>
            </a:r>
            <a:r>
              <a:rPr sz="1100" spc="-15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changes</a:t>
            </a:r>
            <a:r>
              <a:rPr sz="1100" spc="-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in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price.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427355" marR="32384">
              <a:lnSpc>
                <a:spcPct val="102000"/>
              </a:lnSpc>
              <a:spcBef>
                <a:spcPts val="305"/>
              </a:spcBef>
            </a:pPr>
            <a:r>
              <a:rPr sz="1100" spc="-45" dirty="0">
                <a:latin typeface="Microsoft Sans Serif"/>
                <a:cs typeface="Microsoft Sans Serif"/>
              </a:rPr>
              <a:t>When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price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rise</a:t>
            </a:r>
            <a:r>
              <a:rPr sz="1100" spc="-25" dirty="0">
                <a:latin typeface="Microsoft Sans Serif"/>
                <a:cs typeface="Microsoft Sans Serif"/>
              </a:rPr>
              <a:t> quantity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demanded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fall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and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when</a:t>
            </a:r>
            <a:r>
              <a:rPr sz="1100" spc="-30" dirty="0">
                <a:latin typeface="Microsoft Sans Serif"/>
                <a:cs typeface="Microsoft Sans Serif"/>
              </a:rPr>
              <a:t> price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fall,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quantity </a:t>
            </a:r>
            <a:r>
              <a:rPr sz="1100" spc="-15" dirty="0">
                <a:latin typeface="Microsoft Sans Serif"/>
                <a:cs typeface="Microsoft Sans Serif"/>
              </a:rPr>
              <a:t> </a:t>
            </a:r>
            <a:r>
              <a:rPr sz="1100" spc="5" dirty="0">
                <a:latin typeface="Microsoft Sans Serif"/>
                <a:cs typeface="Microsoft Sans Serif"/>
              </a:rPr>
              <a:t>de</a:t>
            </a:r>
            <a:r>
              <a:rPr sz="1100" spc="-10" dirty="0">
                <a:latin typeface="Microsoft Sans Serif"/>
                <a:cs typeface="Microsoft Sans Serif"/>
              </a:rPr>
              <a:t>m</a:t>
            </a:r>
            <a:r>
              <a:rPr sz="1100" spc="-15" dirty="0">
                <a:latin typeface="Microsoft Sans Serif"/>
                <a:cs typeface="Microsoft Sans Serif"/>
              </a:rPr>
              <a:t>a</a:t>
            </a:r>
            <a:r>
              <a:rPr sz="1100" spc="5" dirty="0">
                <a:latin typeface="Microsoft Sans Serif"/>
                <a:cs typeface="Microsoft Sans Serif"/>
              </a:rPr>
              <a:t>n</a:t>
            </a:r>
            <a:r>
              <a:rPr sz="1100" spc="-15" dirty="0">
                <a:latin typeface="Microsoft Sans Serif"/>
                <a:cs typeface="Microsoft Sans Serif"/>
              </a:rPr>
              <a:t>d</a:t>
            </a:r>
            <a:r>
              <a:rPr sz="1100" spc="5" dirty="0">
                <a:latin typeface="Microsoft Sans Serif"/>
                <a:cs typeface="Microsoft Sans Serif"/>
              </a:rPr>
              <a:t>e</a:t>
            </a:r>
            <a:r>
              <a:rPr sz="1100" spc="15" dirty="0">
                <a:latin typeface="Microsoft Sans Serif"/>
                <a:cs typeface="Microsoft Sans Serif"/>
              </a:rPr>
              <a:t>d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i</a:t>
            </a:r>
            <a:r>
              <a:rPr sz="1100" spc="5" dirty="0">
                <a:latin typeface="Microsoft Sans Serif"/>
                <a:cs typeface="Microsoft Sans Serif"/>
              </a:rPr>
              <a:t>n</a:t>
            </a:r>
            <a:r>
              <a:rPr sz="1100" dirty="0">
                <a:latin typeface="Microsoft Sans Serif"/>
                <a:cs typeface="Microsoft Sans Serif"/>
              </a:rPr>
              <a:t>c</a:t>
            </a:r>
            <a:r>
              <a:rPr sz="1100" spc="-35" dirty="0">
                <a:latin typeface="Microsoft Sans Serif"/>
                <a:cs typeface="Microsoft Sans Serif"/>
              </a:rPr>
              <a:t>r</a:t>
            </a:r>
            <a:r>
              <a:rPr sz="1100" spc="5" dirty="0">
                <a:latin typeface="Microsoft Sans Serif"/>
                <a:cs typeface="Microsoft Sans Serif"/>
              </a:rPr>
              <a:t>ea</a:t>
            </a:r>
            <a:r>
              <a:rPr sz="1100" spc="-25" dirty="0">
                <a:latin typeface="Microsoft Sans Serif"/>
                <a:cs typeface="Microsoft Sans Serif"/>
              </a:rPr>
              <a:t>s</a:t>
            </a:r>
            <a:r>
              <a:rPr sz="1100" spc="15" dirty="0">
                <a:latin typeface="Microsoft Sans Serif"/>
                <a:cs typeface="Microsoft Sans Serif"/>
              </a:rPr>
              <a:t>e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a</a:t>
            </a:r>
            <a:r>
              <a:rPr sz="1100" dirty="0">
                <a:latin typeface="Microsoft Sans Serif"/>
                <a:cs typeface="Microsoft Sans Serif"/>
              </a:rPr>
              <a:t>s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c</a:t>
            </a:r>
            <a:r>
              <a:rPr sz="1100" spc="5" dirty="0">
                <a:latin typeface="Microsoft Sans Serif"/>
                <a:cs typeface="Microsoft Sans Serif"/>
              </a:rPr>
              <a:t>a</a:t>
            </a:r>
            <a:r>
              <a:rPr sz="1100" spc="10" dirty="0">
                <a:latin typeface="Microsoft Sans Serif"/>
                <a:cs typeface="Microsoft Sans Serif"/>
              </a:rPr>
              <a:t>n</a:t>
            </a:r>
            <a:r>
              <a:rPr sz="1100" spc="-80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be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s</a:t>
            </a:r>
            <a:r>
              <a:rPr sz="1100" spc="5" dirty="0">
                <a:latin typeface="Microsoft Sans Serif"/>
                <a:cs typeface="Microsoft Sans Serif"/>
              </a:rPr>
              <a:t>e</a:t>
            </a:r>
            <a:r>
              <a:rPr sz="1100" spc="-15" dirty="0">
                <a:latin typeface="Microsoft Sans Serif"/>
                <a:cs typeface="Microsoft Sans Serif"/>
              </a:rPr>
              <a:t>e</a:t>
            </a:r>
            <a:r>
              <a:rPr sz="1100" spc="10" dirty="0">
                <a:latin typeface="Microsoft Sans Serif"/>
                <a:cs typeface="Microsoft Sans Serif"/>
              </a:rPr>
              <a:t>n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f</a:t>
            </a:r>
            <a:r>
              <a:rPr sz="1100" spc="-10" dirty="0">
                <a:latin typeface="Microsoft Sans Serif"/>
                <a:cs typeface="Microsoft Sans Serif"/>
              </a:rPr>
              <a:t>r</a:t>
            </a:r>
            <a:r>
              <a:rPr sz="1100" spc="5" dirty="0">
                <a:latin typeface="Microsoft Sans Serif"/>
                <a:cs typeface="Microsoft Sans Serif"/>
              </a:rPr>
              <a:t>o</a:t>
            </a:r>
            <a:r>
              <a:rPr sz="1100" spc="-10" dirty="0">
                <a:latin typeface="Microsoft Sans Serif"/>
                <a:cs typeface="Microsoft Sans Serif"/>
              </a:rPr>
              <a:t>m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t</a:t>
            </a:r>
            <a:r>
              <a:rPr sz="1100" spc="-15" dirty="0">
                <a:latin typeface="Microsoft Sans Serif"/>
                <a:cs typeface="Microsoft Sans Serif"/>
              </a:rPr>
              <a:t>h</a:t>
            </a:r>
            <a:r>
              <a:rPr sz="1100" spc="10" dirty="0">
                <a:latin typeface="Microsoft Sans Serif"/>
                <a:cs typeface="Microsoft Sans Serif"/>
              </a:rPr>
              <a:t>e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5" dirty="0">
                <a:latin typeface="Microsoft Sans Serif"/>
                <a:cs typeface="Microsoft Sans Serif"/>
              </a:rPr>
              <a:t>g</a:t>
            </a:r>
            <a:r>
              <a:rPr sz="1100" spc="-10" dirty="0">
                <a:latin typeface="Microsoft Sans Serif"/>
                <a:cs typeface="Microsoft Sans Serif"/>
              </a:rPr>
              <a:t>r</a:t>
            </a:r>
            <a:r>
              <a:rPr sz="1100" spc="-15" dirty="0">
                <a:latin typeface="Microsoft Sans Serif"/>
                <a:cs typeface="Microsoft Sans Serif"/>
              </a:rPr>
              <a:t>a</a:t>
            </a:r>
            <a:r>
              <a:rPr sz="1100" spc="5" dirty="0">
                <a:latin typeface="Microsoft Sans Serif"/>
                <a:cs typeface="Microsoft Sans Serif"/>
              </a:rPr>
              <a:t>p</a:t>
            </a:r>
            <a:r>
              <a:rPr sz="1100" spc="-15" dirty="0">
                <a:latin typeface="Microsoft Sans Serif"/>
                <a:cs typeface="Microsoft Sans Serif"/>
              </a:rPr>
              <a:t>h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5" dirty="0">
                <a:latin typeface="Microsoft Sans Serif"/>
                <a:cs typeface="Microsoft Sans Serif"/>
              </a:rPr>
              <a:t>be</a:t>
            </a:r>
            <a:r>
              <a:rPr sz="1100" spc="-15" dirty="0">
                <a:latin typeface="Microsoft Sans Serif"/>
                <a:cs typeface="Microsoft Sans Serif"/>
              </a:rPr>
              <a:t>l</a:t>
            </a:r>
            <a:r>
              <a:rPr sz="1100" spc="5" dirty="0">
                <a:latin typeface="Microsoft Sans Serif"/>
                <a:cs typeface="Microsoft Sans Serif"/>
              </a:rPr>
              <a:t>o</a:t>
            </a:r>
            <a:r>
              <a:rPr sz="1100" spc="-25" dirty="0">
                <a:latin typeface="Microsoft Sans Serif"/>
                <a:cs typeface="Microsoft Sans Serif"/>
              </a:rPr>
              <a:t>w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427355">
              <a:lnSpc>
                <a:spcPct val="100000"/>
              </a:lnSpc>
              <a:spcBef>
                <a:spcPts val="340"/>
              </a:spcBef>
            </a:pPr>
            <a:r>
              <a:rPr sz="1100" spc="-30" dirty="0">
                <a:latin typeface="Microsoft Sans Serif"/>
                <a:cs typeface="Microsoft Sans Serif"/>
              </a:rPr>
              <a:t>s</a:t>
            </a:r>
            <a:r>
              <a:rPr sz="1100" spc="-40" dirty="0">
                <a:latin typeface="Microsoft Sans Serif"/>
                <a:cs typeface="Microsoft Sans Serif"/>
              </a:rPr>
              <a:t>ee</a:t>
            </a:r>
            <a:r>
              <a:rPr sz="1100" spc="-8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g</a:t>
            </a:r>
            <a:r>
              <a:rPr sz="1100" spc="-35" dirty="0">
                <a:latin typeface="Microsoft Sans Serif"/>
                <a:cs typeface="Microsoft Sans Serif"/>
              </a:rPr>
              <a:t>r</a:t>
            </a:r>
            <a:r>
              <a:rPr sz="1100" spc="-40" dirty="0">
                <a:latin typeface="Microsoft Sans Serif"/>
                <a:cs typeface="Microsoft Sans Serif"/>
              </a:rPr>
              <a:t>ap</a:t>
            </a:r>
            <a:r>
              <a:rPr sz="1100" spc="-35" dirty="0">
                <a:latin typeface="Microsoft Sans Serif"/>
                <a:cs typeface="Microsoft Sans Serif"/>
              </a:rPr>
              <a:t>h</a:t>
            </a:r>
            <a:r>
              <a:rPr sz="1100" spc="-8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abo</a:t>
            </a:r>
            <a:r>
              <a:rPr sz="1100" spc="-30" dirty="0">
                <a:latin typeface="Microsoft Sans Serif"/>
                <a:cs typeface="Microsoft Sans Serif"/>
              </a:rPr>
              <a:t>v</a:t>
            </a:r>
            <a:r>
              <a:rPr sz="1100" spc="-10" dirty="0">
                <a:latin typeface="Microsoft Sans Serif"/>
                <a:cs typeface="Microsoft Sans Serif"/>
              </a:rPr>
              <a:t>e</a:t>
            </a:r>
            <a:r>
              <a:rPr sz="1100" spc="-8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f</a:t>
            </a:r>
            <a:r>
              <a:rPr sz="1100" spc="-15" dirty="0">
                <a:latin typeface="Microsoft Sans Serif"/>
                <a:cs typeface="Microsoft Sans Serif"/>
              </a:rPr>
              <a:t>o</a:t>
            </a:r>
            <a:r>
              <a:rPr sz="1100" spc="-35" dirty="0">
                <a:latin typeface="Microsoft Sans Serif"/>
                <a:cs typeface="Microsoft Sans Serif"/>
              </a:rPr>
              <a:t>r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a</a:t>
            </a:r>
            <a:r>
              <a:rPr sz="1100" spc="-8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c</a:t>
            </a:r>
            <a:r>
              <a:rPr sz="1100" spc="-15" dirty="0">
                <a:latin typeface="Microsoft Sans Serif"/>
                <a:cs typeface="Microsoft Sans Serif"/>
              </a:rPr>
              <a:t>h</a:t>
            </a:r>
            <a:r>
              <a:rPr sz="1100" spc="-40" dirty="0">
                <a:latin typeface="Microsoft Sans Serif"/>
                <a:cs typeface="Microsoft Sans Serif"/>
              </a:rPr>
              <a:t>ang</a:t>
            </a:r>
            <a:r>
              <a:rPr sz="1100" spc="-10" dirty="0">
                <a:latin typeface="Microsoft Sans Serif"/>
                <a:cs typeface="Microsoft Sans Serif"/>
              </a:rPr>
              <a:t>e</a:t>
            </a:r>
            <a:r>
              <a:rPr sz="1100" spc="-8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in</a:t>
            </a:r>
            <a:r>
              <a:rPr sz="1100" spc="-8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q</a:t>
            </a:r>
            <a:r>
              <a:rPr sz="1100" spc="-15" dirty="0">
                <a:latin typeface="Microsoft Sans Serif"/>
                <a:cs typeface="Microsoft Sans Serif"/>
              </a:rPr>
              <a:t>u</a:t>
            </a:r>
            <a:r>
              <a:rPr sz="1100" spc="-40" dirty="0">
                <a:latin typeface="Microsoft Sans Serif"/>
                <a:cs typeface="Microsoft Sans Serif"/>
              </a:rPr>
              <a:t>an</a:t>
            </a:r>
            <a:r>
              <a:rPr sz="1100" spc="-20" dirty="0">
                <a:latin typeface="Microsoft Sans Serif"/>
                <a:cs typeface="Microsoft Sans Serif"/>
              </a:rPr>
              <a:t>t</a:t>
            </a:r>
            <a:r>
              <a:rPr sz="1100" spc="-15" dirty="0">
                <a:latin typeface="Microsoft Sans Serif"/>
                <a:cs typeface="Microsoft Sans Serif"/>
              </a:rPr>
              <a:t>it</a:t>
            </a:r>
            <a:r>
              <a:rPr sz="1100" spc="-5" dirty="0">
                <a:latin typeface="Microsoft Sans Serif"/>
                <a:cs typeface="Microsoft Sans Serif"/>
              </a:rPr>
              <a:t>y</a:t>
            </a:r>
            <a:r>
              <a:rPr sz="1100" spc="-8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dema</a:t>
            </a:r>
            <a:r>
              <a:rPr sz="1100" spc="-15" dirty="0">
                <a:latin typeface="Microsoft Sans Serif"/>
                <a:cs typeface="Microsoft Sans Serif"/>
              </a:rPr>
              <a:t>n</a:t>
            </a:r>
            <a:r>
              <a:rPr sz="1100" spc="-40" dirty="0">
                <a:latin typeface="Microsoft Sans Serif"/>
                <a:cs typeface="Microsoft Sans Serif"/>
              </a:rPr>
              <a:t>de</a:t>
            </a:r>
            <a:r>
              <a:rPr sz="1100" spc="-10" dirty="0">
                <a:latin typeface="Microsoft Sans Serif"/>
                <a:cs typeface="Microsoft Sans Serif"/>
              </a:rPr>
              <a:t>d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427355" marR="5080">
              <a:lnSpc>
                <a:spcPct val="103200"/>
              </a:lnSpc>
              <a:spcBef>
                <a:spcPts val="270"/>
              </a:spcBef>
            </a:pPr>
            <a:r>
              <a:rPr sz="1100" spc="-40" dirty="0">
                <a:latin typeface="Microsoft Sans Serif"/>
                <a:cs typeface="Microsoft Sans Serif"/>
              </a:rPr>
              <a:t>A change </a:t>
            </a:r>
            <a:r>
              <a:rPr sz="1100" spc="-30" dirty="0">
                <a:latin typeface="Microsoft Sans Serif"/>
                <a:cs typeface="Microsoft Sans Serif"/>
              </a:rPr>
              <a:t>in </a:t>
            </a:r>
            <a:r>
              <a:rPr sz="1100" spc="-40" dirty="0">
                <a:latin typeface="Microsoft Sans Serif"/>
                <a:cs typeface="Microsoft Sans Serif"/>
              </a:rPr>
              <a:t>demand </a:t>
            </a:r>
            <a:r>
              <a:rPr sz="1100" spc="-20" dirty="0">
                <a:latin typeface="Microsoft Sans Serif"/>
                <a:cs typeface="Microsoft Sans Serif"/>
              </a:rPr>
              <a:t>is </a:t>
            </a:r>
            <a:r>
              <a:rPr sz="1100" spc="-40" dirty="0">
                <a:latin typeface="Microsoft Sans Serif"/>
                <a:cs typeface="Microsoft Sans Serif"/>
              </a:rPr>
              <a:t>an </a:t>
            </a:r>
            <a:r>
              <a:rPr sz="1100" spc="-35" dirty="0">
                <a:latin typeface="Microsoft Sans Serif"/>
                <a:cs typeface="Microsoft Sans Serif"/>
              </a:rPr>
              <a:t>autonomous </a:t>
            </a:r>
            <a:r>
              <a:rPr sz="1100" spc="-30" dirty="0">
                <a:latin typeface="Microsoft Sans Serif"/>
                <a:cs typeface="Microsoft Sans Serif"/>
              </a:rPr>
              <a:t>change.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It </a:t>
            </a:r>
            <a:r>
              <a:rPr sz="1100" spc="-30" dirty="0">
                <a:latin typeface="Microsoft Sans Serif"/>
                <a:cs typeface="Microsoft Sans Serif"/>
              </a:rPr>
              <a:t>occurs </a:t>
            </a:r>
            <a:r>
              <a:rPr sz="1100" spc="-35" dirty="0">
                <a:latin typeface="Microsoft Sans Serif"/>
                <a:cs typeface="Microsoft Sans Serif"/>
              </a:rPr>
              <a:t>when </a:t>
            </a:r>
            <a:r>
              <a:rPr sz="1100" spc="-25" dirty="0">
                <a:latin typeface="Microsoft Sans Serif"/>
                <a:cs typeface="Microsoft Sans Serif"/>
              </a:rPr>
              <a:t>the </a:t>
            </a:r>
            <a:r>
              <a:rPr sz="1100" spc="-2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other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determinants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of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demand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changes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but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the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actual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price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of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the </a:t>
            </a:r>
            <a:r>
              <a:rPr sz="1100" spc="-2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product remains </a:t>
            </a:r>
            <a:r>
              <a:rPr sz="1100" spc="-25" dirty="0">
                <a:latin typeface="Microsoft Sans Serif"/>
                <a:cs typeface="Microsoft Sans Serif"/>
              </a:rPr>
              <a:t>the </a:t>
            </a:r>
            <a:r>
              <a:rPr sz="1100" spc="-30" dirty="0">
                <a:latin typeface="Microsoft Sans Serif"/>
                <a:cs typeface="Microsoft Sans Serif"/>
              </a:rPr>
              <a:t>same.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It </a:t>
            </a:r>
            <a:r>
              <a:rPr sz="1100" spc="-25" dirty="0">
                <a:latin typeface="Microsoft Sans Serif"/>
                <a:cs typeface="Microsoft Sans Serif"/>
              </a:rPr>
              <a:t>involves </a:t>
            </a:r>
            <a:r>
              <a:rPr sz="1100" spc="-15" dirty="0">
                <a:latin typeface="Microsoft Sans Serif"/>
                <a:cs typeface="Microsoft Sans Serif"/>
              </a:rPr>
              <a:t>a </a:t>
            </a:r>
            <a:r>
              <a:rPr sz="1100" spc="-20" dirty="0">
                <a:latin typeface="Microsoft Sans Serif"/>
                <a:cs typeface="Microsoft Sans Serif"/>
              </a:rPr>
              <a:t>shift of the </a:t>
            </a:r>
            <a:r>
              <a:rPr sz="1100" spc="-35" dirty="0">
                <a:latin typeface="Microsoft Sans Serif"/>
                <a:cs typeface="Microsoft Sans Serif"/>
              </a:rPr>
              <a:t>demand </a:t>
            </a:r>
            <a:r>
              <a:rPr sz="1100" spc="-30" dirty="0">
                <a:latin typeface="Microsoft Sans Serif"/>
                <a:cs typeface="Microsoft Sans Serif"/>
              </a:rPr>
              <a:t>curve </a:t>
            </a:r>
            <a:r>
              <a:rPr sz="1100" spc="-20" dirty="0">
                <a:latin typeface="Microsoft Sans Serif"/>
                <a:cs typeface="Microsoft Sans Serif"/>
              </a:rPr>
              <a:t>to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t</a:t>
            </a:r>
            <a:r>
              <a:rPr sz="1100" spc="5" dirty="0">
                <a:latin typeface="Microsoft Sans Serif"/>
                <a:cs typeface="Microsoft Sans Serif"/>
              </a:rPr>
              <a:t>h</a:t>
            </a:r>
            <a:r>
              <a:rPr sz="1100" spc="10" dirty="0">
                <a:latin typeface="Microsoft Sans Serif"/>
                <a:cs typeface="Microsoft Sans Serif"/>
              </a:rPr>
              <a:t>e</a:t>
            </a:r>
            <a:r>
              <a:rPr sz="1100" spc="-8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r</a:t>
            </a:r>
            <a:r>
              <a:rPr sz="1100" spc="-15" dirty="0">
                <a:latin typeface="Microsoft Sans Serif"/>
                <a:cs typeface="Microsoft Sans Serif"/>
              </a:rPr>
              <a:t>i</a:t>
            </a:r>
            <a:r>
              <a:rPr sz="1100" spc="5" dirty="0">
                <a:latin typeface="Microsoft Sans Serif"/>
                <a:cs typeface="Microsoft Sans Serif"/>
              </a:rPr>
              <a:t>gh</a:t>
            </a:r>
            <a:r>
              <a:rPr sz="1100" spc="10" dirty="0">
                <a:latin typeface="Microsoft Sans Serif"/>
                <a:cs typeface="Microsoft Sans Serif"/>
              </a:rPr>
              <a:t>t</a:t>
            </a:r>
            <a:r>
              <a:rPr sz="1100" spc="-80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o</a:t>
            </a:r>
            <a:r>
              <a:rPr sz="1100" spc="-10" dirty="0">
                <a:latin typeface="Microsoft Sans Serif"/>
                <a:cs typeface="Microsoft Sans Serif"/>
              </a:rPr>
              <a:t>r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l</a:t>
            </a:r>
            <a:r>
              <a:rPr sz="1100" spc="5" dirty="0">
                <a:latin typeface="Microsoft Sans Serif"/>
                <a:cs typeface="Microsoft Sans Serif"/>
              </a:rPr>
              <a:t>e</a:t>
            </a:r>
            <a:r>
              <a:rPr sz="1100" dirty="0">
                <a:latin typeface="Microsoft Sans Serif"/>
                <a:cs typeface="Microsoft Sans Serif"/>
              </a:rPr>
              <a:t>f</a:t>
            </a:r>
            <a:r>
              <a:rPr sz="1100" spc="-20" dirty="0">
                <a:latin typeface="Microsoft Sans Serif"/>
                <a:cs typeface="Microsoft Sans Serif"/>
              </a:rPr>
              <a:t>t</a:t>
            </a:r>
            <a:r>
              <a:rPr sz="1100" spc="5" dirty="0">
                <a:latin typeface="Microsoft Sans Serif"/>
                <a:cs typeface="Microsoft Sans Serif"/>
              </a:rPr>
              <a:t>.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5" dirty="0">
                <a:latin typeface="Microsoft Sans Serif"/>
                <a:cs typeface="Microsoft Sans Serif"/>
              </a:rPr>
              <a:t>g</a:t>
            </a:r>
            <a:r>
              <a:rPr sz="1100" spc="-10" dirty="0">
                <a:latin typeface="Microsoft Sans Serif"/>
                <a:cs typeface="Microsoft Sans Serif"/>
              </a:rPr>
              <a:t>r</a:t>
            </a:r>
            <a:r>
              <a:rPr sz="1100" spc="-15" dirty="0">
                <a:latin typeface="Microsoft Sans Serif"/>
                <a:cs typeface="Microsoft Sans Serif"/>
              </a:rPr>
              <a:t>a</a:t>
            </a:r>
            <a:r>
              <a:rPr sz="1100" spc="5" dirty="0">
                <a:latin typeface="Microsoft Sans Serif"/>
                <a:cs typeface="Microsoft Sans Serif"/>
              </a:rPr>
              <a:t>p</a:t>
            </a:r>
            <a:r>
              <a:rPr sz="1100" spc="15" dirty="0">
                <a:latin typeface="Microsoft Sans Serif"/>
                <a:cs typeface="Microsoft Sans Serif"/>
              </a:rPr>
              <a:t>h</a:t>
            </a:r>
            <a:r>
              <a:rPr sz="1100" spc="-80" dirty="0">
                <a:latin typeface="Microsoft Sans Serif"/>
                <a:cs typeface="Microsoft Sans Serif"/>
              </a:rPr>
              <a:t> </a:t>
            </a:r>
            <a:r>
              <a:rPr sz="1100" spc="5" dirty="0">
                <a:latin typeface="Microsoft Sans Serif"/>
                <a:cs typeface="Microsoft Sans Serif"/>
              </a:rPr>
              <a:t>be</a:t>
            </a:r>
            <a:r>
              <a:rPr sz="1100" spc="-15" dirty="0">
                <a:latin typeface="Microsoft Sans Serif"/>
                <a:cs typeface="Microsoft Sans Serif"/>
              </a:rPr>
              <a:t>l</a:t>
            </a:r>
            <a:r>
              <a:rPr sz="1100" spc="5" dirty="0">
                <a:latin typeface="Microsoft Sans Serif"/>
                <a:cs typeface="Microsoft Sans Serif"/>
              </a:rPr>
              <a:t>o</a:t>
            </a:r>
            <a:r>
              <a:rPr sz="1100" spc="-5" dirty="0">
                <a:latin typeface="Microsoft Sans Serif"/>
                <a:cs typeface="Microsoft Sans Serif"/>
              </a:rPr>
              <a:t>w</a:t>
            </a:r>
            <a:r>
              <a:rPr sz="1100" spc="-8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f</a:t>
            </a:r>
            <a:r>
              <a:rPr sz="1100" spc="5" dirty="0">
                <a:latin typeface="Microsoft Sans Serif"/>
                <a:cs typeface="Microsoft Sans Serif"/>
              </a:rPr>
              <a:t>o</a:t>
            </a:r>
            <a:r>
              <a:rPr sz="1100" spc="-10" dirty="0">
                <a:latin typeface="Microsoft Sans Serif"/>
                <a:cs typeface="Microsoft Sans Serif"/>
              </a:rPr>
              <a:t>r</a:t>
            </a:r>
            <a:r>
              <a:rPr sz="1100" spc="-80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a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c</a:t>
            </a:r>
            <a:r>
              <a:rPr sz="1100" spc="-15" dirty="0">
                <a:latin typeface="Microsoft Sans Serif"/>
                <a:cs typeface="Microsoft Sans Serif"/>
              </a:rPr>
              <a:t>h</a:t>
            </a:r>
            <a:r>
              <a:rPr sz="1100" spc="5" dirty="0">
                <a:latin typeface="Microsoft Sans Serif"/>
                <a:cs typeface="Microsoft Sans Serif"/>
              </a:rPr>
              <a:t>a</a:t>
            </a:r>
            <a:r>
              <a:rPr sz="1100" spc="-15" dirty="0">
                <a:latin typeface="Microsoft Sans Serif"/>
                <a:cs typeface="Microsoft Sans Serif"/>
              </a:rPr>
              <a:t>n</a:t>
            </a:r>
            <a:r>
              <a:rPr sz="1100" spc="5" dirty="0">
                <a:latin typeface="Microsoft Sans Serif"/>
                <a:cs typeface="Microsoft Sans Serif"/>
              </a:rPr>
              <a:t>g</a:t>
            </a:r>
            <a:r>
              <a:rPr sz="1100" spc="15" dirty="0">
                <a:latin typeface="Microsoft Sans Serif"/>
                <a:cs typeface="Microsoft Sans Serif"/>
              </a:rPr>
              <a:t>e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in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q</a:t>
            </a:r>
            <a:r>
              <a:rPr sz="1100" spc="5" dirty="0">
                <a:latin typeface="Microsoft Sans Serif"/>
                <a:cs typeface="Microsoft Sans Serif"/>
              </a:rPr>
              <a:t>u</a:t>
            </a:r>
            <a:r>
              <a:rPr sz="1100" spc="-15" dirty="0">
                <a:latin typeface="Microsoft Sans Serif"/>
                <a:cs typeface="Microsoft Sans Serif"/>
              </a:rPr>
              <a:t>a</a:t>
            </a:r>
            <a:r>
              <a:rPr sz="1100" spc="5" dirty="0">
                <a:latin typeface="Microsoft Sans Serif"/>
                <a:cs typeface="Microsoft Sans Serif"/>
              </a:rPr>
              <a:t>n</a:t>
            </a:r>
            <a:r>
              <a:rPr sz="1100" dirty="0">
                <a:latin typeface="Microsoft Sans Serif"/>
                <a:cs typeface="Microsoft Sans Serif"/>
              </a:rPr>
              <a:t>t</a:t>
            </a:r>
            <a:r>
              <a:rPr sz="1100" spc="-15" dirty="0">
                <a:latin typeface="Microsoft Sans Serif"/>
                <a:cs typeface="Microsoft Sans Serif"/>
              </a:rPr>
              <a:t>i</a:t>
            </a:r>
            <a:r>
              <a:rPr sz="1100" spc="-20" dirty="0">
                <a:latin typeface="Microsoft Sans Serif"/>
                <a:cs typeface="Microsoft Sans Serif"/>
              </a:rPr>
              <a:t>t</a:t>
            </a:r>
            <a:r>
              <a:rPr sz="1100" spc="5" dirty="0">
                <a:latin typeface="Microsoft Sans Serif"/>
                <a:cs typeface="Microsoft Sans Serif"/>
              </a:rPr>
              <a:t>y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5" dirty="0">
                <a:latin typeface="Microsoft Sans Serif"/>
                <a:cs typeface="Microsoft Sans Serif"/>
              </a:rPr>
              <a:t>de</a:t>
            </a:r>
            <a:r>
              <a:rPr sz="1100" spc="-35" dirty="0">
                <a:latin typeface="Microsoft Sans Serif"/>
                <a:cs typeface="Microsoft Sans Serif"/>
              </a:rPr>
              <a:t>m</a:t>
            </a:r>
            <a:r>
              <a:rPr sz="1100" spc="5" dirty="0">
                <a:latin typeface="Microsoft Sans Serif"/>
                <a:cs typeface="Microsoft Sans Serif"/>
              </a:rPr>
              <a:t>a</a:t>
            </a:r>
            <a:r>
              <a:rPr sz="1100" spc="-15" dirty="0">
                <a:latin typeface="Microsoft Sans Serif"/>
                <a:cs typeface="Microsoft Sans Serif"/>
              </a:rPr>
              <a:t>n</a:t>
            </a:r>
            <a:r>
              <a:rPr sz="1100" spc="5" dirty="0">
                <a:latin typeface="Microsoft Sans Serif"/>
                <a:cs typeface="Microsoft Sans Serif"/>
              </a:rPr>
              <a:t>d</a:t>
            </a:r>
            <a:r>
              <a:rPr sz="1100" spc="-15" dirty="0">
                <a:latin typeface="Microsoft Sans Serif"/>
                <a:cs typeface="Microsoft Sans Serif"/>
              </a:rPr>
              <a:t>e</a:t>
            </a:r>
            <a:r>
              <a:rPr sz="1100" spc="-5" dirty="0">
                <a:latin typeface="Microsoft Sans Serif"/>
                <a:cs typeface="Microsoft Sans Serif"/>
              </a:rPr>
              <a:t>d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670" y="985138"/>
            <a:ext cx="64770" cy="64769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0670" y="1366519"/>
            <a:ext cx="64770" cy="64769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0670" y="1747900"/>
            <a:ext cx="64770" cy="64769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0670" y="1958085"/>
            <a:ext cx="64770" cy="64769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-12700" y="2560059"/>
            <a:ext cx="69215" cy="64833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ts val="1165"/>
              </a:lnSpc>
              <a:spcBef>
                <a:spcPts val="30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5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530"/>
              </a:lnSpc>
            </a:pPr>
            <a:r>
              <a:rPr sz="1300" spc="-5" dirty="0">
                <a:latin typeface="Microsoft Sans Serif"/>
                <a:cs typeface="Microsoft Sans Serif"/>
              </a:rPr>
              <a:t> 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043553" y="3346357"/>
            <a:ext cx="45720" cy="1117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534915" y="3346357"/>
            <a:ext cx="45720" cy="1117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-12700" y="3396745"/>
            <a:ext cx="41275" cy="914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450" dirty="0">
                <a:latin typeface="Microsoft Sans Serif"/>
                <a:cs typeface="Microsoft Sans Serif"/>
              </a:rPr>
              <a:t> </a:t>
            </a:r>
            <a:endParaRPr sz="4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12700" y="2817"/>
            <a:ext cx="3259454" cy="140906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19380">
              <a:lnSpc>
                <a:spcPct val="100000"/>
              </a:lnSpc>
              <a:spcBef>
                <a:spcPts val="570"/>
              </a:spcBef>
            </a:pPr>
            <a:r>
              <a:rPr sz="1400" spc="-70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00" spc="-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change</a:t>
            </a: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demand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ts val="1165"/>
              </a:lnSpc>
              <a:spcBef>
                <a:spcPts val="350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25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280"/>
              </a:lnSpc>
            </a:pP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1427480">
              <a:lnSpc>
                <a:spcPct val="100000"/>
              </a:lnSpc>
              <a:spcBef>
                <a:spcPts val="275"/>
              </a:spcBef>
            </a:pPr>
            <a:r>
              <a:rPr sz="1000" spc="-30" dirty="0">
                <a:solidFill>
                  <a:srgbClr val="3333B1"/>
                </a:solidFill>
                <a:latin typeface="Microsoft Sans Serif"/>
                <a:cs typeface="Microsoft Sans Serif"/>
              </a:rPr>
              <a:t>Figure</a:t>
            </a:r>
            <a:r>
              <a:rPr sz="1000" spc="-10" dirty="0">
                <a:solidFill>
                  <a:srgbClr val="3333B1"/>
                </a:solidFill>
                <a:latin typeface="Microsoft Sans Serif"/>
                <a:cs typeface="Microsoft Sans Serif"/>
              </a:rPr>
              <a:t> </a:t>
            </a:r>
            <a:r>
              <a:rPr sz="1000" spc="-25" dirty="0">
                <a:solidFill>
                  <a:srgbClr val="3333B1"/>
                </a:solidFill>
                <a:latin typeface="Microsoft Sans Serif"/>
                <a:cs typeface="Microsoft Sans Serif"/>
              </a:rPr>
              <a:t>4:</a:t>
            </a:r>
            <a:r>
              <a:rPr sz="1000" spc="-30" dirty="0">
                <a:solidFill>
                  <a:srgbClr val="3333B1"/>
                </a:solidFill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Shift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of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a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demand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curve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Microsoft Sans Serif"/>
                <a:cs typeface="Microsoft Sans Serif"/>
              </a:rPr>
              <a:t> 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67354" y="323024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6729" y="323468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479"/>
                </a:moveTo>
                <a:lnTo>
                  <a:pt x="43180" y="30479"/>
                </a:lnTo>
                <a:lnTo>
                  <a:pt x="4318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ln w="5060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45154" y="323024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242310" y="3221364"/>
            <a:ext cx="203200" cy="55880"/>
            <a:chOff x="3242310" y="3221364"/>
            <a:chExt cx="203200" cy="55880"/>
          </a:xfrm>
        </p:grpSpPr>
        <p:sp>
          <p:nvSpPr>
            <p:cNvPr id="7" name="object 7"/>
            <p:cNvSpPr/>
            <p:nvPr/>
          </p:nvSpPr>
          <p:spPr>
            <a:xfrm>
              <a:off x="3305175" y="3223894"/>
              <a:ext cx="63500" cy="50800"/>
            </a:xfrm>
            <a:custGeom>
              <a:avLst/>
              <a:gdLst/>
              <a:ahLst/>
              <a:cxnLst/>
              <a:rect l="l" t="t" r="r" b="b"/>
              <a:pathLst>
                <a:path w="63500" h="50800">
                  <a:moveTo>
                    <a:pt x="0" y="50800"/>
                  </a:moveTo>
                  <a:lnTo>
                    <a:pt x="43179" y="50800"/>
                  </a:lnTo>
                  <a:lnTo>
                    <a:pt x="43179" y="20320"/>
                  </a:lnTo>
                  <a:lnTo>
                    <a:pt x="0" y="20320"/>
                  </a:lnTo>
                  <a:lnTo>
                    <a:pt x="0" y="50800"/>
                  </a:lnTo>
                  <a:close/>
                </a:path>
                <a:path w="63500" h="50800">
                  <a:moveTo>
                    <a:pt x="10160" y="20320"/>
                  </a:moveTo>
                  <a:lnTo>
                    <a:pt x="10160" y="10160"/>
                  </a:lnTo>
                  <a:lnTo>
                    <a:pt x="53339" y="10160"/>
                  </a:lnTo>
                  <a:lnTo>
                    <a:pt x="53339" y="40640"/>
                  </a:lnTo>
                  <a:lnTo>
                    <a:pt x="43179" y="40640"/>
                  </a:lnTo>
                </a:path>
                <a:path w="63500" h="50800">
                  <a:moveTo>
                    <a:pt x="20320" y="10160"/>
                  </a:moveTo>
                  <a:lnTo>
                    <a:pt x="20320" y="0"/>
                  </a:lnTo>
                  <a:lnTo>
                    <a:pt x="63500" y="0"/>
                  </a:lnTo>
                  <a:lnTo>
                    <a:pt x="63500" y="30480"/>
                  </a:lnTo>
                  <a:lnTo>
                    <a:pt x="53339" y="30480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42310" y="323024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517900" y="3220098"/>
            <a:ext cx="203200" cy="58419"/>
            <a:chOff x="3517900" y="3220098"/>
            <a:chExt cx="203200" cy="58419"/>
          </a:xfrm>
        </p:grpSpPr>
        <p:sp>
          <p:nvSpPr>
            <p:cNvPr id="10" name="object 10"/>
            <p:cNvSpPr/>
            <p:nvPr/>
          </p:nvSpPr>
          <p:spPr>
            <a:xfrm>
              <a:off x="3606800" y="323659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7900" y="323024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4100" y="322389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792854" y="3220098"/>
            <a:ext cx="203200" cy="58419"/>
            <a:chOff x="3792854" y="3220098"/>
            <a:chExt cx="203200" cy="58419"/>
          </a:xfrm>
        </p:grpSpPr>
        <p:sp>
          <p:nvSpPr>
            <p:cNvPr id="14" name="object 14"/>
            <p:cNvSpPr/>
            <p:nvPr/>
          </p:nvSpPr>
          <p:spPr>
            <a:xfrm>
              <a:off x="3869054" y="322389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92854" y="323024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69054" y="326199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4145279" y="322389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2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326264" y="3221364"/>
            <a:ext cx="238760" cy="57150"/>
            <a:chOff x="4326264" y="3221364"/>
            <a:chExt cx="238760" cy="57150"/>
          </a:xfrm>
        </p:grpSpPr>
        <p:sp>
          <p:nvSpPr>
            <p:cNvPr id="19" name="object 19"/>
            <p:cNvSpPr/>
            <p:nvPr/>
          </p:nvSpPr>
          <p:spPr>
            <a:xfrm>
              <a:off x="4451350" y="325437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19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23410" y="3227704"/>
              <a:ext cx="30480" cy="29845"/>
            </a:xfrm>
            <a:custGeom>
              <a:avLst/>
              <a:gdLst/>
              <a:ahLst/>
              <a:cxnLst/>
              <a:rect l="l" t="t" r="r" b="b"/>
              <a:pathLst>
                <a:path w="30479" h="29845">
                  <a:moveTo>
                    <a:pt x="30479" y="14604"/>
                  </a:moveTo>
                  <a:lnTo>
                    <a:pt x="30479" y="6350"/>
                  </a:lnTo>
                  <a:lnTo>
                    <a:pt x="23494" y="0"/>
                  </a:lnTo>
                  <a:lnTo>
                    <a:pt x="15239" y="0"/>
                  </a:lnTo>
                  <a:lnTo>
                    <a:pt x="6985" y="0"/>
                  </a:lnTo>
                  <a:lnTo>
                    <a:pt x="0" y="6350"/>
                  </a:lnTo>
                  <a:lnTo>
                    <a:pt x="0" y="14604"/>
                  </a:lnTo>
                  <a:lnTo>
                    <a:pt x="0" y="23495"/>
                  </a:lnTo>
                  <a:lnTo>
                    <a:pt x="6985" y="29844"/>
                  </a:lnTo>
                  <a:lnTo>
                    <a:pt x="15239" y="29844"/>
                  </a:lnTo>
                  <a:lnTo>
                    <a:pt x="23494" y="29844"/>
                  </a:lnTo>
                  <a:lnTo>
                    <a:pt x="30479" y="23495"/>
                  </a:lnTo>
                  <a:lnTo>
                    <a:pt x="30479" y="14604"/>
                  </a:lnTo>
                  <a:close/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28795" y="3223894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39" y="50800"/>
                  </a:moveTo>
                  <a:lnTo>
                    <a:pt x="50164" y="48895"/>
                  </a:lnTo>
                  <a:lnTo>
                    <a:pt x="58419" y="43815"/>
                  </a:lnTo>
                  <a:lnTo>
                    <a:pt x="63500" y="35560"/>
                  </a:lnTo>
                  <a:lnTo>
                    <a:pt x="66039" y="25400"/>
                  </a:lnTo>
                  <a:lnTo>
                    <a:pt x="63500" y="15875"/>
                  </a:lnTo>
                  <a:lnTo>
                    <a:pt x="58419" y="7620"/>
                  </a:lnTo>
                  <a:lnTo>
                    <a:pt x="50164" y="1905"/>
                  </a:lnTo>
                  <a:lnTo>
                    <a:pt x="40639" y="0"/>
                  </a:lnTo>
                  <a:lnTo>
                    <a:pt x="30479" y="1905"/>
                  </a:lnTo>
                  <a:lnTo>
                    <a:pt x="22225" y="7620"/>
                  </a:lnTo>
                  <a:lnTo>
                    <a:pt x="17144" y="15875"/>
                  </a:lnTo>
                  <a:lnTo>
                    <a:pt x="15239" y="25400"/>
                  </a:lnTo>
                </a:path>
                <a:path w="233679" h="50800">
                  <a:moveTo>
                    <a:pt x="30479" y="17780"/>
                  </a:moveTo>
                  <a:lnTo>
                    <a:pt x="15239" y="30480"/>
                  </a:lnTo>
                  <a:lnTo>
                    <a:pt x="0" y="17780"/>
                  </a:lnTo>
                </a:path>
                <a:path w="233679" h="50800">
                  <a:moveTo>
                    <a:pt x="193039" y="50800"/>
                  </a:moveTo>
                  <a:lnTo>
                    <a:pt x="182879" y="48895"/>
                  </a:lnTo>
                  <a:lnTo>
                    <a:pt x="174625" y="43815"/>
                  </a:lnTo>
                  <a:lnTo>
                    <a:pt x="169544" y="35560"/>
                  </a:lnTo>
                  <a:lnTo>
                    <a:pt x="167639" y="25400"/>
                  </a:lnTo>
                  <a:lnTo>
                    <a:pt x="169544" y="15875"/>
                  </a:lnTo>
                  <a:lnTo>
                    <a:pt x="174625" y="7620"/>
                  </a:lnTo>
                  <a:lnTo>
                    <a:pt x="182879" y="1905"/>
                  </a:lnTo>
                  <a:lnTo>
                    <a:pt x="193039" y="0"/>
                  </a:lnTo>
                  <a:lnTo>
                    <a:pt x="202564" y="1905"/>
                  </a:lnTo>
                  <a:lnTo>
                    <a:pt x="210819" y="7620"/>
                  </a:lnTo>
                  <a:lnTo>
                    <a:pt x="215900" y="15875"/>
                  </a:lnTo>
                  <a:lnTo>
                    <a:pt x="218439" y="25400"/>
                  </a:lnTo>
                </a:path>
                <a:path w="233679" h="50800">
                  <a:moveTo>
                    <a:pt x="233679" y="17780"/>
                  </a:moveTo>
                  <a:lnTo>
                    <a:pt x="218439" y="30480"/>
                  </a:lnTo>
                  <a:lnTo>
                    <a:pt x="203200" y="17780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-12700" y="2406802"/>
            <a:ext cx="5969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</p:txBody>
      </p:sp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4489" y="1423669"/>
            <a:ext cx="1328293" cy="1004570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-12700" y="2560059"/>
            <a:ext cx="69215" cy="64833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ts val="1165"/>
              </a:lnSpc>
              <a:spcBef>
                <a:spcPts val="30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5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530"/>
              </a:lnSpc>
            </a:pPr>
            <a:r>
              <a:rPr sz="1300" spc="-5" dirty="0">
                <a:latin typeface="Microsoft Sans Serif"/>
                <a:cs typeface="Microsoft Sans Serif"/>
              </a:rPr>
              <a:t> 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043553" y="3346357"/>
            <a:ext cx="45720" cy="1117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534915" y="3346357"/>
            <a:ext cx="45720" cy="1117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-12700" y="3396745"/>
            <a:ext cx="41275" cy="914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450" dirty="0">
                <a:latin typeface="Microsoft Sans Serif"/>
                <a:cs typeface="Microsoft Sans Serif"/>
              </a:rPr>
              <a:t> </a:t>
            </a:r>
            <a:endParaRPr sz="4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" y="63449"/>
            <a:ext cx="2034539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65" dirty="0"/>
              <a:t>E</a:t>
            </a:r>
            <a:r>
              <a:rPr spc="-30" dirty="0"/>
              <a:t>xc</a:t>
            </a:r>
            <a:r>
              <a:rPr spc="-45" dirty="0"/>
              <a:t>e</a:t>
            </a:r>
            <a:r>
              <a:rPr spc="-60" dirty="0"/>
              <a:t>p</a:t>
            </a:r>
            <a:r>
              <a:rPr spc="-20" dirty="0"/>
              <a:t>t</a:t>
            </a:r>
            <a:r>
              <a:rPr spc="-30" dirty="0"/>
              <a:t>io</a:t>
            </a:r>
            <a:r>
              <a:rPr spc="-45" dirty="0"/>
              <a:t>na</a:t>
            </a:r>
            <a:r>
              <a:rPr spc="-30" dirty="0"/>
              <a:t>l</a:t>
            </a:r>
            <a:r>
              <a:rPr spc="-90" dirty="0"/>
              <a:t> </a:t>
            </a:r>
            <a:r>
              <a:rPr spc="-35" dirty="0"/>
              <a:t>d</a:t>
            </a:r>
            <a:r>
              <a:rPr spc="-45" dirty="0"/>
              <a:t>e</a:t>
            </a:r>
            <a:r>
              <a:rPr spc="-75" dirty="0"/>
              <a:t>m</a:t>
            </a:r>
            <a:r>
              <a:rPr spc="-45" dirty="0"/>
              <a:t>an</a:t>
            </a:r>
            <a:r>
              <a:rPr spc="-65" dirty="0"/>
              <a:t>d </a:t>
            </a:r>
            <a:r>
              <a:rPr spc="-30" dirty="0"/>
              <a:t>c</a:t>
            </a:r>
            <a:r>
              <a:rPr spc="-45" dirty="0"/>
              <a:t>u</a:t>
            </a:r>
            <a:r>
              <a:rPr spc="-30" dirty="0"/>
              <a:t>r</a:t>
            </a:r>
            <a:r>
              <a:rPr spc="-35" dirty="0"/>
              <a:t>v</a:t>
            </a:r>
            <a:r>
              <a:rPr spc="-70" dirty="0"/>
              <a:t>e</a:t>
            </a:r>
            <a:r>
              <a:rPr spc="-55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2967354" y="324802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6729" y="325183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480"/>
                </a:moveTo>
                <a:lnTo>
                  <a:pt x="43180" y="30480"/>
                </a:lnTo>
                <a:lnTo>
                  <a:pt x="43180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ln w="5060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45154" y="324802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242310" y="3238509"/>
            <a:ext cx="203200" cy="55880"/>
            <a:chOff x="3242310" y="3238509"/>
            <a:chExt cx="203200" cy="55880"/>
          </a:xfrm>
        </p:grpSpPr>
        <p:sp>
          <p:nvSpPr>
            <p:cNvPr id="7" name="object 7"/>
            <p:cNvSpPr/>
            <p:nvPr/>
          </p:nvSpPr>
          <p:spPr>
            <a:xfrm>
              <a:off x="3305175" y="3241039"/>
              <a:ext cx="63500" cy="50800"/>
            </a:xfrm>
            <a:custGeom>
              <a:avLst/>
              <a:gdLst/>
              <a:ahLst/>
              <a:cxnLst/>
              <a:rect l="l" t="t" r="r" b="b"/>
              <a:pathLst>
                <a:path w="63500" h="50800">
                  <a:moveTo>
                    <a:pt x="0" y="50799"/>
                  </a:moveTo>
                  <a:lnTo>
                    <a:pt x="43179" y="50799"/>
                  </a:lnTo>
                  <a:lnTo>
                    <a:pt x="43179" y="20319"/>
                  </a:lnTo>
                  <a:lnTo>
                    <a:pt x="0" y="20319"/>
                  </a:lnTo>
                  <a:lnTo>
                    <a:pt x="0" y="50799"/>
                  </a:lnTo>
                  <a:close/>
                </a:path>
                <a:path w="63500" h="50800">
                  <a:moveTo>
                    <a:pt x="10160" y="20319"/>
                  </a:moveTo>
                  <a:lnTo>
                    <a:pt x="10160" y="10159"/>
                  </a:lnTo>
                  <a:lnTo>
                    <a:pt x="53339" y="10159"/>
                  </a:lnTo>
                  <a:lnTo>
                    <a:pt x="53339" y="40639"/>
                  </a:lnTo>
                  <a:lnTo>
                    <a:pt x="43179" y="40639"/>
                  </a:lnTo>
                </a:path>
                <a:path w="63500" h="50800">
                  <a:moveTo>
                    <a:pt x="20320" y="10159"/>
                  </a:moveTo>
                  <a:lnTo>
                    <a:pt x="20320" y="0"/>
                  </a:lnTo>
                  <a:lnTo>
                    <a:pt x="63500" y="0"/>
                  </a:lnTo>
                  <a:lnTo>
                    <a:pt x="63500" y="30479"/>
                  </a:lnTo>
                  <a:lnTo>
                    <a:pt x="53339" y="30479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42310" y="3247389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49"/>
                  </a:lnTo>
                  <a:lnTo>
                    <a:pt x="25400" y="38099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099"/>
                  </a:lnTo>
                  <a:lnTo>
                    <a:pt x="203200" y="19049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517900" y="3237243"/>
            <a:ext cx="203200" cy="58419"/>
            <a:chOff x="3517900" y="3237243"/>
            <a:chExt cx="203200" cy="58419"/>
          </a:xfrm>
        </p:grpSpPr>
        <p:sp>
          <p:nvSpPr>
            <p:cNvPr id="10" name="object 10"/>
            <p:cNvSpPr/>
            <p:nvPr/>
          </p:nvSpPr>
          <p:spPr>
            <a:xfrm>
              <a:off x="3606800" y="325437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7900" y="3247389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49"/>
                  </a:lnTo>
                  <a:lnTo>
                    <a:pt x="25400" y="38099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099"/>
                  </a:lnTo>
                  <a:lnTo>
                    <a:pt x="203200" y="19049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4100" y="3241039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399"/>
                  </a:moveTo>
                  <a:lnTo>
                    <a:pt x="50800" y="25399"/>
                  </a:lnTo>
                </a:path>
                <a:path w="50800" h="50800">
                  <a:moveTo>
                    <a:pt x="0" y="38099"/>
                  </a:moveTo>
                  <a:lnTo>
                    <a:pt x="38100" y="38099"/>
                  </a:lnTo>
                </a:path>
                <a:path w="50800" h="50800">
                  <a:moveTo>
                    <a:pt x="12700" y="50799"/>
                  </a:moveTo>
                  <a:lnTo>
                    <a:pt x="50800" y="50799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792854" y="3237243"/>
            <a:ext cx="203200" cy="58419"/>
            <a:chOff x="3792854" y="3237243"/>
            <a:chExt cx="203200" cy="58419"/>
          </a:xfrm>
        </p:grpSpPr>
        <p:sp>
          <p:nvSpPr>
            <p:cNvPr id="14" name="object 14"/>
            <p:cNvSpPr/>
            <p:nvPr/>
          </p:nvSpPr>
          <p:spPr>
            <a:xfrm>
              <a:off x="3869054" y="3241039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699"/>
                  </a:moveTo>
                  <a:lnTo>
                    <a:pt x="50800" y="12699"/>
                  </a:lnTo>
                </a:path>
                <a:path w="50800" h="25400">
                  <a:moveTo>
                    <a:pt x="12700" y="25399"/>
                  </a:moveTo>
                  <a:lnTo>
                    <a:pt x="50800" y="25399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92854" y="3247389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49"/>
                  </a:lnTo>
                  <a:lnTo>
                    <a:pt x="25400" y="38099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099"/>
                  </a:lnTo>
                  <a:lnTo>
                    <a:pt x="203200" y="19049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69054" y="3279139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4145279" y="3241675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2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326264" y="3238509"/>
            <a:ext cx="238760" cy="57785"/>
            <a:chOff x="4326264" y="3238509"/>
            <a:chExt cx="238760" cy="57785"/>
          </a:xfrm>
        </p:grpSpPr>
        <p:sp>
          <p:nvSpPr>
            <p:cNvPr id="19" name="object 19"/>
            <p:cNvSpPr/>
            <p:nvPr/>
          </p:nvSpPr>
          <p:spPr>
            <a:xfrm>
              <a:off x="4451350" y="327215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19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23410" y="3245484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479" y="15239"/>
                  </a:moveTo>
                  <a:lnTo>
                    <a:pt x="30479" y="6984"/>
                  </a:lnTo>
                  <a:lnTo>
                    <a:pt x="23494" y="0"/>
                  </a:lnTo>
                  <a:lnTo>
                    <a:pt x="15239" y="0"/>
                  </a:lnTo>
                  <a:lnTo>
                    <a:pt x="6985" y="0"/>
                  </a:lnTo>
                  <a:lnTo>
                    <a:pt x="0" y="6984"/>
                  </a:lnTo>
                  <a:lnTo>
                    <a:pt x="0" y="15239"/>
                  </a:lnTo>
                  <a:lnTo>
                    <a:pt x="0" y="23494"/>
                  </a:lnTo>
                  <a:lnTo>
                    <a:pt x="6985" y="30479"/>
                  </a:lnTo>
                  <a:lnTo>
                    <a:pt x="15239" y="30479"/>
                  </a:lnTo>
                  <a:lnTo>
                    <a:pt x="23494" y="30479"/>
                  </a:lnTo>
                  <a:lnTo>
                    <a:pt x="30479" y="23494"/>
                  </a:lnTo>
                  <a:lnTo>
                    <a:pt x="30479" y="15239"/>
                  </a:lnTo>
                  <a:close/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28795" y="3241039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39" y="50799"/>
                  </a:moveTo>
                  <a:lnTo>
                    <a:pt x="50164" y="48894"/>
                  </a:lnTo>
                  <a:lnTo>
                    <a:pt x="58419" y="43179"/>
                  </a:lnTo>
                  <a:lnTo>
                    <a:pt x="63500" y="34924"/>
                  </a:lnTo>
                  <a:lnTo>
                    <a:pt x="66039" y="25399"/>
                  </a:lnTo>
                  <a:lnTo>
                    <a:pt x="63500" y="15239"/>
                  </a:lnTo>
                  <a:lnTo>
                    <a:pt x="58419" y="7619"/>
                  </a:lnTo>
                  <a:lnTo>
                    <a:pt x="50164" y="1904"/>
                  </a:lnTo>
                  <a:lnTo>
                    <a:pt x="40639" y="0"/>
                  </a:lnTo>
                  <a:lnTo>
                    <a:pt x="30479" y="1904"/>
                  </a:lnTo>
                  <a:lnTo>
                    <a:pt x="22225" y="7619"/>
                  </a:lnTo>
                  <a:lnTo>
                    <a:pt x="17144" y="15239"/>
                  </a:lnTo>
                  <a:lnTo>
                    <a:pt x="15239" y="25399"/>
                  </a:lnTo>
                </a:path>
                <a:path w="233679" h="50800">
                  <a:moveTo>
                    <a:pt x="30479" y="17779"/>
                  </a:moveTo>
                  <a:lnTo>
                    <a:pt x="15239" y="30479"/>
                  </a:lnTo>
                  <a:lnTo>
                    <a:pt x="0" y="17779"/>
                  </a:lnTo>
                </a:path>
                <a:path w="233679" h="50800">
                  <a:moveTo>
                    <a:pt x="193039" y="50799"/>
                  </a:moveTo>
                  <a:lnTo>
                    <a:pt x="182879" y="48894"/>
                  </a:lnTo>
                  <a:lnTo>
                    <a:pt x="174625" y="43179"/>
                  </a:lnTo>
                  <a:lnTo>
                    <a:pt x="169544" y="34924"/>
                  </a:lnTo>
                  <a:lnTo>
                    <a:pt x="167639" y="25399"/>
                  </a:lnTo>
                  <a:lnTo>
                    <a:pt x="169544" y="15239"/>
                  </a:lnTo>
                  <a:lnTo>
                    <a:pt x="174625" y="7619"/>
                  </a:lnTo>
                  <a:lnTo>
                    <a:pt x="182879" y="1904"/>
                  </a:lnTo>
                  <a:lnTo>
                    <a:pt x="193039" y="0"/>
                  </a:lnTo>
                  <a:lnTo>
                    <a:pt x="202564" y="1904"/>
                  </a:lnTo>
                  <a:lnTo>
                    <a:pt x="210819" y="7619"/>
                  </a:lnTo>
                  <a:lnTo>
                    <a:pt x="215900" y="15239"/>
                  </a:lnTo>
                  <a:lnTo>
                    <a:pt x="218439" y="25399"/>
                  </a:lnTo>
                </a:path>
                <a:path w="233679" h="50800">
                  <a:moveTo>
                    <a:pt x="233679" y="17779"/>
                  </a:moveTo>
                  <a:lnTo>
                    <a:pt x="218439" y="30479"/>
                  </a:lnTo>
                  <a:lnTo>
                    <a:pt x="203200" y="17779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-12700" y="319785"/>
            <a:ext cx="4431665" cy="2149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165"/>
              </a:lnSpc>
              <a:spcBef>
                <a:spcPts val="105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45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060"/>
              </a:lnSpc>
            </a:pPr>
            <a:r>
              <a:rPr sz="900" dirty="0">
                <a:latin typeface="Microsoft Sans Serif"/>
                <a:cs typeface="Microsoft Sans Serif"/>
              </a:rPr>
              <a:t> </a:t>
            </a:r>
            <a:endParaRPr sz="900">
              <a:latin typeface="Microsoft Sans Serif"/>
              <a:cs typeface="Microsoft Sans Serif"/>
            </a:endParaRPr>
          </a:p>
          <a:p>
            <a:pPr marL="149860" marR="5080">
              <a:lnSpc>
                <a:spcPct val="101899"/>
              </a:lnSpc>
              <a:spcBef>
                <a:spcPts val="209"/>
              </a:spcBef>
            </a:pPr>
            <a:r>
              <a:rPr sz="1100" spc="-45" dirty="0">
                <a:latin typeface="Microsoft Sans Serif"/>
                <a:cs typeface="Microsoft Sans Serif"/>
              </a:rPr>
              <a:t>The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normal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demand</a:t>
            </a:r>
            <a:r>
              <a:rPr sz="1100" spc="-25" dirty="0">
                <a:latin typeface="Microsoft Sans Serif"/>
                <a:cs typeface="Microsoft Sans Serif"/>
              </a:rPr>
              <a:t> curve slope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from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left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to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right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and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any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demand</a:t>
            </a:r>
            <a:r>
              <a:rPr sz="1100" spc="-25" dirty="0">
                <a:latin typeface="Microsoft Sans Serif"/>
                <a:cs typeface="Microsoft Sans Serif"/>
              </a:rPr>
              <a:t> curve </a:t>
            </a:r>
            <a:r>
              <a:rPr sz="1100" spc="-2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which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does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not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slope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from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left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to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right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is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an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exceptional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demand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curve. </a:t>
            </a:r>
            <a:r>
              <a:rPr sz="1100" spc="-2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(Sketch</a:t>
            </a:r>
            <a:r>
              <a:rPr sz="1100" spc="-10" dirty="0">
                <a:latin typeface="Microsoft Sans Serif"/>
                <a:cs typeface="Microsoft Sans Serif"/>
              </a:rPr>
              <a:t> all </a:t>
            </a:r>
            <a:r>
              <a:rPr sz="1100" spc="10" dirty="0">
                <a:latin typeface="Microsoft Sans Serif"/>
                <a:cs typeface="Microsoft Sans Serif"/>
              </a:rPr>
              <a:t>the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exceptional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demand </a:t>
            </a:r>
            <a:r>
              <a:rPr sz="1100" dirty="0">
                <a:latin typeface="Microsoft Sans Serif"/>
                <a:cs typeface="Microsoft Sans Serif"/>
              </a:rPr>
              <a:t>curves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to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students)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427355">
              <a:lnSpc>
                <a:spcPct val="100000"/>
              </a:lnSpc>
              <a:spcBef>
                <a:spcPts val="335"/>
              </a:spcBef>
            </a:pPr>
            <a:r>
              <a:rPr sz="1100" spc="-35" dirty="0">
                <a:latin typeface="Microsoft Sans Serif"/>
                <a:cs typeface="Microsoft Sans Serif"/>
              </a:rPr>
              <a:t>Upward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sloping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demand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curve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(typical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of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giffen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goods)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427355" marR="47625">
              <a:lnSpc>
                <a:spcPct val="103600"/>
              </a:lnSpc>
              <a:spcBef>
                <a:spcPts val="270"/>
              </a:spcBef>
            </a:pPr>
            <a:r>
              <a:rPr sz="1100" spc="-40" dirty="0">
                <a:latin typeface="Microsoft Sans Serif"/>
                <a:cs typeface="Microsoft Sans Serif"/>
              </a:rPr>
              <a:t>Backward </a:t>
            </a:r>
            <a:r>
              <a:rPr sz="1100" spc="-35" dirty="0">
                <a:latin typeface="Microsoft Sans Serif"/>
                <a:cs typeface="Microsoft Sans Serif"/>
              </a:rPr>
              <a:t>bending demand </a:t>
            </a:r>
            <a:r>
              <a:rPr sz="1100" spc="-30" dirty="0">
                <a:latin typeface="Microsoft Sans Serif"/>
                <a:cs typeface="Microsoft Sans Serif"/>
              </a:rPr>
              <a:t>curve </a:t>
            </a:r>
            <a:r>
              <a:rPr sz="1100" spc="-25" dirty="0">
                <a:latin typeface="Microsoft Sans Serif"/>
                <a:cs typeface="Microsoft Sans Serif"/>
              </a:rPr>
              <a:t>(typical </a:t>
            </a:r>
            <a:r>
              <a:rPr sz="1100" spc="-20" dirty="0">
                <a:latin typeface="Microsoft Sans Serif"/>
                <a:cs typeface="Microsoft Sans Serif"/>
              </a:rPr>
              <a:t>of </a:t>
            </a:r>
            <a:r>
              <a:rPr sz="1100" spc="-25" dirty="0">
                <a:latin typeface="Microsoft Sans Serif"/>
                <a:cs typeface="Microsoft Sans Serif"/>
              </a:rPr>
              <a:t>prestigious or </a:t>
            </a:r>
            <a:r>
              <a:rPr sz="1100" spc="-30" dirty="0">
                <a:latin typeface="Microsoft Sans Serif"/>
                <a:cs typeface="Microsoft Sans Serif"/>
              </a:rPr>
              <a:t>luxurious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commodities)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427355">
              <a:lnSpc>
                <a:spcPct val="100000"/>
              </a:lnSpc>
              <a:spcBef>
                <a:spcPts val="335"/>
              </a:spcBef>
            </a:pPr>
            <a:r>
              <a:rPr sz="1100" spc="-55" dirty="0">
                <a:latin typeface="Microsoft Sans Serif"/>
                <a:cs typeface="Microsoft Sans Serif"/>
              </a:rPr>
              <a:t>Perfectly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elastic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demand</a:t>
            </a:r>
            <a:r>
              <a:rPr sz="1100" spc="10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curve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427355">
              <a:lnSpc>
                <a:spcPct val="100000"/>
              </a:lnSpc>
              <a:spcBef>
                <a:spcPts val="340"/>
              </a:spcBef>
            </a:pPr>
            <a:r>
              <a:rPr sz="1100" spc="-30" dirty="0">
                <a:latin typeface="Microsoft Sans Serif"/>
                <a:cs typeface="Microsoft Sans Serif"/>
              </a:rPr>
              <a:t>Perfectly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inelastic</a:t>
            </a:r>
            <a:r>
              <a:rPr sz="1100" spc="2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demand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curve</a:t>
            </a:r>
            <a:r>
              <a:rPr sz="1100" spc="2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(demand</a:t>
            </a:r>
            <a:r>
              <a:rPr sz="1100" spc="2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for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salt/</a:t>
            </a:r>
            <a:r>
              <a:rPr sz="1100" spc="2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drinking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water)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670" y="1558416"/>
            <a:ext cx="64770" cy="64769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0670" y="1768601"/>
            <a:ext cx="64770" cy="64769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0670" y="2149970"/>
            <a:ext cx="64770" cy="64769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0670" y="2360167"/>
            <a:ext cx="64770" cy="64769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-12700" y="2444235"/>
            <a:ext cx="67945" cy="78422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ts val="1165"/>
              </a:lnSpc>
              <a:spcBef>
                <a:spcPts val="30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4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4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25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460"/>
              </a:lnSpc>
            </a:pPr>
            <a:r>
              <a:rPr sz="1250" dirty="0">
                <a:latin typeface="Microsoft Sans Serif"/>
                <a:cs typeface="Microsoft Sans Serif"/>
              </a:rPr>
              <a:t> </a:t>
            </a:r>
            <a:endParaRPr sz="1250">
              <a:latin typeface="Microsoft Sans Serif"/>
              <a:cs typeface="Microsoft Sans Serif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61036" y="3346357"/>
            <a:ext cx="45720" cy="1117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043553" y="3346357"/>
            <a:ext cx="45720" cy="1117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534915" y="3346357"/>
            <a:ext cx="45720" cy="1117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-12700" y="3396745"/>
            <a:ext cx="41275" cy="914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450" dirty="0">
                <a:latin typeface="Microsoft Sans Serif"/>
                <a:cs typeface="Microsoft Sans Serif"/>
              </a:rPr>
              <a:t> </a:t>
            </a:r>
            <a:endParaRPr sz="4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" y="63449"/>
            <a:ext cx="731520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Definition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8228" y="3340404"/>
            <a:ext cx="4572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86605" y="3340404"/>
            <a:ext cx="4572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31867" y="3340404"/>
            <a:ext cx="4572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-12700" y="3392220"/>
            <a:ext cx="4127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dirty="0">
                <a:latin typeface="Microsoft Sans Serif"/>
                <a:cs typeface="Microsoft Sans Serif"/>
              </a:rPr>
              <a:t> </a:t>
            </a:r>
            <a:endParaRPr sz="45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-12700" y="316737"/>
            <a:ext cx="4343400" cy="2668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165"/>
              </a:lnSpc>
              <a:spcBef>
                <a:spcPts val="105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4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4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25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520"/>
              </a:lnSpc>
            </a:pPr>
            <a:r>
              <a:rPr sz="1300" spc="-5" dirty="0">
                <a:latin typeface="Microsoft Sans Serif"/>
                <a:cs typeface="Microsoft Sans Serif"/>
              </a:rPr>
              <a:t> </a:t>
            </a:r>
            <a:endParaRPr sz="1300">
              <a:latin typeface="Microsoft Sans Serif"/>
              <a:cs typeface="Microsoft Sans Serif"/>
            </a:endParaRPr>
          </a:p>
          <a:p>
            <a:pPr marL="427355" marR="5080">
              <a:lnSpc>
                <a:spcPct val="100000"/>
              </a:lnSpc>
              <a:spcBef>
                <a:spcPts val="254"/>
              </a:spcBef>
            </a:pPr>
            <a:r>
              <a:rPr sz="1100" spc="-35" dirty="0">
                <a:latin typeface="Microsoft Sans Serif"/>
                <a:cs typeface="Microsoft Sans Serif"/>
              </a:rPr>
              <a:t>Economics </a:t>
            </a:r>
            <a:r>
              <a:rPr sz="1100" spc="-20" dirty="0">
                <a:latin typeface="Microsoft Sans Serif"/>
                <a:cs typeface="Microsoft Sans Serif"/>
              </a:rPr>
              <a:t>is </a:t>
            </a:r>
            <a:r>
              <a:rPr sz="1100" spc="-35" dirty="0">
                <a:latin typeface="Microsoft Sans Serif"/>
                <a:cs typeface="Microsoft Sans Serif"/>
              </a:rPr>
              <a:t>the </a:t>
            </a:r>
            <a:r>
              <a:rPr sz="1100" spc="-30" dirty="0">
                <a:latin typeface="Microsoft Sans Serif"/>
                <a:cs typeface="Microsoft Sans Serif"/>
              </a:rPr>
              <a:t>study of </a:t>
            </a:r>
            <a:r>
              <a:rPr sz="1100" spc="-35" dirty="0">
                <a:latin typeface="Microsoft Sans Serif"/>
                <a:cs typeface="Microsoft Sans Serif"/>
              </a:rPr>
              <a:t>how </a:t>
            </a:r>
            <a:r>
              <a:rPr sz="1100" spc="-30" dirty="0">
                <a:latin typeface="Microsoft Sans Serif"/>
                <a:cs typeface="Microsoft Sans Serif"/>
              </a:rPr>
              <a:t>people </a:t>
            </a:r>
            <a:r>
              <a:rPr sz="1100" spc="-40" dirty="0">
                <a:latin typeface="Microsoft Sans Serif"/>
                <a:cs typeface="Microsoft Sans Serif"/>
              </a:rPr>
              <a:t>make </a:t>
            </a:r>
            <a:r>
              <a:rPr sz="1100" spc="-30" dirty="0">
                <a:latin typeface="Microsoft Sans Serif"/>
                <a:cs typeface="Microsoft Sans Serif"/>
              </a:rPr>
              <a:t>choices </a:t>
            </a:r>
            <a:r>
              <a:rPr sz="1100" spc="-20" dirty="0">
                <a:latin typeface="Microsoft Sans Serif"/>
                <a:cs typeface="Microsoft Sans Serif"/>
              </a:rPr>
              <a:t>to </a:t>
            </a:r>
            <a:r>
              <a:rPr sz="1100" spc="-25" dirty="0">
                <a:latin typeface="Microsoft Sans Serif"/>
                <a:cs typeface="Microsoft Sans Serif"/>
              </a:rPr>
              <a:t>satisfy their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wants.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427355">
              <a:lnSpc>
                <a:spcPct val="100000"/>
              </a:lnSpc>
              <a:spcBef>
                <a:spcPts val="360"/>
              </a:spcBef>
            </a:pPr>
            <a:r>
              <a:rPr sz="1100" spc="-35" dirty="0">
                <a:latin typeface="Microsoft Sans Serif"/>
                <a:cs typeface="Microsoft Sans Serif"/>
              </a:rPr>
              <a:t>Economics </a:t>
            </a:r>
            <a:r>
              <a:rPr sz="1100" spc="-20" dirty="0">
                <a:latin typeface="Microsoft Sans Serif"/>
                <a:cs typeface="Microsoft Sans Serif"/>
              </a:rPr>
              <a:t>is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the</a:t>
            </a:r>
            <a:r>
              <a:rPr sz="1100" spc="-30" dirty="0">
                <a:latin typeface="Microsoft Sans Serif"/>
                <a:cs typeface="Microsoft Sans Serif"/>
              </a:rPr>
              <a:t> study </a:t>
            </a:r>
            <a:r>
              <a:rPr sz="1100" spc="-10" dirty="0">
                <a:latin typeface="Microsoft Sans Serif"/>
                <a:cs typeface="Microsoft Sans Serif"/>
              </a:rPr>
              <a:t>of</a:t>
            </a:r>
            <a:r>
              <a:rPr sz="1100" spc="-30" dirty="0">
                <a:latin typeface="Microsoft Sans Serif"/>
                <a:cs typeface="Microsoft Sans Serif"/>
              </a:rPr>
              <a:t> the </a:t>
            </a:r>
            <a:r>
              <a:rPr sz="1100" spc="-35" dirty="0">
                <a:latin typeface="Microsoft Sans Serif"/>
                <a:cs typeface="Microsoft Sans Serif"/>
              </a:rPr>
              <a:t>management</a:t>
            </a:r>
            <a:r>
              <a:rPr sz="1100" spc="-30" dirty="0">
                <a:latin typeface="Microsoft Sans Serif"/>
                <a:cs typeface="Microsoft Sans Serif"/>
              </a:rPr>
              <a:t> of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wealth </a:t>
            </a:r>
            <a:r>
              <a:rPr sz="1100" spc="-20" dirty="0">
                <a:latin typeface="Microsoft Sans Serif"/>
                <a:cs typeface="Microsoft Sans Serif"/>
              </a:rPr>
              <a:t>of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nations.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427355" marR="6350">
              <a:lnSpc>
                <a:spcPct val="102800"/>
              </a:lnSpc>
              <a:spcBef>
                <a:spcPts val="275"/>
              </a:spcBef>
            </a:pPr>
            <a:r>
              <a:rPr sz="1100" spc="-35" dirty="0">
                <a:latin typeface="Microsoft Sans Serif"/>
                <a:cs typeface="Microsoft Sans Serif"/>
              </a:rPr>
              <a:t>Economics </a:t>
            </a:r>
            <a:r>
              <a:rPr sz="1100" spc="-20" dirty="0">
                <a:latin typeface="Microsoft Sans Serif"/>
                <a:cs typeface="Microsoft Sans Serif"/>
              </a:rPr>
              <a:t>is </a:t>
            </a:r>
            <a:r>
              <a:rPr sz="1100" spc="-25" dirty="0">
                <a:latin typeface="Microsoft Sans Serif"/>
                <a:cs typeface="Microsoft Sans Serif"/>
              </a:rPr>
              <a:t>the </a:t>
            </a:r>
            <a:r>
              <a:rPr sz="1100" spc="-30" dirty="0">
                <a:latin typeface="Microsoft Sans Serif"/>
                <a:cs typeface="Microsoft Sans Serif"/>
              </a:rPr>
              <a:t>science which </a:t>
            </a:r>
            <a:r>
              <a:rPr sz="1100" spc="-25" dirty="0">
                <a:latin typeface="Microsoft Sans Serif"/>
                <a:cs typeface="Microsoft Sans Serif"/>
              </a:rPr>
              <a:t>studies </a:t>
            </a:r>
            <a:r>
              <a:rPr sz="1100" spc="-40" dirty="0">
                <a:latin typeface="Microsoft Sans Serif"/>
                <a:cs typeface="Microsoft Sans Serif"/>
              </a:rPr>
              <a:t>human </a:t>
            </a:r>
            <a:r>
              <a:rPr sz="1100" spc="-30" dirty="0">
                <a:latin typeface="Microsoft Sans Serif"/>
                <a:cs typeface="Microsoft Sans Serif"/>
              </a:rPr>
              <a:t>behaviour </a:t>
            </a:r>
            <a:r>
              <a:rPr sz="1100" spc="-20" dirty="0">
                <a:latin typeface="Microsoft Sans Serif"/>
                <a:cs typeface="Microsoft Sans Serif"/>
              </a:rPr>
              <a:t>as </a:t>
            </a:r>
            <a:r>
              <a:rPr sz="1100" dirty="0">
                <a:latin typeface="Microsoft Sans Serif"/>
                <a:cs typeface="Microsoft Sans Serif"/>
              </a:rPr>
              <a:t>a 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relationship</a:t>
            </a:r>
            <a:r>
              <a:rPr sz="1100" spc="4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between</a:t>
            </a:r>
            <a:r>
              <a:rPr sz="1100" spc="45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ends</a:t>
            </a:r>
            <a:r>
              <a:rPr sz="1100" spc="4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and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scarce</a:t>
            </a:r>
            <a:r>
              <a:rPr sz="1100" spc="45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means</a:t>
            </a:r>
            <a:r>
              <a:rPr sz="1100" spc="5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which</a:t>
            </a:r>
            <a:r>
              <a:rPr sz="1100" spc="4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have</a:t>
            </a:r>
            <a:r>
              <a:rPr sz="1100" spc="45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alternative 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5" dirty="0">
                <a:latin typeface="Microsoft Sans Serif"/>
                <a:cs typeface="Microsoft Sans Serif"/>
              </a:rPr>
              <a:t>uses,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defined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5" dirty="0">
                <a:latin typeface="Microsoft Sans Serif"/>
                <a:cs typeface="Microsoft Sans Serif"/>
              </a:rPr>
              <a:t>by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Lionel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Robins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ts val="1165"/>
              </a:lnSpc>
              <a:spcBef>
                <a:spcPts val="55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4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4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65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670" y="1206372"/>
            <a:ext cx="64770" cy="6476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0670" y="1587753"/>
            <a:ext cx="64770" cy="6476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0670" y="1797938"/>
            <a:ext cx="64770" cy="6477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" y="63449"/>
            <a:ext cx="518159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S</a:t>
            </a:r>
            <a:r>
              <a:rPr spc="-65" dirty="0"/>
              <a:t>u</a:t>
            </a:r>
            <a:r>
              <a:rPr spc="-35" dirty="0"/>
              <a:t>pp</a:t>
            </a:r>
            <a:r>
              <a:rPr spc="-40" dirty="0"/>
              <a:t>l</a:t>
            </a:r>
            <a:r>
              <a:rPr spc="-60" dirty="0"/>
              <a:t>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43553" y="3340404"/>
            <a:ext cx="4572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34915" y="3340404"/>
            <a:ext cx="4572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-12700" y="3392220"/>
            <a:ext cx="4127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dirty="0">
                <a:latin typeface="Microsoft Sans Serif"/>
                <a:cs typeface="Microsoft Sans Serif"/>
              </a:rPr>
              <a:t> </a:t>
            </a:r>
            <a:endParaRPr sz="45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67354" y="324611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46729" y="324992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480"/>
                </a:moveTo>
                <a:lnTo>
                  <a:pt x="43180" y="30480"/>
                </a:lnTo>
                <a:lnTo>
                  <a:pt x="43180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ln w="5060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45154" y="324611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3242310" y="3237239"/>
            <a:ext cx="203200" cy="55880"/>
            <a:chOff x="3242310" y="3237239"/>
            <a:chExt cx="203200" cy="55880"/>
          </a:xfrm>
        </p:grpSpPr>
        <p:sp>
          <p:nvSpPr>
            <p:cNvPr id="10" name="object 10"/>
            <p:cNvSpPr/>
            <p:nvPr/>
          </p:nvSpPr>
          <p:spPr>
            <a:xfrm>
              <a:off x="3305175" y="3239769"/>
              <a:ext cx="63500" cy="50800"/>
            </a:xfrm>
            <a:custGeom>
              <a:avLst/>
              <a:gdLst/>
              <a:ahLst/>
              <a:cxnLst/>
              <a:rect l="l" t="t" r="r" b="b"/>
              <a:pathLst>
                <a:path w="63500" h="50800">
                  <a:moveTo>
                    <a:pt x="0" y="50800"/>
                  </a:moveTo>
                  <a:lnTo>
                    <a:pt x="43179" y="50800"/>
                  </a:lnTo>
                  <a:lnTo>
                    <a:pt x="43179" y="20320"/>
                  </a:lnTo>
                  <a:lnTo>
                    <a:pt x="0" y="20320"/>
                  </a:lnTo>
                  <a:lnTo>
                    <a:pt x="0" y="50800"/>
                  </a:lnTo>
                  <a:close/>
                </a:path>
                <a:path w="63500" h="50800">
                  <a:moveTo>
                    <a:pt x="10160" y="20320"/>
                  </a:moveTo>
                  <a:lnTo>
                    <a:pt x="10160" y="10160"/>
                  </a:lnTo>
                  <a:lnTo>
                    <a:pt x="53339" y="10160"/>
                  </a:lnTo>
                  <a:lnTo>
                    <a:pt x="53339" y="40640"/>
                  </a:lnTo>
                  <a:lnTo>
                    <a:pt x="43179" y="40640"/>
                  </a:lnTo>
                </a:path>
                <a:path w="63500" h="50800">
                  <a:moveTo>
                    <a:pt x="20320" y="10160"/>
                  </a:moveTo>
                  <a:lnTo>
                    <a:pt x="20320" y="0"/>
                  </a:lnTo>
                  <a:lnTo>
                    <a:pt x="63500" y="0"/>
                  </a:lnTo>
                  <a:lnTo>
                    <a:pt x="63500" y="30480"/>
                  </a:lnTo>
                  <a:lnTo>
                    <a:pt x="53339" y="30480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42310" y="3246119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517900" y="3235973"/>
            <a:ext cx="203200" cy="58419"/>
            <a:chOff x="3517900" y="3235973"/>
            <a:chExt cx="203200" cy="58419"/>
          </a:xfrm>
        </p:grpSpPr>
        <p:sp>
          <p:nvSpPr>
            <p:cNvPr id="13" name="object 13"/>
            <p:cNvSpPr/>
            <p:nvPr/>
          </p:nvSpPr>
          <p:spPr>
            <a:xfrm>
              <a:off x="3606800" y="3252469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17900" y="3246119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94100" y="3239769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3792854" y="3235973"/>
            <a:ext cx="203200" cy="58419"/>
            <a:chOff x="3792854" y="3235973"/>
            <a:chExt cx="203200" cy="58419"/>
          </a:xfrm>
        </p:grpSpPr>
        <p:sp>
          <p:nvSpPr>
            <p:cNvPr id="17" name="object 17"/>
            <p:cNvSpPr/>
            <p:nvPr/>
          </p:nvSpPr>
          <p:spPr>
            <a:xfrm>
              <a:off x="3869054" y="3239769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792854" y="3246119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69054" y="3277869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4145279" y="323976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2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4326264" y="3237239"/>
            <a:ext cx="238760" cy="57150"/>
            <a:chOff x="4326264" y="3237239"/>
            <a:chExt cx="238760" cy="57150"/>
          </a:xfrm>
        </p:grpSpPr>
        <p:sp>
          <p:nvSpPr>
            <p:cNvPr id="22" name="object 22"/>
            <p:cNvSpPr/>
            <p:nvPr/>
          </p:nvSpPr>
          <p:spPr>
            <a:xfrm>
              <a:off x="4451350" y="3270249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19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23410" y="324357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479" y="15239"/>
                  </a:moveTo>
                  <a:lnTo>
                    <a:pt x="30479" y="6985"/>
                  </a:lnTo>
                  <a:lnTo>
                    <a:pt x="23494" y="0"/>
                  </a:lnTo>
                  <a:lnTo>
                    <a:pt x="15239" y="0"/>
                  </a:lnTo>
                  <a:lnTo>
                    <a:pt x="6985" y="0"/>
                  </a:lnTo>
                  <a:lnTo>
                    <a:pt x="0" y="6985"/>
                  </a:lnTo>
                  <a:lnTo>
                    <a:pt x="0" y="15239"/>
                  </a:lnTo>
                  <a:lnTo>
                    <a:pt x="0" y="23494"/>
                  </a:lnTo>
                  <a:lnTo>
                    <a:pt x="6985" y="30480"/>
                  </a:lnTo>
                  <a:lnTo>
                    <a:pt x="15239" y="30480"/>
                  </a:lnTo>
                  <a:lnTo>
                    <a:pt x="23494" y="30480"/>
                  </a:lnTo>
                  <a:lnTo>
                    <a:pt x="30479" y="23494"/>
                  </a:lnTo>
                  <a:lnTo>
                    <a:pt x="30479" y="15239"/>
                  </a:lnTo>
                  <a:close/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328795" y="3239769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39" y="50800"/>
                  </a:moveTo>
                  <a:lnTo>
                    <a:pt x="50164" y="48895"/>
                  </a:lnTo>
                  <a:lnTo>
                    <a:pt x="58419" y="43180"/>
                  </a:lnTo>
                  <a:lnTo>
                    <a:pt x="63500" y="35560"/>
                  </a:lnTo>
                  <a:lnTo>
                    <a:pt x="66039" y="25400"/>
                  </a:lnTo>
                  <a:lnTo>
                    <a:pt x="63500" y="15875"/>
                  </a:lnTo>
                  <a:lnTo>
                    <a:pt x="58419" y="7620"/>
                  </a:lnTo>
                  <a:lnTo>
                    <a:pt x="50164" y="1905"/>
                  </a:lnTo>
                  <a:lnTo>
                    <a:pt x="40639" y="0"/>
                  </a:lnTo>
                  <a:lnTo>
                    <a:pt x="30479" y="1905"/>
                  </a:lnTo>
                  <a:lnTo>
                    <a:pt x="22225" y="7620"/>
                  </a:lnTo>
                  <a:lnTo>
                    <a:pt x="17144" y="15875"/>
                  </a:lnTo>
                  <a:lnTo>
                    <a:pt x="15239" y="25400"/>
                  </a:lnTo>
                </a:path>
                <a:path w="233679" h="50800">
                  <a:moveTo>
                    <a:pt x="30479" y="17780"/>
                  </a:moveTo>
                  <a:lnTo>
                    <a:pt x="15239" y="30480"/>
                  </a:lnTo>
                  <a:lnTo>
                    <a:pt x="0" y="17780"/>
                  </a:lnTo>
                </a:path>
                <a:path w="233679" h="50800">
                  <a:moveTo>
                    <a:pt x="193039" y="50800"/>
                  </a:moveTo>
                  <a:lnTo>
                    <a:pt x="182879" y="48895"/>
                  </a:lnTo>
                  <a:lnTo>
                    <a:pt x="174625" y="43180"/>
                  </a:lnTo>
                  <a:lnTo>
                    <a:pt x="169544" y="35560"/>
                  </a:lnTo>
                  <a:lnTo>
                    <a:pt x="167639" y="25400"/>
                  </a:lnTo>
                  <a:lnTo>
                    <a:pt x="169544" y="15875"/>
                  </a:lnTo>
                  <a:lnTo>
                    <a:pt x="174625" y="7620"/>
                  </a:lnTo>
                  <a:lnTo>
                    <a:pt x="182879" y="1905"/>
                  </a:lnTo>
                  <a:lnTo>
                    <a:pt x="193039" y="0"/>
                  </a:lnTo>
                  <a:lnTo>
                    <a:pt x="202564" y="1905"/>
                  </a:lnTo>
                  <a:lnTo>
                    <a:pt x="210819" y="7620"/>
                  </a:lnTo>
                  <a:lnTo>
                    <a:pt x="215900" y="15875"/>
                  </a:lnTo>
                  <a:lnTo>
                    <a:pt x="218439" y="25400"/>
                  </a:lnTo>
                </a:path>
                <a:path w="233679" h="50800">
                  <a:moveTo>
                    <a:pt x="233679" y="17780"/>
                  </a:moveTo>
                  <a:lnTo>
                    <a:pt x="218439" y="30480"/>
                  </a:lnTo>
                  <a:lnTo>
                    <a:pt x="203200" y="17780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-12700" y="319785"/>
            <a:ext cx="4486275" cy="2907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165"/>
              </a:lnSpc>
              <a:spcBef>
                <a:spcPts val="105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95"/>
              </a:lnSpc>
            </a:pPr>
            <a:r>
              <a:rPr sz="1050" dirty="0">
                <a:latin typeface="Microsoft Sans Serif"/>
                <a:cs typeface="Microsoft Sans Serif"/>
              </a:rPr>
              <a:t> </a:t>
            </a:r>
            <a:endParaRPr sz="1050">
              <a:latin typeface="Microsoft Sans Serif"/>
              <a:cs typeface="Microsoft Sans Serif"/>
            </a:endParaRPr>
          </a:p>
          <a:p>
            <a:pPr marL="427355" marR="135890">
              <a:lnSpc>
                <a:spcPts val="1320"/>
              </a:lnSpc>
              <a:spcBef>
                <a:spcPts val="15"/>
              </a:spcBef>
            </a:pPr>
            <a:r>
              <a:rPr sz="1100" spc="-35" dirty="0">
                <a:latin typeface="Microsoft Sans Serif"/>
                <a:cs typeface="Microsoft Sans Serif"/>
              </a:rPr>
              <a:t>Supply </a:t>
            </a:r>
            <a:r>
              <a:rPr sz="1100" spc="-10" dirty="0">
                <a:latin typeface="Microsoft Sans Serif"/>
                <a:cs typeface="Microsoft Sans Serif"/>
              </a:rPr>
              <a:t>is </a:t>
            </a:r>
            <a:r>
              <a:rPr sz="1100" spc="-25" dirty="0">
                <a:latin typeface="Microsoft Sans Serif"/>
                <a:cs typeface="Microsoft Sans Serif"/>
              </a:rPr>
              <a:t>the quantity </a:t>
            </a:r>
            <a:r>
              <a:rPr sz="1100" spc="-20" dirty="0">
                <a:latin typeface="Microsoft Sans Serif"/>
                <a:cs typeface="Microsoft Sans Serif"/>
              </a:rPr>
              <a:t>of </a:t>
            </a:r>
            <a:r>
              <a:rPr sz="1100" spc="-35" dirty="0">
                <a:latin typeface="Microsoft Sans Serif"/>
                <a:cs typeface="Microsoft Sans Serif"/>
              </a:rPr>
              <a:t>goods </a:t>
            </a:r>
            <a:r>
              <a:rPr sz="1100" spc="-25" dirty="0">
                <a:latin typeface="Microsoft Sans Serif"/>
                <a:cs typeface="Microsoft Sans Serif"/>
              </a:rPr>
              <a:t>and </a:t>
            </a:r>
            <a:r>
              <a:rPr sz="1100" spc="-30" dirty="0">
                <a:latin typeface="Microsoft Sans Serif"/>
                <a:cs typeface="Microsoft Sans Serif"/>
              </a:rPr>
              <a:t>services producers </a:t>
            </a:r>
            <a:r>
              <a:rPr sz="1100" spc="-25" dirty="0">
                <a:latin typeface="Microsoft Sans Serif"/>
                <a:cs typeface="Microsoft Sans Serif"/>
              </a:rPr>
              <a:t>re willing </a:t>
            </a:r>
            <a:r>
              <a:rPr sz="1100" spc="-20" dirty="0">
                <a:latin typeface="Microsoft Sans Serif"/>
                <a:cs typeface="Microsoft Sans Serif"/>
              </a:rPr>
              <a:t>to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offer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for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sale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at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a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particular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price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at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a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particular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point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in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time.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427355" marR="5080">
              <a:lnSpc>
                <a:spcPct val="100000"/>
              </a:lnSpc>
              <a:spcBef>
                <a:spcPts val="320"/>
              </a:spcBef>
            </a:pPr>
            <a:r>
              <a:rPr sz="1100" spc="-30" dirty="0">
                <a:latin typeface="Microsoft Sans Serif"/>
                <a:cs typeface="Microsoft Sans Serif"/>
              </a:rPr>
              <a:t>Individual </a:t>
            </a:r>
            <a:r>
              <a:rPr sz="1100" spc="-25" dirty="0">
                <a:latin typeface="Microsoft Sans Serif"/>
                <a:cs typeface="Microsoft Sans Serif"/>
              </a:rPr>
              <a:t>supply </a:t>
            </a:r>
            <a:r>
              <a:rPr sz="1100" spc="-30" dirty="0">
                <a:latin typeface="Microsoft Sans Serif"/>
                <a:cs typeface="Microsoft Sans Serif"/>
              </a:rPr>
              <a:t>an</a:t>
            </a:r>
            <a:r>
              <a:rPr sz="1100" spc="-25" dirty="0">
                <a:latin typeface="Microsoft Sans Serif"/>
                <a:cs typeface="Microsoft Sans Serif"/>
              </a:rPr>
              <a:t> output</a:t>
            </a:r>
            <a:r>
              <a:rPr sz="1100" spc="-30" dirty="0">
                <a:latin typeface="Microsoft Sans Serif"/>
                <a:cs typeface="Microsoft Sans Serif"/>
              </a:rPr>
              <a:t> and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a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group </a:t>
            </a:r>
            <a:r>
              <a:rPr sz="1100" spc="-20" dirty="0">
                <a:latin typeface="Microsoft Sans Serif"/>
                <a:cs typeface="Microsoft Sans Serif"/>
              </a:rPr>
              <a:t>of</a:t>
            </a:r>
            <a:r>
              <a:rPr sz="1100" spc="-25" dirty="0">
                <a:latin typeface="Microsoft Sans Serif"/>
                <a:cs typeface="Microsoft Sans Serif"/>
              </a:rPr>
              <a:t> individuals can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supply the </a:t>
            </a:r>
            <a:r>
              <a:rPr sz="1100" spc="-2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same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output.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427355" marR="127635">
              <a:lnSpc>
                <a:spcPct val="102800"/>
              </a:lnSpc>
              <a:spcBef>
                <a:spcPts val="300"/>
              </a:spcBef>
            </a:pPr>
            <a:r>
              <a:rPr sz="1100" spc="-45" dirty="0">
                <a:latin typeface="Microsoft Sans Serif"/>
                <a:cs typeface="Microsoft Sans Serif"/>
              </a:rPr>
              <a:t>The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horizontal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summation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of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individual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supply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at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a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given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price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is </a:t>
            </a:r>
            <a:r>
              <a:rPr sz="1100" spc="-1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called market supply. </a:t>
            </a:r>
            <a:r>
              <a:rPr sz="1100" spc="-35" dirty="0">
                <a:latin typeface="Microsoft Sans Serif"/>
                <a:cs typeface="Microsoft Sans Serif"/>
              </a:rPr>
              <a:t>Below </a:t>
            </a:r>
            <a:r>
              <a:rPr sz="1100" spc="-10" dirty="0">
                <a:latin typeface="Microsoft Sans Serif"/>
                <a:cs typeface="Microsoft Sans Serif"/>
              </a:rPr>
              <a:t>is </a:t>
            </a:r>
            <a:r>
              <a:rPr sz="1100" spc="-15" dirty="0">
                <a:latin typeface="Microsoft Sans Serif"/>
                <a:cs typeface="Microsoft Sans Serif"/>
              </a:rPr>
              <a:t>a </a:t>
            </a:r>
            <a:r>
              <a:rPr sz="1100" spc="-30" dirty="0">
                <a:latin typeface="Microsoft Sans Serif"/>
                <a:cs typeface="Microsoft Sans Serif"/>
              </a:rPr>
              <a:t>table </a:t>
            </a:r>
            <a:r>
              <a:rPr sz="1100" spc="-40" dirty="0">
                <a:latin typeface="Microsoft Sans Serif"/>
                <a:cs typeface="Microsoft Sans Serif"/>
              </a:rPr>
              <a:t>and </a:t>
            </a:r>
            <a:r>
              <a:rPr sz="1100" spc="-25" dirty="0">
                <a:latin typeface="Microsoft Sans Serif"/>
                <a:cs typeface="Microsoft Sans Serif"/>
              </a:rPr>
              <a:t>curve </a:t>
            </a:r>
            <a:r>
              <a:rPr sz="1100" spc="-30" dirty="0">
                <a:latin typeface="Microsoft Sans Serif"/>
                <a:cs typeface="Microsoft Sans Serif"/>
              </a:rPr>
              <a:t>showing individual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and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market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supply.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427355" marR="224154" algn="just">
              <a:lnSpc>
                <a:spcPct val="101899"/>
              </a:lnSpc>
              <a:spcBef>
                <a:spcPts val="315"/>
              </a:spcBef>
            </a:pPr>
            <a:r>
              <a:rPr sz="1100" spc="-45" dirty="0">
                <a:latin typeface="Microsoft Sans Serif"/>
                <a:cs typeface="Microsoft Sans Serif"/>
              </a:rPr>
              <a:t>The </a:t>
            </a:r>
            <a:r>
              <a:rPr sz="1100" spc="-30" dirty="0">
                <a:latin typeface="Microsoft Sans Serif"/>
                <a:cs typeface="Microsoft Sans Serif"/>
              </a:rPr>
              <a:t>law of supply </a:t>
            </a:r>
            <a:r>
              <a:rPr sz="1100" spc="-25" dirty="0">
                <a:latin typeface="Microsoft Sans Serif"/>
                <a:cs typeface="Microsoft Sans Serif"/>
              </a:rPr>
              <a:t>state </a:t>
            </a:r>
            <a:r>
              <a:rPr sz="1100" spc="-30" dirty="0">
                <a:latin typeface="Microsoft Sans Serif"/>
                <a:cs typeface="Microsoft Sans Serif"/>
              </a:rPr>
              <a:t>that </a:t>
            </a:r>
            <a:r>
              <a:rPr sz="1100" spc="-25" dirty="0">
                <a:latin typeface="Microsoft Sans Serif"/>
                <a:cs typeface="Microsoft Sans Serif"/>
              </a:rPr>
              <a:t>all </a:t>
            </a:r>
            <a:r>
              <a:rPr sz="1100" spc="-30" dirty="0">
                <a:latin typeface="Microsoft Sans Serif"/>
                <a:cs typeface="Microsoft Sans Serif"/>
              </a:rPr>
              <a:t>things being </a:t>
            </a:r>
            <a:r>
              <a:rPr sz="1100" spc="-35" dirty="0">
                <a:latin typeface="Microsoft Sans Serif"/>
                <a:cs typeface="Microsoft Sans Serif"/>
              </a:rPr>
              <a:t>equal </a:t>
            </a:r>
            <a:r>
              <a:rPr sz="1100" spc="-20" dirty="0">
                <a:latin typeface="Microsoft Sans Serif"/>
                <a:cs typeface="Microsoft Sans Serif"/>
              </a:rPr>
              <a:t>the </a:t>
            </a:r>
            <a:r>
              <a:rPr sz="1100" spc="-30" dirty="0">
                <a:latin typeface="Microsoft Sans Serif"/>
                <a:cs typeface="Microsoft Sans Serif"/>
              </a:rPr>
              <a:t>higher </a:t>
            </a:r>
            <a:r>
              <a:rPr sz="1100" spc="-10" dirty="0">
                <a:latin typeface="Microsoft Sans Serif"/>
                <a:cs typeface="Microsoft Sans Serif"/>
              </a:rPr>
              <a:t>the 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price </a:t>
            </a:r>
            <a:r>
              <a:rPr sz="1100" spc="-25" dirty="0">
                <a:latin typeface="Microsoft Sans Serif"/>
                <a:cs typeface="Microsoft Sans Serif"/>
              </a:rPr>
              <a:t>the </a:t>
            </a:r>
            <a:r>
              <a:rPr sz="1100" spc="-30" dirty="0">
                <a:latin typeface="Microsoft Sans Serif"/>
                <a:cs typeface="Microsoft Sans Serif"/>
              </a:rPr>
              <a:t>higher </a:t>
            </a:r>
            <a:r>
              <a:rPr sz="1100" spc="-25" dirty="0">
                <a:latin typeface="Microsoft Sans Serif"/>
                <a:cs typeface="Microsoft Sans Serif"/>
              </a:rPr>
              <a:t>the quantity </a:t>
            </a:r>
            <a:r>
              <a:rPr sz="1100" spc="-30" dirty="0">
                <a:latin typeface="Microsoft Sans Serif"/>
                <a:cs typeface="Microsoft Sans Serif"/>
              </a:rPr>
              <a:t>supplied </a:t>
            </a:r>
            <a:r>
              <a:rPr sz="1100" spc="-35" dirty="0">
                <a:latin typeface="Microsoft Sans Serif"/>
                <a:cs typeface="Microsoft Sans Serif"/>
              </a:rPr>
              <a:t>and </a:t>
            </a:r>
            <a:r>
              <a:rPr sz="1100" spc="-30" dirty="0">
                <a:latin typeface="Microsoft Sans Serif"/>
                <a:cs typeface="Microsoft Sans Serif"/>
              </a:rPr>
              <a:t>the </a:t>
            </a:r>
            <a:r>
              <a:rPr sz="1100" spc="-25" dirty="0">
                <a:latin typeface="Microsoft Sans Serif"/>
                <a:cs typeface="Microsoft Sans Serif"/>
              </a:rPr>
              <a:t>lower </a:t>
            </a:r>
            <a:r>
              <a:rPr sz="1100" spc="-30" dirty="0">
                <a:latin typeface="Microsoft Sans Serif"/>
                <a:cs typeface="Microsoft Sans Serif"/>
              </a:rPr>
              <a:t>the </a:t>
            </a:r>
            <a:r>
              <a:rPr sz="1100" spc="-25" dirty="0">
                <a:latin typeface="Microsoft Sans Serif"/>
                <a:cs typeface="Microsoft Sans Serif"/>
              </a:rPr>
              <a:t>price </a:t>
            </a:r>
            <a:r>
              <a:rPr sz="1100" dirty="0">
                <a:latin typeface="Microsoft Sans Serif"/>
                <a:cs typeface="Microsoft Sans Serif"/>
              </a:rPr>
              <a:t>the 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lower</a:t>
            </a:r>
            <a:r>
              <a:rPr sz="1100" spc="35" dirty="0">
                <a:latin typeface="Microsoft Sans Serif"/>
                <a:cs typeface="Microsoft Sans Serif"/>
              </a:rPr>
              <a:t> </a:t>
            </a:r>
            <a:r>
              <a:rPr sz="1100" spc="5" dirty="0">
                <a:latin typeface="Microsoft Sans Serif"/>
                <a:cs typeface="Microsoft Sans Serif"/>
              </a:rPr>
              <a:t>the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quantity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supplied.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427355" algn="just">
              <a:lnSpc>
                <a:spcPts val="1285"/>
              </a:lnSpc>
              <a:spcBef>
                <a:spcPts val="360"/>
              </a:spcBef>
            </a:pPr>
            <a:r>
              <a:rPr sz="1100" spc="-70" dirty="0">
                <a:latin typeface="Microsoft Sans Serif"/>
                <a:cs typeface="Microsoft Sans Serif"/>
              </a:rPr>
              <a:t>see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demand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curve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and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demand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schedule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in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the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next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slide 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45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940"/>
              </a:lnSpc>
            </a:pPr>
            <a:r>
              <a:rPr sz="800" spc="-5" dirty="0">
                <a:latin typeface="Microsoft Sans Serif"/>
                <a:cs typeface="Microsoft Sans Serif"/>
              </a:rPr>
              <a:t> </a:t>
            </a:r>
            <a:endParaRPr sz="800">
              <a:latin typeface="Microsoft Sans Serif"/>
              <a:cs typeface="Microsoft Sans Serif"/>
            </a:endParaRPr>
          </a:p>
        </p:txBody>
      </p:sp>
      <p:pic>
        <p:nvPicPr>
          <p:cNvPr id="26" name="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670" y="843533"/>
            <a:ext cx="64770" cy="64769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670" y="1224914"/>
            <a:ext cx="64770" cy="64769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670" y="1605660"/>
            <a:ext cx="64770" cy="64769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0670" y="2158974"/>
            <a:ext cx="64770" cy="64769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670" y="2711653"/>
            <a:ext cx="64770" cy="6477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" y="63449"/>
            <a:ext cx="518159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S</a:t>
            </a:r>
            <a:r>
              <a:rPr spc="-65" dirty="0"/>
              <a:t>u</a:t>
            </a:r>
            <a:r>
              <a:rPr spc="-35" dirty="0"/>
              <a:t>pp</a:t>
            </a:r>
            <a:r>
              <a:rPr spc="-40" dirty="0"/>
              <a:t>l</a:t>
            </a:r>
            <a:r>
              <a:rPr spc="-60" dirty="0"/>
              <a:t>y</a:t>
            </a:r>
          </a:p>
        </p:txBody>
      </p:sp>
      <p:sp>
        <p:nvSpPr>
          <p:cNvPr id="3" name="object 3"/>
          <p:cNvSpPr/>
          <p:nvPr/>
        </p:nvSpPr>
        <p:spPr>
          <a:xfrm>
            <a:off x="2967354" y="324611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6729" y="324992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480"/>
                </a:moveTo>
                <a:lnTo>
                  <a:pt x="43180" y="30480"/>
                </a:lnTo>
                <a:lnTo>
                  <a:pt x="43180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ln w="5060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45154" y="324611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242310" y="3237239"/>
            <a:ext cx="203200" cy="55880"/>
            <a:chOff x="3242310" y="3237239"/>
            <a:chExt cx="203200" cy="55880"/>
          </a:xfrm>
        </p:grpSpPr>
        <p:sp>
          <p:nvSpPr>
            <p:cNvPr id="7" name="object 7"/>
            <p:cNvSpPr/>
            <p:nvPr/>
          </p:nvSpPr>
          <p:spPr>
            <a:xfrm>
              <a:off x="3305175" y="3239769"/>
              <a:ext cx="63500" cy="50800"/>
            </a:xfrm>
            <a:custGeom>
              <a:avLst/>
              <a:gdLst/>
              <a:ahLst/>
              <a:cxnLst/>
              <a:rect l="l" t="t" r="r" b="b"/>
              <a:pathLst>
                <a:path w="63500" h="50800">
                  <a:moveTo>
                    <a:pt x="0" y="50800"/>
                  </a:moveTo>
                  <a:lnTo>
                    <a:pt x="43179" y="50800"/>
                  </a:lnTo>
                  <a:lnTo>
                    <a:pt x="43179" y="20320"/>
                  </a:lnTo>
                  <a:lnTo>
                    <a:pt x="0" y="20320"/>
                  </a:lnTo>
                  <a:lnTo>
                    <a:pt x="0" y="50800"/>
                  </a:lnTo>
                  <a:close/>
                </a:path>
                <a:path w="63500" h="50800">
                  <a:moveTo>
                    <a:pt x="10160" y="20320"/>
                  </a:moveTo>
                  <a:lnTo>
                    <a:pt x="10160" y="10160"/>
                  </a:lnTo>
                  <a:lnTo>
                    <a:pt x="53339" y="10160"/>
                  </a:lnTo>
                  <a:lnTo>
                    <a:pt x="53339" y="40640"/>
                  </a:lnTo>
                  <a:lnTo>
                    <a:pt x="43179" y="40640"/>
                  </a:lnTo>
                </a:path>
                <a:path w="63500" h="50800">
                  <a:moveTo>
                    <a:pt x="20320" y="10160"/>
                  </a:moveTo>
                  <a:lnTo>
                    <a:pt x="20320" y="0"/>
                  </a:lnTo>
                  <a:lnTo>
                    <a:pt x="63500" y="0"/>
                  </a:lnTo>
                  <a:lnTo>
                    <a:pt x="63500" y="30480"/>
                  </a:lnTo>
                  <a:lnTo>
                    <a:pt x="53339" y="30480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42310" y="3246119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517900" y="3235973"/>
            <a:ext cx="203200" cy="58419"/>
            <a:chOff x="3517900" y="3235973"/>
            <a:chExt cx="203200" cy="58419"/>
          </a:xfrm>
        </p:grpSpPr>
        <p:sp>
          <p:nvSpPr>
            <p:cNvPr id="10" name="object 10"/>
            <p:cNvSpPr/>
            <p:nvPr/>
          </p:nvSpPr>
          <p:spPr>
            <a:xfrm>
              <a:off x="3606800" y="3252469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7900" y="3246119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4100" y="3239769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792854" y="3235973"/>
            <a:ext cx="203200" cy="58419"/>
            <a:chOff x="3792854" y="3235973"/>
            <a:chExt cx="203200" cy="58419"/>
          </a:xfrm>
        </p:grpSpPr>
        <p:sp>
          <p:nvSpPr>
            <p:cNvPr id="14" name="object 14"/>
            <p:cNvSpPr/>
            <p:nvPr/>
          </p:nvSpPr>
          <p:spPr>
            <a:xfrm>
              <a:off x="3869054" y="3239769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92854" y="3246119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69054" y="3277869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4145279" y="323976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2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326264" y="3237239"/>
            <a:ext cx="238760" cy="57150"/>
            <a:chOff x="4326264" y="3237239"/>
            <a:chExt cx="238760" cy="57150"/>
          </a:xfrm>
        </p:grpSpPr>
        <p:sp>
          <p:nvSpPr>
            <p:cNvPr id="19" name="object 19"/>
            <p:cNvSpPr/>
            <p:nvPr/>
          </p:nvSpPr>
          <p:spPr>
            <a:xfrm>
              <a:off x="4451350" y="3270249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19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23410" y="324357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479" y="15239"/>
                  </a:moveTo>
                  <a:lnTo>
                    <a:pt x="30479" y="6985"/>
                  </a:lnTo>
                  <a:lnTo>
                    <a:pt x="23494" y="0"/>
                  </a:lnTo>
                  <a:lnTo>
                    <a:pt x="15239" y="0"/>
                  </a:lnTo>
                  <a:lnTo>
                    <a:pt x="6985" y="0"/>
                  </a:lnTo>
                  <a:lnTo>
                    <a:pt x="0" y="6985"/>
                  </a:lnTo>
                  <a:lnTo>
                    <a:pt x="0" y="15239"/>
                  </a:lnTo>
                  <a:lnTo>
                    <a:pt x="0" y="23494"/>
                  </a:lnTo>
                  <a:lnTo>
                    <a:pt x="6985" y="30480"/>
                  </a:lnTo>
                  <a:lnTo>
                    <a:pt x="15239" y="30480"/>
                  </a:lnTo>
                  <a:lnTo>
                    <a:pt x="23494" y="30480"/>
                  </a:lnTo>
                  <a:lnTo>
                    <a:pt x="30479" y="23494"/>
                  </a:lnTo>
                  <a:lnTo>
                    <a:pt x="30479" y="15239"/>
                  </a:lnTo>
                  <a:close/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28795" y="3239769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39" y="50800"/>
                  </a:moveTo>
                  <a:lnTo>
                    <a:pt x="50164" y="48895"/>
                  </a:lnTo>
                  <a:lnTo>
                    <a:pt x="58419" y="43180"/>
                  </a:lnTo>
                  <a:lnTo>
                    <a:pt x="63500" y="35560"/>
                  </a:lnTo>
                  <a:lnTo>
                    <a:pt x="66039" y="25400"/>
                  </a:lnTo>
                  <a:lnTo>
                    <a:pt x="63500" y="15875"/>
                  </a:lnTo>
                  <a:lnTo>
                    <a:pt x="58419" y="7620"/>
                  </a:lnTo>
                  <a:lnTo>
                    <a:pt x="50164" y="1905"/>
                  </a:lnTo>
                  <a:lnTo>
                    <a:pt x="40639" y="0"/>
                  </a:lnTo>
                  <a:lnTo>
                    <a:pt x="30479" y="1905"/>
                  </a:lnTo>
                  <a:lnTo>
                    <a:pt x="22225" y="7620"/>
                  </a:lnTo>
                  <a:lnTo>
                    <a:pt x="17144" y="15875"/>
                  </a:lnTo>
                  <a:lnTo>
                    <a:pt x="15239" y="25400"/>
                  </a:lnTo>
                </a:path>
                <a:path w="233679" h="50800">
                  <a:moveTo>
                    <a:pt x="30479" y="17780"/>
                  </a:moveTo>
                  <a:lnTo>
                    <a:pt x="15239" y="30480"/>
                  </a:lnTo>
                  <a:lnTo>
                    <a:pt x="0" y="17780"/>
                  </a:lnTo>
                </a:path>
                <a:path w="233679" h="50800">
                  <a:moveTo>
                    <a:pt x="193039" y="50800"/>
                  </a:moveTo>
                  <a:lnTo>
                    <a:pt x="182879" y="48895"/>
                  </a:lnTo>
                  <a:lnTo>
                    <a:pt x="174625" y="43180"/>
                  </a:lnTo>
                  <a:lnTo>
                    <a:pt x="169544" y="35560"/>
                  </a:lnTo>
                  <a:lnTo>
                    <a:pt x="167639" y="25400"/>
                  </a:lnTo>
                  <a:lnTo>
                    <a:pt x="169544" y="15875"/>
                  </a:lnTo>
                  <a:lnTo>
                    <a:pt x="174625" y="7620"/>
                  </a:lnTo>
                  <a:lnTo>
                    <a:pt x="182879" y="1905"/>
                  </a:lnTo>
                  <a:lnTo>
                    <a:pt x="193039" y="0"/>
                  </a:lnTo>
                  <a:lnTo>
                    <a:pt x="202564" y="1905"/>
                  </a:lnTo>
                  <a:lnTo>
                    <a:pt x="210819" y="7620"/>
                  </a:lnTo>
                  <a:lnTo>
                    <a:pt x="215900" y="15875"/>
                  </a:lnTo>
                  <a:lnTo>
                    <a:pt x="218439" y="25400"/>
                  </a:lnTo>
                </a:path>
                <a:path w="233679" h="50800">
                  <a:moveTo>
                    <a:pt x="233679" y="17780"/>
                  </a:moveTo>
                  <a:lnTo>
                    <a:pt x="218439" y="30480"/>
                  </a:lnTo>
                  <a:lnTo>
                    <a:pt x="203200" y="17780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-12700" y="319785"/>
            <a:ext cx="4486275" cy="29076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165"/>
              </a:lnSpc>
              <a:spcBef>
                <a:spcPts val="105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95"/>
              </a:lnSpc>
            </a:pPr>
            <a:r>
              <a:rPr sz="1050" dirty="0">
                <a:latin typeface="Microsoft Sans Serif"/>
                <a:cs typeface="Microsoft Sans Serif"/>
              </a:rPr>
              <a:t> </a:t>
            </a:r>
            <a:endParaRPr sz="1050">
              <a:latin typeface="Microsoft Sans Serif"/>
              <a:cs typeface="Microsoft Sans Serif"/>
            </a:endParaRPr>
          </a:p>
          <a:p>
            <a:pPr marL="427355" marR="135890">
              <a:lnSpc>
                <a:spcPts val="1320"/>
              </a:lnSpc>
              <a:spcBef>
                <a:spcPts val="15"/>
              </a:spcBef>
            </a:pPr>
            <a:r>
              <a:rPr sz="1100" spc="-35" dirty="0">
                <a:latin typeface="Microsoft Sans Serif"/>
                <a:cs typeface="Microsoft Sans Serif"/>
              </a:rPr>
              <a:t>Supply </a:t>
            </a:r>
            <a:r>
              <a:rPr sz="1100" spc="-10" dirty="0">
                <a:latin typeface="Microsoft Sans Serif"/>
                <a:cs typeface="Microsoft Sans Serif"/>
              </a:rPr>
              <a:t>is </a:t>
            </a:r>
            <a:r>
              <a:rPr sz="1100" spc="-25" dirty="0">
                <a:latin typeface="Microsoft Sans Serif"/>
                <a:cs typeface="Microsoft Sans Serif"/>
              </a:rPr>
              <a:t>the quantity </a:t>
            </a:r>
            <a:r>
              <a:rPr sz="1100" spc="-20" dirty="0">
                <a:latin typeface="Microsoft Sans Serif"/>
                <a:cs typeface="Microsoft Sans Serif"/>
              </a:rPr>
              <a:t>of </a:t>
            </a:r>
            <a:r>
              <a:rPr sz="1100" spc="-35" dirty="0">
                <a:latin typeface="Microsoft Sans Serif"/>
                <a:cs typeface="Microsoft Sans Serif"/>
              </a:rPr>
              <a:t>goods </a:t>
            </a:r>
            <a:r>
              <a:rPr sz="1100" spc="-25" dirty="0">
                <a:latin typeface="Microsoft Sans Serif"/>
                <a:cs typeface="Microsoft Sans Serif"/>
              </a:rPr>
              <a:t>and </a:t>
            </a:r>
            <a:r>
              <a:rPr sz="1100" spc="-30" dirty="0">
                <a:latin typeface="Microsoft Sans Serif"/>
                <a:cs typeface="Microsoft Sans Serif"/>
              </a:rPr>
              <a:t>services producers </a:t>
            </a:r>
            <a:r>
              <a:rPr sz="1100" spc="-25" dirty="0">
                <a:latin typeface="Microsoft Sans Serif"/>
                <a:cs typeface="Microsoft Sans Serif"/>
              </a:rPr>
              <a:t>re willing </a:t>
            </a:r>
            <a:r>
              <a:rPr sz="1100" spc="-20" dirty="0">
                <a:latin typeface="Microsoft Sans Serif"/>
                <a:cs typeface="Microsoft Sans Serif"/>
              </a:rPr>
              <a:t>to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offer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for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sale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at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a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particular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price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at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a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particular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point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in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time.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427355" marR="5080">
              <a:lnSpc>
                <a:spcPct val="100000"/>
              </a:lnSpc>
              <a:spcBef>
                <a:spcPts val="320"/>
              </a:spcBef>
            </a:pPr>
            <a:r>
              <a:rPr sz="1100" spc="-30" dirty="0">
                <a:latin typeface="Microsoft Sans Serif"/>
                <a:cs typeface="Microsoft Sans Serif"/>
              </a:rPr>
              <a:t>Individual </a:t>
            </a:r>
            <a:r>
              <a:rPr sz="1100" spc="-25" dirty="0">
                <a:latin typeface="Microsoft Sans Serif"/>
                <a:cs typeface="Microsoft Sans Serif"/>
              </a:rPr>
              <a:t>supply </a:t>
            </a:r>
            <a:r>
              <a:rPr sz="1100" spc="-30" dirty="0">
                <a:latin typeface="Microsoft Sans Serif"/>
                <a:cs typeface="Microsoft Sans Serif"/>
              </a:rPr>
              <a:t>an</a:t>
            </a:r>
            <a:r>
              <a:rPr sz="1100" spc="-25" dirty="0">
                <a:latin typeface="Microsoft Sans Serif"/>
                <a:cs typeface="Microsoft Sans Serif"/>
              </a:rPr>
              <a:t> output</a:t>
            </a:r>
            <a:r>
              <a:rPr sz="1100" spc="-30" dirty="0">
                <a:latin typeface="Microsoft Sans Serif"/>
                <a:cs typeface="Microsoft Sans Serif"/>
              </a:rPr>
              <a:t> and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a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group </a:t>
            </a:r>
            <a:r>
              <a:rPr sz="1100" spc="-20" dirty="0">
                <a:latin typeface="Microsoft Sans Serif"/>
                <a:cs typeface="Microsoft Sans Serif"/>
              </a:rPr>
              <a:t>of</a:t>
            </a:r>
            <a:r>
              <a:rPr sz="1100" spc="-25" dirty="0">
                <a:latin typeface="Microsoft Sans Serif"/>
                <a:cs typeface="Microsoft Sans Serif"/>
              </a:rPr>
              <a:t> individuals can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supply the </a:t>
            </a:r>
            <a:r>
              <a:rPr sz="1100" spc="-2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same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output.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427355" marR="127635">
              <a:lnSpc>
                <a:spcPct val="102800"/>
              </a:lnSpc>
              <a:spcBef>
                <a:spcPts val="300"/>
              </a:spcBef>
            </a:pPr>
            <a:r>
              <a:rPr sz="1100" spc="-45" dirty="0">
                <a:latin typeface="Microsoft Sans Serif"/>
                <a:cs typeface="Microsoft Sans Serif"/>
              </a:rPr>
              <a:t>The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horizontal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summation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of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individual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supply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at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a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given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price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is </a:t>
            </a:r>
            <a:r>
              <a:rPr sz="1100" spc="-1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called market supply. </a:t>
            </a:r>
            <a:r>
              <a:rPr sz="1100" spc="-35" dirty="0">
                <a:latin typeface="Microsoft Sans Serif"/>
                <a:cs typeface="Microsoft Sans Serif"/>
              </a:rPr>
              <a:t>Below </a:t>
            </a:r>
            <a:r>
              <a:rPr sz="1100" spc="-10" dirty="0">
                <a:latin typeface="Microsoft Sans Serif"/>
                <a:cs typeface="Microsoft Sans Serif"/>
              </a:rPr>
              <a:t>is </a:t>
            </a:r>
            <a:r>
              <a:rPr sz="1100" spc="-15" dirty="0">
                <a:latin typeface="Microsoft Sans Serif"/>
                <a:cs typeface="Microsoft Sans Serif"/>
              </a:rPr>
              <a:t>a </a:t>
            </a:r>
            <a:r>
              <a:rPr sz="1100" spc="-30" dirty="0">
                <a:latin typeface="Microsoft Sans Serif"/>
                <a:cs typeface="Microsoft Sans Serif"/>
              </a:rPr>
              <a:t>table </a:t>
            </a:r>
            <a:r>
              <a:rPr sz="1100" spc="-40" dirty="0">
                <a:latin typeface="Microsoft Sans Serif"/>
                <a:cs typeface="Microsoft Sans Serif"/>
              </a:rPr>
              <a:t>and </a:t>
            </a:r>
            <a:r>
              <a:rPr sz="1100" spc="-25" dirty="0">
                <a:latin typeface="Microsoft Sans Serif"/>
                <a:cs typeface="Microsoft Sans Serif"/>
              </a:rPr>
              <a:t>curve </a:t>
            </a:r>
            <a:r>
              <a:rPr sz="1100" spc="-30" dirty="0">
                <a:latin typeface="Microsoft Sans Serif"/>
                <a:cs typeface="Microsoft Sans Serif"/>
              </a:rPr>
              <a:t>showing individual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and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market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supply.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427355" marR="224154" algn="just">
              <a:lnSpc>
                <a:spcPct val="101899"/>
              </a:lnSpc>
              <a:spcBef>
                <a:spcPts val="315"/>
              </a:spcBef>
            </a:pPr>
            <a:r>
              <a:rPr sz="1100" spc="-45" dirty="0">
                <a:latin typeface="Microsoft Sans Serif"/>
                <a:cs typeface="Microsoft Sans Serif"/>
              </a:rPr>
              <a:t>The </a:t>
            </a:r>
            <a:r>
              <a:rPr sz="1100" spc="-30" dirty="0">
                <a:latin typeface="Microsoft Sans Serif"/>
                <a:cs typeface="Microsoft Sans Serif"/>
              </a:rPr>
              <a:t>law of supply </a:t>
            </a:r>
            <a:r>
              <a:rPr sz="1100" spc="-25" dirty="0">
                <a:latin typeface="Microsoft Sans Serif"/>
                <a:cs typeface="Microsoft Sans Serif"/>
              </a:rPr>
              <a:t>state </a:t>
            </a:r>
            <a:r>
              <a:rPr sz="1100" spc="-30" dirty="0">
                <a:latin typeface="Microsoft Sans Serif"/>
                <a:cs typeface="Microsoft Sans Serif"/>
              </a:rPr>
              <a:t>that </a:t>
            </a:r>
            <a:r>
              <a:rPr sz="1100" spc="-25" dirty="0">
                <a:latin typeface="Microsoft Sans Serif"/>
                <a:cs typeface="Microsoft Sans Serif"/>
              </a:rPr>
              <a:t>all </a:t>
            </a:r>
            <a:r>
              <a:rPr sz="1100" spc="-30" dirty="0">
                <a:latin typeface="Microsoft Sans Serif"/>
                <a:cs typeface="Microsoft Sans Serif"/>
              </a:rPr>
              <a:t>things being </a:t>
            </a:r>
            <a:r>
              <a:rPr sz="1100" spc="-35" dirty="0">
                <a:latin typeface="Microsoft Sans Serif"/>
                <a:cs typeface="Microsoft Sans Serif"/>
              </a:rPr>
              <a:t>equal </a:t>
            </a:r>
            <a:r>
              <a:rPr sz="1100" spc="-20" dirty="0">
                <a:latin typeface="Microsoft Sans Serif"/>
                <a:cs typeface="Microsoft Sans Serif"/>
              </a:rPr>
              <a:t>the </a:t>
            </a:r>
            <a:r>
              <a:rPr sz="1100" spc="-30" dirty="0">
                <a:latin typeface="Microsoft Sans Serif"/>
                <a:cs typeface="Microsoft Sans Serif"/>
              </a:rPr>
              <a:t>higher </a:t>
            </a:r>
            <a:r>
              <a:rPr sz="1100" spc="-15" dirty="0">
                <a:latin typeface="Microsoft Sans Serif"/>
                <a:cs typeface="Microsoft Sans Serif"/>
              </a:rPr>
              <a:t>the 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price </a:t>
            </a:r>
            <a:r>
              <a:rPr sz="1100" spc="-25" dirty="0">
                <a:latin typeface="Microsoft Sans Serif"/>
                <a:cs typeface="Microsoft Sans Serif"/>
              </a:rPr>
              <a:t>the </a:t>
            </a:r>
            <a:r>
              <a:rPr sz="1100" spc="-30" dirty="0">
                <a:latin typeface="Microsoft Sans Serif"/>
                <a:cs typeface="Microsoft Sans Serif"/>
              </a:rPr>
              <a:t>higher </a:t>
            </a:r>
            <a:r>
              <a:rPr sz="1100" spc="-25" dirty="0">
                <a:latin typeface="Microsoft Sans Serif"/>
                <a:cs typeface="Microsoft Sans Serif"/>
              </a:rPr>
              <a:t>the quantity </a:t>
            </a:r>
            <a:r>
              <a:rPr sz="1100" spc="-30" dirty="0">
                <a:latin typeface="Microsoft Sans Serif"/>
                <a:cs typeface="Microsoft Sans Serif"/>
              </a:rPr>
              <a:t>supplied </a:t>
            </a:r>
            <a:r>
              <a:rPr sz="1100" spc="-35" dirty="0">
                <a:latin typeface="Microsoft Sans Serif"/>
                <a:cs typeface="Microsoft Sans Serif"/>
              </a:rPr>
              <a:t>and </a:t>
            </a:r>
            <a:r>
              <a:rPr sz="1100" spc="-30" dirty="0">
                <a:latin typeface="Microsoft Sans Serif"/>
                <a:cs typeface="Microsoft Sans Serif"/>
              </a:rPr>
              <a:t>the </a:t>
            </a:r>
            <a:r>
              <a:rPr sz="1100" spc="-25" dirty="0">
                <a:latin typeface="Microsoft Sans Serif"/>
                <a:cs typeface="Microsoft Sans Serif"/>
              </a:rPr>
              <a:t>lower </a:t>
            </a:r>
            <a:r>
              <a:rPr sz="1100" spc="-30" dirty="0">
                <a:latin typeface="Microsoft Sans Serif"/>
                <a:cs typeface="Microsoft Sans Serif"/>
              </a:rPr>
              <a:t>the </a:t>
            </a:r>
            <a:r>
              <a:rPr sz="1100" spc="-25" dirty="0">
                <a:latin typeface="Microsoft Sans Serif"/>
                <a:cs typeface="Microsoft Sans Serif"/>
              </a:rPr>
              <a:t>price </a:t>
            </a:r>
            <a:r>
              <a:rPr sz="1100" dirty="0">
                <a:latin typeface="Microsoft Sans Serif"/>
                <a:cs typeface="Microsoft Sans Serif"/>
              </a:rPr>
              <a:t>the 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lower</a:t>
            </a:r>
            <a:r>
              <a:rPr sz="1100" spc="35" dirty="0">
                <a:latin typeface="Microsoft Sans Serif"/>
                <a:cs typeface="Microsoft Sans Serif"/>
              </a:rPr>
              <a:t> </a:t>
            </a:r>
            <a:r>
              <a:rPr sz="1100" spc="5" dirty="0">
                <a:latin typeface="Microsoft Sans Serif"/>
                <a:cs typeface="Microsoft Sans Serif"/>
              </a:rPr>
              <a:t>the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quantity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supplied.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427355" algn="just">
              <a:lnSpc>
                <a:spcPts val="1285"/>
              </a:lnSpc>
              <a:spcBef>
                <a:spcPts val="360"/>
              </a:spcBef>
            </a:pPr>
            <a:r>
              <a:rPr sz="1100" spc="-70" dirty="0">
                <a:latin typeface="Microsoft Sans Serif"/>
                <a:cs typeface="Microsoft Sans Serif"/>
              </a:rPr>
              <a:t>see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demand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curve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and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demand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schedule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in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the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next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slide 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45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940"/>
              </a:lnSpc>
            </a:pPr>
            <a:r>
              <a:rPr sz="800" spc="-5" dirty="0">
                <a:latin typeface="Microsoft Sans Serif"/>
                <a:cs typeface="Microsoft Sans Serif"/>
              </a:rPr>
              <a:t> </a:t>
            </a:r>
            <a:endParaRPr sz="800">
              <a:latin typeface="Microsoft Sans Serif"/>
              <a:cs typeface="Microsoft Sans Serif"/>
            </a:endParaRPr>
          </a:p>
        </p:txBody>
      </p:sp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670" y="843533"/>
            <a:ext cx="64770" cy="64769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670" y="1224914"/>
            <a:ext cx="64770" cy="64769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670" y="1605660"/>
            <a:ext cx="64770" cy="64769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0670" y="2158974"/>
            <a:ext cx="64770" cy="64769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670" y="2711653"/>
            <a:ext cx="64770" cy="64770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4043553" y="3346357"/>
            <a:ext cx="45720" cy="1117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534915" y="3346357"/>
            <a:ext cx="45720" cy="1117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-12700" y="3396745"/>
            <a:ext cx="41275" cy="914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450" dirty="0">
                <a:latin typeface="Microsoft Sans Serif"/>
                <a:cs typeface="Microsoft Sans Serif"/>
              </a:rPr>
              <a:t> </a:t>
            </a:r>
            <a:endParaRPr sz="4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12700" y="2817"/>
            <a:ext cx="3329304" cy="111760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19380">
              <a:lnSpc>
                <a:spcPct val="100000"/>
              </a:lnSpc>
              <a:spcBef>
                <a:spcPts val="570"/>
              </a:spcBef>
            </a:pP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Supply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Curve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Supply</a:t>
            </a: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Schedule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ts val="1165"/>
              </a:lnSpc>
              <a:spcBef>
                <a:spcPts val="350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4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295"/>
              </a:lnSpc>
            </a:pP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1354455">
              <a:lnSpc>
                <a:spcPct val="100000"/>
              </a:lnSpc>
              <a:spcBef>
                <a:spcPts val="270"/>
              </a:spcBef>
            </a:pPr>
            <a:r>
              <a:rPr sz="1000" spc="-55" dirty="0">
                <a:solidFill>
                  <a:srgbClr val="3333B1"/>
                </a:solidFill>
                <a:latin typeface="Microsoft Sans Serif"/>
                <a:cs typeface="Microsoft Sans Serif"/>
              </a:rPr>
              <a:t>Figure</a:t>
            </a:r>
            <a:r>
              <a:rPr sz="1000" spc="85" dirty="0">
                <a:solidFill>
                  <a:srgbClr val="3333B1"/>
                </a:solidFill>
                <a:latin typeface="Microsoft Sans Serif"/>
                <a:cs typeface="Microsoft Sans Serif"/>
              </a:rPr>
              <a:t> </a:t>
            </a:r>
            <a:r>
              <a:rPr sz="1000" spc="-60" dirty="0">
                <a:solidFill>
                  <a:srgbClr val="3333B1"/>
                </a:solidFill>
                <a:latin typeface="Microsoft Sans Serif"/>
                <a:cs typeface="Microsoft Sans Serif"/>
              </a:rPr>
              <a:t>5:</a:t>
            </a:r>
            <a:r>
              <a:rPr sz="1000" spc="85" dirty="0">
                <a:solidFill>
                  <a:srgbClr val="3333B1"/>
                </a:solidFill>
                <a:latin typeface="Microsoft Sans Serif"/>
                <a:cs typeface="Microsoft Sans Serif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Supply</a:t>
            </a:r>
            <a:r>
              <a:rPr sz="1000" spc="85" dirty="0">
                <a:latin typeface="Microsoft Sans Serif"/>
                <a:cs typeface="Microsoft Sans Serif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Schedule</a:t>
            </a:r>
            <a:r>
              <a:rPr sz="1000" spc="85" dirty="0">
                <a:latin typeface="Microsoft Sans Serif"/>
                <a:cs typeface="Microsoft Sans Serif"/>
              </a:rPr>
              <a:t> </a:t>
            </a:r>
            <a:r>
              <a:rPr sz="1000" spc="-70" dirty="0">
                <a:latin typeface="Microsoft Sans Serif"/>
                <a:cs typeface="Microsoft Sans Serif"/>
              </a:rPr>
              <a:t>and</a:t>
            </a:r>
            <a:r>
              <a:rPr sz="1000" spc="85" dirty="0">
                <a:latin typeface="Microsoft Sans Serif"/>
                <a:cs typeface="Microsoft Sans Serif"/>
              </a:rPr>
              <a:t> </a:t>
            </a:r>
            <a:r>
              <a:rPr sz="1000" spc="-50" dirty="0">
                <a:latin typeface="Microsoft Sans Serif"/>
                <a:cs typeface="Microsoft Sans Serif"/>
              </a:rPr>
              <a:t>curve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50" spc="-5" dirty="0">
                <a:latin typeface="Microsoft Sans Serif"/>
                <a:cs typeface="Microsoft Sans Serif"/>
              </a:rPr>
              <a:t> </a:t>
            </a:r>
            <a:endParaRPr sz="8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67354" y="323087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6729" y="323532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480"/>
                </a:moveTo>
                <a:lnTo>
                  <a:pt x="43180" y="30480"/>
                </a:lnTo>
                <a:lnTo>
                  <a:pt x="43180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ln w="5060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45154" y="323087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242310" y="3221999"/>
            <a:ext cx="203200" cy="55880"/>
            <a:chOff x="3242310" y="3221999"/>
            <a:chExt cx="203200" cy="55880"/>
          </a:xfrm>
        </p:grpSpPr>
        <p:sp>
          <p:nvSpPr>
            <p:cNvPr id="7" name="object 7"/>
            <p:cNvSpPr/>
            <p:nvPr/>
          </p:nvSpPr>
          <p:spPr>
            <a:xfrm>
              <a:off x="3305175" y="3224529"/>
              <a:ext cx="63500" cy="50800"/>
            </a:xfrm>
            <a:custGeom>
              <a:avLst/>
              <a:gdLst/>
              <a:ahLst/>
              <a:cxnLst/>
              <a:rect l="l" t="t" r="r" b="b"/>
              <a:pathLst>
                <a:path w="63500" h="50800">
                  <a:moveTo>
                    <a:pt x="0" y="50800"/>
                  </a:moveTo>
                  <a:lnTo>
                    <a:pt x="43179" y="50800"/>
                  </a:lnTo>
                  <a:lnTo>
                    <a:pt x="43179" y="20954"/>
                  </a:lnTo>
                  <a:lnTo>
                    <a:pt x="0" y="20954"/>
                  </a:lnTo>
                  <a:lnTo>
                    <a:pt x="0" y="50800"/>
                  </a:lnTo>
                  <a:close/>
                </a:path>
                <a:path w="63500" h="50800">
                  <a:moveTo>
                    <a:pt x="10160" y="20320"/>
                  </a:moveTo>
                  <a:lnTo>
                    <a:pt x="10160" y="10160"/>
                  </a:lnTo>
                  <a:lnTo>
                    <a:pt x="53339" y="10160"/>
                  </a:lnTo>
                  <a:lnTo>
                    <a:pt x="53339" y="40639"/>
                  </a:lnTo>
                  <a:lnTo>
                    <a:pt x="43179" y="40639"/>
                  </a:lnTo>
                </a:path>
                <a:path w="63500" h="50800">
                  <a:moveTo>
                    <a:pt x="20320" y="10160"/>
                  </a:moveTo>
                  <a:lnTo>
                    <a:pt x="20320" y="0"/>
                  </a:lnTo>
                  <a:lnTo>
                    <a:pt x="63500" y="0"/>
                  </a:lnTo>
                  <a:lnTo>
                    <a:pt x="63500" y="30479"/>
                  </a:lnTo>
                  <a:lnTo>
                    <a:pt x="53339" y="30479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42310" y="3230879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517900" y="3220733"/>
            <a:ext cx="203200" cy="58419"/>
            <a:chOff x="3517900" y="3220733"/>
            <a:chExt cx="203200" cy="58419"/>
          </a:xfrm>
        </p:grpSpPr>
        <p:sp>
          <p:nvSpPr>
            <p:cNvPr id="10" name="object 10"/>
            <p:cNvSpPr/>
            <p:nvPr/>
          </p:nvSpPr>
          <p:spPr>
            <a:xfrm>
              <a:off x="3606800" y="3237229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7900" y="3230879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4100" y="3224529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792854" y="3220733"/>
            <a:ext cx="203200" cy="58419"/>
            <a:chOff x="3792854" y="3220733"/>
            <a:chExt cx="203200" cy="58419"/>
          </a:xfrm>
        </p:grpSpPr>
        <p:sp>
          <p:nvSpPr>
            <p:cNvPr id="14" name="object 14"/>
            <p:cNvSpPr/>
            <p:nvPr/>
          </p:nvSpPr>
          <p:spPr>
            <a:xfrm>
              <a:off x="3869054" y="3224529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92854" y="3230879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69054" y="3262629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4145279" y="322452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2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326264" y="3221999"/>
            <a:ext cx="238760" cy="57150"/>
            <a:chOff x="4326264" y="3221999"/>
            <a:chExt cx="238760" cy="57150"/>
          </a:xfrm>
        </p:grpSpPr>
        <p:sp>
          <p:nvSpPr>
            <p:cNvPr id="19" name="object 19"/>
            <p:cNvSpPr/>
            <p:nvPr/>
          </p:nvSpPr>
          <p:spPr>
            <a:xfrm>
              <a:off x="4451350" y="3255009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23410" y="322833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479" y="15239"/>
                  </a:moveTo>
                  <a:lnTo>
                    <a:pt x="30479" y="6349"/>
                  </a:lnTo>
                  <a:lnTo>
                    <a:pt x="23494" y="0"/>
                  </a:lnTo>
                  <a:lnTo>
                    <a:pt x="15239" y="0"/>
                  </a:lnTo>
                  <a:lnTo>
                    <a:pt x="6985" y="0"/>
                  </a:lnTo>
                  <a:lnTo>
                    <a:pt x="0" y="6349"/>
                  </a:lnTo>
                  <a:lnTo>
                    <a:pt x="0" y="15239"/>
                  </a:lnTo>
                  <a:lnTo>
                    <a:pt x="0" y="23494"/>
                  </a:lnTo>
                  <a:lnTo>
                    <a:pt x="6985" y="30479"/>
                  </a:lnTo>
                  <a:lnTo>
                    <a:pt x="15239" y="30479"/>
                  </a:lnTo>
                  <a:lnTo>
                    <a:pt x="23494" y="30479"/>
                  </a:lnTo>
                  <a:lnTo>
                    <a:pt x="30479" y="23494"/>
                  </a:lnTo>
                  <a:lnTo>
                    <a:pt x="30479" y="15239"/>
                  </a:lnTo>
                  <a:close/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28795" y="3224529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39" y="50800"/>
                  </a:moveTo>
                  <a:lnTo>
                    <a:pt x="50164" y="48894"/>
                  </a:lnTo>
                  <a:lnTo>
                    <a:pt x="58419" y="43814"/>
                  </a:lnTo>
                  <a:lnTo>
                    <a:pt x="63500" y="35560"/>
                  </a:lnTo>
                  <a:lnTo>
                    <a:pt x="66039" y="25400"/>
                  </a:lnTo>
                  <a:lnTo>
                    <a:pt x="63500" y="15875"/>
                  </a:lnTo>
                  <a:lnTo>
                    <a:pt x="58419" y="7620"/>
                  </a:lnTo>
                  <a:lnTo>
                    <a:pt x="50164" y="2539"/>
                  </a:lnTo>
                  <a:lnTo>
                    <a:pt x="40639" y="0"/>
                  </a:lnTo>
                  <a:lnTo>
                    <a:pt x="30479" y="2539"/>
                  </a:lnTo>
                  <a:lnTo>
                    <a:pt x="22225" y="7620"/>
                  </a:lnTo>
                  <a:lnTo>
                    <a:pt x="17144" y="15875"/>
                  </a:lnTo>
                  <a:lnTo>
                    <a:pt x="15239" y="25400"/>
                  </a:lnTo>
                </a:path>
                <a:path w="233679" h="50800">
                  <a:moveTo>
                    <a:pt x="30479" y="17779"/>
                  </a:moveTo>
                  <a:lnTo>
                    <a:pt x="15239" y="30479"/>
                  </a:lnTo>
                  <a:lnTo>
                    <a:pt x="0" y="17779"/>
                  </a:lnTo>
                </a:path>
                <a:path w="233679" h="50800">
                  <a:moveTo>
                    <a:pt x="193039" y="50800"/>
                  </a:moveTo>
                  <a:lnTo>
                    <a:pt x="182879" y="48894"/>
                  </a:lnTo>
                  <a:lnTo>
                    <a:pt x="174625" y="43814"/>
                  </a:lnTo>
                  <a:lnTo>
                    <a:pt x="169544" y="35560"/>
                  </a:lnTo>
                  <a:lnTo>
                    <a:pt x="167639" y="25400"/>
                  </a:lnTo>
                  <a:lnTo>
                    <a:pt x="169544" y="15875"/>
                  </a:lnTo>
                  <a:lnTo>
                    <a:pt x="174625" y="7620"/>
                  </a:lnTo>
                  <a:lnTo>
                    <a:pt x="182879" y="2539"/>
                  </a:lnTo>
                  <a:lnTo>
                    <a:pt x="193039" y="0"/>
                  </a:lnTo>
                  <a:lnTo>
                    <a:pt x="202564" y="2539"/>
                  </a:lnTo>
                  <a:lnTo>
                    <a:pt x="210819" y="7620"/>
                  </a:lnTo>
                  <a:lnTo>
                    <a:pt x="215900" y="15875"/>
                  </a:lnTo>
                  <a:lnTo>
                    <a:pt x="218439" y="25400"/>
                  </a:lnTo>
                </a:path>
                <a:path w="233679" h="50800">
                  <a:moveTo>
                    <a:pt x="233679" y="17779"/>
                  </a:moveTo>
                  <a:lnTo>
                    <a:pt x="218439" y="30479"/>
                  </a:lnTo>
                  <a:lnTo>
                    <a:pt x="203200" y="17779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6150" y="1130934"/>
            <a:ext cx="2703195" cy="1731645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-12700" y="2849924"/>
            <a:ext cx="69215" cy="35877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ts val="1160"/>
              </a:lnSpc>
              <a:spcBef>
                <a:spcPts val="30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520"/>
              </a:lnSpc>
            </a:pPr>
            <a:r>
              <a:rPr sz="1300" spc="-5" dirty="0">
                <a:latin typeface="Microsoft Sans Serif"/>
                <a:cs typeface="Microsoft Sans Serif"/>
              </a:rPr>
              <a:t> </a:t>
            </a:r>
            <a:endParaRPr sz="1300">
              <a:latin typeface="Microsoft Sans Serif"/>
              <a:cs typeface="Microsoft Sans Serif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43553" y="3346357"/>
            <a:ext cx="45720" cy="1117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34915" y="3346357"/>
            <a:ext cx="45720" cy="1117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-12700" y="3396745"/>
            <a:ext cx="41275" cy="914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450" dirty="0">
                <a:latin typeface="Microsoft Sans Serif"/>
                <a:cs typeface="Microsoft Sans Serif"/>
              </a:rPr>
              <a:t> </a:t>
            </a:r>
            <a:endParaRPr sz="4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" y="63449"/>
            <a:ext cx="1707514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Determinant</a:t>
            </a:r>
            <a:r>
              <a:rPr spc="30" dirty="0"/>
              <a:t> </a:t>
            </a:r>
            <a:r>
              <a:rPr spc="-40" dirty="0"/>
              <a:t>of</a:t>
            </a:r>
            <a:r>
              <a:rPr spc="20" dirty="0"/>
              <a:t> </a:t>
            </a:r>
            <a:r>
              <a:rPr spc="-40" dirty="0"/>
              <a:t>Supply</a:t>
            </a:r>
          </a:p>
        </p:txBody>
      </p:sp>
      <p:sp>
        <p:nvSpPr>
          <p:cNvPr id="3" name="object 3"/>
          <p:cNvSpPr/>
          <p:nvPr/>
        </p:nvSpPr>
        <p:spPr>
          <a:xfrm>
            <a:off x="2967354" y="324929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6729" y="325310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480"/>
                </a:moveTo>
                <a:lnTo>
                  <a:pt x="43180" y="30480"/>
                </a:lnTo>
                <a:lnTo>
                  <a:pt x="43180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ln w="5060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45154" y="324929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242310" y="3240414"/>
            <a:ext cx="203200" cy="55880"/>
            <a:chOff x="3242310" y="3240414"/>
            <a:chExt cx="203200" cy="55880"/>
          </a:xfrm>
        </p:grpSpPr>
        <p:sp>
          <p:nvSpPr>
            <p:cNvPr id="7" name="object 7"/>
            <p:cNvSpPr/>
            <p:nvPr/>
          </p:nvSpPr>
          <p:spPr>
            <a:xfrm>
              <a:off x="3305175" y="3242944"/>
              <a:ext cx="63500" cy="50800"/>
            </a:xfrm>
            <a:custGeom>
              <a:avLst/>
              <a:gdLst/>
              <a:ahLst/>
              <a:cxnLst/>
              <a:rect l="l" t="t" r="r" b="b"/>
              <a:pathLst>
                <a:path w="63500" h="50800">
                  <a:moveTo>
                    <a:pt x="0" y="50800"/>
                  </a:moveTo>
                  <a:lnTo>
                    <a:pt x="43179" y="50800"/>
                  </a:lnTo>
                  <a:lnTo>
                    <a:pt x="43179" y="20320"/>
                  </a:lnTo>
                  <a:lnTo>
                    <a:pt x="0" y="20320"/>
                  </a:lnTo>
                  <a:lnTo>
                    <a:pt x="0" y="50800"/>
                  </a:lnTo>
                  <a:close/>
                </a:path>
                <a:path w="63500" h="50800">
                  <a:moveTo>
                    <a:pt x="10160" y="20320"/>
                  </a:moveTo>
                  <a:lnTo>
                    <a:pt x="10160" y="10160"/>
                  </a:lnTo>
                  <a:lnTo>
                    <a:pt x="53339" y="10160"/>
                  </a:lnTo>
                  <a:lnTo>
                    <a:pt x="53339" y="40640"/>
                  </a:lnTo>
                  <a:lnTo>
                    <a:pt x="43179" y="40640"/>
                  </a:lnTo>
                </a:path>
                <a:path w="63500" h="50800">
                  <a:moveTo>
                    <a:pt x="20320" y="10160"/>
                  </a:moveTo>
                  <a:lnTo>
                    <a:pt x="20320" y="0"/>
                  </a:lnTo>
                  <a:lnTo>
                    <a:pt x="63500" y="0"/>
                  </a:lnTo>
                  <a:lnTo>
                    <a:pt x="63500" y="30480"/>
                  </a:lnTo>
                  <a:lnTo>
                    <a:pt x="53339" y="30480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42310" y="324929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517900" y="3239148"/>
            <a:ext cx="203200" cy="58419"/>
            <a:chOff x="3517900" y="3239148"/>
            <a:chExt cx="203200" cy="58419"/>
          </a:xfrm>
        </p:grpSpPr>
        <p:sp>
          <p:nvSpPr>
            <p:cNvPr id="10" name="object 10"/>
            <p:cNvSpPr/>
            <p:nvPr/>
          </p:nvSpPr>
          <p:spPr>
            <a:xfrm>
              <a:off x="3606800" y="325564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7900" y="324929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4100" y="324294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792854" y="3239148"/>
            <a:ext cx="203200" cy="58419"/>
            <a:chOff x="3792854" y="3239148"/>
            <a:chExt cx="203200" cy="58419"/>
          </a:xfrm>
        </p:grpSpPr>
        <p:sp>
          <p:nvSpPr>
            <p:cNvPr id="14" name="object 14"/>
            <p:cNvSpPr/>
            <p:nvPr/>
          </p:nvSpPr>
          <p:spPr>
            <a:xfrm>
              <a:off x="3869054" y="324294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92854" y="324929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69054" y="328104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4145279" y="324294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2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326264" y="3240414"/>
            <a:ext cx="238760" cy="57150"/>
            <a:chOff x="4326264" y="3240414"/>
            <a:chExt cx="238760" cy="57150"/>
          </a:xfrm>
        </p:grpSpPr>
        <p:sp>
          <p:nvSpPr>
            <p:cNvPr id="19" name="object 19"/>
            <p:cNvSpPr/>
            <p:nvPr/>
          </p:nvSpPr>
          <p:spPr>
            <a:xfrm>
              <a:off x="4451350" y="327342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19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23410" y="3246754"/>
              <a:ext cx="30480" cy="29845"/>
            </a:xfrm>
            <a:custGeom>
              <a:avLst/>
              <a:gdLst/>
              <a:ahLst/>
              <a:cxnLst/>
              <a:rect l="l" t="t" r="r" b="b"/>
              <a:pathLst>
                <a:path w="30479" h="29845">
                  <a:moveTo>
                    <a:pt x="30479" y="14605"/>
                  </a:moveTo>
                  <a:lnTo>
                    <a:pt x="30479" y="6350"/>
                  </a:lnTo>
                  <a:lnTo>
                    <a:pt x="23494" y="0"/>
                  </a:lnTo>
                  <a:lnTo>
                    <a:pt x="15239" y="0"/>
                  </a:lnTo>
                  <a:lnTo>
                    <a:pt x="6985" y="0"/>
                  </a:lnTo>
                  <a:lnTo>
                    <a:pt x="0" y="6350"/>
                  </a:lnTo>
                  <a:lnTo>
                    <a:pt x="0" y="14605"/>
                  </a:lnTo>
                  <a:lnTo>
                    <a:pt x="0" y="23494"/>
                  </a:lnTo>
                  <a:lnTo>
                    <a:pt x="6985" y="29844"/>
                  </a:lnTo>
                  <a:lnTo>
                    <a:pt x="15239" y="29844"/>
                  </a:lnTo>
                  <a:lnTo>
                    <a:pt x="23494" y="29844"/>
                  </a:lnTo>
                  <a:lnTo>
                    <a:pt x="30479" y="23494"/>
                  </a:lnTo>
                  <a:lnTo>
                    <a:pt x="30479" y="14605"/>
                  </a:lnTo>
                  <a:close/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28795" y="3242944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39" y="50800"/>
                  </a:moveTo>
                  <a:lnTo>
                    <a:pt x="50164" y="48895"/>
                  </a:lnTo>
                  <a:lnTo>
                    <a:pt x="58419" y="43180"/>
                  </a:lnTo>
                  <a:lnTo>
                    <a:pt x="63500" y="35560"/>
                  </a:lnTo>
                  <a:lnTo>
                    <a:pt x="66039" y="25400"/>
                  </a:lnTo>
                  <a:lnTo>
                    <a:pt x="63500" y="15875"/>
                  </a:lnTo>
                  <a:lnTo>
                    <a:pt x="58419" y="7620"/>
                  </a:lnTo>
                  <a:lnTo>
                    <a:pt x="50164" y="1905"/>
                  </a:lnTo>
                  <a:lnTo>
                    <a:pt x="40639" y="0"/>
                  </a:lnTo>
                  <a:lnTo>
                    <a:pt x="30479" y="1905"/>
                  </a:lnTo>
                  <a:lnTo>
                    <a:pt x="22225" y="7620"/>
                  </a:lnTo>
                  <a:lnTo>
                    <a:pt x="17144" y="15875"/>
                  </a:lnTo>
                  <a:lnTo>
                    <a:pt x="15239" y="25400"/>
                  </a:lnTo>
                </a:path>
                <a:path w="233679" h="50800">
                  <a:moveTo>
                    <a:pt x="30479" y="17780"/>
                  </a:moveTo>
                  <a:lnTo>
                    <a:pt x="15239" y="30480"/>
                  </a:lnTo>
                  <a:lnTo>
                    <a:pt x="0" y="17780"/>
                  </a:lnTo>
                </a:path>
                <a:path w="233679" h="50800">
                  <a:moveTo>
                    <a:pt x="193039" y="50800"/>
                  </a:moveTo>
                  <a:lnTo>
                    <a:pt x="182879" y="48895"/>
                  </a:lnTo>
                  <a:lnTo>
                    <a:pt x="174625" y="43180"/>
                  </a:lnTo>
                  <a:lnTo>
                    <a:pt x="169544" y="35560"/>
                  </a:lnTo>
                  <a:lnTo>
                    <a:pt x="167639" y="25400"/>
                  </a:lnTo>
                  <a:lnTo>
                    <a:pt x="169544" y="15875"/>
                  </a:lnTo>
                  <a:lnTo>
                    <a:pt x="174625" y="7620"/>
                  </a:lnTo>
                  <a:lnTo>
                    <a:pt x="182879" y="1905"/>
                  </a:lnTo>
                  <a:lnTo>
                    <a:pt x="193039" y="0"/>
                  </a:lnTo>
                  <a:lnTo>
                    <a:pt x="202564" y="1905"/>
                  </a:lnTo>
                  <a:lnTo>
                    <a:pt x="210819" y="7620"/>
                  </a:lnTo>
                  <a:lnTo>
                    <a:pt x="215900" y="15875"/>
                  </a:lnTo>
                  <a:lnTo>
                    <a:pt x="218439" y="25400"/>
                  </a:lnTo>
                </a:path>
                <a:path w="233679" h="50800">
                  <a:moveTo>
                    <a:pt x="233679" y="17780"/>
                  </a:moveTo>
                  <a:lnTo>
                    <a:pt x="218439" y="30480"/>
                  </a:lnTo>
                  <a:lnTo>
                    <a:pt x="203200" y="17780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-12700" y="319785"/>
            <a:ext cx="4267200" cy="22631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165"/>
              </a:lnSpc>
              <a:spcBef>
                <a:spcPts val="105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4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235"/>
              </a:lnSpc>
            </a:pPr>
            <a:r>
              <a:rPr sz="1050" dirty="0">
                <a:latin typeface="Microsoft Sans Serif"/>
                <a:cs typeface="Microsoft Sans Serif"/>
              </a:rPr>
              <a:t> </a:t>
            </a:r>
            <a:endParaRPr sz="1050">
              <a:latin typeface="Microsoft Sans Serif"/>
              <a:cs typeface="Microsoft Sans Serif"/>
            </a:endParaRPr>
          </a:p>
          <a:p>
            <a:pPr marL="427355" marR="1505585">
              <a:lnSpc>
                <a:spcPts val="1660"/>
              </a:lnSpc>
              <a:spcBef>
                <a:spcPts val="25"/>
              </a:spcBef>
            </a:pPr>
            <a:r>
              <a:rPr sz="1100" spc="-35" dirty="0">
                <a:latin typeface="Microsoft Sans Serif"/>
                <a:cs typeface="Microsoft Sans Serif"/>
              </a:rPr>
              <a:t>The</a:t>
            </a:r>
            <a:r>
              <a:rPr sz="1100" spc="-2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price</a:t>
            </a:r>
            <a:r>
              <a:rPr sz="1100" spc="-1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of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the</a:t>
            </a:r>
            <a:r>
              <a:rPr sz="1100" spc="-1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commodity</a:t>
            </a:r>
            <a:r>
              <a:rPr sz="1100" spc="-2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in </a:t>
            </a:r>
            <a:r>
              <a:rPr sz="1100" spc="-30" dirty="0">
                <a:latin typeface="Microsoft Sans Serif"/>
                <a:cs typeface="Microsoft Sans Serif"/>
              </a:rPr>
              <a:t>question 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Changes</a:t>
            </a:r>
            <a:r>
              <a:rPr sz="1100" spc="-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in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5" dirty="0">
                <a:latin typeface="Microsoft Sans Serif"/>
                <a:cs typeface="Microsoft Sans Serif"/>
              </a:rPr>
              <a:t>cost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of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production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427355" marR="5080">
              <a:lnSpc>
                <a:spcPct val="102000"/>
              </a:lnSpc>
              <a:spcBef>
                <a:spcPts val="175"/>
              </a:spcBef>
            </a:pPr>
            <a:r>
              <a:rPr sz="1100" spc="-30" dirty="0">
                <a:latin typeface="Microsoft Sans Serif"/>
                <a:cs typeface="Microsoft Sans Serif"/>
              </a:rPr>
              <a:t>Prices </a:t>
            </a:r>
            <a:r>
              <a:rPr sz="1100" spc="-20" dirty="0">
                <a:latin typeface="Microsoft Sans Serif"/>
                <a:cs typeface="Microsoft Sans Serif"/>
              </a:rPr>
              <a:t>of </a:t>
            </a:r>
            <a:r>
              <a:rPr sz="1100" spc="-25" dirty="0">
                <a:latin typeface="Microsoft Sans Serif"/>
                <a:cs typeface="Microsoft Sans Serif"/>
              </a:rPr>
              <a:t>related </a:t>
            </a:r>
            <a:r>
              <a:rPr sz="1100" spc="-30" dirty="0">
                <a:latin typeface="Microsoft Sans Serif"/>
                <a:cs typeface="Microsoft Sans Serif"/>
              </a:rPr>
              <a:t>products </a:t>
            </a:r>
            <a:r>
              <a:rPr sz="1100" spc="-25" dirty="0">
                <a:latin typeface="Microsoft Sans Serif"/>
                <a:cs typeface="Microsoft Sans Serif"/>
              </a:rPr>
              <a:t>(i.e. competitively </a:t>
            </a:r>
            <a:r>
              <a:rPr sz="1100" spc="-30" dirty="0">
                <a:latin typeface="Microsoft Sans Serif"/>
                <a:cs typeface="Microsoft Sans Serif"/>
              </a:rPr>
              <a:t>produced </a:t>
            </a:r>
            <a:r>
              <a:rPr sz="1100" spc="-35" dirty="0">
                <a:latin typeface="Microsoft Sans Serif"/>
                <a:cs typeface="Microsoft Sans Serif"/>
              </a:rPr>
              <a:t>goods and 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joint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supply)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427355">
              <a:lnSpc>
                <a:spcPct val="100000"/>
              </a:lnSpc>
              <a:spcBef>
                <a:spcPts val="359"/>
              </a:spcBef>
            </a:pPr>
            <a:r>
              <a:rPr sz="1100" spc="-55" dirty="0">
                <a:latin typeface="Microsoft Sans Serif"/>
                <a:cs typeface="Microsoft Sans Serif"/>
              </a:rPr>
              <a:t>C</a:t>
            </a:r>
            <a:r>
              <a:rPr sz="1100" spc="-40" dirty="0">
                <a:latin typeface="Microsoft Sans Serif"/>
                <a:cs typeface="Microsoft Sans Serif"/>
              </a:rPr>
              <a:t>hange</a:t>
            </a:r>
            <a:r>
              <a:rPr sz="1100" dirty="0">
                <a:latin typeface="Microsoft Sans Serif"/>
                <a:cs typeface="Microsoft Sans Serif"/>
              </a:rPr>
              <a:t>s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i</a:t>
            </a:r>
            <a:r>
              <a:rPr sz="1100" spc="-40" dirty="0">
                <a:latin typeface="Microsoft Sans Serif"/>
                <a:cs typeface="Microsoft Sans Serif"/>
              </a:rPr>
              <a:t>n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p</a:t>
            </a:r>
            <a:r>
              <a:rPr sz="1100" spc="-35" dirty="0">
                <a:latin typeface="Microsoft Sans Serif"/>
                <a:cs typeface="Microsoft Sans Serif"/>
              </a:rPr>
              <a:t>r</a:t>
            </a:r>
            <a:r>
              <a:rPr sz="1100" spc="-40" dirty="0">
                <a:latin typeface="Microsoft Sans Serif"/>
                <a:cs typeface="Microsoft Sans Serif"/>
              </a:rPr>
              <a:t>o</a:t>
            </a:r>
            <a:r>
              <a:rPr sz="1100" spc="-20" dirty="0">
                <a:latin typeface="Microsoft Sans Serif"/>
                <a:cs typeface="Microsoft Sans Serif"/>
              </a:rPr>
              <a:t>f</a:t>
            </a:r>
            <a:r>
              <a:rPr sz="1100" spc="-15" dirty="0">
                <a:latin typeface="Microsoft Sans Serif"/>
                <a:cs typeface="Microsoft Sans Serif"/>
              </a:rPr>
              <a:t>i</a:t>
            </a:r>
            <a:r>
              <a:rPr sz="1100" spc="5" dirty="0">
                <a:latin typeface="Microsoft Sans Serif"/>
                <a:cs typeface="Microsoft Sans Serif"/>
              </a:rPr>
              <a:t>t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427355">
              <a:lnSpc>
                <a:spcPts val="1285"/>
              </a:lnSpc>
              <a:spcBef>
                <a:spcPts val="335"/>
              </a:spcBef>
            </a:pPr>
            <a:r>
              <a:rPr sz="1100" spc="-55" dirty="0">
                <a:latin typeface="Microsoft Sans Serif"/>
                <a:cs typeface="Microsoft Sans Serif"/>
              </a:rPr>
              <a:t>C</a:t>
            </a:r>
            <a:r>
              <a:rPr sz="1100" spc="-15" dirty="0">
                <a:latin typeface="Microsoft Sans Serif"/>
                <a:cs typeface="Microsoft Sans Serif"/>
              </a:rPr>
              <a:t>li</a:t>
            </a:r>
            <a:r>
              <a:rPr sz="1100" spc="-50" dirty="0">
                <a:latin typeface="Microsoft Sans Serif"/>
                <a:cs typeface="Microsoft Sans Serif"/>
              </a:rPr>
              <a:t>ma</a:t>
            </a:r>
            <a:r>
              <a:rPr sz="1100" spc="-30" dirty="0">
                <a:latin typeface="Microsoft Sans Serif"/>
                <a:cs typeface="Microsoft Sans Serif"/>
              </a:rPr>
              <a:t>te</a:t>
            </a:r>
            <a:r>
              <a:rPr sz="1100" spc="-35" dirty="0">
                <a:latin typeface="Microsoft Sans Serif"/>
                <a:cs typeface="Microsoft Sans Serif"/>
              </a:rPr>
              <a:t> (</a:t>
            </a:r>
            <a:r>
              <a:rPr sz="1100" spc="-40" dirty="0">
                <a:latin typeface="Microsoft Sans Serif"/>
                <a:cs typeface="Microsoft Sans Serif"/>
              </a:rPr>
              <a:t>na</a:t>
            </a:r>
            <a:r>
              <a:rPr sz="1100" dirty="0">
                <a:latin typeface="Microsoft Sans Serif"/>
                <a:cs typeface="Microsoft Sans Serif"/>
              </a:rPr>
              <a:t>t</a:t>
            </a:r>
            <a:r>
              <a:rPr sz="1100" spc="-40" dirty="0">
                <a:latin typeface="Microsoft Sans Serif"/>
                <a:cs typeface="Microsoft Sans Serif"/>
              </a:rPr>
              <a:t>u</a:t>
            </a:r>
            <a:r>
              <a:rPr sz="1100" spc="-35" dirty="0">
                <a:latin typeface="Microsoft Sans Serif"/>
                <a:cs typeface="Microsoft Sans Serif"/>
              </a:rPr>
              <a:t>r</a:t>
            </a:r>
            <a:r>
              <a:rPr sz="1100" spc="-40" dirty="0">
                <a:latin typeface="Microsoft Sans Serif"/>
                <a:cs typeface="Microsoft Sans Serif"/>
              </a:rPr>
              <a:t>a</a:t>
            </a:r>
            <a:r>
              <a:rPr sz="1100" spc="15" dirty="0">
                <a:latin typeface="Microsoft Sans Serif"/>
                <a:cs typeface="Microsoft Sans Serif"/>
              </a:rPr>
              <a:t>l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phe</a:t>
            </a:r>
            <a:r>
              <a:rPr sz="1100" spc="-15" dirty="0">
                <a:latin typeface="Microsoft Sans Serif"/>
                <a:cs typeface="Microsoft Sans Serif"/>
              </a:rPr>
              <a:t>n</a:t>
            </a:r>
            <a:r>
              <a:rPr sz="1100" spc="-45" dirty="0">
                <a:latin typeface="Microsoft Sans Serif"/>
                <a:cs typeface="Microsoft Sans Serif"/>
              </a:rPr>
              <a:t>omen</a:t>
            </a:r>
            <a:r>
              <a:rPr sz="1100" spc="-10" dirty="0">
                <a:latin typeface="Microsoft Sans Serif"/>
                <a:cs typeface="Microsoft Sans Serif"/>
              </a:rPr>
              <a:t>a)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65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</p:txBody>
      </p:sp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670" y="1173606"/>
            <a:ext cx="64770" cy="64769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0670" y="1383156"/>
            <a:ext cx="64770" cy="64769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0670" y="1593849"/>
            <a:ext cx="64770" cy="64769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0670" y="1974595"/>
            <a:ext cx="64770" cy="64769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670" y="2184818"/>
            <a:ext cx="64770" cy="64769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-12700" y="2557011"/>
            <a:ext cx="74295" cy="6705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ts val="1165"/>
              </a:lnSpc>
              <a:spcBef>
                <a:spcPts val="30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710"/>
              </a:lnSpc>
            </a:pPr>
            <a:r>
              <a:rPr sz="1450" spc="-5" dirty="0">
                <a:latin typeface="Microsoft Sans Serif"/>
                <a:cs typeface="Microsoft Sans Serif"/>
              </a:rPr>
              <a:t> </a:t>
            </a:r>
            <a:endParaRPr sz="1450">
              <a:latin typeface="Microsoft Sans Serif"/>
              <a:cs typeface="Microsoft Sans Serif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043553" y="3346357"/>
            <a:ext cx="45720" cy="1117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534915" y="3346357"/>
            <a:ext cx="45720" cy="1117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-12700" y="3396745"/>
            <a:ext cx="41275" cy="914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450" dirty="0">
                <a:latin typeface="Microsoft Sans Serif"/>
                <a:cs typeface="Microsoft Sans Serif"/>
              </a:rPr>
              <a:t> </a:t>
            </a:r>
            <a:endParaRPr sz="4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" y="63449"/>
            <a:ext cx="3994150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0" dirty="0"/>
              <a:t>A</a:t>
            </a:r>
            <a:r>
              <a:rPr spc="-15" dirty="0"/>
              <a:t> </a:t>
            </a:r>
            <a:r>
              <a:rPr spc="-45" dirty="0"/>
              <a:t>change</a:t>
            </a:r>
            <a:r>
              <a:rPr spc="-10" dirty="0"/>
              <a:t> </a:t>
            </a:r>
            <a:r>
              <a:rPr spc="-40" dirty="0"/>
              <a:t>in</a:t>
            </a:r>
            <a:r>
              <a:rPr spc="-5" dirty="0"/>
              <a:t> </a:t>
            </a:r>
            <a:r>
              <a:rPr spc="-45" dirty="0"/>
              <a:t>supply</a:t>
            </a:r>
            <a:r>
              <a:rPr spc="5" dirty="0"/>
              <a:t> </a:t>
            </a:r>
            <a:r>
              <a:rPr spc="-50" dirty="0"/>
              <a:t>and</a:t>
            </a:r>
            <a:r>
              <a:rPr spc="5" dirty="0"/>
              <a:t> </a:t>
            </a:r>
            <a:r>
              <a:rPr spc="-60" dirty="0"/>
              <a:t>a</a:t>
            </a:r>
            <a:r>
              <a:rPr spc="-40" dirty="0"/>
              <a:t> </a:t>
            </a:r>
            <a:r>
              <a:rPr spc="-45" dirty="0"/>
              <a:t>change</a:t>
            </a:r>
            <a:r>
              <a:rPr spc="-10" dirty="0"/>
              <a:t> </a:t>
            </a:r>
            <a:r>
              <a:rPr spc="-40" dirty="0"/>
              <a:t>in</a:t>
            </a:r>
            <a:r>
              <a:rPr spc="-30" dirty="0"/>
              <a:t> </a:t>
            </a:r>
            <a:r>
              <a:rPr spc="-40" dirty="0"/>
              <a:t>quantity</a:t>
            </a:r>
            <a:r>
              <a:rPr spc="5" dirty="0"/>
              <a:t> </a:t>
            </a:r>
            <a:r>
              <a:rPr spc="-40" dirty="0"/>
              <a:t>supplied</a:t>
            </a:r>
          </a:p>
        </p:txBody>
      </p:sp>
      <p:sp>
        <p:nvSpPr>
          <p:cNvPr id="3" name="object 3"/>
          <p:cNvSpPr/>
          <p:nvPr/>
        </p:nvSpPr>
        <p:spPr>
          <a:xfrm>
            <a:off x="2967354" y="324675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6729" y="325056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479"/>
                </a:moveTo>
                <a:lnTo>
                  <a:pt x="43180" y="30479"/>
                </a:lnTo>
                <a:lnTo>
                  <a:pt x="4318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ln w="5060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45154" y="324675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242310" y="3237239"/>
            <a:ext cx="203200" cy="55880"/>
            <a:chOff x="3242310" y="3237239"/>
            <a:chExt cx="203200" cy="55880"/>
          </a:xfrm>
        </p:grpSpPr>
        <p:sp>
          <p:nvSpPr>
            <p:cNvPr id="7" name="object 7"/>
            <p:cNvSpPr/>
            <p:nvPr/>
          </p:nvSpPr>
          <p:spPr>
            <a:xfrm>
              <a:off x="3305175" y="3239769"/>
              <a:ext cx="63500" cy="50800"/>
            </a:xfrm>
            <a:custGeom>
              <a:avLst/>
              <a:gdLst/>
              <a:ahLst/>
              <a:cxnLst/>
              <a:rect l="l" t="t" r="r" b="b"/>
              <a:pathLst>
                <a:path w="63500" h="50800">
                  <a:moveTo>
                    <a:pt x="0" y="50800"/>
                  </a:moveTo>
                  <a:lnTo>
                    <a:pt x="43179" y="50800"/>
                  </a:lnTo>
                  <a:lnTo>
                    <a:pt x="43179" y="20320"/>
                  </a:lnTo>
                  <a:lnTo>
                    <a:pt x="0" y="20320"/>
                  </a:lnTo>
                  <a:lnTo>
                    <a:pt x="0" y="50800"/>
                  </a:lnTo>
                  <a:close/>
                </a:path>
                <a:path w="63500" h="50800">
                  <a:moveTo>
                    <a:pt x="10160" y="20320"/>
                  </a:moveTo>
                  <a:lnTo>
                    <a:pt x="10160" y="10160"/>
                  </a:lnTo>
                  <a:lnTo>
                    <a:pt x="53339" y="10160"/>
                  </a:lnTo>
                  <a:lnTo>
                    <a:pt x="53339" y="40640"/>
                  </a:lnTo>
                  <a:lnTo>
                    <a:pt x="43179" y="40640"/>
                  </a:lnTo>
                </a:path>
                <a:path w="63500" h="50800">
                  <a:moveTo>
                    <a:pt x="20320" y="10160"/>
                  </a:moveTo>
                  <a:lnTo>
                    <a:pt x="20320" y="0"/>
                  </a:lnTo>
                  <a:lnTo>
                    <a:pt x="63500" y="0"/>
                  </a:lnTo>
                  <a:lnTo>
                    <a:pt x="63500" y="30480"/>
                  </a:lnTo>
                  <a:lnTo>
                    <a:pt x="53339" y="30480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42310" y="3246119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517900" y="3235973"/>
            <a:ext cx="203200" cy="58419"/>
            <a:chOff x="3517900" y="3235973"/>
            <a:chExt cx="203200" cy="58419"/>
          </a:xfrm>
        </p:grpSpPr>
        <p:sp>
          <p:nvSpPr>
            <p:cNvPr id="10" name="object 10"/>
            <p:cNvSpPr/>
            <p:nvPr/>
          </p:nvSpPr>
          <p:spPr>
            <a:xfrm>
              <a:off x="3606800" y="325310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7900" y="3246119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4100" y="3239769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792854" y="3235973"/>
            <a:ext cx="203200" cy="58419"/>
            <a:chOff x="3792854" y="3235973"/>
            <a:chExt cx="203200" cy="58419"/>
          </a:xfrm>
        </p:grpSpPr>
        <p:sp>
          <p:nvSpPr>
            <p:cNvPr id="14" name="object 14"/>
            <p:cNvSpPr/>
            <p:nvPr/>
          </p:nvSpPr>
          <p:spPr>
            <a:xfrm>
              <a:off x="3869054" y="3239769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92854" y="3246119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69054" y="3277869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4145279" y="324040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2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326264" y="3237239"/>
            <a:ext cx="238760" cy="57785"/>
            <a:chOff x="4326264" y="3237239"/>
            <a:chExt cx="238760" cy="57785"/>
          </a:xfrm>
        </p:grpSpPr>
        <p:sp>
          <p:nvSpPr>
            <p:cNvPr id="19" name="object 19"/>
            <p:cNvSpPr/>
            <p:nvPr/>
          </p:nvSpPr>
          <p:spPr>
            <a:xfrm>
              <a:off x="4451350" y="327088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23410" y="324357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479" y="15239"/>
                  </a:moveTo>
                  <a:lnTo>
                    <a:pt x="30479" y="6985"/>
                  </a:lnTo>
                  <a:lnTo>
                    <a:pt x="23494" y="0"/>
                  </a:lnTo>
                  <a:lnTo>
                    <a:pt x="15239" y="0"/>
                  </a:lnTo>
                  <a:lnTo>
                    <a:pt x="6985" y="0"/>
                  </a:lnTo>
                  <a:lnTo>
                    <a:pt x="0" y="6985"/>
                  </a:lnTo>
                  <a:lnTo>
                    <a:pt x="0" y="15239"/>
                  </a:lnTo>
                  <a:lnTo>
                    <a:pt x="0" y="23494"/>
                  </a:lnTo>
                  <a:lnTo>
                    <a:pt x="6985" y="30480"/>
                  </a:lnTo>
                  <a:lnTo>
                    <a:pt x="15239" y="30480"/>
                  </a:lnTo>
                  <a:lnTo>
                    <a:pt x="23494" y="30480"/>
                  </a:lnTo>
                  <a:lnTo>
                    <a:pt x="30479" y="23494"/>
                  </a:lnTo>
                  <a:lnTo>
                    <a:pt x="30479" y="15239"/>
                  </a:lnTo>
                  <a:close/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28795" y="3239769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39" y="50800"/>
                  </a:moveTo>
                  <a:lnTo>
                    <a:pt x="50164" y="48260"/>
                  </a:lnTo>
                  <a:lnTo>
                    <a:pt x="58419" y="43180"/>
                  </a:lnTo>
                  <a:lnTo>
                    <a:pt x="63500" y="34925"/>
                  </a:lnTo>
                  <a:lnTo>
                    <a:pt x="66039" y="25400"/>
                  </a:lnTo>
                  <a:lnTo>
                    <a:pt x="63500" y="15240"/>
                  </a:lnTo>
                  <a:lnTo>
                    <a:pt x="58419" y="6985"/>
                  </a:lnTo>
                  <a:lnTo>
                    <a:pt x="50164" y="1905"/>
                  </a:lnTo>
                  <a:lnTo>
                    <a:pt x="40639" y="0"/>
                  </a:lnTo>
                  <a:lnTo>
                    <a:pt x="30479" y="1905"/>
                  </a:lnTo>
                  <a:lnTo>
                    <a:pt x="22225" y="6985"/>
                  </a:lnTo>
                  <a:lnTo>
                    <a:pt x="17144" y="15240"/>
                  </a:lnTo>
                  <a:lnTo>
                    <a:pt x="15239" y="25400"/>
                  </a:lnTo>
                </a:path>
                <a:path w="233679" h="50800">
                  <a:moveTo>
                    <a:pt x="30479" y="17780"/>
                  </a:moveTo>
                  <a:lnTo>
                    <a:pt x="15239" y="30480"/>
                  </a:lnTo>
                  <a:lnTo>
                    <a:pt x="0" y="17780"/>
                  </a:lnTo>
                </a:path>
                <a:path w="233679" h="50800">
                  <a:moveTo>
                    <a:pt x="193039" y="50800"/>
                  </a:moveTo>
                  <a:lnTo>
                    <a:pt x="182879" y="48260"/>
                  </a:lnTo>
                  <a:lnTo>
                    <a:pt x="174625" y="43180"/>
                  </a:lnTo>
                  <a:lnTo>
                    <a:pt x="169544" y="34925"/>
                  </a:lnTo>
                  <a:lnTo>
                    <a:pt x="167639" y="25400"/>
                  </a:lnTo>
                  <a:lnTo>
                    <a:pt x="169544" y="15240"/>
                  </a:lnTo>
                  <a:lnTo>
                    <a:pt x="174625" y="6985"/>
                  </a:lnTo>
                  <a:lnTo>
                    <a:pt x="182879" y="1905"/>
                  </a:lnTo>
                  <a:lnTo>
                    <a:pt x="193039" y="0"/>
                  </a:lnTo>
                  <a:lnTo>
                    <a:pt x="202564" y="1905"/>
                  </a:lnTo>
                  <a:lnTo>
                    <a:pt x="210819" y="6985"/>
                  </a:lnTo>
                  <a:lnTo>
                    <a:pt x="215900" y="15240"/>
                  </a:lnTo>
                  <a:lnTo>
                    <a:pt x="218439" y="25400"/>
                  </a:lnTo>
                </a:path>
                <a:path w="233679" h="50800">
                  <a:moveTo>
                    <a:pt x="233679" y="17780"/>
                  </a:moveTo>
                  <a:lnTo>
                    <a:pt x="218439" y="30480"/>
                  </a:lnTo>
                  <a:lnTo>
                    <a:pt x="203200" y="17780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-12700" y="319785"/>
            <a:ext cx="4518025" cy="2256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165"/>
              </a:lnSpc>
              <a:spcBef>
                <a:spcPts val="105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4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25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427355">
              <a:lnSpc>
                <a:spcPts val="1270"/>
              </a:lnSpc>
            </a:pPr>
            <a:r>
              <a:rPr sz="1100" spc="-40" dirty="0">
                <a:latin typeface="Microsoft Sans Serif"/>
                <a:cs typeface="Microsoft Sans Serif"/>
              </a:rPr>
              <a:t>A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change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in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quantity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supply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the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movement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along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the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same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supply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427355" marR="323850">
              <a:lnSpc>
                <a:spcPct val="101800"/>
              </a:lnSpc>
              <a:spcBef>
                <a:spcPts val="30"/>
              </a:spcBef>
            </a:pPr>
            <a:r>
              <a:rPr sz="1100" dirty="0">
                <a:latin typeface="Microsoft Sans Serif"/>
                <a:cs typeface="Microsoft Sans Serif"/>
              </a:rPr>
              <a:t>curve. </a:t>
            </a:r>
            <a:r>
              <a:rPr sz="1100" spc="-5" dirty="0">
                <a:latin typeface="Microsoft Sans Serif"/>
                <a:cs typeface="Microsoft Sans Serif"/>
              </a:rPr>
              <a:t>The change in quantity supply could </a:t>
            </a:r>
            <a:r>
              <a:rPr sz="1100" spc="5" dirty="0">
                <a:latin typeface="Microsoft Sans Serif"/>
                <a:cs typeface="Microsoft Sans Serif"/>
              </a:rPr>
              <a:t>be </a:t>
            </a:r>
            <a:r>
              <a:rPr sz="1100" spc="-5" dirty="0">
                <a:latin typeface="Microsoft Sans Serif"/>
                <a:cs typeface="Microsoft Sans Serif"/>
              </a:rPr>
              <a:t>contraction </a:t>
            </a:r>
            <a:r>
              <a:rPr sz="1100" spc="25" dirty="0">
                <a:latin typeface="Microsoft Sans Serif"/>
                <a:cs typeface="Microsoft Sans Serif"/>
              </a:rPr>
              <a:t>or </a:t>
            </a:r>
            <a:r>
              <a:rPr sz="1100" spc="3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expansion.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427355" marR="5080">
              <a:lnSpc>
                <a:spcPct val="101800"/>
              </a:lnSpc>
              <a:spcBef>
                <a:spcPts val="315"/>
              </a:spcBef>
            </a:pPr>
            <a:r>
              <a:rPr sz="1100" spc="-90" dirty="0">
                <a:latin typeface="Microsoft Sans Serif"/>
                <a:cs typeface="Microsoft Sans Serif"/>
              </a:rPr>
              <a:t>A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contraction</a:t>
            </a:r>
            <a:r>
              <a:rPr sz="1100" spc="4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supply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occurs</a:t>
            </a:r>
            <a:r>
              <a:rPr sz="1100" spc="45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when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prices</a:t>
            </a:r>
            <a:r>
              <a:rPr sz="1100" spc="4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decrease</a:t>
            </a:r>
            <a:r>
              <a:rPr sz="1100" spc="4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and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vice</a:t>
            </a:r>
            <a:r>
              <a:rPr sz="1100" spc="4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versa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(Find 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graph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in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the</a:t>
            </a:r>
            <a:r>
              <a:rPr sz="1100" spc="45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next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slide)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427355" marR="137160">
              <a:lnSpc>
                <a:spcPct val="100000"/>
              </a:lnSpc>
              <a:spcBef>
                <a:spcPts val="360"/>
              </a:spcBef>
            </a:pPr>
            <a:r>
              <a:rPr sz="1100" spc="-40" dirty="0">
                <a:latin typeface="Microsoft Sans Serif"/>
                <a:cs typeface="Microsoft Sans Serif"/>
              </a:rPr>
              <a:t>A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change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in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supply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occurs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when</a:t>
            </a:r>
            <a:r>
              <a:rPr sz="1100" spc="-25" dirty="0">
                <a:latin typeface="Microsoft Sans Serif"/>
                <a:cs typeface="Microsoft Sans Serif"/>
              </a:rPr>
              <a:t> the</a:t>
            </a:r>
            <a:r>
              <a:rPr sz="1100" spc="-30" dirty="0">
                <a:latin typeface="Microsoft Sans Serif"/>
                <a:cs typeface="Microsoft Sans Serif"/>
              </a:rPr>
              <a:t> supply </a:t>
            </a:r>
            <a:r>
              <a:rPr sz="1100" spc="-20" dirty="0">
                <a:latin typeface="Microsoft Sans Serif"/>
                <a:cs typeface="Microsoft Sans Serif"/>
              </a:rPr>
              <a:t>curve</a:t>
            </a:r>
            <a:r>
              <a:rPr sz="1100" spc="-25" dirty="0">
                <a:latin typeface="Microsoft Sans Serif"/>
                <a:cs typeface="Microsoft Sans Serif"/>
              </a:rPr>
              <a:t> either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shift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to</a:t>
            </a:r>
            <a:r>
              <a:rPr sz="1100" spc="-25" dirty="0">
                <a:latin typeface="Microsoft Sans Serif"/>
                <a:cs typeface="Microsoft Sans Serif"/>
              </a:rPr>
              <a:t> the </a:t>
            </a:r>
            <a:r>
              <a:rPr sz="1100" spc="-2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right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or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the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left.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427355" marR="103505">
              <a:lnSpc>
                <a:spcPct val="100000"/>
              </a:lnSpc>
              <a:spcBef>
                <a:spcPts val="365"/>
              </a:spcBef>
            </a:pPr>
            <a:r>
              <a:rPr sz="1100" spc="-35" dirty="0">
                <a:latin typeface="Microsoft Sans Serif"/>
                <a:cs typeface="Microsoft Sans Serif"/>
              </a:rPr>
              <a:t>This occurs </a:t>
            </a:r>
            <a:r>
              <a:rPr sz="1100" spc="-40" dirty="0">
                <a:latin typeface="Microsoft Sans Serif"/>
                <a:cs typeface="Microsoft Sans Serif"/>
              </a:rPr>
              <a:t>when </a:t>
            </a:r>
            <a:r>
              <a:rPr sz="1100" spc="-25" dirty="0">
                <a:latin typeface="Microsoft Sans Serif"/>
                <a:cs typeface="Microsoft Sans Serif"/>
              </a:rPr>
              <a:t>the </a:t>
            </a:r>
            <a:r>
              <a:rPr sz="1100" spc="-30" dirty="0">
                <a:latin typeface="Microsoft Sans Serif"/>
                <a:cs typeface="Microsoft Sans Serif"/>
              </a:rPr>
              <a:t>other </a:t>
            </a:r>
            <a:r>
              <a:rPr sz="1100" spc="-25" dirty="0">
                <a:latin typeface="Microsoft Sans Serif"/>
                <a:cs typeface="Microsoft Sans Serif"/>
              </a:rPr>
              <a:t>factors </a:t>
            </a:r>
            <a:r>
              <a:rPr sz="1100" spc="-30" dirty="0">
                <a:latin typeface="Microsoft Sans Serif"/>
                <a:cs typeface="Microsoft Sans Serif"/>
              </a:rPr>
              <a:t>determining </a:t>
            </a:r>
            <a:r>
              <a:rPr sz="1100" spc="-25" dirty="0">
                <a:latin typeface="Microsoft Sans Serif"/>
                <a:cs typeface="Microsoft Sans Serif"/>
              </a:rPr>
              <a:t>supply </a:t>
            </a:r>
            <a:r>
              <a:rPr sz="1100" spc="-40" dirty="0">
                <a:latin typeface="Microsoft Sans Serif"/>
                <a:cs typeface="Microsoft Sans Serif"/>
              </a:rPr>
              <a:t>change </a:t>
            </a:r>
            <a:r>
              <a:rPr sz="1100" spc="-25" dirty="0">
                <a:latin typeface="Microsoft Sans Serif"/>
                <a:cs typeface="Microsoft Sans Serif"/>
              </a:rPr>
              <a:t>other </a:t>
            </a:r>
            <a:r>
              <a:rPr sz="1100" spc="-2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than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the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price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5" dirty="0">
                <a:latin typeface="Microsoft Sans Serif"/>
                <a:cs typeface="Microsoft Sans Serif"/>
              </a:rPr>
              <a:t>of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the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commodity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itself.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(check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graph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below)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670" y="981963"/>
            <a:ext cx="64770" cy="64769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0670" y="1535302"/>
            <a:ext cx="64770" cy="64769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0670" y="1916683"/>
            <a:ext cx="64770" cy="64769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670" y="2298064"/>
            <a:ext cx="64770" cy="64769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-12700" y="2557011"/>
            <a:ext cx="74295" cy="6705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ts val="1165"/>
              </a:lnSpc>
              <a:spcBef>
                <a:spcPts val="30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710"/>
              </a:lnSpc>
            </a:pPr>
            <a:r>
              <a:rPr sz="1450" spc="-5" dirty="0">
                <a:latin typeface="Microsoft Sans Serif"/>
                <a:cs typeface="Microsoft Sans Serif"/>
              </a:rPr>
              <a:t> </a:t>
            </a:r>
            <a:endParaRPr sz="1450">
              <a:latin typeface="Microsoft Sans Serif"/>
              <a:cs typeface="Microsoft Sans Serif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043553" y="3346357"/>
            <a:ext cx="45720" cy="1117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534915" y="3346357"/>
            <a:ext cx="45720" cy="1117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-12700" y="3396745"/>
            <a:ext cx="41275" cy="914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450" dirty="0">
                <a:latin typeface="Microsoft Sans Serif"/>
                <a:cs typeface="Microsoft Sans Serif"/>
              </a:rPr>
              <a:t> </a:t>
            </a:r>
            <a:endParaRPr sz="4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12700" y="2817"/>
            <a:ext cx="3329304" cy="155130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19380">
              <a:lnSpc>
                <a:spcPct val="100000"/>
              </a:lnSpc>
              <a:spcBef>
                <a:spcPts val="570"/>
              </a:spcBef>
            </a:pP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Supply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Curve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Supply</a:t>
            </a: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Schedule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ts val="1165"/>
              </a:lnSpc>
              <a:spcBef>
                <a:spcPts val="350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65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975"/>
              </a:lnSpc>
              <a:spcBef>
                <a:spcPts val="10"/>
              </a:spcBef>
            </a:pPr>
            <a:r>
              <a:rPr sz="850" spc="-5" dirty="0">
                <a:latin typeface="Microsoft Sans Serif"/>
                <a:cs typeface="Microsoft Sans Serif"/>
              </a:rPr>
              <a:t> </a:t>
            </a:r>
            <a:endParaRPr sz="850">
              <a:latin typeface="Microsoft Sans Serif"/>
              <a:cs typeface="Microsoft Sans Serif"/>
            </a:endParaRPr>
          </a:p>
          <a:p>
            <a:pPr marL="1354455">
              <a:lnSpc>
                <a:spcPts val="1110"/>
              </a:lnSpc>
            </a:pPr>
            <a:r>
              <a:rPr sz="1000" spc="-55" dirty="0">
                <a:solidFill>
                  <a:srgbClr val="3333B1"/>
                </a:solidFill>
                <a:latin typeface="Microsoft Sans Serif"/>
                <a:cs typeface="Microsoft Sans Serif"/>
              </a:rPr>
              <a:t>Figure</a:t>
            </a:r>
            <a:r>
              <a:rPr sz="1000" spc="85" dirty="0">
                <a:solidFill>
                  <a:srgbClr val="3333B1"/>
                </a:solidFill>
                <a:latin typeface="Microsoft Sans Serif"/>
                <a:cs typeface="Microsoft Sans Serif"/>
              </a:rPr>
              <a:t> </a:t>
            </a:r>
            <a:r>
              <a:rPr sz="1000" spc="-60" dirty="0">
                <a:solidFill>
                  <a:srgbClr val="3333B1"/>
                </a:solidFill>
                <a:latin typeface="Microsoft Sans Serif"/>
                <a:cs typeface="Microsoft Sans Serif"/>
              </a:rPr>
              <a:t>6:</a:t>
            </a:r>
            <a:r>
              <a:rPr sz="1000" spc="85" dirty="0">
                <a:solidFill>
                  <a:srgbClr val="3333B1"/>
                </a:solidFill>
                <a:latin typeface="Microsoft Sans Serif"/>
                <a:cs typeface="Microsoft Sans Serif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Supply</a:t>
            </a:r>
            <a:r>
              <a:rPr sz="1000" spc="85" dirty="0">
                <a:latin typeface="Microsoft Sans Serif"/>
                <a:cs typeface="Microsoft Sans Serif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Schedule</a:t>
            </a:r>
            <a:r>
              <a:rPr sz="1000" spc="85" dirty="0">
                <a:latin typeface="Microsoft Sans Serif"/>
                <a:cs typeface="Microsoft Sans Serif"/>
              </a:rPr>
              <a:t> </a:t>
            </a:r>
            <a:r>
              <a:rPr sz="1000" spc="-70" dirty="0">
                <a:latin typeface="Microsoft Sans Serif"/>
                <a:cs typeface="Microsoft Sans Serif"/>
              </a:rPr>
              <a:t>and</a:t>
            </a:r>
            <a:r>
              <a:rPr sz="1000" spc="85" dirty="0">
                <a:latin typeface="Microsoft Sans Serif"/>
                <a:cs typeface="Microsoft Sans Serif"/>
              </a:rPr>
              <a:t> </a:t>
            </a:r>
            <a:r>
              <a:rPr sz="1000" spc="-50" dirty="0">
                <a:latin typeface="Microsoft Sans Serif"/>
                <a:cs typeface="Microsoft Sans Serif"/>
              </a:rPr>
              <a:t>curve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695"/>
              </a:lnSpc>
            </a:pPr>
            <a:r>
              <a:rPr sz="1450" spc="-5" dirty="0">
                <a:latin typeface="Microsoft Sans Serif"/>
                <a:cs typeface="Microsoft Sans Serif"/>
              </a:rPr>
              <a:t> </a:t>
            </a:r>
            <a:endParaRPr sz="14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67354" y="323151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6729" y="323532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480"/>
                </a:moveTo>
                <a:lnTo>
                  <a:pt x="43180" y="30480"/>
                </a:lnTo>
                <a:lnTo>
                  <a:pt x="43180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ln w="5060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45154" y="323151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099"/>
                </a:lnTo>
                <a:lnTo>
                  <a:pt x="25400" y="19049"/>
                </a:lnTo>
                <a:lnTo>
                  <a:pt x="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242310" y="3221999"/>
            <a:ext cx="203200" cy="55880"/>
            <a:chOff x="3242310" y="3221999"/>
            <a:chExt cx="203200" cy="55880"/>
          </a:xfrm>
        </p:grpSpPr>
        <p:sp>
          <p:nvSpPr>
            <p:cNvPr id="7" name="object 7"/>
            <p:cNvSpPr/>
            <p:nvPr/>
          </p:nvSpPr>
          <p:spPr>
            <a:xfrm>
              <a:off x="3305175" y="3224529"/>
              <a:ext cx="63500" cy="50800"/>
            </a:xfrm>
            <a:custGeom>
              <a:avLst/>
              <a:gdLst/>
              <a:ahLst/>
              <a:cxnLst/>
              <a:rect l="l" t="t" r="r" b="b"/>
              <a:pathLst>
                <a:path w="63500" h="50800">
                  <a:moveTo>
                    <a:pt x="0" y="50800"/>
                  </a:moveTo>
                  <a:lnTo>
                    <a:pt x="43179" y="50800"/>
                  </a:lnTo>
                  <a:lnTo>
                    <a:pt x="43179" y="20320"/>
                  </a:lnTo>
                  <a:lnTo>
                    <a:pt x="0" y="20320"/>
                  </a:lnTo>
                  <a:lnTo>
                    <a:pt x="0" y="50800"/>
                  </a:lnTo>
                  <a:close/>
                </a:path>
                <a:path w="63500" h="50800">
                  <a:moveTo>
                    <a:pt x="10160" y="20320"/>
                  </a:moveTo>
                  <a:lnTo>
                    <a:pt x="10160" y="10160"/>
                  </a:lnTo>
                  <a:lnTo>
                    <a:pt x="53339" y="10160"/>
                  </a:lnTo>
                  <a:lnTo>
                    <a:pt x="53339" y="40639"/>
                  </a:lnTo>
                  <a:lnTo>
                    <a:pt x="43179" y="40639"/>
                  </a:lnTo>
                </a:path>
                <a:path w="63500" h="50800">
                  <a:moveTo>
                    <a:pt x="20320" y="10160"/>
                  </a:moveTo>
                  <a:lnTo>
                    <a:pt x="20320" y="0"/>
                  </a:lnTo>
                  <a:lnTo>
                    <a:pt x="63500" y="0"/>
                  </a:lnTo>
                  <a:lnTo>
                    <a:pt x="63500" y="30479"/>
                  </a:lnTo>
                  <a:lnTo>
                    <a:pt x="53339" y="30479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42310" y="3230879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517900" y="3220733"/>
            <a:ext cx="203200" cy="58419"/>
            <a:chOff x="3517900" y="3220733"/>
            <a:chExt cx="203200" cy="58419"/>
          </a:xfrm>
        </p:grpSpPr>
        <p:sp>
          <p:nvSpPr>
            <p:cNvPr id="10" name="object 10"/>
            <p:cNvSpPr/>
            <p:nvPr/>
          </p:nvSpPr>
          <p:spPr>
            <a:xfrm>
              <a:off x="3606800" y="323786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7900" y="3230879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4100" y="3224529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792854" y="3220733"/>
            <a:ext cx="203200" cy="58419"/>
            <a:chOff x="3792854" y="3220733"/>
            <a:chExt cx="203200" cy="58419"/>
          </a:xfrm>
        </p:grpSpPr>
        <p:sp>
          <p:nvSpPr>
            <p:cNvPr id="14" name="object 14"/>
            <p:cNvSpPr/>
            <p:nvPr/>
          </p:nvSpPr>
          <p:spPr>
            <a:xfrm>
              <a:off x="3869054" y="3224529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92854" y="3230879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69054" y="3262629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4145279" y="322516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699"/>
                </a:moveTo>
                <a:lnTo>
                  <a:pt x="50800" y="12699"/>
                </a:lnTo>
              </a:path>
              <a:path w="50800" h="50800">
                <a:moveTo>
                  <a:pt x="12700" y="25399"/>
                </a:moveTo>
                <a:lnTo>
                  <a:pt x="50800" y="25399"/>
                </a:lnTo>
              </a:path>
              <a:path w="50800" h="50800">
                <a:moveTo>
                  <a:pt x="0" y="38099"/>
                </a:moveTo>
                <a:lnTo>
                  <a:pt x="38100" y="38099"/>
                </a:lnTo>
              </a:path>
              <a:path w="50800" h="50800">
                <a:moveTo>
                  <a:pt x="12700" y="50799"/>
                </a:moveTo>
                <a:lnTo>
                  <a:pt x="50800" y="50799"/>
                </a:lnTo>
              </a:path>
            </a:pathLst>
          </a:custGeom>
          <a:ln w="7592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326264" y="3221999"/>
            <a:ext cx="238760" cy="57785"/>
            <a:chOff x="4326264" y="3221999"/>
            <a:chExt cx="238760" cy="57785"/>
          </a:xfrm>
        </p:grpSpPr>
        <p:sp>
          <p:nvSpPr>
            <p:cNvPr id="19" name="object 19"/>
            <p:cNvSpPr/>
            <p:nvPr/>
          </p:nvSpPr>
          <p:spPr>
            <a:xfrm>
              <a:off x="4451350" y="325564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23410" y="322833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479" y="15239"/>
                  </a:moveTo>
                  <a:lnTo>
                    <a:pt x="30479" y="6984"/>
                  </a:lnTo>
                  <a:lnTo>
                    <a:pt x="23494" y="0"/>
                  </a:lnTo>
                  <a:lnTo>
                    <a:pt x="15239" y="0"/>
                  </a:lnTo>
                  <a:lnTo>
                    <a:pt x="6985" y="0"/>
                  </a:lnTo>
                  <a:lnTo>
                    <a:pt x="0" y="6984"/>
                  </a:lnTo>
                  <a:lnTo>
                    <a:pt x="0" y="15239"/>
                  </a:lnTo>
                  <a:lnTo>
                    <a:pt x="0" y="23494"/>
                  </a:lnTo>
                  <a:lnTo>
                    <a:pt x="6985" y="30479"/>
                  </a:lnTo>
                  <a:lnTo>
                    <a:pt x="15239" y="30479"/>
                  </a:lnTo>
                  <a:lnTo>
                    <a:pt x="23494" y="30479"/>
                  </a:lnTo>
                  <a:lnTo>
                    <a:pt x="30479" y="23494"/>
                  </a:lnTo>
                  <a:lnTo>
                    <a:pt x="30479" y="15239"/>
                  </a:lnTo>
                  <a:close/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28795" y="3224529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39" y="50800"/>
                  </a:moveTo>
                  <a:lnTo>
                    <a:pt x="50164" y="48894"/>
                  </a:lnTo>
                  <a:lnTo>
                    <a:pt x="58419" y="43180"/>
                  </a:lnTo>
                  <a:lnTo>
                    <a:pt x="63500" y="34925"/>
                  </a:lnTo>
                  <a:lnTo>
                    <a:pt x="66039" y="25400"/>
                  </a:lnTo>
                  <a:lnTo>
                    <a:pt x="63500" y="15239"/>
                  </a:lnTo>
                  <a:lnTo>
                    <a:pt x="58419" y="6985"/>
                  </a:lnTo>
                  <a:lnTo>
                    <a:pt x="50164" y="1904"/>
                  </a:lnTo>
                  <a:lnTo>
                    <a:pt x="40639" y="0"/>
                  </a:lnTo>
                  <a:lnTo>
                    <a:pt x="30479" y="1904"/>
                  </a:lnTo>
                  <a:lnTo>
                    <a:pt x="22225" y="6985"/>
                  </a:lnTo>
                  <a:lnTo>
                    <a:pt x="17144" y="15239"/>
                  </a:lnTo>
                  <a:lnTo>
                    <a:pt x="15239" y="25400"/>
                  </a:lnTo>
                </a:path>
                <a:path w="233679" h="50800">
                  <a:moveTo>
                    <a:pt x="30479" y="17779"/>
                  </a:moveTo>
                  <a:lnTo>
                    <a:pt x="15239" y="30479"/>
                  </a:lnTo>
                  <a:lnTo>
                    <a:pt x="0" y="17779"/>
                  </a:lnTo>
                </a:path>
                <a:path w="233679" h="50800">
                  <a:moveTo>
                    <a:pt x="193039" y="50800"/>
                  </a:moveTo>
                  <a:lnTo>
                    <a:pt x="182879" y="48894"/>
                  </a:lnTo>
                  <a:lnTo>
                    <a:pt x="174625" y="43180"/>
                  </a:lnTo>
                  <a:lnTo>
                    <a:pt x="169544" y="34925"/>
                  </a:lnTo>
                  <a:lnTo>
                    <a:pt x="167639" y="25400"/>
                  </a:lnTo>
                  <a:lnTo>
                    <a:pt x="169544" y="15239"/>
                  </a:lnTo>
                  <a:lnTo>
                    <a:pt x="174625" y="6985"/>
                  </a:lnTo>
                  <a:lnTo>
                    <a:pt x="182879" y="1904"/>
                  </a:lnTo>
                  <a:lnTo>
                    <a:pt x="193039" y="0"/>
                  </a:lnTo>
                  <a:lnTo>
                    <a:pt x="202564" y="1904"/>
                  </a:lnTo>
                  <a:lnTo>
                    <a:pt x="210819" y="6985"/>
                  </a:lnTo>
                  <a:lnTo>
                    <a:pt x="215900" y="15239"/>
                  </a:lnTo>
                  <a:lnTo>
                    <a:pt x="218439" y="25400"/>
                  </a:lnTo>
                </a:path>
                <a:path w="233679" h="50800">
                  <a:moveTo>
                    <a:pt x="233679" y="17779"/>
                  </a:moveTo>
                  <a:lnTo>
                    <a:pt x="218439" y="30479"/>
                  </a:lnTo>
                  <a:lnTo>
                    <a:pt x="203200" y="17779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-12700" y="2296769"/>
            <a:ext cx="61594" cy="913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165"/>
              </a:lnSpc>
              <a:spcBef>
                <a:spcPts val="105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4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4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5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250"/>
              </a:lnSpc>
            </a:pPr>
            <a:r>
              <a:rPr sz="1050" dirty="0">
                <a:latin typeface="Microsoft Sans Serif"/>
                <a:cs typeface="Microsoft Sans Serif"/>
              </a:rPr>
              <a:t> </a:t>
            </a:r>
            <a:endParaRPr sz="1050">
              <a:latin typeface="Microsoft Sans Serif"/>
              <a:cs typeface="Microsoft Sans Serif"/>
            </a:endParaRPr>
          </a:p>
        </p:txBody>
      </p:sp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9525" y="1568449"/>
            <a:ext cx="2053717" cy="751205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4043553" y="3346357"/>
            <a:ext cx="45720" cy="1117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34915" y="3346357"/>
            <a:ext cx="45720" cy="1117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-12700" y="3396745"/>
            <a:ext cx="41275" cy="914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450" dirty="0">
                <a:latin typeface="Microsoft Sans Serif"/>
                <a:cs typeface="Microsoft Sans Serif"/>
              </a:rPr>
              <a:t> </a:t>
            </a:r>
            <a:endParaRPr sz="4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" y="63449"/>
            <a:ext cx="1913255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Exceptional</a:t>
            </a:r>
            <a:r>
              <a:rPr spc="5" dirty="0"/>
              <a:t> </a:t>
            </a:r>
            <a:r>
              <a:rPr spc="-40" dirty="0"/>
              <a:t>Supply</a:t>
            </a:r>
            <a:r>
              <a:rPr spc="35" dirty="0"/>
              <a:t> </a:t>
            </a:r>
            <a:r>
              <a:rPr spc="-45" dirty="0"/>
              <a:t>Curve</a:t>
            </a:r>
          </a:p>
        </p:txBody>
      </p:sp>
      <p:sp>
        <p:nvSpPr>
          <p:cNvPr id="3" name="object 3"/>
          <p:cNvSpPr/>
          <p:nvPr/>
        </p:nvSpPr>
        <p:spPr>
          <a:xfrm>
            <a:off x="2967354" y="324992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6729" y="325373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479"/>
                </a:moveTo>
                <a:lnTo>
                  <a:pt x="43180" y="30479"/>
                </a:lnTo>
                <a:lnTo>
                  <a:pt x="4318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ln w="5060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45154" y="324992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242310" y="3240414"/>
            <a:ext cx="203200" cy="55880"/>
            <a:chOff x="3242310" y="3240414"/>
            <a:chExt cx="203200" cy="55880"/>
          </a:xfrm>
        </p:grpSpPr>
        <p:sp>
          <p:nvSpPr>
            <p:cNvPr id="7" name="object 7"/>
            <p:cNvSpPr/>
            <p:nvPr/>
          </p:nvSpPr>
          <p:spPr>
            <a:xfrm>
              <a:off x="3305175" y="3242944"/>
              <a:ext cx="63500" cy="50800"/>
            </a:xfrm>
            <a:custGeom>
              <a:avLst/>
              <a:gdLst/>
              <a:ahLst/>
              <a:cxnLst/>
              <a:rect l="l" t="t" r="r" b="b"/>
              <a:pathLst>
                <a:path w="63500" h="50800">
                  <a:moveTo>
                    <a:pt x="0" y="50800"/>
                  </a:moveTo>
                  <a:lnTo>
                    <a:pt x="43179" y="50800"/>
                  </a:lnTo>
                  <a:lnTo>
                    <a:pt x="43179" y="20320"/>
                  </a:lnTo>
                  <a:lnTo>
                    <a:pt x="0" y="20320"/>
                  </a:lnTo>
                  <a:lnTo>
                    <a:pt x="0" y="50800"/>
                  </a:lnTo>
                  <a:close/>
                </a:path>
                <a:path w="63500" h="50800">
                  <a:moveTo>
                    <a:pt x="10160" y="20320"/>
                  </a:moveTo>
                  <a:lnTo>
                    <a:pt x="10160" y="10160"/>
                  </a:lnTo>
                  <a:lnTo>
                    <a:pt x="53339" y="10160"/>
                  </a:lnTo>
                  <a:lnTo>
                    <a:pt x="53339" y="40640"/>
                  </a:lnTo>
                  <a:lnTo>
                    <a:pt x="43179" y="40640"/>
                  </a:lnTo>
                </a:path>
                <a:path w="63500" h="50800">
                  <a:moveTo>
                    <a:pt x="20320" y="10160"/>
                  </a:moveTo>
                  <a:lnTo>
                    <a:pt x="20320" y="0"/>
                  </a:lnTo>
                  <a:lnTo>
                    <a:pt x="63500" y="0"/>
                  </a:lnTo>
                  <a:lnTo>
                    <a:pt x="63500" y="30480"/>
                  </a:lnTo>
                  <a:lnTo>
                    <a:pt x="53339" y="30480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42310" y="324929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517900" y="3239148"/>
            <a:ext cx="203200" cy="58419"/>
            <a:chOff x="3517900" y="3239148"/>
            <a:chExt cx="203200" cy="58419"/>
          </a:xfrm>
        </p:grpSpPr>
        <p:sp>
          <p:nvSpPr>
            <p:cNvPr id="10" name="object 10"/>
            <p:cNvSpPr/>
            <p:nvPr/>
          </p:nvSpPr>
          <p:spPr>
            <a:xfrm>
              <a:off x="3606800" y="3256279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7900" y="324929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4100" y="324294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792854" y="3239148"/>
            <a:ext cx="203200" cy="58419"/>
            <a:chOff x="3792854" y="3239148"/>
            <a:chExt cx="203200" cy="58419"/>
          </a:xfrm>
        </p:grpSpPr>
        <p:sp>
          <p:nvSpPr>
            <p:cNvPr id="14" name="object 14"/>
            <p:cNvSpPr/>
            <p:nvPr/>
          </p:nvSpPr>
          <p:spPr>
            <a:xfrm>
              <a:off x="3869054" y="324294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92854" y="324929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69054" y="328104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4145279" y="324357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2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326264" y="3240414"/>
            <a:ext cx="238760" cy="57785"/>
            <a:chOff x="4326264" y="3240414"/>
            <a:chExt cx="238760" cy="57785"/>
          </a:xfrm>
        </p:grpSpPr>
        <p:sp>
          <p:nvSpPr>
            <p:cNvPr id="19" name="object 19"/>
            <p:cNvSpPr/>
            <p:nvPr/>
          </p:nvSpPr>
          <p:spPr>
            <a:xfrm>
              <a:off x="4451350" y="3274059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23410" y="3246754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479" y="15239"/>
                  </a:moveTo>
                  <a:lnTo>
                    <a:pt x="30479" y="6350"/>
                  </a:lnTo>
                  <a:lnTo>
                    <a:pt x="23494" y="0"/>
                  </a:lnTo>
                  <a:lnTo>
                    <a:pt x="15239" y="0"/>
                  </a:lnTo>
                  <a:lnTo>
                    <a:pt x="6985" y="0"/>
                  </a:lnTo>
                  <a:lnTo>
                    <a:pt x="0" y="6350"/>
                  </a:lnTo>
                  <a:lnTo>
                    <a:pt x="0" y="15239"/>
                  </a:lnTo>
                  <a:lnTo>
                    <a:pt x="0" y="23494"/>
                  </a:lnTo>
                  <a:lnTo>
                    <a:pt x="6985" y="30480"/>
                  </a:lnTo>
                  <a:lnTo>
                    <a:pt x="15239" y="30480"/>
                  </a:lnTo>
                  <a:lnTo>
                    <a:pt x="23494" y="30480"/>
                  </a:lnTo>
                  <a:lnTo>
                    <a:pt x="30479" y="23494"/>
                  </a:lnTo>
                  <a:lnTo>
                    <a:pt x="30479" y="15239"/>
                  </a:lnTo>
                  <a:close/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28795" y="3242944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39" y="50800"/>
                  </a:moveTo>
                  <a:lnTo>
                    <a:pt x="50164" y="48260"/>
                  </a:lnTo>
                  <a:lnTo>
                    <a:pt x="58419" y="43180"/>
                  </a:lnTo>
                  <a:lnTo>
                    <a:pt x="63500" y="34925"/>
                  </a:lnTo>
                  <a:lnTo>
                    <a:pt x="66039" y="25400"/>
                  </a:lnTo>
                  <a:lnTo>
                    <a:pt x="63500" y="15240"/>
                  </a:lnTo>
                  <a:lnTo>
                    <a:pt x="58419" y="6985"/>
                  </a:lnTo>
                  <a:lnTo>
                    <a:pt x="50164" y="1905"/>
                  </a:lnTo>
                  <a:lnTo>
                    <a:pt x="40639" y="0"/>
                  </a:lnTo>
                  <a:lnTo>
                    <a:pt x="30479" y="1905"/>
                  </a:lnTo>
                  <a:lnTo>
                    <a:pt x="22225" y="6985"/>
                  </a:lnTo>
                  <a:lnTo>
                    <a:pt x="17144" y="15240"/>
                  </a:lnTo>
                  <a:lnTo>
                    <a:pt x="15239" y="25400"/>
                  </a:lnTo>
                </a:path>
                <a:path w="233679" h="50800">
                  <a:moveTo>
                    <a:pt x="30479" y="17780"/>
                  </a:moveTo>
                  <a:lnTo>
                    <a:pt x="15239" y="30480"/>
                  </a:lnTo>
                  <a:lnTo>
                    <a:pt x="0" y="17780"/>
                  </a:lnTo>
                </a:path>
                <a:path w="233679" h="50800">
                  <a:moveTo>
                    <a:pt x="193039" y="50800"/>
                  </a:moveTo>
                  <a:lnTo>
                    <a:pt x="182879" y="48260"/>
                  </a:lnTo>
                  <a:lnTo>
                    <a:pt x="174625" y="43180"/>
                  </a:lnTo>
                  <a:lnTo>
                    <a:pt x="169544" y="34925"/>
                  </a:lnTo>
                  <a:lnTo>
                    <a:pt x="167639" y="25400"/>
                  </a:lnTo>
                  <a:lnTo>
                    <a:pt x="169544" y="15240"/>
                  </a:lnTo>
                  <a:lnTo>
                    <a:pt x="174625" y="6985"/>
                  </a:lnTo>
                  <a:lnTo>
                    <a:pt x="182879" y="1905"/>
                  </a:lnTo>
                  <a:lnTo>
                    <a:pt x="193039" y="0"/>
                  </a:lnTo>
                  <a:lnTo>
                    <a:pt x="202564" y="1905"/>
                  </a:lnTo>
                  <a:lnTo>
                    <a:pt x="210819" y="6985"/>
                  </a:lnTo>
                  <a:lnTo>
                    <a:pt x="215900" y="15240"/>
                  </a:lnTo>
                  <a:lnTo>
                    <a:pt x="218439" y="25400"/>
                  </a:lnTo>
                </a:path>
                <a:path w="233679" h="50800">
                  <a:moveTo>
                    <a:pt x="233679" y="17780"/>
                  </a:moveTo>
                  <a:lnTo>
                    <a:pt x="218439" y="30480"/>
                  </a:lnTo>
                  <a:lnTo>
                    <a:pt x="203200" y="17780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-12700" y="319785"/>
            <a:ext cx="59690" cy="10426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165"/>
              </a:lnSpc>
              <a:spcBef>
                <a:spcPts val="105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4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75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-12700" y="1287881"/>
            <a:ext cx="2376170" cy="1939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7355" marR="5080">
              <a:lnSpc>
                <a:spcPct val="125499"/>
              </a:lnSpc>
              <a:spcBef>
                <a:spcPts val="95"/>
              </a:spcBef>
            </a:pPr>
            <a:r>
              <a:rPr sz="1100" spc="-40" dirty="0">
                <a:latin typeface="Microsoft Sans Serif"/>
                <a:cs typeface="Microsoft Sans Serif"/>
              </a:rPr>
              <a:t>A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perfectly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elastic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supply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Curve 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A</a:t>
            </a:r>
            <a:r>
              <a:rPr sz="1100" spc="-8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p</a:t>
            </a:r>
            <a:r>
              <a:rPr sz="1100" spc="-15" dirty="0">
                <a:latin typeface="Microsoft Sans Serif"/>
                <a:cs typeface="Microsoft Sans Serif"/>
              </a:rPr>
              <a:t>e</a:t>
            </a:r>
            <a:r>
              <a:rPr sz="1100" spc="-35" dirty="0">
                <a:latin typeface="Microsoft Sans Serif"/>
                <a:cs typeface="Microsoft Sans Serif"/>
              </a:rPr>
              <a:t>r</a:t>
            </a:r>
            <a:r>
              <a:rPr sz="1100" spc="-20" dirty="0">
                <a:latin typeface="Microsoft Sans Serif"/>
                <a:cs typeface="Microsoft Sans Serif"/>
              </a:rPr>
              <a:t>f</a:t>
            </a:r>
            <a:r>
              <a:rPr sz="1100" spc="-40" dirty="0">
                <a:latin typeface="Microsoft Sans Serif"/>
                <a:cs typeface="Microsoft Sans Serif"/>
              </a:rPr>
              <a:t>e</a:t>
            </a:r>
            <a:r>
              <a:rPr sz="1100" spc="-30" dirty="0">
                <a:latin typeface="Microsoft Sans Serif"/>
                <a:cs typeface="Microsoft Sans Serif"/>
              </a:rPr>
              <a:t>c</a:t>
            </a:r>
            <a:r>
              <a:rPr sz="1100" spc="-20" dirty="0">
                <a:latin typeface="Microsoft Sans Serif"/>
                <a:cs typeface="Microsoft Sans Serif"/>
              </a:rPr>
              <a:t>t</a:t>
            </a:r>
            <a:r>
              <a:rPr sz="1100" spc="-15" dirty="0">
                <a:latin typeface="Microsoft Sans Serif"/>
                <a:cs typeface="Microsoft Sans Serif"/>
              </a:rPr>
              <a:t>l</a:t>
            </a:r>
            <a:r>
              <a:rPr sz="1100" spc="-25" dirty="0">
                <a:latin typeface="Microsoft Sans Serif"/>
                <a:cs typeface="Microsoft Sans Serif"/>
              </a:rPr>
              <a:t>y</a:t>
            </a:r>
            <a:r>
              <a:rPr sz="1100" spc="-8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in</a:t>
            </a:r>
            <a:r>
              <a:rPr sz="1100" spc="-40" dirty="0">
                <a:latin typeface="Microsoft Sans Serif"/>
                <a:cs typeface="Microsoft Sans Serif"/>
              </a:rPr>
              <a:t>e</a:t>
            </a:r>
            <a:r>
              <a:rPr sz="1100" spc="-15" dirty="0">
                <a:latin typeface="Microsoft Sans Serif"/>
                <a:cs typeface="Microsoft Sans Serif"/>
              </a:rPr>
              <a:t>l</a:t>
            </a:r>
            <a:r>
              <a:rPr sz="1100" spc="-40" dirty="0">
                <a:latin typeface="Microsoft Sans Serif"/>
                <a:cs typeface="Microsoft Sans Serif"/>
              </a:rPr>
              <a:t>a</a:t>
            </a:r>
            <a:r>
              <a:rPr sz="1100" spc="-30" dirty="0">
                <a:latin typeface="Microsoft Sans Serif"/>
                <a:cs typeface="Microsoft Sans Serif"/>
              </a:rPr>
              <a:t>s</a:t>
            </a:r>
            <a:r>
              <a:rPr sz="1100" spc="-20" dirty="0">
                <a:latin typeface="Microsoft Sans Serif"/>
                <a:cs typeface="Microsoft Sans Serif"/>
              </a:rPr>
              <a:t>t</a:t>
            </a:r>
            <a:r>
              <a:rPr sz="1100" spc="-15" dirty="0">
                <a:latin typeface="Microsoft Sans Serif"/>
                <a:cs typeface="Microsoft Sans Serif"/>
              </a:rPr>
              <a:t>i</a:t>
            </a:r>
            <a:r>
              <a:rPr sz="1100" spc="-25" dirty="0">
                <a:latin typeface="Microsoft Sans Serif"/>
                <a:cs typeface="Microsoft Sans Serif"/>
              </a:rPr>
              <a:t>c</a:t>
            </a:r>
            <a:r>
              <a:rPr sz="1100" spc="-8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s</a:t>
            </a:r>
            <a:r>
              <a:rPr sz="1100" spc="-40" dirty="0">
                <a:latin typeface="Microsoft Sans Serif"/>
                <a:cs typeface="Microsoft Sans Serif"/>
              </a:rPr>
              <a:t>upp</a:t>
            </a:r>
            <a:r>
              <a:rPr sz="1100" spc="-15" dirty="0">
                <a:latin typeface="Microsoft Sans Serif"/>
                <a:cs typeface="Microsoft Sans Serif"/>
              </a:rPr>
              <a:t>l</a:t>
            </a:r>
            <a:r>
              <a:rPr sz="1100" dirty="0">
                <a:latin typeface="Microsoft Sans Serif"/>
                <a:cs typeface="Microsoft Sans Serif"/>
              </a:rPr>
              <a:t>y</a:t>
            </a:r>
            <a:r>
              <a:rPr sz="1100" spc="-8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c</a:t>
            </a:r>
            <a:r>
              <a:rPr sz="1100" spc="-40" dirty="0">
                <a:latin typeface="Microsoft Sans Serif"/>
                <a:cs typeface="Microsoft Sans Serif"/>
              </a:rPr>
              <a:t>u</a:t>
            </a:r>
            <a:r>
              <a:rPr sz="1100" spc="-35" dirty="0">
                <a:latin typeface="Microsoft Sans Serif"/>
                <a:cs typeface="Microsoft Sans Serif"/>
              </a:rPr>
              <a:t>r</a:t>
            </a:r>
            <a:r>
              <a:rPr sz="1100" spc="-30" dirty="0">
                <a:latin typeface="Microsoft Sans Serif"/>
                <a:cs typeface="Microsoft Sans Serif"/>
              </a:rPr>
              <a:t>v</a:t>
            </a:r>
            <a:r>
              <a:rPr sz="1100" spc="-5" dirty="0">
                <a:latin typeface="Microsoft Sans Serif"/>
                <a:cs typeface="Microsoft Sans Serif"/>
              </a:rPr>
              <a:t>e </a:t>
            </a:r>
            <a:r>
              <a:rPr sz="1100" spc="-1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Ba</a:t>
            </a:r>
            <a:r>
              <a:rPr sz="1100" spc="-30" dirty="0">
                <a:latin typeface="Microsoft Sans Serif"/>
                <a:cs typeface="Microsoft Sans Serif"/>
              </a:rPr>
              <a:t>ck</a:t>
            </a:r>
            <a:r>
              <a:rPr sz="1100" spc="-55" dirty="0">
                <a:latin typeface="Microsoft Sans Serif"/>
                <a:cs typeface="Microsoft Sans Serif"/>
              </a:rPr>
              <a:t>w</a:t>
            </a:r>
            <a:r>
              <a:rPr sz="1100" spc="-40" dirty="0">
                <a:latin typeface="Microsoft Sans Serif"/>
                <a:cs typeface="Microsoft Sans Serif"/>
              </a:rPr>
              <a:t>a</a:t>
            </a:r>
            <a:r>
              <a:rPr sz="1100" spc="-35" dirty="0">
                <a:latin typeface="Microsoft Sans Serif"/>
                <a:cs typeface="Microsoft Sans Serif"/>
              </a:rPr>
              <a:t>rd</a:t>
            </a:r>
            <a:r>
              <a:rPr sz="1100" spc="-8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bend</a:t>
            </a:r>
            <a:r>
              <a:rPr sz="1100" spc="-15" dirty="0">
                <a:latin typeface="Microsoft Sans Serif"/>
                <a:cs typeface="Microsoft Sans Serif"/>
              </a:rPr>
              <a:t>i</a:t>
            </a:r>
            <a:r>
              <a:rPr sz="1100" spc="-40" dirty="0">
                <a:latin typeface="Microsoft Sans Serif"/>
                <a:cs typeface="Microsoft Sans Serif"/>
              </a:rPr>
              <a:t>n</a:t>
            </a:r>
            <a:r>
              <a:rPr sz="1100" spc="-35" dirty="0">
                <a:latin typeface="Microsoft Sans Serif"/>
                <a:cs typeface="Microsoft Sans Serif"/>
              </a:rPr>
              <a:t>g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s</a:t>
            </a:r>
            <a:r>
              <a:rPr sz="1100" spc="-40" dirty="0">
                <a:latin typeface="Microsoft Sans Serif"/>
                <a:cs typeface="Microsoft Sans Serif"/>
              </a:rPr>
              <a:t>u</a:t>
            </a:r>
            <a:r>
              <a:rPr sz="1100" spc="-15" dirty="0">
                <a:latin typeface="Microsoft Sans Serif"/>
                <a:cs typeface="Microsoft Sans Serif"/>
              </a:rPr>
              <a:t>p</a:t>
            </a:r>
            <a:r>
              <a:rPr sz="1100" spc="-40" dirty="0">
                <a:latin typeface="Microsoft Sans Serif"/>
                <a:cs typeface="Microsoft Sans Serif"/>
              </a:rPr>
              <a:t>p</a:t>
            </a:r>
            <a:r>
              <a:rPr sz="1100" spc="-15" dirty="0">
                <a:latin typeface="Microsoft Sans Serif"/>
                <a:cs typeface="Microsoft Sans Serif"/>
              </a:rPr>
              <a:t>l</a:t>
            </a:r>
            <a:r>
              <a:rPr sz="1100" spc="-20" dirty="0">
                <a:latin typeface="Microsoft Sans Serif"/>
                <a:cs typeface="Microsoft Sans Serif"/>
              </a:rPr>
              <a:t>y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c</a:t>
            </a:r>
            <a:r>
              <a:rPr sz="1100" spc="-40" dirty="0">
                <a:latin typeface="Microsoft Sans Serif"/>
                <a:cs typeface="Microsoft Sans Serif"/>
              </a:rPr>
              <a:t>u</a:t>
            </a:r>
            <a:r>
              <a:rPr sz="1100" spc="-35" dirty="0">
                <a:latin typeface="Microsoft Sans Serif"/>
                <a:cs typeface="Microsoft Sans Serif"/>
              </a:rPr>
              <a:t>r</a:t>
            </a:r>
            <a:r>
              <a:rPr sz="1100" spc="-30" dirty="0">
                <a:latin typeface="Microsoft Sans Serif"/>
                <a:cs typeface="Microsoft Sans Serif"/>
              </a:rPr>
              <a:t>v</a:t>
            </a:r>
            <a:r>
              <a:rPr sz="1100" spc="-10" dirty="0">
                <a:latin typeface="Microsoft Sans Serif"/>
                <a:cs typeface="Microsoft Sans Serif"/>
              </a:rPr>
              <a:t>e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ts val="1165"/>
              </a:lnSpc>
              <a:spcBef>
                <a:spcPts val="340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4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6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645"/>
              </a:lnSpc>
            </a:pPr>
            <a:r>
              <a:rPr sz="550" dirty="0">
                <a:latin typeface="Microsoft Sans Serif"/>
                <a:cs typeface="Microsoft Sans Serif"/>
              </a:rPr>
              <a:t> </a:t>
            </a:r>
            <a:endParaRPr sz="550">
              <a:latin typeface="Microsoft Sans Serif"/>
              <a:cs typeface="Microsoft Sans Serif"/>
            </a:endParaRPr>
          </a:p>
        </p:txBody>
      </p:sp>
      <p:pic>
        <p:nvPicPr>
          <p:cNvPr id="24" name="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670" y="1413255"/>
            <a:ext cx="64770" cy="64769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0670" y="1622805"/>
            <a:ext cx="64770" cy="64769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0670" y="1832990"/>
            <a:ext cx="64770" cy="64769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4043553" y="3346357"/>
            <a:ext cx="45720" cy="1117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534915" y="3346357"/>
            <a:ext cx="45720" cy="1117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-12700" y="3396745"/>
            <a:ext cx="41275" cy="914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450" dirty="0">
                <a:latin typeface="Microsoft Sans Serif"/>
                <a:cs typeface="Microsoft Sans Serif"/>
              </a:rPr>
              <a:t> </a:t>
            </a:r>
            <a:endParaRPr sz="4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" y="63449"/>
            <a:ext cx="847725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Equilibrium</a:t>
            </a:r>
          </a:p>
        </p:txBody>
      </p:sp>
      <p:sp>
        <p:nvSpPr>
          <p:cNvPr id="3" name="object 3"/>
          <p:cNvSpPr/>
          <p:nvPr/>
        </p:nvSpPr>
        <p:spPr>
          <a:xfrm>
            <a:off x="2967354" y="324611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6729" y="324992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480"/>
                </a:moveTo>
                <a:lnTo>
                  <a:pt x="43180" y="30480"/>
                </a:lnTo>
                <a:lnTo>
                  <a:pt x="43180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ln w="5060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45154" y="324611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242310" y="3237239"/>
            <a:ext cx="203200" cy="55880"/>
            <a:chOff x="3242310" y="3237239"/>
            <a:chExt cx="203200" cy="55880"/>
          </a:xfrm>
        </p:grpSpPr>
        <p:sp>
          <p:nvSpPr>
            <p:cNvPr id="7" name="object 7"/>
            <p:cNvSpPr/>
            <p:nvPr/>
          </p:nvSpPr>
          <p:spPr>
            <a:xfrm>
              <a:off x="3305175" y="3239769"/>
              <a:ext cx="63500" cy="50800"/>
            </a:xfrm>
            <a:custGeom>
              <a:avLst/>
              <a:gdLst/>
              <a:ahLst/>
              <a:cxnLst/>
              <a:rect l="l" t="t" r="r" b="b"/>
              <a:pathLst>
                <a:path w="63500" h="50800">
                  <a:moveTo>
                    <a:pt x="0" y="50800"/>
                  </a:moveTo>
                  <a:lnTo>
                    <a:pt x="43179" y="50800"/>
                  </a:lnTo>
                  <a:lnTo>
                    <a:pt x="43179" y="20320"/>
                  </a:lnTo>
                  <a:lnTo>
                    <a:pt x="0" y="20320"/>
                  </a:lnTo>
                  <a:lnTo>
                    <a:pt x="0" y="50800"/>
                  </a:lnTo>
                  <a:close/>
                </a:path>
                <a:path w="63500" h="50800">
                  <a:moveTo>
                    <a:pt x="10160" y="20320"/>
                  </a:moveTo>
                  <a:lnTo>
                    <a:pt x="10160" y="10160"/>
                  </a:lnTo>
                  <a:lnTo>
                    <a:pt x="53339" y="10160"/>
                  </a:lnTo>
                  <a:lnTo>
                    <a:pt x="53339" y="40640"/>
                  </a:lnTo>
                  <a:lnTo>
                    <a:pt x="43179" y="40640"/>
                  </a:lnTo>
                </a:path>
                <a:path w="63500" h="50800">
                  <a:moveTo>
                    <a:pt x="20320" y="10160"/>
                  </a:moveTo>
                  <a:lnTo>
                    <a:pt x="20320" y="0"/>
                  </a:lnTo>
                  <a:lnTo>
                    <a:pt x="63500" y="0"/>
                  </a:lnTo>
                  <a:lnTo>
                    <a:pt x="63500" y="30480"/>
                  </a:lnTo>
                  <a:lnTo>
                    <a:pt x="53339" y="30480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42310" y="3246119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517900" y="3235973"/>
            <a:ext cx="203200" cy="58419"/>
            <a:chOff x="3517900" y="3235973"/>
            <a:chExt cx="203200" cy="58419"/>
          </a:xfrm>
        </p:grpSpPr>
        <p:sp>
          <p:nvSpPr>
            <p:cNvPr id="10" name="object 10"/>
            <p:cNvSpPr/>
            <p:nvPr/>
          </p:nvSpPr>
          <p:spPr>
            <a:xfrm>
              <a:off x="3606800" y="3252469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7900" y="3246119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4100" y="3239769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792854" y="3235973"/>
            <a:ext cx="203200" cy="58419"/>
            <a:chOff x="3792854" y="3235973"/>
            <a:chExt cx="203200" cy="58419"/>
          </a:xfrm>
        </p:grpSpPr>
        <p:sp>
          <p:nvSpPr>
            <p:cNvPr id="14" name="object 14"/>
            <p:cNvSpPr/>
            <p:nvPr/>
          </p:nvSpPr>
          <p:spPr>
            <a:xfrm>
              <a:off x="3869054" y="3239769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92854" y="3246119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69054" y="3277869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4145279" y="323976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2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326264" y="3237239"/>
            <a:ext cx="238760" cy="57150"/>
            <a:chOff x="4326264" y="3237239"/>
            <a:chExt cx="238760" cy="57150"/>
          </a:xfrm>
        </p:grpSpPr>
        <p:sp>
          <p:nvSpPr>
            <p:cNvPr id="19" name="object 19"/>
            <p:cNvSpPr/>
            <p:nvPr/>
          </p:nvSpPr>
          <p:spPr>
            <a:xfrm>
              <a:off x="4451350" y="3270249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19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23410" y="3243579"/>
              <a:ext cx="30480" cy="29845"/>
            </a:xfrm>
            <a:custGeom>
              <a:avLst/>
              <a:gdLst/>
              <a:ahLst/>
              <a:cxnLst/>
              <a:rect l="l" t="t" r="r" b="b"/>
              <a:pathLst>
                <a:path w="30479" h="29845">
                  <a:moveTo>
                    <a:pt x="30479" y="14605"/>
                  </a:moveTo>
                  <a:lnTo>
                    <a:pt x="30479" y="6350"/>
                  </a:lnTo>
                  <a:lnTo>
                    <a:pt x="23494" y="0"/>
                  </a:lnTo>
                  <a:lnTo>
                    <a:pt x="15239" y="0"/>
                  </a:lnTo>
                  <a:lnTo>
                    <a:pt x="6985" y="0"/>
                  </a:lnTo>
                  <a:lnTo>
                    <a:pt x="0" y="6350"/>
                  </a:lnTo>
                  <a:lnTo>
                    <a:pt x="0" y="14605"/>
                  </a:lnTo>
                  <a:lnTo>
                    <a:pt x="0" y="23494"/>
                  </a:lnTo>
                  <a:lnTo>
                    <a:pt x="6985" y="29844"/>
                  </a:lnTo>
                  <a:lnTo>
                    <a:pt x="15239" y="29844"/>
                  </a:lnTo>
                  <a:lnTo>
                    <a:pt x="23494" y="29844"/>
                  </a:lnTo>
                  <a:lnTo>
                    <a:pt x="30479" y="23494"/>
                  </a:lnTo>
                  <a:lnTo>
                    <a:pt x="30479" y="14605"/>
                  </a:lnTo>
                  <a:close/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28795" y="3239769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39" y="50800"/>
                  </a:moveTo>
                  <a:lnTo>
                    <a:pt x="50164" y="48895"/>
                  </a:lnTo>
                  <a:lnTo>
                    <a:pt x="58419" y="43180"/>
                  </a:lnTo>
                  <a:lnTo>
                    <a:pt x="63500" y="35560"/>
                  </a:lnTo>
                  <a:lnTo>
                    <a:pt x="66039" y="25400"/>
                  </a:lnTo>
                  <a:lnTo>
                    <a:pt x="63500" y="15875"/>
                  </a:lnTo>
                  <a:lnTo>
                    <a:pt x="58419" y="7620"/>
                  </a:lnTo>
                  <a:lnTo>
                    <a:pt x="50164" y="1905"/>
                  </a:lnTo>
                  <a:lnTo>
                    <a:pt x="40639" y="0"/>
                  </a:lnTo>
                  <a:lnTo>
                    <a:pt x="30479" y="1905"/>
                  </a:lnTo>
                  <a:lnTo>
                    <a:pt x="22225" y="7620"/>
                  </a:lnTo>
                  <a:lnTo>
                    <a:pt x="17144" y="15875"/>
                  </a:lnTo>
                  <a:lnTo>
                    <a:pt x="15239" y="25400"/>
                  </a:lnTo>
                </a:path>
                <a:path w="233679" h="50800">
                  <a:moveTo>
                    <a:pt x="30479" y="17780"/>
                  </a:moveTo>
                  <a:lnTo>
                    <a:pt x="15239" y="30480"/>
                  </a:lnTo>
                  <a:lnTo>
                    <a:pt x="0" y="17780"/>
                  </a:lnTo>
                </a:path>
                <a:path w="233679" h="50800">
                  <a:moveTo>
                    <a:pt x="193039" y="50800"/>
                  </a:moveTo>
                  <a:lnTo>
                    <a:pt x="182879" y="48895"/>
                  </a:lnTo>
                  <a:lnTo>
                    <a:pt x="174625" y="43180"/>
                  </a:lnTo>
                  <a:lnTo>
                    <a:pt x="169544" y="35560"/>
                  </a:lnTo>
                  <a:lnTo>
                    <a:pt x="167639" y="25400"/>
                  </a:lnTo>
                  <a:lnTo>
                    <a:pt x="169544" y="15875"/>
                  </a:lnTo>
                  <a:lnTo>
                    <a:pt x="174625" y="7620"/>
                  </a:lnTo>
                  <a:lnTo>
                    <a:pt x="182879" y="1905"/>
                  </a:lnTo>
                  <a:lnTo>
                    <a:pt x="193039" y="0"/>
                  </a:lnTo>
                  <a:lnTo>
                    <a:pt x="202564" y="1905"/>
                  </a:lnTo>
                  <a:lnTo>
                    <a:pt x="210819" y="7620"/>
                  </a:lnTo>
                  <a:lnTo>
                    <a:pt x="215900" y="15875"/>
                  </a:lnTo>
                  <a:lnTo>
                    <a:pt x="218439" y="25400"/>
                  </a:lnTo>
                </a:path>
                <a:path w="233679" h="50800">
                  <a:moveTo>
                    <a:pt x="233679" y="17780"/>
                  </a:moveTo>
                  <a:lnTo>
                    <a:pt x="218439" y="30480"/>
                  </a:lnTo>
                  <a:lnTo>
                    <a:pt x="203200" y="17780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-12700" y="319785"/>
            <a:ext cx="4519930" cy="2387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165"/>
              </a:lnSpc>
              <a:spcBef>
                <a:spcPts val="105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4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355"/>
              </a:lnSpc>
            </a:pPr>
            <a:r>
              <a:rPr sz="1150" dirty="0">
                <a:latin typeface="Microsoft Sans Serif"/>
                <a:cs typeface="Microsoft Sans Serif"/>
              </a:rPr>
              <a:t> </a:t>
            </a:r>
            <a:endParaRPr sz="1150">
              <a:latin typeface="Microsoft Sans Serif"/>
              <a:cs typeface="Microsoft Sans Serif"/>
            </a:endParaRPr>
          </a:p>
          <a:p>
            <a:pPr marL="427355" marR="337185">
              <a:lnSpc>
                <a:spcPct val="100000"/>
              </a:lnSpc>
              <a:spcBef>
                <a:spcPts val="259"/>
              </a:spcBef>
            </a:pPr>
            <a:r>
              <a:rPr sz="1100" spc="-30" dirty="0">
                <a:latin typeface="Microsoft Sans Serif"/>
                <a:cs typeface="Microsoft Sans Serif"/>
              </a:rPr>
              <a:t>Equilibrium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is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define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as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a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point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from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which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there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tends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to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be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no 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movement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unless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demand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and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supply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changes.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427355" marR="7620">
              <a:lnSpc>
                <a:spcPct val="102800"/>
              </a:lnSpc>
              <a:spcBef>
                <a:spcPts val="300"/>
              </a:spcBef>
            </a:pPr>
            <a:r>
              <a:rPr sz="1100" spc="5" dirty="0">
                <a:latin typeface="Microsoft Sans Serif"/>
                <a:cs typeface="Microsoft Sans Serif"/>
              </a:rPr>
              <a:t>Any </a:t>
            </a:r>
            <a:r>
              <a:rPr sz="1100" spc="-5" dirty="0">
                <a:latin typeface="Microsoft Sans Serif"/>
                <a:cs typeface="Microsoft Sans Serif"/>
              </a:rPr>
              <a:t>movement away from </a:t>
            </a:r>
            <a:r>
              <a:rPr sz="1100" spc="-10" dirty="0">
                <a:latin typeface="Microsoft Sans Serif"/>
                <a:cs typeface="Microsoft Sans Serif"/>
              </a:rPr>
              <a:t>this </a:t>
            </a:r>
            <a:r>
              <a:rPr sz="1100" dirty="0">
                <a:latin typeface="Microsoft Sans Serif"/>
                <a:cs typeface="Microsoft Sans Serif"/>
              </a:rPr>
              <a:t>point </a:t>
            </a:r>
            <a:r>
              <a:rPr sz="1100" spc="-15" dirty="0">
                <a:latin typeface="Microsoft Sans Serif"/>
                <a:cs typeface="Microsoft Sans Serif"/>
              </a:rPr>
              <a:t>will </a:t>
            </a:r>
            <a:r>
              <a:rPr sz="1100" dirty="0">
                <a:latin typeface="Microsoft Sans Serif"/>
                <a:cs typeface="Microsoft Sans Serif"/>
              </a:rPr>
              <a:t>set into </a:t>
            </a:r>
            <a:r>
              <a:rPr sz="1100" spc="-5" dirty="0">
                <a:latin typeface="Microsoft Sans Serif"/>
                <a:cs typeface="Microsoft Sans Serif"/>
              </a:rPr>
              <a:t>motion </a:t>
            </a:r>
            <a:r>
              <a:rPr sz="1100" spc="5" dirty="0">
                <a:latin typeface="Microsoft Sans Serif"/>
                <a:cs typeface="Microsoft Sans Serif"/>
              </a:rPr>
              <a:t>certain 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forces </a:t>
            </a:r>
            <a:r>
              <a:rPr sz="1100" spc="-20" dirty="0">
                <a:latin typeface="Microsoft Sans Serif"/>
                <a:cs typeface="Microsoft Sans Serif"/>
              </a:rPr>
              <a:t>that will </a:t>
            </a:r>
            <a:r>
              <a:rPr sz="1100" spc="-30" dirty="0">
                <a:latin typeface="Microsoft Sans Serif"/>
                <a:cs typeface="Microsoft Sans Serif"/>
              </a:rPr>
              <a:t>cause </a:t>
            </a:r>
            <a:r>
              <a:rPr sz="1100" spc="-35" dirty="0">
                <a:latin typeface="Microsoft Sans Serif"/>
                <a:cs typeface="Microsoft Sans Serif"/>
              </a:rPr>
              <a:t>movement </a:t>
            </a:r>
            <a:r>
              <a:rPr sz="1100" spc="-25" dirty="0">
                <a:latin typeface="Microsoft Sans Serif"/>
                <a:cs typeface="Microsoft Sans Serif"/>
              </a:rPr>
              <a:t>back </a:t>
            </a:r>
            <a:r>
              <a:rPr sz="1100" spc="-20" dirty="0">
                <a:latin typeface="Microsoft Sans Serif"/>
                <a:cs typeface="Microsoft Sans Serif"/>
              </a:rPr>
              <a:t>to </a:t>
            </a:r>
            <a:r>
              <a:rPr sz="1100" spc="-10" dirty="0">
                <a:latin typeface="Microsoft Sans Serif"/>
                <a:cs typeface="Microsoft Sans Serif"/>
              </a:rPr>
              <a:t>it.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Therefore </a:t>
            </a:r>
            <a:r>
              <a:rPr sz="1100" spc="-25" dirty="0">
                <a:latin typeface="Microsoft Sans Serif"/>
                <a:cs typeface="Microsoft Sans Serif"/>
              </a:rPr>
              <a:t>equilibrium </a:t>
            </a:r>
            <a:r>
              <a:rPr sz="1100" spc="-10" dirty="0">
                <a:latin typeface="Microsoft Sans Serif"/>
                <a:cs typeface="Microsoft Sans Serif"/>
              </a:rPr>
              <a:t>is </a:t>
            </a:r>
            <a:r>
              <a:rPr sz="1100" spc="-15" dirty="0">
                <a:latin typeface="Microsoft Sans Serif"/>
                <a:cs typeface="Microsoft Sans Serif"/>
              </a:rPr>
              <a:t>a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stable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point.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427355" marR="5080">
              <a:lnSpc>
                <a:spcPct val="113700"/>
              </a:lnSpc>
              <a:spcBef>
                <a:spcPts val="155"/>
              </a:spcBef>
            </a:pPr>
            <a:r>
              <a:rPr sz="1100" spc="-30" dirty="0">
                <a:latin typeface="Microsoft Sans Serif"/>
                <a:cs typeface="Microsoft Sans Serif"/>
              </a:rPr>
              <a:t>Equilibrium </a:t>
            </a:r>
            <a:r>
              <a:rPr sz="1100" spc="-25" dirty="0">
                <a:latin typeface="Microsoft Sans Serif"/>
                <a:cs typeface="Microsoft Sans Serif"/>
              </a:rPr>
              <a:t>point </a:t>
            </a:r>
            <a:r>
              <a:rPr sz="1100" spc="-30" dirty="0">
                <a:latin typeface="Microsoft Sans Serif"/>
                <a:cs typeface="Microsoft Sans Serif"/>
              </a:rPr>
              <a:t>occurs </a:t>
            </a:r>
            <a:r>
              <a:rPr sz="1100" spc="-35" dirty="0">
                <a:latin typeface="Microsoft Sans Serif"/>
                <a:cs typeface="Microsoft Sans Serif"/>
              </a:rPr>
              <a:t>where </a:t>
            </a:r>
            <a:r>
              <a:rPr sz="1100" spc="-30" dirty="0">
                <a:latin typeface="Microsoft Sans Serif"/>
                <a:cs typeface="Microsoft Sans Serif"/>
              </a:rPr>
              <a:t>supply </a:t>
            </a:r>
            <a:r>
              <a:rPr sz="1100" spc="-35" dirty="0">
                <a:latin typeface="Microsoft Sans Serif"/>
                <a:cs typeface="Microsoft Sans Serif"/>
              </a:rPr>
              <a:t>and </a:t>
            </a:r>
            <a:r>
              <a:rPr sz="1100" spc="-40" dirty="0">
                <a:latin typeface="Microsoft Sans Serif"/>
                <a:cs typeface="Microsoft Sans Serif"/>
              </a:rPr>
              <a:t>demand </a:t>
            </a:r>
            <a:r>
              <a:rPr sz="1100" spc="-30" dirty="0">
                <a:latin typeface="Microsoft Sans Serif"/>
                <a:cs typeface="Microsoft Sans Serif"/>
              </a:rPr>
              <a:t>curve </a:t>
            </a:r>
            <a:r>
              <a:rPr sz="1100" spc="-25" dirty="0">
                <a:latin typeface="Microsoft Sans Serif"/>
                <a:cs typeface="Microsoft Sans Serif"/>
              </a:rPr>
              <a:t>intersect. </a:t>
            </a:r>
            <a:r>
              <a:rPr sz="1100" spc="-2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Equilibrium</a:t>
            </a:r>
            <a:r>
              <a:rPr sz="1100" spc="-25" dirty="0">
                <a:latin typeface="Microsoft Sans Serif"/>
                <a:cs typeface="Microsoft Sans Serif"/>
              </a:rPr>
              <a:t> price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is</a:t>
            </a:r>
            <a:r>
              <a:rPr sz="1100" spc="-25" dirty="0">
                <a:latin typeface="Microsoft Sans Serif"/>
                <a:cs typeface="Microsoft Sans Serif"/>
              </a:rPr>
              <a:t> given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on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the vertical axis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directly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to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the left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where 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supply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and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demand</a:t>
            </a:r>
            <a:r>
              <a:rPr sz="1100" spc="4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intersect.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427355" marR="382905">
              <a:lnSpc>
                <a:spcPct val="103600"/>
              </a:lnSpc>
              <a:spcBef>
                <a:spcPts val="270"/>
              </a:spcBef>
            </a:pPr>
            <a:r>
              <a:rPr sz="1100" spc="-55" dirty="0">
                <a:latin typeface="Microsoft Sans Serif"/>
                <a:cs typeface="Microsoft Sans Serif"/>
              </a:rPr>
              <a:t>T</a:t>
            </a:r>
            <a:r>
              <a:rPr sz="1100" spc="-40" dirty="0">
                <a:latin typeface="Microsoft Sans Serif"/>
                <a:cs typeface="Microsoft Sans Serif"/>
              </a:rPr>
              <a:t>he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equ</a:t>
            </a:r>
            <a:r>
              <a:rPr sz="1100" spc="-15" dirty="0">
                <a:latin typeface="Microsoft Sans Serif"/>
                <a:cs typeface="Microsoft Sans Serif"/>
              </a:rPr>
              <a:t>ili</a:t>
            </a:r>
            <a:r>
              <a:rPr sz="1100" spc="-35" dirty="0">
                <a:latin typeface="Microsoft Sans Serif"/>
                <a:cs typeface="Microsoft Sans Serif"/>
              </a:rPr>
              <a:t>br</a:t>
            </a:r>
            <a:r>
              <a:rPr sz="1100" spc="5" dirty="0">
                <a:latin typeface="Microsoft Sans Serif"/>
                <a:cs typeface="Microsoft Sans Serif"/>
              </a:rPr>
              <a:t>i</a:t>
            </a:r>
            <a:r>
              <a:rPr sz="1100" spc="-40" dirty="0">
                <a:latin typeface="Microsoft Sans Serif"/>
                <a:cs typeface="Microsoft Sans Serif"/>
              </a:rPr>
              <a:t>u</a:t>
            </a:r>
            <a:r>
              <a:rPr sz="1100" spc="-50" dirty="0">
                <a:latin typeface="Microsoft Sans Serif"/>
                <a:cs typeface="Microsoft Sans Serif"/>
              </a:rPr>
              <a:t>m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quan</a:t>
            </a:r>
            <a:r>
              <a:rPr sz="1100" spc="-20" dirty="0">
                <a:latin typeface="Microsoft Sans Serif"/>
                <a:cs typeface="Microsoft Sans Serif"/>
              </a:rPr>
              <a:t>t</a:t>
            </a:r>
            <a:r>
              <a:rPr sz="1100" spc="-15" dirty="0">
                <a:latin typeface="Microsoft Sans Serif"/>
                <a:cs typeface="Microsoft Sans Serif"/>
              </a:rPr>
              <a:t>it</a:t>
            </a:r>
            <a:r>
              <a:rPr sz="1100" spc="-5" dirty="0">
                <a:latin typeface="Microsoft Sans Serif"/>
                <a:cs typeface="Microsoft Sans Serif"/>
              </a:rPr>
              <a:t>y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de</a:t>
            </a:r>
            <a:r>
              <a:rPr sz="1100" spc="-35" dirty="0">
                <a:latin typeface="Microsoft Sans Serif"/>
                <a:cs typeface="Microsoft Sans Serif"/>
              </a:rPr>
              <a:t>m</a:t>
            </a:r>
            <a:r>
              <a:rPr sz="1100" spc="-40" dirty="0">
                <a:latin typeface="Microsoft Sans Serif"/>
                <a:cs typeface="Microsoft Sans Serif"/>
              </a:rPr>
              <a:t>ande</a:t>
            </a:r>
            <a:r>
              <a:rPr sz="1100" spc="-10" dirty="0">
                <a:latin typeface="Microsoft Sans Serif"/>
                <a:cs typeface="Microsoft Sans Serif"/>
              </a:rPr>
              <a:t>d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a</a:t>
            </a:r>
            <a:r>
              <a:rPr sz="1100" spc="-15" dirty="0">
                <a:latin typeface="Microsoft Sans Serif"/>
                <a:cs typeface="Microsoft Sans Serif"/>
              </a:rPr>
              <a:t>n</a:t>
            </a:r>
            <a:r>
              <a:rPr sz="1100" spc="-35" dirty="0">
                <a:latin typeface="Microsoft Sans Serif"/>
                <a:cs typeface="Microsoft Sans Serif"/>
              </a:rPr>
              <a:t>d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s</a:t>
            </a:r>
            <a:r>
              <a:rPr sz="1100" spc="-40" dirty="0">
                <a:latin typeface="Microsoft Sans Serif"/>
                <a:cs typeface="Microsoft Sans Serif"/>
              </a:rPr>
              <a:t>u</a:t>
            </a:r>
            <a:r>
              <a:rPr sz="1100" spc="-15" dirty="0">
                <a:latin typeface="Microsoft Sans Serif"/>
                <a:cs typeface="Microsoft Sans Serif"/>
              </a:rPr>
              <a:t>p</a:t>
            </a:r>
            <a:r>
              <a:rPr sz="1100" spc="-40" dirty="0">
                <a:latin typeface="Microsoft Sans Serif"/>
                <a:cs typeface="Microsoft Sans Serif"/>
              </a:rPr>
              <a:t>p</a:t>
            </a:r>
            <a:r>
              <a:rPr sz="1100" spc="-15" dirty="0">
                <a:latin typeface="Microsoft Sans Serif"/>
                <a:cs typeface="Microsoft Sans Serif"/>
              </a:rPr>
              <a:t>l</a:t>
            </a:r>
            <a:r>
              <a:rPr sz="1100" spc="-20" dirty="0">
                <a:latin typeface="Microsoft Sans Serif"/>
                <a:cs typeface="Microsoft Sans Serif"/>
              </a:rPr>
              <a:t>y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is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d</a:t>
            </a:r>
            <a:r>
              <a:rPr sz="1100" spc="-15" dirty="0">
                <a:latin typeface="Microsoft Sans Serif"/>
                <a:cs typeface="Microsoft Sans Serif"/>
              </a:rPr>
              <a:t>i</a:t>
            </a:r>
            <a:r>
              <a:rPr sz="1100" spc="-35" dirty="0">
                <a:latin typeface="Microsoft Sans Serif"/>
                <a:cs typeface="Microsoft Sans Serif"/>
              </a:rPr>
              <a:t>r</a:t>
            </a:r>
            <a:r>
              <a:rPr sz="1100" spc="-15" dirty="0">
                <a:latin typeface="Microsoft Sans Serif"/>
                <a:cs typeface="Microsoft Sans Serif"/>
              </a:rPr>
              <a:t>e</a:t>
            </a:r>
            <a:r>
              <a:rPr sz="1100" spc="-30" dirty="0">
                <a:latin typeface="Microsoft Sans Serif"/>
                <a:cs typeface="Microsoft Sans Serif"/>
              </a:rPr>
              <a:t>c</a:t>
            </a:r>
            <a:r>
              <a:rPr sz="1100" spc="-20" dirty="0">
                <a:latin typeface="Microsoft Sans Serif"/>
                <a:cs typeface="Microsoft Sans Serif"/>
              </a:rPr>
              <a:t>t</a:t>
            </a:r>
            <a:r>
              <a:rPr sz="1100" spc="-15" dirty="0">
                <a:latin typeface="Microsoft Sans Serif"/>
                <a:cs typeface="Microsoft Sans Serif"/>
              </a:rPr>
              <a:t>l</a:t>
            </a:r>
            <a:r>
              <a:rPr sz="1100" spc="-25" dirty="0">
                <a:latin typeface="Microsoft Sans Serif"/>
                <a:cs typeface="Microsoft Sans Serif"/>
              </a:rPr>
              <a:t>y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g</a:t>
            </a:r>
            <a:r>
              <a:rPr sz="1100" spc="-20" dirty="0">
                <a:latin typeface="Microsoft Sans Serif"/>
                <a:cs typeface="Microsoft Sans Serif"/>
              </a:rPr>
              <a:t>iv</a:t>
            </a:r>
            <a:r>
              <a:rPr sz="1100" spc="-40" dirty="0">
                <a:latin typeface="Microsoft Sans Serif"/>
                <a:cs typeface="Microsoft Sans Serif"/>
              </a:rPr>
              <a:t>e</a:t>
            </a:r>
            <a:r>
              <a:rPr sz="1100" spc="-30" dirty="0">
                <a:latin typeface="Microsoft Sans Serif"/>
                <a:cs typeface="Microsoft Sans Serif"/>
              </a:rPr>
              <a:t>n </a:t>
            </a:r>
            <a:r>
              <a:rPr sz="1100" spc="-1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underneath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the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intersection </a:t>
            </a:r>
            <a:r>
              <a:rPr sz="1100" spc="-20" dirty="0">
                <a:latin typeface="Microsoft Sans Serif"/>
                <a:cs typeface="Microsoft Sans Serif"/>
              </a:rPr>
              <a:t>of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demand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and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supply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curves. 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670" y="901064"/>
            <a:ext cx="64770" cy="64769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0670" y="1282445"/>
            <a:ext cx="64770" cy="64769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0670" y="1835784"/>
            <a:ext cx="64770" cy="64769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0670" y="2045969"/>
            <a:ext cx="64770" cy="64769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0670" y="2426715"/>
            <a:ext cx="64770" cy="64769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-12700" y="2697524"/>
            <a:ext cx="74295" cy="52705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ts val="1165"/>
              </a:lnSpc>
              <a:spcBef>
                <a:spcPts val="30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710"/>
              </a:lnSpc>
            </a:pPr>
            <a:r>
              <a:rPr sz="1450" spc="-5" dirty="0">
                <a:latin typeface="Microsoft Sans Serif"/>
                <a:cs typeface="Microsoft Sans Serif"/>
              </a:rPr>
              <a:t> </a:t>
            </a:r>
            <a:endParaRPr sz="1450">
              <a:latin typeface="Microsoft Sans Serif"/>
              <a:cs typeface="Microsoft Sans Serif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043553" y="3346357"/>
            <a:ext cx="45720" cy="1117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534915" y="3346357"/>
            <a:ext cx="45720" cy="1117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-12700" y="3396745"/>
            <a:ext cx="41275" cy="914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450" dirty="0">
                <a:latin typeface="Microsoft Sans Serif"/>
                <a:cs typeface="Microsoft Sans Serif"/>
              </a:rPr>
              <a:t> </a:t>
            </a:r>
            <a:endParaRPr sz="4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12700" y="2817"/>
            <a:ext cx="3670935" cy="118808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19380">
              <a:lnSpc>
                <a:spcPct val="100000"/>
              </a:lnSpc>
              <a:spcBef>
                <a:spcPts val="570"/>
              </a:spcBef>
            </a:pP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Equilibrium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ts val="1165"/>
              </a:lnSpc>
              <a:spcBef>
                <a:spcPts val="350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25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520"/>
              </a:lnSpc>
            </a:pPr>
            <a:r>
              <a:rPr sz="1300" spc="-5" dirty="0">
                <a:latin typeface="Microsoft Sans Serif"/>
                <a:cs typeface="Microsoft Sans Serif"/>
              </a:rPr>
              <a:t> </a:t>
            </a:r>
            <a:endParaRPr sz="1300">
              <a:latin typeface="Microsoft Sans Serif"/>
              <a:cs typeface="Microsoft Sans Serif"/>
            </a:endParaRPr>
          </a:p>
          <a:p>
            <a:pPr marL="1012825">
              <a:lnSpc>
                <a:spcPts val="1160"/>
              </a:lnSpc>
              <a:spcBef>
                <a:spcPts val="280"/>
              </a:spcBef>
            </a:pPr>
            <a:r>
              <a:rPr sz="1000" spc="-40" dirty="0">
                <a:solidFill>
                  <a:srgbClr val="3333B1"/>
                </a:solidFill>
                <a:latin typeface="Microsoft Sans Serif"/>
                <a:cs typeface="Microsoft Sans Serif"/>
              </a:rPr>
              <a:t>F</a:t>
            </a:r>
            <a:r>
              <a:rPr sz="1000" spc="-15" dirty="0">
                <a:solidFill>
                  <a:srgbClr val="3333B1"/>
                </a:solidFill>
                <a:latin typeface="Microsoft Sans Serif"/>
                <a:cs typeface="Microsoft Sans Serif"/>
              </a:rPr>
              <a:t>i</a:t>
            </a:r>
            <a:r>
              <a:rPr sz="1000" spc="-60" dirty="0">
                <a:solidFill>
                  <a:srgbClr val="3333B1"/>
                </a:solidFill>
                <a:latin typeface="Microsoft Sans Serif"/>
                <a:cs typeface="Microsoft Sans Serif"/>
              </a:rPr>
              <a:t>gu</a:t>
            </a:r>
            <a:r>
              <a:rPr sz="1000" spc="-5" dirty="0">
                <a:solidFill>
                  <a:srgbClr val="3333B1"/>
                </a:solidFill>
                <a:latin typeface="Microsoft Sans Serif"/>
                <a:cs typeface="Microsoft Sans Serif"/>
              </a:rPr>
              <a:t>r</a:t>
            </a:r>
            <a:r>
              <a:rPr sz="1000" spc="-30" dirty="0">
                <a:solidFill>
                  <a:srgbClr val="3333B1"/>
                </a:solidFill>
                <a:latin typeface="Microsoft Sans Serif"/>
                <a:cs typeface="Microsoft Sans Serif"/>
              </a:rPr>
              <a:t>e</a:t>
            </a:r>
            <a:r>
              <a:rPr sz="1000" spc="-55" dirty="0">
                <a:solidFill>
                  <a:srgbClr val="3333B1"/>
                </a:solidFill>
                <a:latin typeface="Microsoft Sans Serif"/>
                <a:cs typeface="Microsoft Sans Serif"/>
              </a:rPr>
              <a:t> </a:t>
            </a:r>
            <a:r>
              <a:rPr sz="1000" spc="-60" dirty="0">
                <a:solidFill>
                  <a:srgbClr val="3333B1"/>
                </a:solidFill>
                <a:latin typeface="Microsoft Sans Serif"/>
                <a:cs typeface="Microsoft Sans Serif"/>
              </a:rPr>
              <a:t>7</a:t>
            </a:r>
            <a:r>
              <a:rPr sz="1000" spc="-20" dirty="0">
                <a:solidFill>
                  <a:srgbClr val="3333B1"/>
                </a:solidFill>
                <a:latin typeface="Microsoft Sans Serif"/>
                <a:cs typeface="Microsoft Sans Serif"/>
              </a:rPr>
              <a:t>:</a:t>
            </a:r>
            <a:r>
              <a:rPr sz="1000" spc="-55" dirty="0">
                <a:solidFill>
                  <a:srgbClr val="3333B1"/>
                </a:solidFill>
                <a:latin typeface="Microsoft Sans Serif"/>
                <a:cs typeface="Microsoft Sans Serif"/>
              </a:rPr>
              <a:t> </a:t>
            </a:r>
            <a:r>
              <a:rPr sz="1000" spc="5" dirty="0">
                <a:latin typeface="Microsoft Sans Serif"/>
                <a:cs typeface="Microsoft Sans Serif"/>
              </a:rPr>
              <a:t>I</a:t>
            </a:r>
            <a:r>
              <a:rPr sz="1000" spc="-60" dirty="0">
                <a:latin typeface="Microsoft Sans Serif"/>
                <a:cs typeface="Microsoft Sans Serif"/>
              </a:rPr>
              <a:t>n</a:t>
            </a:r>
            <a:r>
              <a:rPr sz="1000" spc="5" dirty="0">
                <a:latin typeface="Microsoft Sans Serif"/>
                <a:cs typeface="Microsoft Sans Serif"/>
              </a:rPr>
              <a:t>t</a:t>
            </a:r>
            <a:r>
              <a:rPr sz="1000" spc="-60" dirty="0">
                <a:latin typeface="Microsoft Sans Serif"/>
                <a:cs typeface="Microsoft Sans Serif"/>
              </a:rPr>
              <a:t>e</a:t>
            </a:r>
            <a:r>
              <a:rPr sz="1000" spc="-5" dirty="0">
                <a:latin typeface="Microsoft Sans Serif"/>
                <a:cs typeface="Microsoft Sans Serif"/>
              </a:rPr>
              <a:t>r</a:t>
            </a:r>
            <a:r>
              <a:rPr sz="1000" spc="-35" dirty="0">
                <a:latin typeface="Microsoft Sans Serif"/>
                <a:cs typeface="Microsoft Sans Serif"/>
              </a:rPr>
              <a:t>a</a:t>
            </a:r>
            <a:r>
              <a:rPr sz="1000" spc="-50" dirty="0">
                <a:latin typeface="Microsoft Sans Serif"/>
                <a:cs typeface="Microsoft Sans Serif"/>
              </a:rPr>
              <a:t>c</a:t>
            </a:r>
            <a:r>
              <a:rPr sz="1000" spc="-15" dirty="0">
                <a:latin typeface="Microsoft Sans Serif"/>
                <a:cs typeface="Microsoft Sans Serif"/>
              </a:rPr>
              <a:t>t</a:t>
            </a:r>
            <a:r>
              <a:rPr sz="1000" spc="5" dirty="0">
                <a:latin typeface="Microsoft Sans Serif"/>
                <a:cs typeface="Microsoft Sans Serif"/>
              </a:rPr>
              <a:t>i</a:t>
            </a:r>
            <a:r>
              <a:rPr sz="1000" spc="-35" dirty="0">
                <a:latin typeface="Microsoft Sans Serif"/>
                <a:cs typeface="Microsoft Sans Serif"/>
              </a:rPr>
              <a:t>o</a:t>
            </a:r>
            <a:r>
              <a:rPr sz="1000" spc="-55" dirty="0">
                <a:latin typeface="Microsoft Sans Serif"/>
                <a:cs typeface="Microsoft Sans Serif"/>
              </a:rPr>
              <a:t>n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b</a:t>
            </a:r>
            <a:r>
              <a:rPr sz="1000" spc="-60" dirty="0">
                <a:latin typeface="Microsoft Sans Serif"/>
                <a:cs typeface="Microsoft Sans Serif"/>
              </a:rPr>
              <a:t>e</a:t>
            </a:r>
            <a:r>
              <a:rPr sz="1000" spc="-15" dirty="0">
                <a:latin typeface="Microsoft Sans Serif"/>
                <a:cs typeface="Microsoft Sans Serif"/>
              </a:rPr>
              <a:t>t</a:t>
            </a:r>
            <a:r>
              <a:rPr sz="1000" spc="-30" dirty="0">
                <a:latin typeface="Microsoft Sans Serif"/>
                <a:cs typeface="Microsoft Sans Serif"/>
              </a:rPr>
              <a:t>w</a:t>
            </a:r>
            <a:r>
              <a:rPr sz="1000" spc="-35" dirty="0">
                <a:latin typeface="Microsoft Sans Serif"/>
                <a:cs typeface="Microsoft Sans Serif"/>
              </a:rPr>
              <a:t>een</a:t>
            </a:r>
            <a:r>
              <a:rPr sz="1000" spc="-55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deman</a:t>
            </a:r>
            <a:r>
              <a:rPr sz="1000" spc="-55" dirty="0">
                <a:latin typeface="Microsoft Sans Serif"/>
                <a:cs typeface="Microsoft Sans Serif"/>
              </a:rPr>
              <a:t>d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an</a:t>
            </a:r>
            <a:r>
              <a:rPr sz="1000" spc="-55" dirty="0">
                <a:latin typeface="Microsoft Sans Serif"/>
                <a:cs typeface="Microsoft Sans Serif"/>
              </a:rPr>
              <a:t>d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s</a:t>
            </a:r>
            <a:r>
              <a:rPr sz="1000" spc="-35" dirty="0">
                <a:latin typeface="Microsoft Sans Serif"/>
                <a:cs typeface="Microsoft Sans Serif"/>
              </a:rPr>
              <a:t>up</a:t>
            </a:r>
            <a:r>
              <a:rPr sz="1000" spc="-60" dirty="0">
                <a:latin typeface="Microsoft Sans Serif"/>
                <a:cs typeface="Microsoft Sans Serif"/>
              </a:rPr>
              <a:t>p</a:t>
            </a:r>
            <a:r>
              <a:rPr sz="1000" spc="5" dirty="0">
                <a:latin typeface="Microsoft Sans Serif"/>
                <a:cs typeface="Microsoft Sans Serif"/>
              </a:rPr>
              <a:t>l</a:t>
            </a:r>
            <a:r>
              <a:rPr sz="1000" spc="-20" dirty="0">
                <a:latin typeface="Microsoft Sans Serif"/>
                <a:cs typeface="Microsoft Sans Serif"/>
              </a:rPr>
              <a:t>y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400"/>
              </a:lnSpc>
            </a:pP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67354" y="323087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6729" y="323532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480"/>
                </a:moveTo>
                <a:lnTo>
                  <a:pt x="43180" y="30480"/>
                </a:lnTo>
                <a:lnTo>
                  <a:pt x="43180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ln w="5060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45154" y="323087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242310" y="3221999"/>
            <a:ext cx="203200" cy="55880"/>
            <a:chOff x="3242310" y="3221999"/>
            <a:chExt cx="203200" cy="55880"/>
          </a:xfrm>
        </p:grpSpPr>
        <p:sp>
          <p:nvSpPr>
            <p:cNvPr id="7" name="object 7"/>
            <p:cNvSpPr/>
            <p:nvPr/>
          </p:nvSpPr>
          <p:spPr>
            <a:xfrm>
              <a:off x="3305175" y="3224529"/>
              <a:ext cx="63500" cy="50800"/>
            </a:xfrm>
            <a:custGeom>
              <a:avLst/>
              <a:gdLst/>
              <a:ahLst/>
              <a:cxnLst/>
              <a:rect l="l" t="t" r="r" b="b"/>
              <a:pathLst>
                <a:path w="63500" h="50800">
                  <a:moveTo>
                    <a:pt x="0" y="50800"/>
                  </a:moveTo>
                  <a:lnTo>
                    <a:pt x="43179" y="50800"/>
                  </a:lnTo>
                  <a:lnTo>
                    <a:pt x="43179" y="20954"/>
                  </a:lnTo>
                  <a:lnTo>
                    <a:pt x="0" y="20954"/>
                  </a:lnTo>
                  <a:lnTo>
                    <a:pt x="0" y="50800"/>
                  </a:lnTo>
                  <a:close/>
                </a:path>
                <a:path w="63500" h="50800">
                  <a:moveTo>
                    <a:pt x="10160" y="20320"/>
                  </a:moveTo>
                  <a:lnTo>
                    <a:pt x="10160" y="10160"/>
                  </a:lnTo>
                  <a:lnTo>
                    <a:pt x="53339" y="10160"/>
                  </a:lnTo>
                  <a:lnTo>
                    <a:pt x="53339" y="40639"/>
                  </a:lnTo>
                  <a:lnTo>
                    <a:pt x="43179" y="40639"/>
                  </a:lnTo>
                </a:path>
                <a:path w="63500" h="50800">
                  <a:moveTo>
                    <a:pt x="20320" y="10160"/>
                  </a:moveTo>
                  <a:lnTo>
                    <a:pt x="20320" y="0"/>
                  </a:lnTo>
                  <a:lnTo>
                    <a:pt x="63500" y="0"/>
                  </a:lnTo>
                  <a:lnTo>
                    <a:pt x="63500" y="30479"/>
                  </a:lnTo>
                  <a:lnTo>
                    <a:pt x="53339" y="30479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42310" y="3230879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517900" y="3220733"/>
            <a:ext cx="203200" cy="58419"/>
            <a:chOff x="3517900" y="3220733"/>
            <a:chExt cx="203200" cy="58419"/>
          </a:xfrm>
        </p:grpSpPr>
        <p:sp>
          <p:nvSpPr>
            <p:cNvPr id="10" name="object 10"/>
            <p:cNvSpPr/>
            <p:nvPr/>
          </p:nvSpPr>
          <p:spPr>
            <a:xfrm>
              <a:off x="3606800" y="3237229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7900" y="3230879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4100" y="3224529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792854" y="3220733"/>
            <a:ext cx="203200" cy="58419"/>
            <a:chOff x="3792854" y="3220733"/>
            <a:chExt cx="203200" cy="58419"/>
          </a:xfrm>
        </p:grpSpPr>
        <p:sp>
          <p:nvSpPr>
            <p:cNvPr id="14" name="object 14"/>
            <p:cNvSpPr/>
            <p:nvPr/>
          </p:nvSpPr>
          <p:spPr>
            <a:xfrm>
              <a:off x="3869054" y="3224529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92854" y="3230879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69054" y="3262629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4145279" y="322452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2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326264" y="3221999"/>
            <a:ext cx="238760" cy="57150"/>
            <a:chOff x="4326264" y="3221999"/>
            <a:chExt cx="238760" cy="57150"/>
          </a:xfrm>
        </p:grpSpPr>
        <p:sp>
          <p:nvSpPr>
            <p:cNvPr id="19" name="object 19"/>
            <p:cNvSpPr/>
            <p:nvPr/>
          </p:nvSpPr>
          <p:spPr>
            <a:xfrm>
              <a:off x="4451350" y="3255009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23410" y="3228339"/>
              <a:ext cx="30480" cy="29845"/>
            </a:xfrm>
            <a:custGeom>
              <a:avLst/>
              <a:gdLst/>
              <a:ahLst/>
              <a:cxnLst/>
              <a:rect l="l" t="t" r="r" b="b"/>
              <a:pathLst>
                <a:path w="30479" h="29845">
                  <a:moveTo>
                    <a:pt x="30479" y="15239"/>
                  </a:moveTo>
                  <a:lnTo>
                    <a:pt x="30479" y="6349"/>
                  </a:lnTo>
                  <a:lnTo>
                    <a:pt x="23494" y="0"/>
                  </a:lnTo>
                  <a:lnTo>
                    <a:pt x="15239" y="0"/>
                  </a:lnTo>
                  <a:lnTo>
                    <a:pt x="6985" y="0"/>
                  </a:lnTo>
                  <a:lnTo>
                    <a:pt x="0" y="6349"/>
                  </a:lnTo>
                  <a:lnTo>
                    <a:pt x="0" y="15239"/>
                  </a:lnTo>
                  <a:lnTo>
                    <a:pt x="0" y="23494"/>
                  </a:lnTo>
                  <a:lnTo>
                    <a:pt x="6985" y="29844"/>
                  </a:lnTo>
                  <a:lnTo>
                    <a:pt x="15239" y="29844"/>
                  </a:lnTo>
                  <a:lnTo>
                    <a:pt x="23494" y="29844"/>
                  </a:lnTo>
                  <a:lnTo>
                    <a:pt x="30479" y="23494"/>
                  </a:lnTo>
                  <a:lnTo>
                    <a:pt x="30479" y="15239"/>
                  </a:lnTo>
                  <a:close/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28795" y="3224529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39" y="50800"/>
                  </a:moveTo>
                  <a:lnTo>
                    <a:pt x="50164" y="48894"/>
                  </a:lnTo>
                  <a:lnTo>
                    <a:pt x="58419" y="43814"/>
                  </a:lnTo>
                  <a:lnTo>
                    <a:pt x="63500" y="35560"/>
                  </a:lnTo>
                  <a:lnTo>
                    <a:pt x="66039" y="25400"/>
                  </a:lnTo>
                  <a:lnTo>
                    <a:pt x="63500" y="15875"/>
                  </a:lnTo>
                  <a:lnTo>
                    <a:pt x="58419" y="7620"/>
                  </a:lnTo>
                  <a:lnTo>
                    <a:pt x="50164" y="2539"/>
                  </a:lnTo>
                  <a:lnTo>
                    <a:pt x="40639" y="0"/>
                  </a:lnTo>
                  <a:lnTo>
                    <a:pt x="30479" y="2539"/>
                  </a:lnTo>
                  <a:lnTo>
                    <a:pt x="22225" y="7620"/>
                  </a:lnTo>
                  <a:lnTo>
                    <a:pt x="17144" y="15875"/>
                  </a:lnTo>
                  <a:lnTo>
                    <a:pt x="15239" y="25400"/>
                  </a:lnTo>
                </a:path>
                <a:path w="233679" h="50800">
                  <a:moveTo>
                    <a:pt x="30479" y="17779"/>
                  </a:moveTo>
                  <a:lnTo>
                    <a:pt x="15239" y="30479"/>
                  </a:lnTo>
                  <a:lnTo>
                    <a:pt x="0" y="17779"/>
                  </a:lnTo>
                </a:path>
                <a:path w="233679" h="50800">
                  <a:moveTo>
                    <a:pt x="193039" y="50800"/>
                  </a:moveTo>
                  <a:lnTo>
                    <a:pt x="182879" y="48894"/>
                  </a:lnTo>
                  <a:lnTo>
                    <a:pt x="174625" y="43814"/>
                  </a:lnTo>
                  <a:lnTo>
                    <a:pt x="169544" y="35560"/>
                  </a:lnTo>
                  <a:lnTo>
                    <a:pt x="167639" y="25400"/>
                  </a:lnTo>
                  <a:lnTo>
                    <a:pt x="169544" y="15875"/>
                  </a:lnTo>
                  <a:lnTo>
                    <a:pt x="174625" y="7620"/>
                  </a:lnTo>
                  <a:lnTo>
                    <a:pt x="182879" y="2539"/>
                  </a:lnTo>
                  <a:lnTo>
                    <a:pt x="193039" y="0"/>
                  </a:lnTo>
                  <a:lnTo>
                    <a:pt x="202564" y="2539"/>
                  </a:lnTo>
                  <a:lnTo>
                    <a:pt x="210819" y="7620"/>
                  </a:lnTo>
                  <a:lnTo>
                    <a:pt x="215900" y="15875"/>
                  </a:lnTo>
                  <a:lnTo>
                    <a:pt x="218439" y="25400"/>
                  </a:lnTo>
                </a:path>
                <a:path w="233679" h="50800">
                  <a:moveTo>
                    <a:pt x="233679" y="17779"/>
                  </a:moveTo>
                  <a:lnTo>
                    <a:pt x="218439" y="30479"/>
                  </a:lnTo>
                  <a:lnTo>
                    <a:pt x="203200" y="17779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7460" y="1204594"/>
            <a:ext cx="1965960" cy="1554480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-12700" y="2746292"/>
            <a:ext cx="59690" cy="46672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ts val="1165"/>
              </a:lnSpc>
              <a:spcBef>
                <a:spcPts val="30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65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43553" y="3346357"/>
            <a:ext cx="45720" cy="1117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34915" y="3346357"/>
            <a:ext cx="45720" cy="1117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-12700" y="3396745"/>
            <a:ext cx="41275" cy="914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450" dirty="0">
                <a:latin typeface="Microsoft Sans Serif"/>
                <a:cs typeface="Microsoft Sans Serif"/>
              </a:rPr>
              <a:t> </a:t>
            </a:r>
            <a:endParaRPr sz="4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" y="63449"/>
            <a:ext cx="1693545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Mathematical</a:t>
            </a:r>
            <a:r>
              <a:rPr spc="20" dirty="0"/>
              <a:t> </a:t>
            </a:r>
            <a:r>
              <a:rPr spc="-50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2967354" y="324929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6729" y="325373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479"/>
                </a:moveTo>
                <a:lnTo>
                  <a:pt x="43180" y="30479"/>
                </a:lnTo>
                <a:lnTo>
                  <a:pt x="4318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ln w="5060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45154" y="324929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242310" y="3240414"/>
            <a:ext cx="203200" cy="55880"/>
            <a:chOff x="3242310" y="3240414"/>
            <a:chExt cx="203200" cy="55880"/>
          </a:xfrm>
        </p:grpSpPr>
        <p:sp>
          <p:nvSpPr>
            <p:cNvPr id="7" name="object 7"/>
            <p:cNvSpPr/>
            <p:nvPr/>
          </p:nvSpPr>
          <p:spPr>
            <a:xfrm>
              <a:off x="3305175" y="3242944"/>
              <a:ext cx="63500" cy="50800"/>
            </a:xfrm>
            <a:custGeom>
              <a:avLst/>
              <a:gdLst/>
              <a:ahLst/>
              <a:cxnLst/>
              <a:rect l="l" t="t" r="r" b="b"/>
              <a:pathLst>
                <a:path w="63500" h="50800">
                  <a:moveTo>
                    <a:pt x="0" y="50800"/>
                  </a:moveTo>
                  <a:lnTo>
                    <a:pt x="43179" y="50800"/>
                  </a:lnTo>
                  <a:lnTo>
                    <a:pt x="43179" y="20955"/>
                  </a:lnTo>
                  <a:lnTo>
                    <a:pt x="0" y="20955"/>
                  </a:lnTo>
                  <a:lnTo>
                    <a:pt x="0" y="50800"/>
                  </a:lnTo>
                  <a:close/>
                </a:path>
                <a:path w="63500" h="50800">
                  <a:moveTo>
                    <a:pt x="10160" y="20320"/>
                  </a:moveTo>
                  <a:lnTo>
                    <a:pt x="10160" y="10160"/>
                  </a:lnTo>
                  <a:lnTo>
                    <a:pt x="53339" y="10160"/>
                  </a:lnTo>
                  <a:lnTo>
                    <a:pt x="53339" y="40640"/>
                  </a:lnTo>
                  <a:lnTo>
                    <a:pt x="43179" y="40640"/>
                  </a:lnTo>
                </a:path>
                <a:path w="63500" h="50800">
                  <a:moveTo>
                    <a:pt x="20320" y="10160"/>
                  </a:moveTo>
                  <a:lnTo>
                    <a:pt x="20320" y="0"/>
                  </a:lnTo>
                  <a:lnTo>
                    <a:pt x="63500" y="0"/>
                  </a:lnTo>
                  <a:lnTo>
                    <a:pt x="63500" y="30480"/>
                  </a:lnTo>
                  <a:lnTo>
                    <a:pt x="53339" y="30480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42310" y="324929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517900" y="3239148"/>
            <a:ext cx="203200" cy="58419"/>
            <a:chOff x="3517900" y="3239148"/>
            <a:chExt cx="203200" cy="58419"/>
          </a:xfrm>
        </p:grpSpPr>
        <p:sp>
          <p:nvSpPr>
            <p:cNvPr id="10" name="object 10"/>
            <p:cNvSpPr/>
            <p:nvPr/>
          </p:nvSpPr>
          <p:spPr>
            <a:xfrm>
              <a:off x="3606800" y="325564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7900" y="324929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4100" y="324294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792854" y="3239148"/>
            <a:ext cx="203200" cy="58419"/>
            <a:chOff x="3792854" y="3239148"/>
            <a:chExt cx="203200" cy="58419"/>
          </a:xfrm>
        </p:grpSpPr>
        <p:sp>
          <p:nvSpPr>
            <p:cNvPr id="14" name="object 14"/>
            <p:cNvSpPr/>
            <p:nvPr/>
          </p:nvSpPr>
          <p:spPr>
            <a:xfrm>
              <a:off x="3869054" y="324294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92854" y="324929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69054" y="328104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4145279" y="324294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2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326264" y="3240414"/>
            <a:ext cx="238760" cy="57150"/>
            <a:chOff x="4326264" y="3240414"/>
            <a:chExt cx="238760" cy="57150"/>
          </a:xfrm>
        </p:grpSpPr>
        <p:sp>
          <p:nvSpPr>
            <p:cNvPr id="19" name="object 19"/>
            <p:cNvSpPr/>
            <p:nvPr/>
          </p:nvSpPr>
          <p:spPr>
            <a:xfrm>
              <a:off x="4451350" y="327342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19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23410" y="3246754"/>
              <a:ext cx="30480" cy="29845"/>
            </a:xfrm>
            <a:custGeom>
              <a:avLst/>
              <a:gdLst/>
              <a:ahLst/>
              <a:cxnLst/>
              <a:rect l="l" t="t" r="r" b="b"/>
              <a:pathLst>
                <a:path w="30479" h="29845">
                  <a:moveTo>
                    <a:pt x="30479" y="15239"/>
                  </a:moveTo>
                  <a:lnTo>
                    <a:pt x="30479" y="6350"/>
                  </a:lnTo>
                  <a:lnTo>
                    <a:pt x="23494" y="0"/>
                  </a:lnTo>
                  <a:lnTo>
                    <a:pt x="15239" y="0"/>
                  </a:lnTo>
                  <a:lnTo>
                    <a:pt x="6985" y="0"/>
                  </a:lnTo>
                  <a:lnTo>
                    <a:pt x="0" y="6350"/>
                  </a:lnTo>
                  <a:lnTo>
                    <a:pt x="0" y="15239"/>
                  </a:lnTo>
                  <a:lnTo>
                    <a:pt x="0" y="23494"/>
                  </a:lnTo>
                  <a:lnTo>
                    <a:pt x="6985" y="29844"/>
                  </a:lnTo>
                  <a:lnTo>
                    <a:pt x="15239" y="29844"/>
                  </a:lnTo>
                  <a:lnTo>
                    <a:pt x="23494" y="29844"/>
                  </a:lnTo>
                  <a:lnTo>
                    <a:pt x="30479" y="23494"/>
                  </a:lnTo>
                  <a:lnTo>
                    <a:pt x="30479" y="15239"/>
                  </a:lnTo>
                  <a:close/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28795" y="3242944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39" y="50800"/>
                  </a:moveTo>
                  <a:lnTo>
                    <a:pt x="50164" y="48895"/>
                  </a:lnTo>
                  <a:lnTo>
                    <a:pt x="58419" y="43815"/>
                  </a:lnTo>
                  <a:lnTo>
                    <a:pt x="63500" y="35560"/>
                  </a:lnTo>
                  <a:lnTo>
                    <a:pt x="66039" y="25400"/>
                  </a:lnTo>
                  <a:lnTo>
                    <a:pt x="63500" y="15875"/>
                  </a:lnTo>
                  <a:lnTo>
                    <a:pt x="58419" y="7620"/>
                  </a:lnTo>
                  <a:lnTo>
                    <a:pt x="50164" y="2540"/>
                  </a:lnTo>
                  <a:lnTo>
                    <a:pt x="40639" y="0"/>
                  </a:lnTo>
                  <a:lnTo>
                    <a:pt x="30479" y="2540"/>
                  </a:lnTo>
                  <a:lnTo>
                    <a:pt x="22225" y="7620"/>
                  </a:lnTo>
                  <a:lnTo>
                    <a:pt x="17144" y="15875"/>
                  </a:lnTo>
                  <a:lnTo>
                    <a:pt x="15239" y="25400"/>
                  </a:lnTo>
                </a:path>
                <a:path w="233679" h="50800">
                  <a:moveTo>
                    <a:pt x="30479" y="17780"/>
                  </a:moveTo>
                  <a:lnTo>
                    <a:pt x="15239" y="30480"/>
                  </a:lnTo>
                  <a:lnTo>
                    <a:pt x="0" y="17780"/>
                  </a:lnTo>
                </a:path>
                <a:path w="233679" h="50800">
                  <a:moveTo>
                    <a:pt x="193039" y="50800"/>
                  </a:moveTo>
                  <a:lnTo>
                    <a:pt x="182879" y="48895"/>
                  </a:lnTo>
                  <a:lnTo>
                    <a:pt x="174625" y="43815"/>
                  </a:lnTo>
                  <a:lnTo>
                    <a:pt x="169544" y="35560"/>
                  </a:lnTo>
                  <a:lnTo>
                    <a:pt x="167639" y="25400"/>
                  </a:lnTo>
                  <a:lnTo>
                    <a:pt x="169544" y="15875"/>
                  </a:lnTo>
                  <a:lnTo>
                    <a:pt x="174625" y="7620"/>
                  </a:lnTo>
                  <a:lnTo>
                    <a:pt x="182879" y="2540"/>
                  </a:lnTo>
                  <a:lnTo>
                    <a:pt x="193039" y="0"/>
                  </a:lnTo>
                  <a:lnTo>
                    <a:pt x="202564" y="2540"/>
                  </a:lnTo>
                  <a:lnTo>
                    <a:pt x="210819" y="7620"/>
                  </a:lnTo>
                  <a:lnTo>
                    <a:pt x="215900" y="15875"/>
                  </a:lnTo>
                  <a:lnTo>
                    <a:pt x="218439" y="25400"/>
                  </a:lnTo>
                </a:path>
                <a:path w="233679" h="50800">
                  <a:moveTo>
                    <a:pt x="233679" y="17780"/>
                  </a:moveTo>
                  <a:lnTo>
                    <a:pt x="218439" y="30480"/>
                  </a:lnTo>
                  <a:lnTo>
                    <a:pt x="203200" y="17780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509905" y="1564639"/>
            <a:ext cx="114300" cy="266065"/>
            <a:chOff x="509905" y="1564639"/>
            <a:chExt cx="114300" cy="266065"/>
          </a:xfrm>
        </p:grpSpPr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9905" y="1564639"/>
              <a:ext cx="114300" cy="1143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9905" y="1716404"/>
              <a:ext cx="114300" cy="114300"/>
            </a:xfrm>
            <a:prstGeom prst="rect">
              <a:avLst/>
            </a:prstGeom>
          </p:spPr>
        </p:pic>
      </p:grpSp>
      <p:pic>
        <p:nvPicPr>
          <p:cNvPr id="25" name="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905" y="2020569"/>
            <a:ext cx="114300" cy="114300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-38100" y="319785"/>
            <a:ext cx="4250690" cy="24098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ts val="1165"/>
              </a:lnSpc>
              <a:spcBef>
                <a:spcPts val="105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381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381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38100">
              <a:lnSpc>
                <a:spcPts val="115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38100">
              <a:lnSpc>
                <a:spcPts val="1485"/>
              </a:lnSpc>
            </a:pPr>
            <a:r>
              <a:rPr sz="1250" dirty="0">
                <a:latin typeface="Microsoft Sans Serif"/>
                <a:cs typeface="Microsoft Sans Serif"/>
              </a:rPr>
              <a:t> </a:t>
            </a:r>
            <a:endParaRPr sz="1250">
              <a:latin typeface="Microsoft Sans Serif"/>
              <a:cs typeface="Microsoft Sans Serif"/>
            </a:endParaRPr>
          </a:p>
          <a:p>
            <a:pPr marL="175260" marR="361315">
              <a:lnSpc>
                <a:spcPct val="101800"/>
              </a:lnSpc>
              <a:spcBef>
                <a:spcPts val="215"/>
              </a:spcBef>
            </a:pPr>
            <a:r>
              <a:rPr sz="1100" spc="-70" dirty="0">
                <a:latin typeface="Microsoft Sans Serif"/>
                <a:cs typeface="Microsoft Sans Serif"/>
              </a:rPr>
              <a:t>Suppose</a:t>
            </a:r>
            <a:r>
              <a:rPr sz="1100" spc="-6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the </a:t>
            </a:r>
            <a:r>
              <a:rPr sz="1100" spc="-70" dirty="0">
                <a:latin typeface="Microsoft Sans Serif"/>
                <a:cs typeface="Microsoft Sans Serif"/>
              </a:rPr>
              <a:t>demand</a:t>
            </a:r>
            <a:r>
              <a:rPr sz="1100" spc="-65" dirty="0">
                <a:latin typeface="Microsoft Sans Serif"/>
                <a:cs typeface="Microsoft Sans Serif"/>
              </a:rPr>
              <a:t> and</a:t>
            </a:r>
            <a:r>
              <a:rPr sz="1100" spc="-60" dirty="0">
                <a:latin typeface="Microsoft Sans Serif"/>
                <a:cs typeface="Microsoft Sans Serif"/>
              </a:rPr>
              <a:t> supply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for</a:t>
            </a:r>
            <a:r>
              <a:rPr sz="1100" spc="-45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rice </a:t>
            </a:r>
            <a:r>
              <a:rPr sz="1100" spc="-45" dirty="0">
                <a:latin typeface="Microsoft Sans Serif"/>
                <a:cs typeface="Microsoft Sans Serif"/>
              </a:rPr>
              <a:t>is </a:t>
            </a:r>
            <a:r>
              <a:rPr sz="1100" spc="-50" dirty="0">
                <a:latin typeface="Microsoft Sans Serif"/>
                <a:cs typeface="Microsoft Sans Serif"/>
              </a:rPr>
              <a:t>respectively </a:t>
            </a:r>
            <a:r>
              <a:rPr sz="1100" spc="-55" dirty="0">
                <a:latin typeface="Microsoft Sans Serif"/>
                <a:cs typeface="Microsoft Sans Serif"/>
              </a:rPr>
              <a:t>given </a:t>
            </a:r>
            <a:r>
              <a:rPr sz="1100" spc="-70" dirty="0">
                <a:latin typeface="Microsoft Sans Serif"/>
                <a:cs typeface="Microsoft Sans Serif"/>
              </a:rPr>
              <a:t>as </a:t>
            </a:r>
            <a:r>
              <a:rPr sz="1100" spc="-65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5P+q=800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and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10P-q=700.</a:t>
            </a:r>
            <a:r>
              <a:rPr sz="1100" spc="16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Find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583565">
              <a:lnSpc>
                <a:spcPct val="100000"/>
              </a:lnSpc>
              <a:spcBef>
                <a:spcPts val="484"/>
              </a:spcBef>
            </a:pPr>
            <a:r>
              <a:rPr sz="900" spc="-44" baseline="13888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r>
              <a:rPr sz="900" spc="179" baseline="13888" dirty="0">
                <a:latin typeface="Microsoft Sans Serif"/>
                <a:cs typeface="Microsoft Sans Serif"/>
              </a:rPr>
              <a:t>   </a:t>
            </a:r>
            <a:r>
              <a:rPr sz="1000" spc="-45" dirty="0">
                <a:latin typeface="Microsoft Sans Serif"/>
                <a:cs typeface="Microsoft Sans Serif"/>
              </a:rPr>
              <a:t>The</a:t>
            </a:r>
            <a:r>
              <a:rPr sz="1000" spc="35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equilibrium</a:t>
            </a:r>
            <a:r>
              <a:rPr sz="1000" spc="40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price</a:t>
            </a:r>
            <a:r>
              <a:rPr sz="1000" spc="35" dirty="0">
                <a:latin typeface="Microsoft Sans Serif"/>
                <a:cs typeface="Microsoft Sans Serif"/>
              </a:rPr>
              <a:t> </a:t>
            </a:r>
            <a:r>
              <a:rPr sz="1000" spc="-40" dirty="0">
                <a:latin typeface="Microsoft Sans Serif"/>
                <a:cs typeface="Microsoft Sans Serif"/>
              </a:rPr>
              <a:t>and</a:t>
            </a:r>
            <a:r>
              <a:rPr sz="1000" spc="40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quantity</a:t>
            </a:r>
            <a:r>
              <a:rPr sz="1000" spc="35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of</a:t>
            </a:r>
            <a:r>
              <a:rPr sz="1000" spc="20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rice </a:t>
            </a:r>
            <a:endParaRPr sz="1000">
              <a:latin typeface="Microsoft Sans Serif"/>
              <a:cs typeface="Microsoft Sans Serif"/>
            </a:endParaRPr>
          </a:p>
          <a:p>
            <a:pPr marL="730250" marR="55880" indent="-146685">
              <a:lnSpc>
                <a:spcPct val="100000"/>
              </a:lnSpc>
              <a:spcBef>
                <a:spcPts val="5"/>
              </a:spcBef>
            </a:pPr>
            <a:r>
              <a:rPr sz="900" spc="-44" baseline="9259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r>
              <a:rPr sz="900" spc="179" baseline="9259" dirty="0">
                <a:latin typeface="Microsoft Sans Serif"/>
                <a:cs typeface="Microsoft Sans Serif"/>
              </a:rPr>
              <a:t>   </a:t>
            </a:r>
            <a:r>
              <a:rPr sz="1000" spc="5" dirty="0">
                <a:latin typeface="Microsoft Sans Serif"/>
                <a:cs typeface="Microsoft Sans Serif"/>
              </a:rPr>
              <a:t>If</a:t>
            </a:r>
            <a:r>
              <a:rPr sz="1000" spc="-8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</a:t>
            </a:r>
            <a:r>
              <a:rPr sz="1000" spc="-5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price</a:t>
            </a:r>
            <a:r>
              <a:rPr sz="1000" spc="-5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is</a:t>
            </a:r>
            <a:r>
              <a:rPr sz="1000" spc="-5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set</a:t>
            </a:r>
            <a:r>
              <a:rPr sz="1000" spc="-5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at</a:t>
            </a:r>
            <a:r>
              <a:rPr sz="1000" spc="-5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P=80,</a:t>
            </a:r>
            <a:r>
              <a:rPr sz="1000" spc="-5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find</a:t>
            </a:r>
            <a:r>
              <a:rPr sz="1000" spc="-5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quantity</a:t>
            </a:r>
            <a:r>
              <a:rPr sz="1000" spc="-5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demanded</a:t>
            </a:r>
            <a:r>
              <a:rPr sz="1000" spc="-5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and</a:t>
            </a:r>
            <a:r>
              <a:rPr sz="1000" spc="-5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quantity 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supplied.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583565">
              <a:lnSpc>
                <a:spcPts val="1140"/>
              </a:lnSpc>
            </a:pPr>
            <a:r>
              <a:rPr sz="900" spc="-44" baseline="9259" dirty="0">
                <a:solidFill>
                  <a:srgbClr val="FFFFFF"/>
                </a:solidFill>
                <a:latin typeface="Microsoft Sans Serif"/>
                <a:cs typeface="Microsoft Sans Serif"/>
              </a:rPr>
              <a:t>3</a:t>
            </a:r>
            <a:r>
              <a:rPr sz="900" spc="179" baseline="9259" dirty="0">
                <a:latin typeface="Microsoft Sans Serif"/>
                <a:cs typeface="Microsoft Sans Serif"/>
              </a:rPr>
              <a:t>   </a:t>
            </a:r>
            <a:r>
              <a:rPr sz="1000" dirty="0">
                <a:latin typeface="Microsoft Sans Serif"/>
                <a:cs typeface="Microsoft Sans Serif"/>
              </a:rPr>
              <a:t>Briefly</a:t>
            </a:r>
            <a:r>
              <a:rPr sz="1000" spc="-5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explain</a:t>
            </a:r>
            <a:r>
              <a:rPr sz="1000" spc="-5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</a:t>
            </a:r>
            <a:r>
              <a:rPr sz="1000" spc="-5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effect</a:t>
            </a:r>
            <a:r>
              <a:rPr sz="1000" spc="-5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of</a:t>
            </a:r>
            <a:r>
              <a:rPr sz="1000" spc="-5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fixing</a:t>
            </a:r>
            <a:r>
              <a:rPr sz="1000" spc="-5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</a:t>
            </a:r>
            <a:r>
              <a:rPr sz="1000" spc="-5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price</a:t>
            </a:r>
            <a:r>
              <a:rPr sz="1000" spc="-5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at</a:t>
            </a:r>
            <a:r>
              <a:rPr sz="1000" spc="-5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P=80 </a:t>
            </a:r>
            <a:endParaRPr sz="1000">
              <a:latin typeface="Microsoft Sans Serif"/>
              <a:cs typeface="Microsoft Sans Serif"/>
            </a:endParaRPr>
          </a:p>
          <a:p>
            <a:pPr marL="38100">
              <a:lnSpc>
                <a:spcPts val="114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38100">
              <a:lnSpc>
                <a:spcPts val="114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381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38100">
              <a:lnSpc>
                <a:spcPts val="1165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-12700" y="2703620"/>
            <a:ext cx="74295" cy="52387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ts val="1165"/>
              </a:lnSpc>
              <a:spcBef>
                <a:spcPts val="30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2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695"/>
              </a:lnSpc>
            </a:pPr>
            <a:r>
              <a:rPr sz="1450" spc="-5" dirty="0">
                <a:latin typeface="Microsoft Sans Serif"/>
                <a:cs typeface="Microsoft Sans Serif"/>
              </a:rPr>
              <a:t> </a:t>
            </a:r>
            <a:endParaRPr sz="1450">
              <a:latin typeface="Microsoft Sans Serif"/>
              <a:cs typeface="Microsoft Sans Serif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043553" y="3346357"/>
            <a:ext cx="45720" cy="1117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534915" y="3346357"/>
            <a:ext cx="45720" cy="1117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-12700" y="3396745"/>
            <a:ext cx="41275" cy="914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450" dirty="0">
                <a:latin typeface="Microsoft Sans Serif"/>
                <a:cs typeface="Microsoft Sans Serif"/>
              </a:rPr>
              <a:t> </a:t>
            </a:r>
            <a:endParaRPr sz="4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" y="63449"/>
            <a:ext cx="1539875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Science</a:t>
            </a:r>
            <a:r>
              <a:rPr spc="-55" dirty="0"/>
              <a:t> </a:t>
            </a:r>
            <a:r>
              <a:rPr spc="-50" dirty="0"/>
              <a:t>and</a:t>
            </a:r>
            <a:r>
              <a:rPr spc="-25" dirty="0"/>
              <a:t> </a:t>
            </a:r>
            <a:r>
              <a:rPr spc="-40" dirty="0"/>
              <a:t>Scarcity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-12700" y="3392220"/>
            <a:ext cx="33083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spc="-10" dirty="0">
                <a:latin typeface="Microsoft Sans Serif"/>
                <a:cs typeface="Microsoft Sans Serif"/>
              </a:rPr>
              <a:t>[</a:t>
            </a:r>
            <a:r>
              <a:rPr sz="450" spc="5" dirty="0">
                <a:latin typeface="Microsoft Sans Serif"/>
                <a:cs typeface="Microsoft Sans Serif"/>
              </a:rPr>
              <a:t>T</a:t>
            </a:r>
            <a:r>
              <a:rPr sz="450" spc="-15" dirty="0">
                <a:latin typeface="Microsoft Sans Serif"/>
                <a:cs typeface="Microsoft Sans Serif"/>
              </a:rPr>
              <a:t>y</a:t>
            </a:r>
            <a:r>
              <a:rPr sz="450" spc="10" dirty="0">
                <a:latin typeface="Microsoft Sans Serif"/>
                <a:cs typeface="Microsoft Sans Serif"/>
              </a:rPr>
              <a:t>pe</a:t>
            </a:r>
            <a:r>
              <a:rPr sz="450" spc="-25" dirty="0">
                <a:latin typeface="Microsoft Sans Serif"/>
                <a:cs typeface="Microsoft Sans Serif"/>
              </a:rPr>
              <a:t> </a:t>
            </a:r>
            <a:r>
              <a:rPr sz="450" spc="10" dirty="0">
                <a:latin typeface="Microsoft Sans Serif"/>
                <a:cs typeface="Microsoft Sans Serif"/>
              </a:rPr>
              <a:t>he</a:t>
            </a:r>
            <a:r>
              <a:rPr sz="450" spc="-35" dirty="0">
                <a:latin typeface="Microsoft Sans Serif"/>
                <a:cs typeface="Microsoft Sans Serif"/>
              </a:rPr>
              <a:t>r</a:t>
            </a:r>
            <a:r>
              <a:rPr sz="450" spc="10" dirty="0">
                <a:latin typeface="Microsoft Sans Serif"/>
                <a:cs typeface="Microsoft Sans Serif"/>
              </a:rPr>
              <a:t>e</a:t>
            </a:r>
            <a:r>
              <a:rPr sz="450" spc="-5" dirty="0">
                <a:latin typeface="Microsoft Sans Serif"/>
                <a:cs typeface="Microsoft Sans Serif"/>
              </a:rPr>
              <a:t>]</a:t>
            </a:r>
            <a:r>
              <a:rPr sz="450" dirty="0">
                <a:latin typeface="Microsoft Sans Serif"/>
                <a:cs typeface="Microsoft Sans Serif"/>
              </a:rPr>
              <a:t> </a:t>
            </a:r>
            <a:endParaRPr sz="4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49855" y="3392220"/>
            <a:ext cx="33083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spc="-10" dirty="0">
                <a:latin typeface="Microsoft Sans Serif"/>
                <a:cs typeface="Microsoft Sans Serif"/>
              </a:rPr>
              <a:t>[</a:t>
            </a:r>
            <a:r>
              <a:rPr sz="450" spc="5" dirty="0">
                <a:latin typeface="Microsoft Sans Serif"/>
                <a:cs typeface="Microsoft Sans Serif"/>
              </a:rPr>
              <a:t>T</a:t>
            </a:r>
            <a:r>
              <a:rPr sz="450" spc="-15" dirty="0">
                <a:latin typeface="Microsoft Sans Serif"/>
                <a:cs typeface="Microsoft Sans Serif"/>
              </a:rPr>
              <a:t>y</a:t>
            </a:r>
            <a:r>
              <a:rPr sz="450" spc="10" dirty="0">
                <a:latin typeface="Microsoft Sans Serif"/>
                <a:cs typeface="Microsoft Sans Serif"/>
              </a:rPr>
              <a:t>pe</a:t>
            </a:r>
            <a:r>
              <a:rPr sz="450" spc="-25" dirty="0">
                <a:latin typeface="Microsoft Sans Serif"/>
                <a:cs typeface="Microsoft Sans Serif"/>
              </a:rPr>
              <a:t> </a:t>
            </a:r>
            <a:r>
              <a:rPr sz="450" spc="10" dirty="0">
                <a:latin typeface="Microsoft Sans Serif"/>
                <a:cs typeface="Microsoft Sans Serif"/>
              </a:rPr>
              <a:t>he</a:t>
            </a:r>
            <a:r>
              <a:rPr sz="450" spc="-35" dirty="0">
                <a:latin typeface="Microsoft Sans Serif"/>
                <a:cs typeface="Microsoft Sans Serif"/>
              </a:rPr>
              <a:t>r</a:t>
            </a:r>
            <a:r>
              <a:rPr sz="450" spc="10" dirty="0">
                <a:latin typeface="Microsoft Sans Serif"/>
                <a:cs typeface="Microsoft Sans Serif"/>
              </a:rPr>
              <a:t>e</a:t>
            </a:r>
            <a:r>
              <a:rPr sz="450" spc="-5" dirty="0">
                <a:latin typeface="Microsoft Sans Serif"/>
                <a:cs typeface="Microsoft Sans Serif"/>
              </a:rPr>
              <a:t>]</a:t>
            </a:r>
            <a:r>
              <a:rPr sz="450" dirty="0">
                <a:latin typeface="Microsoft Sans Serif"/>
                <a:cs typeface="Microsoft Sans Serif"/>
              </a:rPr>
              <a:t> </a:t>
            </a:r>
            <a:endParaRPr sz="45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12158" y="3392220"/>
            <a:ext cx="31559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spc="-10" dirty="0">
                <a:latin typeface="Microsoft Sans Serif"/>
                <a:cs typeface="Microsoft Sans Serif"/>
              </a:rPr>
              <a:t>[</a:t>
            </a:r>
            <a:r>
              <a:rPr sz="450" spc="5" dirty="0">
                <a:latin typeface="Microsoft Sans Serif"/>
                <a:cs typeface="Microsoft Sans Serif"/>
              </a:rPr>
              <a:t>T</a:t>
            </a:r>
            <a:r>
              <a:rPr sz="450" spc="-15" dirty="0">
                <a:latin typeface="Microsoft Sans Serif"/>
                <a:cs typeface="Microsoft Sans Serif"/>
              </a:rPr>
              <a:t>y</a:t>
            </a:r>
            <a:r>
              <a:rPr sz="450" spc="10" dirty="0">
                <a:latin typeface="Microsoft Sans Serif"/>
                <a:cs typeface="Microsoft Sans Serif"/>
              </a:rPr>
              <a:t>pe</a:t>
            </a:r>
            <a:r>
              <a:rPr sz="450" spc="-25" dirty="0">
                <a:latin typeface="Microsoft Sans Serif"/>
                <a:cs typeface="Microsoft Sans Serif"/>
              </a:rPr>
              <a:t> </a:t>
            </a:r>
            <a:r>
              <a:rPr sz="450" spc="10" dirty="0">
                <a:latin typeface="Microsoft Sans Serif"/>
                <a:cs typeface="Microsoft Sans Serif"/>
              </a:rPr>
              <a:t>he</a:t>
            </a:r>
            <a:r>
              <a:rPr sz="450" spc="-35" dirty="0">
                <a:latin typeface="Microsoft Sans Serif"/>
                <a:cs typeface="Microsoft Sans Serif"/>
              </a:rPr>
              <a:t>r</a:t>
            </a:r>
            <a:r>
              <a:rPr sz="450" spc="10" dirty="0">
                <a:latin typeface="Microsoft Sans Serif"/>
                <a:cs typeface="Microsoft Sans Serif"/>
              </a:rPr>
              <a:t>e</a:t>
            </a:r>
            <a:r>
              <a:rPr sz="450" dirty="0">
                <a:latin typeface="Microsoft Sans Serif"/>
                <a:cs typeface="Microsoft Sans Serif"/>
              </a:rPr>
              <a:t>]</a:t>
            </a:r>
            <a:endParaRPr sz="45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67354" y="324738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46729" y="325183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480"/>
                </a:moveTo>
                <a:lnTo>
                  <a:pt x="43180" y="30480"/>
                </a:lnTo>
                <a:lnTo>
                  <a:pt x="43180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ln w="5060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45154" y="324738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099"/>
                </a:lnTo>
                <a:lnTo>
                  <a:pt x="25400" y="19049"/>
                </a:lnTo>
                <a:lnTo>
                  <a:pt x="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3242310" y="3238509"/>
            <a:ext cx="203200" cy="55880"/>
            <a:chOff x="3242310" y="3238509"/>
            <a:chExt cx="203200" cy="55880"/>
          </a:xfrm>
        </p:grpSpPr>
        <p:sp>
          <p:nvSpPr>
            <p:cNvPr id="10" name="object 10"/>
            <p:cNvSpPr/>
            <p:nvPr/>
          </p:nvSpPr>
          <p:spPr>
            <a:xfrm>
              <a:off x="3305175" y="3241039"/>
              <a:ext cx="63500" cy="50800"/>
            </a:xfrm>
            <a:custGeom>
              <a:avLst/>
              <a:gdLst/>
              <a:ahLst/>
              <a:cxnLst/>
              <a:rect l="l" t="t" r="r" b="b"/>
              <a:pathLst>
                <a:path w="63500" h="50800">
                  <a:moveTo>
                    <a:pt x="0" y="50799"/>
                  </a:moveTo>
                  <a:lnTo>
                    <a:pt x="43179" y="50799"/>
                  </a:lnTo>
                  <a:lnTo>
                    <a:pt x="43179" y="20954"/>
                  </a:lnTo>
                  <a:lnTo>
                    <a:pt x="0" y="20954"/>
                  </a:lnTo>
                  <a:lnTo>
                    <a:pt x="0" y="50799"/>
                  </a:lnTo>
                  <a:close/>
                </a:path>
                <a:path w="63500" h="50800">
                  <a:moveTo>
                    <a:pt x="10160" y="20319"/>
                  </a:moveTo>
                  <a:lnTo>
                    <a:pt x="10160" y="10159"/>
                  </a:lnTo>
                  <a:lnTo>
                    <a:pt x="53339" y="10159"/>
                  </a:lnTo>
                  <a:lnTo>
                    <a:pt x="53339" y="40639"/>
                  </a:lnTo>
                  <a:lnTo>
                    <a:pt x="43179" y="40639"/>
                  </a:lnTo>
                </a:path>
                <a:path w="63500" h="50800">
                  <a:moveTo>
                    <a:pt x="20320" y="10159"/>
                  </a:moveTo>
                  <a:lnTo>
                    <a:pt x="20320" y="0"/>
                  </a:lnTo>
                  <a:lnTo>
                    <a:pt x="63500" y="0"/>
                  </a:lnTo>
                  <a:lnTo>
                    <a:pt x="63500" y="30479"/>
                  </a:lnTo>
                  <a:lnTo>
                    <a:pt x="53339" y="30479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42310" y="3247389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49"/>
                  </a:lnTo>
                  <a:lnTo>
                    <a:pt x="25400" y="38099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099"/>
                  </a:lnTo>
                  <a:lnTo>
                    <a:pt x="203200" y="19049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517900" y="3237243"/>
            <a:ext cx="203200" cy="58419"/>
            <a:chOff x="3517900" y="3237243"/>
            <a:chExt cx="203200" cy="58419"/>
          </a:xfrm>
        </p:grpSpPr>
        <p:sp>
          <p:nvSpPr>
            <p:cNvPr id="13" name="object 13"/>
            <p:cNvSpPr/>
            <p:nvPr/>
          </p:nvSpPr>
          <p:spPr>
            <a:xfrm>
              <a:off x="3606800" y="3253739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17900" y="3247389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49"/>
                  </a:lnTo>
                  <a:lnTo>
                    <a:pt x="25400" y="38099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099"/>
                  </a:lnTo>
                  <a:lnTo>
                    <a:pt x="203200" y="19049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94100" y="3241039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399"/>
                  </a:moveTo>
                  <a:lnTo>
                    <a:pt x="50800" y="25399"/>
                  </a:lnTo>
                </a:path>
                <a:path w="50800" h="50800">
                  <a:moveTo>
                    <a:pt x="0" y="38099"/>
                  </a:moveTo>
                  <a:lnTo>
                    <a:pt x="38100" y="38099"/>
                  </a:lnTo>
                </a:path>
                <a:path w="50800" h="50800">
                  <a:moveTo>
                    <a:pt x="12700" y="50799"/>
                  </a:moveTo>
                  <a:lnTo>
                    <a:pt x="50800" y="50799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3792854" y="3237243"/>
            <a:ext cx="203200" cy="58419"/>
            <a:chOff x="3792854" y="3237243"/>
            <a:chExt cx="203200" cy="58419"/>
          </a:xfrm>
        </p:grpSpPr>
        <p:sp>
          <p:nvSpPr>
            <p:cNvPr id="17" name="object 17"/>
            <p:cNvSpPr/>
            <p:nvPr/>
          </p:nvSpPr>
          <p:spPr>
            <a:xfrm>
              <a:off x="3869054" y="3241039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699"/>
                  </a:moveTo>
                  <a:lnTo>
                    <a:pt x="50800" y="12699"/>
                  </a:lnTo>
                </a:path>
                <a:path w="50800" h="25400">
                  <a:moveTo>
                    <a:pt x="12700" y="25399"/>
                  </a:moveTo>
                  <a:lnTo>
                    <a:pt x="50800" y="25399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792854" y="3247389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49"/>
                  </a:lnTo>
                  <a:lnTo>
                    <a:pt x="25400" y="38099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099"/>
                  </a:lnTo>
                  <a:lnTo>
                    <a:pt x="203200" y="19049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69054" y="3279139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4145279" y="324103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699"/>
                </a:moveTo>
                <a:lnTo>
                  <a:pt x="50800" y="12699"/>
                </a:lnTo>
              </a:path>
              <a:path w="50800" h="50800">
                <a:moveTo>
                  <a:pt x="12700" y="25399"/>
                </a:moveTo>
                <a:lnTo>
                  <a:pt x="50800" y="25399"/>
                </a:lnTo>
              </a:path>
              <a:path w="50800" h="50800">
                <a:moveTo>
                  <a:pt x="0" y="38099"/>
                </a:moveTo>
                <a:lnTo>
                  <a:pt x="38100" y="38099"/>
                </a:lnTo>
              </a:path>
              <a:path w="50800" h="50800">
                <a:moveTo>
                  <a:pt x="12700" y="50799"/>
                </a:moveTo>
                <a:lnTo>
                  <a:pt x="50800" y="50799"/>
                </a:lnTo>
              </a:path>
            </a:pathLst>
          </a:custGeom>
          <a:ln w="7592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4326264" y="3238509"/>
            <a:ext cx="238760" cy="57150"/>
            <a:chOff x="4326264" y="3238509"/>
            <a:chExt cx="238760" cy="57150"/>
          </a:xfrm>
        </p:grpSpPr>
        <p:sp>
          <p:nvSpPr>
            <p:cNvPr id="22" name="object 22"/>
            <p:cNvSpPr/>
            <p:nvPr/>
          </p:nvSpPr>
          <p:spPr>
            <a:xfrm>
              <a:off x="4451350" y="3271519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23410" y="324484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479" y="15240"/>
                  </a:moveTo>
                  <a:lnTo>
                    <a:pt x="30479" y="6350"/>
                  </a:lnTo>
                  <a:lnTo>
                    <a:pt x="23494" y="0"/>
                  </a:lnTo>
                  <a:lnTo>
                    <a:pt x="15239" y="0"/>
                  </a:lnTo>
                  <a:lnTo>
                    <a:pt x="6985" y="0"/>
                  </a:lnTo>
                  <a:lnTo>
                    <a:pt x="0" y="6350"/>
                  </a:lnTo>
                  <a:lnTo>
                    <a:pt x="0" y="15240"/>
                  </a:lnTo>
                  <a:lnTo>
                    <a:pt x="0" y="23495"/>
                  </a:lnTo>
                  <a:lnTo>
                    <a:pt x="6985" y="30480"/>
                  </a:lnTo>
                  <a:lnTo>
                    <a:pt x="15239" y="30480"/>
                  </a:lnTo>
                  <a:lnTo>
                    <a:pt x="23494" y="30480"/>
                  </a:lnTo>
                  <a:lnTo>
                    <a:pt x="30479" y="23495"/>
                  </a:lnTo>
                  <a:lnTo>
                    <a:pt x="30479" y="15240"/>
                  </a:lnTo>
                  <a:close/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328795" y="3241039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39" y="50799"/>
                  </a:moveTo>
                  <a:lnTo>
                    <a:pt x="50164" y="48894"/>
                  </a:lnTo>
                  <a:lnTo>
                    <a:pt x="58419" y="43814"/>
                  </a:lnTo>
                  <a:lnTo>
                    <a:pt x="63500" y="35559"/>
                  </a:lnTo>
                  <a:lnTo>
                    <a:pt x="66039" y="25399"/>
                  </a:lnTo>
                  <a:lnTo>
                    <a:pt x="63500" y="15874"/>
                  </a:lnTo>
                  <a:lnTo>
                    <a:pt x="58419" y="7619"/>
                  </a:lnTo>
                  <a:lnTo>
                    <a:pt x="50164" y="2539"/>
                  </a:lnTo>
                  <a:lnTo>
                    <a:pt x="40639" y="0"/>
                  </a:lnTo>
                  <a:lnTo>
                    <a:pt x="30479" y="2539"/>
                  </a:lnTo>
                  <a:lnTo>
                    <a:pt x="22225" y="7619"/>
                  </a:lnTo>
                  <a:lnTo>
                    <a:pt x="17144" y="15874"/>
                  </a:lnTo>
                  <a:lnTo>
                    <a:pt x="15239" y="25399"/>
                  </a:lnTo>
                </a:path>
                <a:path w="233679" h="50800">
                  <a:moveTo>
                    <a:pt x="30479" y="17779"/>
                  </a:moveTo>
                  <a:lnTo>
                    <a:pt x="15239" y="30479"/>
                  </a:lnTo>
                  <a:lnTo>
                    <a:pt x="0" y="17779"/>
                  </a:lnTo>
                </a:path>
                <a:path w="233679" h="50800">
                  <a:moveTo>
                    <a:pt x="193039" y="50799"/>
                  </a:moveTo>
                  <a:lnTo>
                    <a:pt x="182879" y="48894"/>
                  </a:lnTo>
                  <a:lnTo>
                    <a:pt x="174625" y="43814"/>
                  </a:lnTo>
                  <a:lnTo>
                    <a:pt x="169544" y="35559"/>
                  </a:lnTo>
                  <a:lnTo>
                    <a:pt x="167639" y="25399"/>
                  </a:lnTo>
                  <a:lnTo>
                    <a:pt x="169544" y="15874"/>
                  </a:lnTo>
                  <a:lnTo>
                    <a:pt x="174625" y="7619"/>
                  </a:lnTo>
                  <a:lnTo>
                    <a:pt x="182879" y="2539"/>
                  </a:lnTo>
                  <a:lnTo>
                    <a:pt x="193039" y="0"/>
                  </a:lnTo>
                  <a:lnTo>
                    <a:pt x="202564" y="2539"/>
                  </a:lnTo>
                  <a:lnTo>
                    <a:pt x="210819" y="7619"/>
                  </a:lnTo>
                  <a:lnTo>
                    <a:pt x="215900" y="15874"/>
                  </a:lnTo>
                  <a:lnTo>
                    <a:pt x="218439" y="25399"/>
                  </a:lnTo>
                </a:path>
                <a:path w="233679" h="50800">
                  <a:moveTo>
                    <a:pt x="233679" y="17779"/>
                  </a:moveTo>
                  <a:lnTo>
                    <a:pt x="218439" y="30479"/>
                  </a:lnTo>
                  <a:lnTo>
                    <a:pt x="203200" y="17779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5" name="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670" y="806322"/>
            <a:ext cx="64770" cy="64769"/>
          </a:xfrm>
          <a:prstGeom prst="rect">
            <a:avLst/>
          </a:prstGeom>
        </p:spPr>
      </p:pic>
      <p:grpSp>
        <p:nvGrpSpPr>
          <p:cNvPr id="26" name="object 26"/>
          <p:cNvGrpSpPr/>
          <p:nvPr/>
        </p:nvGrpSpPr>
        <p:grpSpPr>
          <a:xfrm>
            <a:off x="509905" y="956944"/>
            <a:ext cx="114300" cy="266700"/>
            <a:chOff x="509905" y="956944"/>
            <a:chExt cx="114300" cy="266700"/>
          </a:xfrm>
        </p:grpSpPr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905" y="956944"/>
              <a:ext cx="114300" cy="1143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905" y="1109344"/>
              <a:ext cx="114300" cy="114300"/>
            </a:xfrm>
            <a:prstGeom prst="rect">
              <a:avLst/>
            </a:prstGeom>
          </p:spPr>
        </p:pic>
      </p:grpSp>
      <p:pic>
        <p:nvPicPr>
          <p:cNvPr id="29" name="object 2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905" y="1412874"/>
            <a:ext cx="114300" cy="114300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0670" y="1779015"/>
            <a:ext cx="64770" cy="64769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905" y="1930400"/>
            <a:ext cx="114300" cy="114300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9905" y="2234564"/>
            <a:ext cx="114300" cy="114300"/>
          </a:xfrm>
          <a:prstGeom prst="rect">
            <a:avLst/>
          </a:prstGeom>
        </p:spPr>
      </p:pic>
      <p:grpSp>
        <p:nvGrpSpPr>
          <p:cNvPr id="33" name="object 33"/>
          <p:cNvGrpSpPr/>
          <p:nvPr/>
        </p:nvGrpSpPr>
        <p:grpSpPr>
          <a:xfrm>
            <a:off x="509905" y="2538729"/>
            <a:ext cx="114300" cy="266700"/>
            <a:chOff x="509905" y="2538729"/>
            <a:chExt cx="114300" cy="266700"/>
          </a:xfrm>
        </p:grpSpPr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905" y="2538729"/>
              <a:ext cx="114300" cy="11430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905" y="2691129"/>
              <a:ext cx="114300" cy="114300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-38100" y="319785"/>
            <a:ext cx="4587875" cy="29083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ts val="1165"/>
              </a:lnSpc>
              <a:spcBef>
                <a:spcPts val="105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38100">
              <a:lnSpc>
                <a:spcPts val="1165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452755">
              <a:lnSpc>
                <a:spcPct val="100000"/>
              </a:lnSpc>
              <a:spcBef>
                <a:spcPts val="815"/>
              </a:spcBef>
            </a:pPr>
            <a:r>
              <a:rPr sz="1100" spc="-90" dirty="0">
                <a:latin typeface="Microsoft Sans Serif"/>
                <a:cs typeface="Microsoft Sans Serif"/>
              </a:rPr>
              <a:t>E</a:t>
            </a:r>
            <a:r>
              <a:rPr sz="1100" spc="-75" dirty="0">
                <a:latin typeface="Microsoft Sans Serif"/>
                <a:cs typeface="Microsoft Sans Serif"/>
              </a:rPr>
              <a:t>c</a:t>
            </a:r>
            <a:r>
              <a:rPr sz="1100" spc="-65" dirty="0">
                <a:latin typeface="Microsoft Sans Serif"/>
                <a:cs typeface="Microsoft Sans Serif"/>
              </a:rPr>
              <a:t>ono</a:t>
            </a:r>
            <a:r>
              <a:rPr sz="1100" spc="-85" dirty="0">
                <a:latin typeface="Microsoft Sans Serif"/>
                <a:cs typeface="Microsoft Sans Serif"/>
              </a:rPr>
              <a:t>m</a:t>
            </a:r>
            <a:r>
              <a:rPr sz="1100" spc="-40" dirty="0">
                <a:latin typeface="Microsoft Sans Serif"/>
                <a:cs typeface="Microsoft Sans Serif"/>
              </a:rPr>
              <a:t>i</a:t>
            </a:r>
            <a:r>
              <a:rPr sz="1100" spc="-50" dirty="0">
                <a:latin typeface="Microsoft Sans Serif"/>
                <a:cs typeface="Microsoft Sans Serif"/>
              </a:rPr>
              <a:t>c</a:t>
            </a:r>
            <a:r>
              <a:rPr sz="1100" spc="-70" dirty="0">
                <a:latin typeface="Microsoft Sans Serif"/>
                <a:cs typeface="Microsoft Sans Serif"/>
              </a:rPr>
              <a:t>s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i</a:t>
            </a:r>
            <a:r>
              <a:rPr sz="1100" spc="-75" dirty="0">
                <a:latin typeface="Microsoft Sans Serif"/>
                <a:cs typeface="Microsoft Sans Serif"/>
              </a:rPr>
              <a:t>s</a:t>
            </a:r>
            <a:r>
              <a:rPr sz="1100" spc="-40" dirty="0">
                <a:latin typeface="Microsoft Sans Serif"/>
                <a:cs typeface="Microsoft Sans Serif"/>
              </a:rPr>
              <a:t> a </a:t>
            </a:r>
            <a:r>
              <a:rPr sz="1100" spc="-75" dirty="0">
                <a:latin typeface="Microsoft Sans Serif"/>
                <a:cs typeface="Microsoft Sans Serif"/>
              </a:rPr>
              <a:t>s</a:t>
            </a:r>
            <a:r>
              <a:rPr sz="1100" spc="-65" dirty="0">
                <a:latin typeface="Microsoft Sans Serif"/>
                <a:cs typeface="Microsoft Sans Serif"/>
              </a:rPr>
              <a:t>o</a:t>
            </a:r>
            <a:r>
              <a:rPr sz="1100" spc="-50" dirty="0">
                <a:latin typeface="Microsoft Sans Serif"/>
                <a:cs typeface="Microsoft Sans Serif"/>
              </a:rPr>
              <a:t>c</a:t>
            </a:r>
            <a:r>
              <a:rPr sz="1100" spc="-40" dirty="0">
                <a:latin typeface="Microsoft Sans Serif"/>
                <a:cs typeface="Microsoft Sans Serif"/>
              </a:rPr>
              <a:t>i</a:t>
            </a:r>
            <a:r>
              <a:rPr sz="1100" spc="-65" dirty="0">
                <a:latin typeface="Microsoft Sans Serif"/>
                <a:cs typeface="Microsoft Sans Serif"/>
              </a:rPr>
              <a:t>a</a:t>
            </a:r>
            <a:r>
              <a:rPr sz="1100" spc="-40" dirty="0">
                <a:latin typeface="Microsoft Sans Serif"/>
                <a:cs typeface="Microsoft Sans Serif"/>
              </a:rPr>
              <a:t>l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s</a:t>
            </a:r>
            <a:r>
              <a:rPr sz="1100" spc="-50" dirty="0">
                <a:latin typeface="Microsoft Sans Serif"/>
                <a:cs typeface="Microsoft Sans Serif"/>
              </a:rPr>
              <a:t>c</a:t>
            </a:r>
            <a:r>
              <a:rPr sz="1100" spc="-40" dirty="0">
                <a:latin typeface="Microsoft Sans Serif"/>
                <a:cs typeface="Microsoft Sans Serif"/>
              </a:rPr>
              <a:t>i</a:t>
            </a:r>
            <a:r>
              <a:rPr sz="1100" spc="-65" dirty="0">
                <a:latin typeface="Microsoft Sans Serif"/>
                <a:cs typeface="Microsoft Sans Serif"/>
              </a:rPr>
              <a:t>en</a:t>
            </a:r>
            <a:r>
              <a:rPr sz="1100" spc="-75" dirty="0">
                <a:latin typeface="Microsoft Sans Serif"/>
                <a:cs typeface="Microsoft Sans Serif"/>
              </a:rPr>
              <a:t>c</a:t>
            </a:r>
            <a:r>
              <a:rPr sz="1100" spc="-60" dirty="0">
                <a:latin typeface="Microsoft Sans Serif"/>
                <a:cs typeface="Microsoft Sans Serif"/>
              </a:rPr>
              <a:t>e be</a:t>
            </a:r>
            <a:r>
              <a:rPr sz="1100" spc="-75" dirty="0">
                <a:latin typeface="Microsoft Sans Serif"/>
                <a:cs typeface="Microsoft Sans Serif"/>
              </a:rPr>
              <a:t>c</a:t>
            </a:r>
            <a:r>
              <a:rPr sz="1100" spc="-65" dirty="0">
                <a:latin typeface="Microsoft Sans Serif"/>
                <a:cs typeface="Microsoft Sans Serif"/>
              </a:rPr>
              <a:t>a</a:t>
            </a:r>
            <a:r>
              <a:rPr sz="1100" spc="-40" dirty="0">
                <a:latin typeface="Microsoft Sans Serif"/>
                <a:cs typeface="Microsoft Sans Serif"/>
              </a:rPr>
              <a:t>u</a:t>
            </a:r>
            <a:r>
              <a:rPr sz="1100" spc="-75" dirty="0">
                <a:latin typeface="Microsoft Sans Serif"/>
                <a:cs typeface="Microsoft Sans Serif"/>
              </a:rPr>
              <a:t>s</a:t>
            </a:r>
            <a:r>
              <a:rPr sz="1100" spc="-25" dirty="0">
                <a:latin typeface="Microsoft Sans Serif"/>
                <a:cs typeface="Microsoft Sans Serif"/>
              </a:rPr>
              <a:t>e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583565">
              <a:lnSpc>
                <a:spcPct val="100000"/>
              </a:lnSpc>
              <a:spcBef>
                <a:spcPts val="170"/>
              </a:spcBef>
            </a:pPr>
            <a:r>
              <a:rPr sz="900" spc="-44" baseline="9259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r>
              <a:rPr sz="900" spc="179" baseline="9259" dirty="0">
                <a:latin typeface="Microsoft Sans Serif"/>
                <a:cs typeface="Microsoft Sans Serif"/>
              </a:rPr>
              <a:t>   </a:t>
            </a:r>
            <a:r>
              <a:rPr sz="1000" spc="-15" dirty="0">
                <a:latin typeface="Microsoft Sans Serif"/>
                <a:cs typeface="Microsoft Sans Serif"/>
              </a:rPr>
              <a:t>it</a:t>
            </a:r>
            <a:r>
              <a:rPr sz="1000" spc="-50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makes</a:t>
            </a:r>
            <a:r>
              <a:rPr sz="1000" spc="-30" dirty="0">
                <a:latin typeface="Microsoft Sans Serif"/>
                <a:cs typeface="Microsoft Sans Serif"/>
              </a:rPr>
              <a:t> use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-40" dirty="0">
                <a:latin typeface="Microsoft Sans Serif"/>
                <a:cs typeface="Microsoft Sans Serif"/>
              </a:rPr>
              <a:t>of</a:t>
            </a:r>
            <a:r>
              <a:rPr sz="1000" spc="-50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the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methods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used</a:t>
            </a:r>
            <a:r>
              <a:rPr sz="1000" spc="-50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in</a:t>
            </a:r>
            <a:r>
              <a:rPr sz="1000" spc="-50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the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other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physical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sciences.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730250" marR="419734" indent="-146685">
              <a:lnSpc>
                <a:spcPct val="100000"/>
              </a:lnSpc>
              <a:spcBef>
                <a:spcPts val="5"/>
              </a:spcBef>
            </a:pPr>
            <a:r>
              <a:rPr sz="900" spc="-44" baseline="9259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r>
              <a:rPr sz="900" spc="209" baseline="9259" dirty="0">
                <a:latin typeface="Microsoft Sans Serif"/>
                <a:cs typeface="Microsoft Sans Serif"/>
              </a:rPr>
              <a:t>   </a:t>
            </a:r>
            <a:r>
              <a:rPr sz="1000" spc="-15" dirty="0">
                <a:latin typeface="Microsoft Sans Serif"/>
                <a:cs typeface="Microsoft Sans Serif"/>
              </a:rPr>
              <a:t>it </a:t>
            </a:r>
            <a:r>
              <a:rPr sz="1000" spc="-35" dirty="0">
                <a:latin typeface="Microsoft Sans Serif"/>
                <a:cs typeface="Microsoft Sans Serif"/>
              </a:rPr>
              <a:t>employs</a:t>
            </a:r>
            <a:r>
              <a:rPr sz="1000" spc="-30" dirty="0">
                <a:latin typeface="Microsoft Sans Serif"/>
                <a:cs typeface="Microsoft Sans Serif"/>
              </a:rPr>
              <a:t> all the</a:t>
            </a:r>
            <a:r>
              <a:rPr sz="1000" spc="-25" dirty="0">
                <a:latin typeface="Microsoft Sans Serif"/>
                <a:cs typeface="Microsoft Sans Serif"/>
              </a:rPr>
              <a:t> scientific </a:t>
            </a:r>
            <a:r>
              <a:rPr sz="1000" spc="-35" dirty="0">
                <a:latin typeface="Microsoft Sans Serif"/>
                <a:cs typeface="Microsoft Sans Serif"/>
              </a:rPr>
              <a:t>methodology </a:t>
            </a:r>
            <a:r>
              <a:rPr sz="1000" spc="-25" dirty="0">
                <a:latin typeface="Microsoft Sans Serif"/>
                <a:cs typeface="Microsoft Sans Serif"/>
              </a:rPr>
              <a:t>to </a:t>
            </a:r>
            <a:r>
              <a:rPr sz="1000" spc="-30" dirty="0">
                <a:latin typeface="Microsoft Sans Serif"/>
                <a:cs typeface="Microsoft Sans Serif"/>
              </a:rPr>
              <a:t>build </a:t>
            </a:r>
            <a:r>
              <a:rPr sz="1000" spc="-20" dirty="0">
                <a:latin typeface="Microsoft Sans Serif"/>
                <a:cs typeface="Microsoft Sans Serif"/>
              </a:rPr>
              <a:t>its </a:t>
            </a:r>
            <a:r>
              <a:rPr sz="1000" spc="-35" dirty="0">
                <a:latin typeface="Microsoft Sans Serif"/>
                <a:cs typeface="Microsoft Sans Serif"/>
              </a:rPr>
              <a:t>models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and 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theories.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730250" marR="108585" indent="-146685">
              <a:lnSpc>
                <a:spcPct val="100000"/>
              </a:lnSpc>
              <a:spcBef>
                <a:spcPts val="5"/>
              </a:spcBef>
            </a:pPr>
            <a:r>
              <a:rPr sz="900" spc="-44" baseline="9259" dirty="0">
                <a:solidFill>
                  <a:srgbClr val="FFFFFF"/>
                </a:solidFill>
                <a:latin typeface="Microsoft Sans Serif"/>
                <a:cs typeface="Microsoft Sans Serif"/>
              </a:rPr>
              <a:t>3</a:t>
            </a:r>
            <a:r>
              <a:rPr sz="900" spc="179" baseline="9259" dirty="0">
                <a:latin typeface="Microsoft Sans Serif"/>
                <a:cs typeface="Microsoft Sans Serif"/>
              </a:rPr>
              <a:t>   </a:t>
            </a:r>
            <a:r>
              <a:rPr sz="1000" spc="-15" dirty="0">
                <a:latin typeface="Microsoft Sans Serif"/>
                <a:cs typeface="Microsoft Sans Serif"/>
              </a:rPr>
              <a:t>it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follows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scientific</a:t>
            </a:r>
            <a:r>
              <a:rPr sz="1000" spc="20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procedures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like: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stating</a:t>
            </a:r>
            <a:r>
              <a:rPr sz="1000" spc="20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of</a:t>
            </a:r>
            <a:r>
              <a:rPr sz="1000" spc="20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hypothesis,</a:t>
            </a:r>
            <a:r>
              <a:rPr sz="1000" spc="20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collection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of 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data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to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tests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the</a:t>
            </a:r>
            <a:r>
              <a:rPr sz="1000" spc="30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hypothesis</a:t>
            </a:r>
            <a:r>
              <a:rPr sz="1000" spc="25" dirty="0">
                <a:latin typeface="Microsoft Sans Serif"/>
                <a:cs typeface="Microsoft Sans Serif"/>
              </a:rPr>
              <a:t> </a:t>
            </a:r>
            <a:r>
              <a:rPr sz="1000" spc="-45" dirty="0">
                <a:latin typeface="Microsoft Sans Serif"/>
                <a:cs typeface="Microsoft Sans Serif"/>
              </a:rPr>
              <a:t>by</a:t>
            </a:r>
            <a:r>
              <a:rPr sz="1000" spc="25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employing</a:t>
            </a:r>
            <a:r>
              <a:rPr sz="1000" spc="25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efficient</a:t>
            </a:r>
            <a:r>
              <a:rPr sz="1000" spc="25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methodology.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452755">
              <a:lnSpc>
                <a:spcPct val="100000"/>
              </a:lnSpc>
              <a:spcBef>
                <a:spcPts val="190"/>
              </a:spcBef>
            </a:pPr>
            <a:r>
              <a:rPr sz="1100" spc="-5" dirty="0">
                <a:latin typeface="Microsoft Sans Serif"/>
                <a:cs typeface="Microsoft Sans Serif"/>
              </a:rPr>
              <a:t>Scarcity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730250" marR="55880" indent="-146685">
              <a:lnSpc>
                <a:spcPct val="100000"/>
              </a:lnSpc>
              <a:spcBef>
                <a:spcPts val="170"/>
              </a:spcBef>
            </a:pPr>
            <a:r>
              <a:rPr sz="900" spc="-44" baseline="13888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r>
              <a:rPr sz="900" spc="179" baseline="13888" dirty="0">
                <a:latin typeface="Microsoft Sans Serif"/>
                <a:cs typeface="Microsoft Sans Serif"/>
              </a:rPr>
              <a:t>   </a:t>
            </a:r>
            <a:r>
              <a:rPr sz="1000" spc="-30" dirty="0">
                <a:latin typeface="Microsoft Sans Serif"/>
                <a:cs typeface="Microsoft Sans Serif"/>
              </a:rPr>
              <a:t>Scarcity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exists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because</a:t>
            </a:r>
            <a:r>
              <a:rPr sz="1000" spc="-30" dirty="0">
                <a:latin typeface="Microsoft Sans Serif"/>
                <a:cs typeface="Microsoft Sans Serif"/>
              </a:rPr>
              <a:t> resources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are </a:t>
            </a:r>
            <a:r>
              <a:rPr sz="1000" spc="-25" dirty="0">
                <a:latin typeface="Microsoft Sans Serif"/>
                <a:cs typeface="Microsoft Sans Serif"/>
              </a:rPr>
              <a:t>limited </a:t>
            </a:r>
            <a:r>
              <a:rPr sz="1000" spc="-15" dirty="0">
                <a:latin typeface="Microsoft Sans Serif"/>
                <a:cs typeface="Microsoft Sans Serif"/>
              </a:rPr>
              <a:t>in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supply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spc="-40" dirty="0">
                <a:latin typeface="Microsoft Sans Serif"/>
                <a:cs typeface="Microsoft Sans Serif"/>
              </a:rPr>
              <a:t>and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therefore 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-50" dirty="0">
                <a:latin typeface="Microsoft Sans Serif"/>
                <a:cs typeface="Microsoft Sans Serif"/>
              </a:rPr>
              <a:t>individuals</a:t>
            </a:r>
            <a:r>
              <a:rPr sz="1000" spc="95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or</a:t>
            </a:r>
            <a:r>
              <a:rPr sz="1000" spc="100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communities</a:t>
            </a:r>
            <a:r>
              <a:rPr sz="1000" spc="100" dirty="0">
                <a:latin typeface="Microsoft Sans Serif"/>
                <a:cs typeface="Microsoft Sans Serif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have</a:t>
            </a:r>
            <a:r>
              <a:rPr sz="1000" spc="100" dirty="0">
                <a:latin typeface="Microsoft Sans Serif"/>
                <a:cs typeface="Microsoft Sans Serif"/>
              </a:rPr>
              <a:t> </a:t>
            </a:r>
            <a:r>
              <a:rPr sz="1000" spc="-50" dirty="0">
                <a:latin typeface="Microsoft Sans Serif"/>
                <a:cs typeface="Microsoft Sans Serif"/>
              </a:rPr>
              <a:t>to</a:t>
            </a:r>
            <a:r>
              <a:rPr sz="1000" spc="100" dirty="0">
                <a:latin typeface="Microsoft Sans Serif"/>
                <a:cs typeface="Microsoft Sans Serif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choose</a:t>
            </a:r>
            <a:r>
              <a:rPr sz="1000" spc="125" dirty="0">
                <a:latin typeface="Microsoft Sans Serif"/>
                <a:cs typeface="Microsoft Sans Serif"/>
              </a:rPr>
              <a:t> </a:t>
            </a:r>
            <a:r>
              <a:rPr sz="1000" spc="-70" dirty="0">
                <a:latin typeface="Microsoft Sans Serif"/>
                <a:cs typeface="Microsoft Sans Serif"/>
              </a:rPr>
              <a:t>among</a:t>
            </a:r>
            <a:r>
              <a:rPr sz="1000" spc="95" dirty="0">
                <a:latin typeface="Microsoft Sans Serif"/>
                <a:cs typeface="Microsoft Sans Serif"/>
              </a:rPr>
              <a:t> </a:t>
            </a:r>
            <a:r>
              <a:rPr sz="1000" spc="-50" dirty="0">
                <a:latin typeface="Microsoft Sans Serif"/>
                <a:cs typeface="Microsoft Sans Serif"/>
              </a:rPr>
              <a:t>the</a:t>
            </a:r>
            <a:r>
              <a:rPr sz="1000" spc="100" dirty="0">
                <a:latin typeface="Microsoft Sans Serif"/>
                <a:cs typeface="Microsoft Sans Serif"/>
              </a:rPr>
              <a:t> </a:t>
            </a:r>
            <a:r>
              <a:rPr sz="1000" spc="-45" dirty="0">
                <a:latin typeface="Microsoft Sans Serif"/>
                <a:cs typeface="Microsoft Sans Serif"/>
              </a:rPr>
              <a:t>limited</a:t>
            </a:r>
            <a:r>
              <a:rPr sz="1000" spc="100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resources.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730250" marR="184785" indent="-146685">
              <a:lnSpc>
                <a:spcPts val="1180"/>
              </a:lnSpc>
              <a:spcBef>
                <a:spcPts val="60"/>
              </a:spcBef>
            </a:pPr>
            <a:r>
              <a:rPr sz="900" spc="-44" baseline="9259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r>
              <a:rPr sz="900" spc="209" baseline="9259" dirty="0">
                <a:latin typeface="Microsoft Sans Serif"/>
                <a:cs typeface="Microsoft Sans Serif"/>
              </a:rPr>
              <a:t>   </a:t>
            </a:r>
            <a:r>
              <a:rPr sz="1000" spc="-45" dirty="0">
                <a:latin typeface="Microsoft Sans Serif"/>
                <a:cs typeface="Microsoft Sans Serif"/>
              </a:rPr>
              <a:t>The</a:t>
            </a:r>
            <a:r>
              <a:rPr sz="1000" spc="-40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need </a:t>
            </a:r>
            <a:r>
              <a:rPr sz="1000" spc="-25" dirty="0">
                <a:latin typeface="Microsoft Sans Serif"/>
                <a:cs typeface="Microsoft Sans Serif"/>
              </a:rPr>
              <a:t>for </a:t>
            </a:r>
            <a:r>
              <a:rPr sz="1000" spc="-30" dirty="0">
                <a:latin typeface="Microsoft Sans Serif"/>
                <a:cs typeface="Microsoft Sans Serif"/>
              </a:rPr>
              <a:t>individuals/communities </a:t>
            </a:r>
            <a:r>
              <a:rPr sz="1000" spc="-15" dirty="0">
                <a:latin typeface="Microsoft Sans Serif"/>
                <a:cs typeface="Microsoft Sans Serif"/>
              </a:rPr>
              <a:t>to </a:t>
            </a:r>
            <a:r>
              <a:rPr sz="1000" spc="-30" dirty="0">
                <a:latin typeface="Microsoft Sans Serif"/>
                <a:cs typeface="Microsoft Sans Serif"/>
              </a:rPr>
              <a:t>make choices </a:t>
            </a:r>
            <a:r>
              <a:rPr sz="1000" spc="-40" dirty="0">
                <a:latin typeface="Microsoft Sans Serif"/>
                <a:cs typeface="Microsoft Sans Serif"/>
              </a:rPr>
              <a:t>as</a:t>
            </a:r>
            <a:r>
              <a:rPr sz="1000" spc="-35" dirty="0">
                <a:latin typeface="Microsoft Sans Serif"/>
                <a:cs typeface="Microsoft Sans Serif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a</a:t>
            </a:r>
            <a:r>
              <a:rPr sz="1000" spc="-55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result </a:t>
            </a:r>
            <a:r>
              <a:rPr sz="1000" spc="-40" dirty="0">
                <a:latin typeface="Microsoft Sans Serif"/>
                <a:cs typeface="Microsoft Sans Serif"/>
              </a:rPr>
              <a:t>of </a:t>
            </a:r>
            <a:r>
              <a:rPr sz="1000" spc="-254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scarcity.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583565">
              <a:lnSpc>
                <a:spcPts val="1160"/>
              </a:lnSpc>
            </a:pPr>
            <a:r>
              <a:rPr sz="900" spc="-44" baseline="9259" dirty="0">
                <a:solidFill>
                  <a:srgbClr val="FFFFFF"/>
                </a:solidFill>
                <a:latin typeface="Microsoft Sans Serif"/>
                <a:cs typeface="Microsoft Sans Serif"/>
              </a:rPr>
              <a:t>3</a:t>
            </a:r>
            <a:r>
              <a:rPr sz="900" spc="179" baseline="9259" dirty="0">
                <a:latin typeface="Microsoft Sans Serif"/>
                <a:cs typeface="Microsoft Sans Serif"/>
              </a:rPr>
              <a:t>   </a:t>
            </a:r>
            <a:r>
              <a:rPr sz="1000" spc="-30" dirty="0">
                <a:latin typeface="Microsoft Sans Serif"/>
                <a:cs typeface="Microsoft Sans Serif"/>
              </a:rPr>
              <a:t>Scarcity </a:t>
            </a:r>
            <a:r>
              <a:rPr sz="1000" spc="-10" dirty="0">
                <a:latin typeface="Microsoft Sans Serif"/>
                <a:cs typeface="Microsoft Sans Serif"/>
              </a:rPr>
              <a:t>is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the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most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basic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concept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-15" dirty="0">
                <a:latin typeface="Microsoft Sans Serif"/>
                <a:cs typeface="Microsoft Sans Serif"/>
              </a:rPr>
              <a:t>in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the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study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of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economics.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583565">
              <a:lnSpc>
                <a:spcPct val="100000"/>
              </a:lnSpc>
            </a:pPr>
            <a:r>
              <a:rPr sz="900" spc="-44" baseline="9259" dirty="0">
                <a:solidFill>
                  <a:srgbClr val="FFFFFF"/>
                </a:solidFill>
                <a:latin typeface="Microsoft Sans Serif"/>
                <a:cs typeface="Microsoft Sans Serif"/>
              </a:rPr>
              <a:t>4</a:t>
            </a:r>
            <a:r>
              <a:rPr sz="900" spc="179" baseline="9259" dirty="0">
                <a:latin typeface="Microsoft Sans Serif"/>
                <a:cs typeface="Microsoft Sans Serif"/>
              </a:rPr>
              <a:t>   </a:t>
            </a:r>
            <a:r>
              <a:rPr sz="1000" dirty="0">
                <a:latin typeface="Microsoft Sans Serif"/>
                <a:cs typeface="Microsoft Sans Serif"/>
              </a:rPr>
              <a:t>Scarcity </a:t>
            </a:r>
            <a:r>
              <a:rPr sz="1000" spc="-5" dirty="0">
                <a:latin typeface="Microsoft Sans Serif"/>
                <a:cs typeface="Microsoft Sans Serif"/>
              </a:rPr>
              <a:t>differs</a:t>
            </a:r>
            <a:r>
              <a:rPr sz="1000" spc="2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from</a:t>
            </a:r>
            <a:r>
              <a:rPr sz="1000" spc="2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shortages</a:t>
            </a:r>
            <a:r>
              <a:rPr sz="1000" spc="3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or</a:t>
            </a:r>
            <a:r>
              <a:rPr sz="1000" spc="2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poverty.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38100">
              <a:lnSpc>
                <a:spcPts val="1165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38100">
              <a:lnSpc>
                <a:spcPts val="1165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38100">
              <a:lnSpc>
                <a:spcPct val="100000"/>
              </a:lnSpc>
              <a:spcBef>
                <a:spcPts val="15"/>
              </a:spcBef>
            </a:pPr>
            <a:r>
              <a:rPr sz="700" spc="-5" dirty="0">
                <a:latin typeface="Microsoft Sans Serif"/>
                <a:cs typeface="Microsoft Sans Serif"/>
              </a:rPr>
              <a:t> </a:t>
            </a:r>
            <a:endParaRPr sz="7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12700" y="2817"/>
            <a:ext cx="3372485" cy="117729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19380">
              <a:lnSpc>
                <a:spcPct val="100000"/>
              </a:lnSpc>
              <a:spcBef>
                <a:spcPts val="570"/>
              </a:spcBef>
            </a:pP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Changing</a:t>
            </a: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demand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supply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equilibrium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ts val="1165"/>
              </a:lnSpc>
              <a:spcBef>
                <a:spcPts val="350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345"/>
              </a:lnSpc>
            </a:pPr>
            <a:r>
              <a:rPr sz="1150" dirty="0">
                <a:latin typeface="Microsoft Sans Serif"/>
                <a:cs typeface="Microsoft Sans Serif"/>
              </a:rPr>
              <a:t> </a:t>
            </a:r>
            <a:endParaRPr sz="1150">
              <a:latin typeface="Microsoft Sans Serif"/>
              <a:cs typeface="Microsoft Sans Serif"/>
            </a:endParaRPr>
          </a:p>
          <a:p>
            <a:pPr marL="1518920">
              <a:lnSpc>
                <a:spcPts val="1165"/>
              </a:lnSpc>
              <a:spcBef>
                <a:spcPts val="285"/>
              </a:spcBef>
            </a:pPr>
            <a:r>
              <a:rPr sz="1000" spc="-40" dirty="0">
                <a:solidFill>
                  <a:srgbClr val="3333B1"/>
                </a:solidFill>
                <a:latin typeface="Microsoft Sans Serif"/>
                <a:cs typeface="Microsoft Sans Serif"/>
              </a:rPr>
              <a:t>F</a:t>
            </a:r>
            <a:r>
              <a:rPr sz="1000" spc="-20" dirty="0">
                <a:solidFill>
                  <a:srgbClr val="3333B1"/>
                </a:solidFill>
                <a:latin typeface="Microsoft Sans Serif"/>
                <a:cs typeface="Microsoft Sans Serif"/>
              </a:rPr>
              <a:t>ig</a:t>
            </a:r>
            <a:r>
              <a:rPr sz="1000" spc="-60" dirty="0">
                <a:solidFill>
                  <a:srgbClr val="3333B1"/>
                </a:solidFill>
                <a:latin typeface="Microsoft Sans Serif"/>
                <a:cs typeface="Microsoft Sans Serif"/>
              </a:rPr>
              <a:t>u</a:t>
            </a:r>
            <a:r>
              <a:rPr sz="1000" spc="-5" dirty="0">
                <a:solidFill>
                  <a:srgbClr val="3333B1"/>
                </a:solidFill>
                <a:latin typeface="Microsoft Sans Serif"/>
                <a:cs typeface="Microsoft Sans Serif"/>
              </a:rPr>
              <a:t>r</a:t>
            </a:r>
            <a:r>
              <a:rPr sz="1000" spc="-30" dirty="0">
                <a:solidFill>
                  <a:srgbClr val="3333B1"/>
                </a:solidFill>
                <a:latin typeface="Microsoft Sans Serif"/>
                <a:cs typeface="Microsoft Sans Serif"/>
              </a:rPr>
              <a:t>e </a:t>
            </a:r>
            <a:r>
              <a:rPr sz="1000" spc="-60" dirty="0">
                <a:solidFill>
                  <a:srgbClr val="3333B1"/>
                </a:solidFill>
                <a:latin typeface="Microsoft Sans Serif"/>
                <a:cs typeface="Microsoft Sans Serif"/>
              </a:rPr>
              <a:t>8</a:t>
            </a:r>
            <a:r>
              <a:rPr sz="1000" spc="5" dirty="0">
                <a:solidFill>
                  <a:srgbClr val="3333B1"/>
                </a:solidFill>
                <a:latin typeface="Microsoft Sans Serif"/>
                <a:cs typeface="Microsoft Sans Serif"/>
              </a:rPr>
              <a:t>:</a:t>
            </a:r>
            <a:r>
              <a:rPr sz="1000" spc="-55" dirty="0">
                <a:solidFill>
                  <a:srgbClr val="3333B1"/>
                </a:solidFill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A</a:t>
            </a:r>
            <a:r>
              <a:rPr sz="1000" spc="-55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c</a:t>
            </a:r>
            <a:r>
              <a:rPr sz="1000" spc="-35" dirty="0">
                <a:latin typeface="Microsoft Sans Serif"/>
                <a:cs typeface="Microsoft Sans Serif"/>
              </a:rPr>
              <a:t>hang</a:t>
            </a:r>
            <a:r>
              <a:rPr sz="1000" spc="-30" dirty="0">
                <a:latin typeface="Microsoft Sans Serif"/>
                <a:cs typeface="Microsoft Sans Serif"/>
              </a:rPr>
              <a:t>e</a:t>
            </a:r>
            <a:r>
              <a:rPr sz="1000" spc="-55" dirty="0">
                <a:latin typeface="Microsoft Sans Serif"/>
                <a:cs typeface="Microsoft Sans Serif"/>
              </a:rPr>
              <a:t> </a:t>
            </a:r>
            <a:r>
              <a:rPr sz="1000" spc="5" dirty="0">
                <a:latin typeface="Microsoft Sans Serif"/>
                <a:cs typeface="Microsoft Sans Serif"/>
              </a:rPr>
              <a:t>i</a:t>
            </a:r>
            <a:r>
              <a:rPr sz="1000" spc="-30" dirty="0">
                <a:latin typeface="Microsoft Sans Serif"/>
                <a:cs typeface="Microsoft Sans Serif"/>
              </a:rPr>
              <a:t>n </a:t>
            </a:r>
            <a:r>
              <a:rPr sz="1000" spc="-35" dirty="0">
                <a:latin typeface="Microsoft Sans Serif"/>
                <a:cs typeface="Microsoft Sans Serif"/>
              </a:rPr>
              <a:t>deman</a:t>
            </a:r>
            <a:r>
              <a:rPr sz="1000" spc="-30" dirty="0">
                <a:latin typeface="Microsoft Sans Serif"/>
                <a:cs typeface="Microsoft Sans Serif"/>
              </a:rPr>
              <a:t>d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5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470"/>
              </a:lnSpc>
            </a:pPr>
            <a:r>
              <a:rPr sz="1250" dirty="0">
                <a:latin typeface="Microsoft Sans Serif"/>
                <a:cs typeface="Microsoft Sans Serif"/>
              </a:rPr>
              <a:t> </a:t>
            </a:r>
            <a:endParaRPr sz="12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67354" y="324992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6729" y="325373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479"/>
                </a:moveTo>
                <a:lnTo>
                  <a:pt x="43180" y="30479"/>
                </a:lnTo>
                <a:lnTo>
                  <a:pt x="4318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ln w="5060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45154" y="324992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242310" y="3240414"/>
            <a:ext cx="203200" cy="55880"/>
            <a:chOff x="3242310" y="3240414"/>
            <a:chExt cx="203200" cy="55880"/>
          </a:xfrm>
        </p:grpSpPr>
        <p:sp>
          <p:nvSpPr>
            <p:cNvPr id="7" name="object 7"/>
            <p:cNvSpPr/>
            <p:nvPr/>
          </p:nvSpPr>
          <p:spPr>
            <a:xfrm>
              <a:off x="3305175" y="3242944"/>
              <a:ext cx="63500" cy="50800"/>
            </a:xfrm>
            <a:custGeom>
              <a:avLst/>
              <a:gdLst/>
              <a:ahLst/>
              <a:cxnLst/>
              <a:rect l="l" t="t" r="r" b="b"/>
              <a:pathLst>
                <a:path w="63500" h="50800">
                  <a:moveTo>
                    <a:pt x="0" y="50800"/>
                  </a:moveTo>
                  <a:lnTo>
                    <a:pt x="43179" y="50800"/>
                  </a:lnTo>
                  <a:lnTo>
                    <a:pt x="43179" y="20320"/>
                  </a:lnTo>
                  <a:lnTo>
                    <a:pt x="0" y="20320"/>
                  </a:lnTo>
                  <a:lnTo>
                    <a:pt x="0" y="50800"/>
                  </a:lnTo>
                  <a:close/>
                </a:path>
                <a:path w="63500" h="50800">
                  <a:moveTo>
                    <a:pt x="10160" y="20320"/>
                  </a:moveTo>
                  <a:lnTo>
                    <a:pt x="10160" y="10160"/>
                  </a:lnTo>
                  <a:lnTo>
                    <a:pt x="53339" y="10160"/>
                  </a:lnTo>
                  <a:lnTo>
                    <a:pt x="53339" y="40640"/>
                  </a:lnTo>
                  <a:lnTo>
                    <a:pt x="43179" y="40640"/>
                  </a:lnTo>
                </a:path>
                <a:path w="63500" h="50800">
                  <a:moveTo>
                    <a:pt x="20320" y="10160"/>
                  </a:moveTo>
                  <a:lnTo>
                    <a:pt x="20320" y="0"/>
                  </a:lnTo>
                  <a:lnTo>
                    <a:pt x="63500" y="0"/>
                  </a:lnTo>
                  <a:lnTo>
                    <a:pt x="63500" y="30480"/>
                  </a:lnTo>
                  <a:lnTo>
                    <a:pt x="53339" y="30480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42310" y="324929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517900" y="3239148"/>
            <a:ext cx="203200" cy="58419"/>
            <a:chOff x="3517900" y="3239148"/>
            <a:chExt cx="203200" cy="58419"/>
          </a:xfrm>
        </p:grpSpPr>
        <p:sp>
          <p:nvSpPr>
            <p:cNvPr id="10" name="object 10"/>
            <p:cNvSpPr/>
            <p:nvPr/>
          </p:nvSpPr>
          <p:spPr>
            <a:xfrm>
              <a:off x="3606800" y="3256279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7900" y="324929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4100" y="324294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792854" y="3239148"/>
            <a:ext cx="203200" cy="58419"/>
            <a:chOff x="3792854" y="3239148"/>
            <a:chExt cx="203200" cy="58419"/>
          </a:xfrm>
        </p:grpSpPr>
        <p:sp>
          <p:nvSpPr>
            <p:cNvPr id="14" name="object 14"/>
            <p:cNvSpPr/>
            <p:nvPr/>
          </p:nvSpPr>
          <p:spPr>
            <a:xfrm>
              <a:off x="3869054" y="324294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92854" y="324929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69054" y="328104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4145279" y="324357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2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326264" y="3240414"/>
            <a:ext cx="238760" cy="57785"/>
            <a:chOff x="4326264" y="3240414"/>
            <a:chExt cx="238760" cy="57785"/>
          </a:xfrm>
        </p:grpSpPr>
        <p:sp>
          <p:nvSpPr>
            <p:cNvPr id="19" name="object 19"/>
            <p:cNvSpPr/>
            <p:nvPr/>
          </p:nvSpPr>
          <p:spPr>
            <a:xfrm>
              <a:off x="4451350" y="3274059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23410" y="324738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479" y="15239"/>
                  </a:moveTo>
                  <a:lnTo>
                    <a:pt x="30479" y="6984"/>
                  </a:lnTo>
                  <a:lnTo>
                    <a:pt x="23494" y="0"/>
                  </a:lnTo>
                  <a:lnTo>
                    <a:pt x="15239" y="0"/>
                  </a:lnTo>
                  <a:lnTo>
                    <a:pt x="6985" y="0"/>
                  </a:lnTo>
                  <a:lnTo>
                    <a:pt x="0" y="6984"/>
                  </a:lnTo>
                  <a:lnTo>
                    <a:pt x="0" y="15239"/>
                  </a:lnTo>
                  <a:lnTo>
                    <a:pt x="0" y="23494"/>
                  </a:lnTo>
                  <a:lnTo>
                    <a:pt x="6985" y="30479"/>
                  </a:lnTo>
                  <a:lnTo>
                    <a:pt x="15239" y="30479"/>
                  </a:lnTo>
                  <a:lnTo>
                    <a:pt x="23494" y="30479"/>
                  </a:lnTo>
                  <a:lnTo>
                    <a:pt x="30479" y="23494"/>
                  </a:lnTo>
                  <a:lnTo>
                    <a:pt x="30479" y="15239"/>
                  </a:lnTo>
                  <a:close/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28795" y="3242944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39" y="50800"/>
                  </a:moveTo>
                  <a:lnTo>
                    <a:pt x="50164" y="48895"/>
                  </a:lnTo>
                  <a:lnTo>
                    <a:pt x="58419" y="43180"/>
                  </a:lnTo>
                  <a:lnTo>
                    <a:pt x="63500" y="35560"/>
                  </a:lnTo>
                  <a:lnTo>
                    <a:pt x="66039" y="25400"/>
                  </a:lnTo>
                  <a:lnTo>
                    <a:pt x="63500" y="15240"/>
                  </a:lnTo>
                  <a:lnTo>
                    <a:pt x="58419" y="7620"/>
                  </a:lnTo>
                  <a:lnTo>
                    <a:pt x="50164" y="1905"/>
                  </a:lnTo>
                  <a:lnTo>
                    <a:pt x="40639" y="0"/>
                  </a:lnTo>
                  <a:lnTo>
                    <a:pt x="30479" y="1905"/>
                  </a:lnTo>
                  <a:lnTo>
                    <a:pt x="22225" y="7620"/>
                  </a:lnTo>
                  <a:lnTo>
                    <a:pt x="17144" y="15240"/>
                  </a:lnTo>
                  <a:lnTo>
                    <a:pt x="15239" y="25400"/>
                  </a:lnTo>
                </a:path>
                <a:path w="233679" h="50800">
                  <a:moveTo>
                    <a:pt x="30479" y="17780"/>
                  </a:moveTo>
                  <a:lnTo>
                    <a:pt x="15239" y="30480"/>
                  </a:lnTo>
                  <a:lnTo>
                    <a:pt x="0" y="17780"/>
                  </a:lnTo>
                </a:path>
                <a:path w="233679" h="50800">
                  <a:moveTo>
                    <a:pt x="193039" y="50800"/>
                  </a:moveTo>
                  <a:lnTo>
                    <a:pt x="182879" y="48895"/>
                  </a:lnTo>
                  <a:lnTo>
                    <a:pt x="174625" y="43180"/>
                  </a:lnTo>
                  <a:lnTo>
                    <a:pt x="169544" y="35560"/>
                  </a:lnTo>
                  <a:lnTo>
                    <a:pt x="167639" y="25400"/>
                  </a:lnTo>
                  <a:lnTo>
                    <a:pt x="169544" y="15240"/>
                  </a:lnTo>
                  <a:lnTo>
                    <a:pt x="174625" y="7620"/>
                  </a:lnTo>
                  <a:lnTo>
                    <a:pt x="182879" y="1905"/>
                  </a:lnTo>
                  <a:lnTo>
                    <a:pt x="193039" y="0"/>
                  </a:lnTo>
                  <a:lnTo>
                    <a:pt x="202564" y="1905"/>
                  </a:lnTo>
                  <a:lnTo>
                    <a:pt x="210819" y="7620"/>
                  </a:lnTo>
                  <a:lnTo>
                    <a:pt x="215900" y="15240"/>
                  </a:lnTo>
                  <a:lnTo>
                    <a:pt x="218439" y="25400"/>
                  </a:lnTo>
                </a:path>
                <a:path w="233679" h="50800">
                  <a:moveTo>
                    <a:pt x="233679" y="17780"/>
                  </a:moveTo>
                  <a:lnTo>
                    <a:pt x="218439" y="30480"/>
                  </a:lnTo>
                  <a:lnTo>
                    <a:pt x="203200" y="17780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429" y="1191247"/>
            <a:ext cx="4451985" cy="1857248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-12700" y="3039205"/>
            <a:ext cx="59690" cy="17081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43553" y="3346357"/>
            <a:ext cx="45720" cy="1117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34915" y="3346357"/>
            <a:ext cx="45720" cy="1117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-12700" y="3396745"/>
            <a:ext cx="41275" cy="914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450" dirty="0">
                <a:latin typeface="Microsoft Sans Serif"/>
                <a:cs typeface="Microsoft Sans Serif"/>
              </a:rPr>
              <a:t> </a:t>
            </a:r>
            <a:endParaRPr sz="4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12700" y="2817"/>
            <a:ext cx="3372485" cy="131889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19380">
              <a:lnSpc>
                <a:spcPct val="100000"/>
              </a:lnSpc>
              <a:spcBef>
                <a:spcPts val="570"/>
              </a:spcBef>
            </a:pP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Changing</a:t>
            </a: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demand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supply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in</a:t>
            </a: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equilibrium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ts val="1165"/>
              </a:lnSpc>
              <a:spcBef>
                <a:spcPts val="350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4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205"/>
              </a:lnSpc>
            </a:pPr>
            <a:r>
              <a:rPr sz="1050" dirty="0">
                <a:latin typeface="Microsoft Sans Serif"/>
                <a:cs typeface="Microsoft Sans Serif"/>
              </a:rPr>
              <a:t> </a:t>
            </a:r>
            <a:endParaRPr sz="1050">
              <a:latin typeface="Microsoft Sans Serif"/>
              <a:cs typeface="Microsoft Sans Serif"/>
            </a:endParaRPr>
          </a:p>
          <a:p>
            <a:pPr marL="1561465">
              <a:lnSpc>
                <a:spcPts val="1135"/>
              </a:lnSpc>
            </a:pPr>
            <a:r>
              <a:rPr sz="1000" spc="-40" dirty="0">
                <a:solidFill>
                  <a:srgbClr val="3333B1"/>
                </a:solidFill>
                <a:latin typeface="Microsoft Sans Serif"/>
                <a:cs typeface="Microsoft Sans Serif"/>
              </a:rPr>
              <a:t>F</a:t>
            </a:r>
            <a:r>
              <a:rPr sz="1000" spc="-20" dirty="0">
                <a:solidFill>
                  <a:srgbClr val="3333B1"/>
                </a:solidFill>
                <a:latin typeface="Microsoft Sans Serif"/>
                <a:cs typeface="Microsoft Sans Serif"/>
              </a:rPr>
              <a:t>ig</a:t>
            </a:r>
            <a:r>
              <a:rPr sz="1000" spc="-60" dirty="0">
                <a:solidFill>
                  <a:srgbClr val="3333B1"/>
                </a:solidFill>
                <a:latin typeface="Microsoft Sans Serif"/>
                <a:cs typeface="Microsoft Sans Serif"/>
              </a:rPr>
              <a:t>u</a:t>
            </a:r>
            <a:r>
              <a:rPr sz="1000" spc="-5" dirty="0">
                <a:solidFill>
                  <a:srgbClr val="3333B1"/>
                </a:solidFill>
                <a:latin typeface="Microsoft Sans Serif"/>
                <a:cs typeface="Microsoft Sans Serif"/>
              </a:rPr>
              <a:t>r</a:t>
            </a:r>
            <a:r>
              <a:rPr sz="1000" spc="-55" dirty="0">
                <a:solidFill>
                  <a:srgbClr val="3333B1"/>
                </a:solidFill>
                <a:latin typeface="Microsoft Sans Serif"/>
                <a:cs typeface="Microsoft Sans Serif"/>
              </a:rPr>
              <a:t>e</a:t>
            </a:r>
            <a:r>
              <a:rPr sz="1000" spc="-5" dirty="0">
                <a:solidFill>
                  <a:srgbClr val="3333B1"/>
                </a:solidFill>
                <a:latin typeface="Microsoft Sans Serif"/>
                <a:cs typeface="Microsoft Sans Serif"/>
              </a:rPr>
              <a:t> </a:t>
            </a:r>
            <a:r>
              <a:rPr sz="1000" spc="-60" dirty="0">
                <a:solidFill>
                  <a:srgbClr val="3333B1"/>
                </a:solidFill>
                <a:latin typeface="Microsoft Sans Serif"/>
                <a:cs typeface="Microsoft Sans Serif"/>
              </a:rPr>
              <a:t>9</a:t>
            </a:r>
            <a:r>
              <a:rPr sz="1000" spc="-20" dirty="0">
                <a:solidFill>
                  <a:srgbClr val="3333B1"/>
                </a:solidFill>
                <a:latin typeface="Microsoft Sans Serif"/>
                <a:cs typeface="Microsoft Sans Serif"/>
              </a:rPr>
              <a:t>:</a:t>
            </a:r>
            <a:r>
              <a:rPr sz="1000" spc="-5" dirty="0">
                <a:solidFill>
                  <a:srgbClr val="3333B1"/>
                </a:solidFill>
                <a:latin typeface="Microsoft Sans Serif"/>
                <a:cs typeface="Microsoft Sans Serif"/>
              </a:rPr>
              <a:t> </a:t>
            </a:r>
            <a:r>
              <a:rPr sz="1000" spc="-50" dirty="0">
                <a:latin typeface="Microsoft Sans Serif"/>
                <a:cs typeface="Microsoft Sans Serif"/>
              </a:rPr>
              <a:t>A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c</a:t>
            </a:r>
            <a:r>
              <a:rPr sz="1000" spc="-35" dirty="0">
                <a:latin typeface="Microsoft Sans Serif"/>
                <a:cs typeface="Microsoft Sans Serif"/>
              </a:rPr>
              <a:t>hang</a:t>
            </a:r>
            <a:r>
              <a:rPr sz="1000" spc="-60" dirty="0">
                <a:latin typeface="Microsoft Sans Serif"/>
                <a:cs typeface="Microsoft Sans Serif"/>
              </a:rPr>
              <a:t>e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5" dirty="0">
                <a:latin typeface="Microsoft Sans Serif"/>
                <a:cs typeface="Microsoft Sans Serif"/>
              </a:rPr>
              <a:t>i</a:t>
            </a:r>
            <a:r>
              <a:rPr sz="1000" spc="-55" dirty="0">
                <a:latin typeface="Microsoft Sans Serif"/>
                <a:cs typeface="Microsoft Sans Serif"/>
              </a:rPr>
              <a:t>n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s</a:t>
            </a:r>
            <a:r>
              <a:rPr sz="1000" spc="-60" dirty="0">
                <a:latin typeface="Microsoft Sans Serif"/>
                <a:cs typeface="Microsoft Sans Serif"/>
              </a:rPr>
              <a:t>u</a:t>
            </a:r>
            <a:r>
              <a:rPr sz="1000" spc="-35" dirty="0">
                <a:latin typeface="Microsoft Sans Serif"/>
                <a:cs typeface="Microsoft Sans Serif"/>
              </a:rPr>
              <a:t>p</a:t>
            </a:r>
            <a:r>
              <a:rPr sz="1000" spc="-60" dirty="0">
                <a:latin typeface="Microsoft Sans Serif"/>
                <a:cs typeface="Microsoft Sans Serif"/>
              </a:rPr>
              <a:t>p</a:t>
            </a:r>
            <a:r>
              <a:rPr sz="1000" spc="5" dirty="0">
                <a:latin typeface="Microsoft Sans Serif"/>
                <a:cs typeface="Microsoft Sans Serif"/>
              </a:rPr>
              <a:t>l</a:t>
            </a:r>
            <a:r>
              <a:rPr sz="1000" spc="-20" dirty="0">
                <a:latin typeface="Microsoft Sans Serif"/>
                <a:cs typeface="Microsoft Sans Serif"/>
              </a:rPr>
              <a:t>y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65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67354" y="3232150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6729" y="323595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479"/>
                </a:moveTo>
                <a:lnTo>
                  <a:pt x="43180" y="30479"/>
                </a:lnTo>
                <a:lnTo>
                  <a:pt x="4318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ln w="5060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45154" y="3232150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242310" y="3222634"/>
            <a:ext cx="203200" cy="55880"/>
            <a:chOff x="3242310" y="3222634"/>
            <a:chExt cx="203200" cy="55880"/>
          </a:xfrm>
        </p:grpSpPr>
        <p:sp>
          <p:nvSpPr>
            <p:cNvPr id="7" name="object 7"/>
            <p:cNvSpPr/>
            <p:nvPr/>
          </p:nvSpPr>
          <p:spPr>
            <a:xfrm>
              <a:off x="3305175" y="3225164"/>
              <a:ext cx="63500" cy="50800"/>
            </a:xfrm>
            <a:custGeom>
              <a:avLst/>
              <a:gdLst/>
              <a:ahLst/>
              <a:cxnLst/>
              <a:rect l="l" t="t" r="r" b="b"/>
              <a:pathLst>
                <a:path w="63500" h="50800">
                  <a:moveTo>
                    <a:pt x="0" y="50799"/>
                  </a:moveTo>
                  <a:lnTo>
                    <a:pt x="43179" y="50799"/>
                  </a:lnTo>
                  <a:lnTo>
                    <a:pt x="43179" y="20319"/>
                  </a:lnTo>
                  <a:lnTo>
                    <a:pt x="0" y="20319"/>
                  </a:lnTo>
                  <a:lnTo>
                    <a:pt x="0" y="50799"/>
                  </a:lnTo>
                  <a:close/>
                </a:path>
                <a:path w="63500" h="50800">
                  <a:moveTo>
                    <a:pt x="10160" y="20319"/>
                  </a:moveTo>
                  <a:lnTo>
                    <a:pt x="10160" y="10159"/>
                  </a:lnTo>
                  <a:lnTo>
                    <a:pt x="53339" y="10159"/>
                  </a:lnTo>
                  <a:lnTo>
                    <a:pt x="53339" y="40639"/>
                  </a:lnTo>
                  <a:lnTo>
                    <a:pt x="43179" y="40639"/>
                  </a:lnTo>
                </a:path>
                <a:path w="63500" h="50800">
                  <a:moveTo>
                    <a:pt x="20320" y="10159"/>
                  </a:moveTo>
                  <a:lnTo>
                    <a:pt x="20320" y="0"/>
                  </a:lnTo>
                  <a:lnTo>
                    <a:pt x="63500" y="0"/>
                  </a:lnTo>
                  <a:lnTo>
                    <a:pt x="63500" y="30479"/>
                  </a:lnTo>
                  <a:lnTo>
                    <a:pt x="53339" y="30479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42310" y="323151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49"/>
                  </a:lnTo>
                  <a:lnTo>
                    <a:pt x="25400" y="38099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099"/>
                  </a:lnTo>
                  <a:lnTo>
                    <a:pt x="203200" y="19049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517900" y="3221368"/>
            <a:ext cx="203200" cy="58419"/>
            <a:chOff x="3517900" y="3221368"/>
            <a:chExt cx="203200" cy="58419"/>
          </a:xfrm>
        </p:grpSpPr>
        <p:sp>
          <p:nvSpPr>
            <p:cNvPr id="10" name="object 10"/>
            <p:cNvSpPr/>
            <p:nvPr/>
          </p:nvSpPr>
          <p:spPr>
            <a:xfrm>
              <a:off x="3606800" y="3238499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7900" y="323151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49"/>
                  </a:lnTo>
                  <a:lnTo>
                    <a:pt x="25400" y="38099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099"/>
                  </a:lnTo>
                  <a:lnTo>
                    <a:pt x="203200" y="19049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4100" y="322516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399"/>
                  </a:moveTo>
                  <a:lnTo>
                    <a:pt x="50800" y="25399"/>
                  </a:lnTo>
                </a:path>
                <a:path w="50800" h="50800">
                  <a:moveTo>
                    <a:pt x="0" y="38099"/>
                  </a:moveTo>
                  <a:lnTo>
                    <a:pt x="38100" y="38099"/>
                  </a:lnTo>
                </a:path>
                <a:path w="50800" h="50800">
                  <a:moveTo>
                    <a:pt x="12700" y="50799"/>
                  </a:moveTo>
                  <a:lnTo>
                    <a:pt x="50800" y="50799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792854" y="3221368"/>
            <a:ext cx="203200" cy="58419"/>
            <a:chOff x="3792854" y="3221368"/>
            <a:chExt cx="203200" cy="58419"/>
          </a:xfrm>
        </p:grpSpPr>
        <p:sp>
          <p:nvSpPr>
            <p:cNvPr id="14" name="object 14"/>
            <p:cNvSpPr/>
            <p:nvPr/>
          </p:nvSpPr>
          <p:spPr>
            <a:xfrm>
              <a:off x="3869054" y="322516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699"/>
                  </a:moveTo>
                  <a:lnTo>
                    <a:pt x="50800" y="12699"/>
                  </a:lnTo>
                </a:path>
                <a:path w="50800" h="25400">
                  <a:moveTo>
                    <a:pt x="12700" y="25399"/>
                  </a:moveTo>
                  <a:lnTo>
                    <a:pt x="50800" y="25399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92854" y="323151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49"/>
                  </a:lnTo>
                  <a:lnTo>
                    <a:pt x="25400" y="38099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099"/>
                  </a:lnTo>
                  <a:lnTo>
                    <a:pt x="203200" y="19049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69054" y="326326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4145279" y="3225800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2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326264" y="3222634"/>
            <a:ext cx="238760" cy="57785"/>
            <a:chOff x="4326264" y="3222634"/>
            <a:chExt cx="238760" cy="57785"/>
          </a:xfrm>
        </p:grpSpPr>
        <p:sp>
          <p:nvSpPr>
            <p:cNvPr id="19" name="object 19"/>
            <p:cNvSpPr/>
            <p:nvPr/>
          </p:nvSpPr>
          <p:spPr>
            <a:xfrm>
              <a:off x="4451350" y="3256279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19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23410" y="3228974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479" y="15240"/>
                  </a:moveTo>
                  <a:lnTo>
                    <a:pt x="30479" y="6985"/>
                  </a:lnTo>
                  <a:lnTo>
                    <a:pt x="23494" y="0"/>
                  </a:lnTo>
                  <a:lnTo>
                    <a:pt x="15239" y="0"/>
                  </a:lnTo>
                  <a:lnTo>
                    <a:pt x="6985" y="0"/>
                  </a:lnTo>
                  <a:lnTo>
                    <a:pt x="0" y="6985"/>
                  </a:lnTo>
                  <a:lnTo>
                    <a:pt x="0" y="15240"/>
                  </a:lnTo>
                  <a:lnTo>
                    <a:pt x="0" y="23495"/>
                  </a:lnTo>
                  <a:lnTo>
                    <a:pt x="6985" y="30480"/>
                  </a:lnTo>
                  <a:lnTo>
                    <a:pt x="15239" y="30480"/>
                  </a:lnTo>
                  <a:lnTo>
                    <a:pt x="23494" y="30480"/>
                  </a:lnTo>
                  <a:lnTo>
                    <a:pt x="30479" y="23495"/>
                  </a:lnTo>
                  <a:lnTo>
                    <a:pt x="30479" y="15240"/>
                  </a:lnTo>
                  <a:close/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28795" y="3225164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39" y="50799"/>
                  </a:moveTo>
                  <a:lnTo>
                    <a:pt x="50164" y="48259"/>
                  </a:lnTo>
                  <a:lnTo>
                    <a:pt x="58419" y="43179"/>
                  </a:lnTo>
                  <a:lnTo>
                    <a:pt x="63500" y="34924"/>
                  </a:lnTo>
                  <a:lnTo>
                    <a:pt x="66039" y="25399"/>
                  </a:lnTo>
                  <a:lnTo>
                    <a:pt x="63500" y="15239"/>
                  </a:lnTo>
                  <a:lnTo>
                    <a:pt x="58419" y="6984"/>
                  </a:lnTo>
                  <a:lnTo>
                    <a:pt x="50164" y="1904"/>
                  </a:lnTo>
                  <a:lnTo>
                    <a:pt x="40639" y="0"/>
                  </a:lnTo>
                  <a:lnTo>
                    <a:pt x="30479" y="1904"/>
                  </a:lnTo>
                  <a:lnTo>
                    <a:pt x="22225" y="6984"/>
                  </a:lnTo>
                  <a:lnTo>
                    <a:pt x="17144" y="15239"/>
                  </a:lnTo>
                  <a:lnTo>
                    <a:pt x="15239" y="25399"/>
                  </a:lnTo>
                </a:path>
                <a:path w="233679" h="50800">
                  <a:moveTo>
                    <a:pt x="30479" y="17779"/>
                  </a:moveTo>
                  <a:lnTo>
                    <a:pt x="15239" y="30479"/>
                  </a:lnTo>
                  <a:lnTo>
                    <a:pt x="0" y="17779"/>
                  </a:lnTo>
                </a:path>
                <a:path w="233679" h="50800">
                  <a:moveTo>
                    <a:pt x="193039" y="50799"/>
                  </a:moveTo>
                  <a:lnTo>
                    <a:pt x="182879" y="48259"/>
                  </a:lnTo>
                  <a:lnTo>
                    <a:pt x="174625" y="43179"/>
                  </a:lnTo>
                  <a:lnTo>
                    <a:pt x="169544" y="34924"/>
                  </a:lnTo>
                  <a:lnTo>
                    <a:pt x="167639" y="25399"/>
                  </a:lnTo>
                  <a:lnTo>
                    <a:pt x="169544" y="15239"/>
                  </a:lnTo>
                  <a:lnTo>
                    <a:pt x="174625" y="6984"/>
                  </a:lnTo>
                  <a:lnTo>
                    <a:pt x="182879" y="1904"/>
                  </a:lnTo>
                  <a:lnTo>
                    <a:pt x="193039" y="0"/>
                  </a:lnTo>
                  <a:lnTo>
                    <a:pt x="202564" y="1904"/>
                  </a:lnTo>
                  <a:lnTo>
                    <a:pt x="210819" y="6984"/>
                  </a:lnTo>
                  <a:lnTo>
                    <a:pt x="215900" y="15239"/>
                  </a:lnTo>
                  <a:lnTo>
                    <a:pt x="218439" y="25399"/>
                  </a:lnTo>
                </a:path>
                <a:path w="233679" h="50800">
                  <a:moveTo>
                    <a:pt x="233679" y="17779"/>
                  </a:moveTo>
                  <a:lnTo>
                    <a:pt x="218439" y="30479"/>
                  </a:lnTo>
                  <a:lnTo>
                    <a:pt x="203200" y="17779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-12700" y="2785059"/>
            <a:ext cx="59690" cy="3225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165"/>
              </a:lnSpc>
              <a:spcBef>
                <a:spcPts val="105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65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</p:txBody>
      </p:sp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5604" y="1332255"/>
            <a:ext cx="4143375" cy="1474342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-12700" y="3087925"/>
            <a:ext cx="48895" cy="12573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700" spc="-5" dirty="0">
                <a:latin typeface="Microsoft Sans Serif"/>
                <a:cs typeface="Microsoft Sans Serif"/>
              </a:rPr>
              <a:t> </a:t>
            </a:r>
            <a:endParaRPr sz="700">
              <a:latin typeface="Microsoft Sans Serif"/>
              <a:cs typeface="Microsoft Sans Serif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043553" y="3346357"/>
            <a:ext cx="45720" cy="1117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534915" y="3346357"/>
            <a:ext cx="45720" cy="1117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-12700" y="3396745"/>
            <a:ext cx="41275" cy="914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450" dirty="0">
                <a:latin typeface="Microsoft Sans Serif"/>
                <a:cs typeface="Microsoft Sans Serif"/>
              </a:rPr>
              <a:t> </a:t>
            </a:r>
            <a:endParaRPr sz="4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" y="63449"/>
            <a:ext cx="1007744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Pr</a:t>
            </a:r>
            <a:r>
              <a:rPr spc="-15" dirty="0"/>
              <a:t>i</a:t>
            </a:r>
            <a:r>
              <a:rPr spc="-5" dirty="0"/>
              <a:t>ce</a:t>
            </a:r>
            <a:r>
              <a:rPr spc="-90" dirty="0"/>
              <a:t> </a:t>
            </a:r>
            <a:r>
              <a:rPr spc="-5" dirty="0"/>
              <a:t>C</a:t>
            </a:r>
            <a:r>
              <a:rPr spc="5" dirty="0"/>
              <a:t>o</a:t>
            </a:r>
            <a:r>
              <a:rPr spc="-15" dirty="0"/>
              <a:t>n</a:t>
            </a:r>
            <a:r>
              <a:rPr spc="-20" dirty="0"/>
              <a:t>t</a:t>
            </a:r>
            <a:r>
              <a:rPr spc="-10" dirty="0"/>
              <a:t>r</a:t>
            </a:r>
            <a:r>
              <a:rPr spc="5" dirty="0"/>
              <a:t>o</a:t>
            </a:r>
            <a:r>
              <a:rPr spc="-5" dirty="0"/>
              <a:t>l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242310" y="3235334"/>
            <a:ext cx="203200" cy="55880"/>
            <a:chOff x="3242310" y="3235334"/>
            <a:chExt cx="203200" cy="55880"/>
          </a:xfrm>
        </p:grpSpPr>
        <p:sp>
          <p:nvSpPr>
            <p:cNvPr id="4" name="object 4"/>
            <p:cNvSpPr/>
            <p:nvPr/>
          </p:nvSpPr>
          <p:spPr>
            <a:xfrm>
              <a:off x="3305175" y="3237864"/>
              <a:ext cx="63500" cy="50800"/>
            </a:xfrm>
            <a:custGeom>
              <a:avLst/>
              <a:gdLst/>
              <a:ahLst/>
              <a:cxnLst/>
              <a:rect l="l" t="t" r="r" b="b"/>
              <a:pathLst>
                <a:path w="63500" h="50800">
                  <a:moveTo>
                    <a:pt x="0" y="50799"/>
                  </a:moveTo>
                  <a:lnTo>
                    <a:pt x="43179" y="50799"/>
                  </a:lnTo>
                  <a:lnTo>
                    <a:pt x="43179" y="20319"/>
                  </a:lnTo>
                  <a:lnTo>
                    <a:pt x="0" y="20319"/>
                  </a:lnTo>
                  <a:lnTo>
                    <a:pt x="0" y="50799"/>
                  </a:lnTo>
                  <a:close/>
                </a:path>
                <a:path w="63500" h="50800">
                  <a:moveTo>
                    <a:pt x="10160" y="20319"/>
                  </a:moveTo>
                  <a:lnTo>
                    <a:pt x="10160" y="10159"/>
                  </a:lnTo>
                  <a:lnTo>
                    <a:pt x="53339" y="10159"/>
                  </a:lnTo>
                  <a:lnTo>
                    <a:pt x="53339" y="40639"/>
                  </a:lnTo>
                  <a:lnTo>
                    <a:pt x="43179" y="40639"/>
                  </a:lnTo>
                </a:path>
                <a:path w="63500" h="50800">
                  <a:moveTo>
                    <a:pt x="20320" y="10159"/>
                  </a:moveTo>
                  <a:lnTo>
                    <a:pt x="20320" y="0"/>
                  </a:lnTo>
                  <a:lnTo>
                    <a:pt x="63500" y="0"/>
                  </a:lnTo>
                  <a:lnTo>
                    <a:pt x="63500" y="30479"/>
                  </a:lnTo>
                  <a:lnTo>
                    <a:pt x="53339" y="30479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242310" y="324421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49"/>
                  </a:lnTo>
                  <a:lnTo>
                    <a:pt x="25400" y="38099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099"/>
                  </a:lnTo>
                  <a:lnTo>
                    <a:pt x="203200" y="19049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3046729" y="324865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479"/>
                </a:moveTo>
                <a:lnTo>
                  <a:pt x="43180" y="30479"/>
                </a:lnTo>
                <a:lnTo>
                  <a:pt x="4318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ln w="5060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67354" y="3244850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45154" y="3244850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3517900" y="3234068"/>
            <a:ext cx="203200" cy="58419"/>
            <a:chOff x="3517900" y="3234068"/>
            <a:chExt cx="203200" cy="58419"/>
          </a:xfrm>
        </p:grpSpPr>
        <p:sp>
          <p:nvSpPr>
            <p:cNvPr id="10" name="object 10"/>
            <p:cNvSpPr/>
            <p:nvPr/>
          </p:nvSpPr>
          <p:spPr>
            <a:xfrm>
              <a:off x="3606800" y="3251199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7900" y="324421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49"/>
                  </a:lnTo>
                  <a:lnTo>
                    <a:pt x="25400" y="38099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099"/>
                  </a:lnTo>
                  <a:lnTo>
                    <a:pt x="203200" y="19049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4100" y="323786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399"/>
                  </a:moveTo>
                  <a:lnTo>
                    <a:pt x="50800" y="25399"/>
                  </a:lnTo>
                </a:path>
                <a:path w="50800" h="50800">
                  <a:moveTo>
                    <a:pt x="0" y="38099"/>
                  </a:moveTo>
                  <a:lnTo>
                    <a:pt x="38100" y="38099"/>
                  </a:lnTo>
                </a:path>
                <a:path w="50800" h="50800">
                  <a:moveTo>
                    <a:pt x="12700" y="50799"/>
                  </a:moveTo>
                  <a:lnTo>
                    <a:pt x="50800" y="50799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792854" y="3234068"/>
            <a:ext cx="203200" cy="58419"/>
            <a:chOff x="3792854" y="3234068"/>
            <a:chExt cx="203200" cy="58419"/>
          </a:xfrm>
        </p:grpSpPr>
        <p:sp>
          <p:nvSpPr>
            <p:cNvPr id="14" name="object 14"/>
            <p:cNvSpPr/>
            <p:nvPr/>
          </p:nvSpPr>
          <p:spPr>
            <a:xfrm>
              <a:off x="3869054" y="323786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699"/>
                  </a:moveTo>
                  <a:lnTo>
                    <a:pt x="50800" y="12699"/>
                  </a:lnTo>
                </a:path>
                <a:path w="50800" h="25400">
                  <a:moveTo>
                    <a:pt x="12700" y="25399"/>
                  </a:moveTo>
                  <a:lnTo>
                    <a:pt x="50800" y="25399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92854" y="324421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49"/>
                  </a:lnTo>
                  <a:lnTo>
                    <a:pt x="25400" y="38099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099"/>
                  </a:lnTo>
                  <a:lnTo>
                    <a:pt x="203200" y="19049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69054" y="327596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4145279" y="3238500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2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326264" y="3235334"/>
            <a:ext cx="238760" cy="57785"/>
            <a:chOff x="4326264" y="3235334"/>
            <a:chExt cx="238760" cy="57785"/>
          </a:xfrm>
        </p:grpSpPr>
        <p:sp>
          <p:nvSpPr>
            <p:cNvPr id="19" name="object 19"/>
            <p:cNvSpPr/>
            <p:nvPr/>
          </p:nvSpPr>
          <p:spPr>
            <a:xfrm>
              <a:off x="4451350" y="3268979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19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23410" y="324230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479" y="15239"/>
                  </a:moveTo>
                  <a:lnTo>
                    <a:pt x="30479" y="6984"/>
                  </a:lnTo>
                  <a:lnTo>
                    <a:pt x="23494" y="0"/>
                  </a:lnTo>
                  <a:lnTo>
                    <a:pt x="15239" y="0"/>
                  </a:lnTo>
                  <a:lnTo>
                    <a:pt x="6985" y="0"/>
                  </a:lnTo>
                  <a:lnTo>
                    <a:pt x="0" y="6984"/>
                  </a:lnTo>
                  <a:lnTo>
                    <a:pt x="0" y="15239"/>
                  </a:lnTo>
                  <a:lnTo>
                    <a:pt x="0" y="23494"/>
                  </a:lnTo>
                  <a:lnTo>
                    <a:pt x="6985" y="30479"/>
                  </a:lnTo>
                  <a:lnTo>
                    <a:pt x="15239" y="30479"/>
                  </a:lnTo>
                  <a:lnTo>
                    <a:pt x="23494" y="30479"/>
                  </a:lnTo>
                  <a:lnTo>
                    <a:pt x="30479" y="23494"/>
                  </a:lnTo>
                  <a:lnTo>
                    <a:pt x="30479" y="15239"/>
                  </a:lnTo>
                  <a:close/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28795" y="3237864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39" y="50799"/>
                  </a:moveTo>
                  <a:lnTo>
                    <a:pt x="50164" y="48894"/>
                  </a:lnTo>
                  <a:lnTo>
                    <a:pt x="58419" y="43179"/>
                  </a:lnTo>
                  <a:lnTo>
                    <a:pt x="63500" y="34924"/>
                  </a:lnTo>
                  <a:lnTo>
                    <a:pt x="66039" y="25399"/>
                  </a:lnTo>
                  <a:lnTo>
                    <a:pt x="63500" y="15239"/>
                  </a:lnTo>
                  <a:lnTo>
                    <a:pt x="58419" y="7619"/>
                  </a:lnTo>
                  <a:lnTo>
                    <a:pt x="50164" y="1904"/>
                  </a:lnTo>
                  <a:lnTo>
                    <a:pt x="40639" y="0"/>
                  </a:lnTo>
                  <a:lnTo>
                    <a:pt x="30479" y="1904"/>
                  </a:lnTo>
                  <a:lnTo>
                    <a:pt x="22225" y="7619"/>
                  </a:lnTo>
                  <a:lnTo>
                    <a:pt x="17144" y="15239"/>
                  </a:lnTo>
                  <a:lnTo>
                    <a:pt x="15239" y="25399"/>
                  </a:lnTo>
                </a:path>
                <a:path w="233679" h="50800">
                  <a:moveTo>
                    <a:pt x="30479" y="17779"/>
                  </a:moveTo>
                  <a:lnTo>
                    <a:pt x="15239" y="30479"/>
                  </a:lnTo>
                  <a:lnTo>
                    <a:pt x="0" y="17779"/>
                  </a:lnTo>
                </a:path>
                <a:path w="233679" h="50800">
                  <a:moveTo>
                    <a:pt x="193039" y="50799"/>
                  </a:moveTo>
                  <a:lnTo>
                    <a:pt x="182879" y="48894"/>
                  </a:lnTo>
                  <a:lnTo>
                    <a:pt x="174625" y="43179"/>
                  </a:lnTo>
                  <a:lnTo>
                    <a:pt x="169544" y="34924"/>
                  </a:lnTo>
                  <a:lnTo>
                    <a:pt x="167639" y="25399"/>
                  </a:lnTo>
                  <a:lnTo>
                    <a:pt x="169544" y="15239"/>
                  </a:lnTo>
                  <a:lnTo>
                    <a:pt x="174625" y="7619"/>
                  </a:lnTo>
                  <a:lnTo>
                    <a:pt x="182879" y="1904"/>
                  </a:lnTo>
                  <a:lnTo>
                    <a:pt x="193039" y="0"/>
                  </a:lnTo>
                  <a:lnTo>
                    <a:pt x="202564" y="1904"/>
                  </a:lnTo>
                  <a:lnTo>
                    <a:pt x="210819" y="7619"/>
                  </a:lnTo>
                  <a:lnTo>
                    <a:pt x="215900" y="15239"/>
                  </a:lnTo>
                  <a:lnTo>
                    <a:pt x="218439" y="25399"/>
                  </a:lnTo>
                </a:path>
                <a:path w="233679" h="50800">
                  <a:moveTo>
                    <a:pt x="233679" y="17779"/>
                  </a:moveTo>
                  <a:lnTo>
                    <a:pt x="218439" y="30479"/>
                  </a:lnTo>
                  <a:lnTo>
                    <a:pt x="203200" y="17779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905" y="986154"/>
            <a:ext cx="114300" cy="114300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99060" y="396366"/>
            <a:ext cx="4425950" cy="269240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8100" marR="281305" algn="just">
              <a:lnSpc>
                <a:spcPct val="101899"/>
              </a:lnSpc>
              <a:spcBef>
                <a:spcPts val="75"/>
              </a:spcBef>
            </a:pPr>
            <a:r>
              <a:rPr sz="1100" spc="-30" dirty="0">
                <a:latin typeface="Microsoft Sans Serif"/>
                <a:cs typeface="Microsoft Sans Serif"/>
              </a:rPr>
              <a:t>Price control </a:t>
            </a:r>
            <a:r>
              <a:rPr sz="1100" spc="-20" dirty="0">
                <a:latin typeface="Microsoft Sans Serif"/>
                <a:cs typeface="Microsoft Sans Serif"/>
              </a:rPr>
              <a:t>is </a:t>
            </a:r>
            <a:r>
              <a:rPr sz="1100" spc="-15" dirty="0">
                <a:latin typeface="Microsoft Sans Serif"/>
                <a:cs typeface="Microsoft Sans Serif"/>
              </a:rPr>
              <a:t>a </a:t>
            </a:r>
            <a:r>
              <a:rPr sz="1100" spc="-30" dirty="0">
                <a:latin typeface="Microsoft Sans Serif"/>
                <a:cs typeface="Microsoft Sans Serif"/>
              </a:rPr>
              <a:t>legal </a:t>
            </a:r>
            <a:r>
              <a:rPr sz="1100" spc="-25" dirty="0">
                <a:latin typeface="Microsoft Sans Serif"/>
                <a:cs typeface="Microsoft Sans Serif"/>
              </a:rPr>
              <a:t>price </a:t>
            </a:r>
            <a:r>
              <a:rPr sz="1100" spc="-30" dirty="0">
                <a:latin typeface="Microsoft Sans Serif"/>
                <a:cs typeface="Microsoft Sans Serif"/>
              </a:rPr>
              <a:t>at </a:t>
            </a:r>
            <a:r>
              <a:rPr sz="1100" spc="-35" dirty="0">
                <a:latin typeface="Microsoft Sans Serif"/>
                <a:cs typeface="Microsoft Sans Serif"/>
              </a:rPr>
              <a:t>which </a:t>
            </a:r>
            <a:r>
              <a:rPr sz="1100" spc="-40" dirty="0">
                <a:latin typeface="Microsoft Sans Serif"/>
                <a:cs typeface="Microsoft Sans Serif"/>
              </a:rPr>
              <a:t>a </a:t>
            </a:r>
            <a:r>
              <a:rPr sz="1100" spc="-35" dirty="0">
                <a:latin typeface="Microsoft Sans Serif"/>
                <a:cs typeface="Microsoft Sans Serif"/>
              </a:rPr>
              <a:t>market </a:t>
            </a:r>
            <a:r>
              <a:rPr sz="1100" spc="-20" dirty="0">
                <a:latin typeface="Microsoft Sans Serif"/>
                <a:cs typeface="Microsoft Sans Serif"/>
              </a:rPr>
              <a:t>is </a:t>
            </a:r>
            <a:r>
              <a:rPr sz="1100" spc="-30" dirty="0">
                <a:latin typeface="Microsoft Sans Serif"/>
                <a:cs typeface="Microsoft Sans Serif"/>
              </a:rPr>
              <a:t>traded </a:t>
            </a:r>
            <a:r>
              <a:rPr sz="1100" spc="-20" dirty="0">
                <a:latin typeface="Microsoft Sans Serif"/>
                <a:cs typeface="Microsoft Sans Serif"/>
              </a:rPr>
              <a:t>(i.e. </a:t>
            </a:r>
            <a:r>
              <a:rPr sz="1100" spc="-30" dirty="0">
                <a:latin typeface="Microsoft Sans Serif"/>
                <a:cs typeface="Microsoft Sans Serif"/>
              </a:rPr>
              <a:t>sold </a:t>
            </a:r>
            <a:r>
              <a:rPr sz="1100" spc="-35" dirty="0">
                <a:latin typeface="Microsoft Sans Serif"/>
                <a:cs typeface="Microsoft Sans Serif"/>
              </a:rPr>
              <a:t>and 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bought). Price control </a:t>
            </a:r>
            <a:r>
              <a:rPr sz="1100" spc="-10" dirty="0">
                <a:latin typeface="Microsoft Sans Serif"/>
                <a:cs typeface="Microsoft Sans Serif"/>
              </a:rPr>
              <a:t>is </a:t>
            </a:r>
            <a:r>
              <a:rPr sz="1100" spc="-5" dirty="0">
                <a:latin typeface="Microsoft Sans Serif"/>
                <a:cs typeface="Microsoft Sans Serif"/>
              </a:rPr>
              <a:t>in </a:t>
            </a:r>
            <a:r>
              <a:rPr sz="1100" spc="5" dirty="0">
                <a:latin typeface="Microsoft Sans Serif"/>
                <a:cs typeface="Microsoft Sans Serif"/>
              </a:rPr>
              <a:t>the </a:t>
            </a:r>
            <a:r>
              <a:rPr sz="1100" spc="-5" dirty="0">
                <a:latin typeface="Microsoft Sans Serif"/>
                <a:cs typeface="Microsoft Sans Serif"/>
              </a:rPr>
              <a:t>form </a:t>
            </a:r>
            <a:r>
              <a:rPr sz="1100" dirty="0">
                <a:latin typeface="Microsoft Sans Serif"/>
                <a:cs typeface="Microsoft Sans Serif"/>
              </a:rPr>
              <a:t>of </a:t>
            </a:r>
            <a:r>
              <a:rPr sz="1100" spc="-10" dirty="0">
                <a:latin typeface="Microsoft Sans Serif"/>
                <a:cs typeface="Microsoft Sans Serif"/>
              </a:rPr>
              <a:t>maximum </a:t>
            </a:r>
            <a:r>
              <a:rPr sz="1100" spc="-5" dirty="0">
                <a:latin typeface="Microsoft Sans Serif"/>
                <a:cs typeface="Microsoft Sans Serif"/>
              </a:rPr>
              <a:t>price control </a:t>
            </a:r>
            <a:r>
              <a:rPr sz="1100" spc="20" dirty="0">
                <a:latin typeface="Microsoft Sans Serif"/>
                <a:cs typeface="Microsoft Sans Serif"/>
              </a:rPr>
              <a:t>and </a:t>
            </a:r>
            <a:r>
              <a:rPr sz="1100" spc="2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minimum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price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control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446405" algn="just">
              <a:lnSpc>
                <a:spcPct val="100000"/>
              </a:lnSpc>
              <a:spcBef>
                <a:spcPts val="270"/>
              </a:spcBef>
            </a:pPr>
            <a:r>
              <a:rPr sz="900" spc="-44" baseline="9259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r>
              <a:rPr sz="900" spc="165" baseline="9259" dirty="0">
                <a:latin typeface="Microsoft Sans Serif"/>
                <a:cs typeface="Microsoft Sans Serif"/>
              </a:rPr>
              <a:t>   </a:t>
            </a:r>
            <a:r>
              <a:rPr sz="1000" spc="-35" dirty="0">
                <a:latin typeface="Microsoft Sans Serif"/>
                <a:cs typeface="Microsoft Sans Serif"/>
              </a:rPr>
              <a:t>Maximum</a:t>
            </a:r>
            <a:r>
              <a:rPr sz="1000" spc="35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price</a:t>
            </a:r>
            <a:r>
              <a:rPr sz="1000" spc="35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control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(price</a:t>
            </a:r>
            <a:r>
              <a:rPr sz="1000" spc="40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ceiling)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315595" marR="132080">
              <a:lnSpc>
                <a:spcPct val="101800"/>
              </a:lnSpc>
              <a:spcBef>
                <a:spcPts val="310"/>
              </a:spcBef>
            </a:pPr>
            <a:r>
              <a:rPr sz="1100" spc="-35" dirty="0">
                <a:latin typeface="Microsoft Sans Serif"/>
                <a:cs typeface="Microsoft Sans Serif"/>
              </a:rPr>
              <a:t>The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maximum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price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is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the highest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legal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price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at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which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a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commodity 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must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be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bought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or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sold.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315595" marR="400050">
              <a:lnSpc>
                <a:spcPct val="102000"/>
              </a:lnSpc>
              <a:spcBef>
                <a:spcPts val="95"/>
              </a:spcBef>
            </a:pPr>
            <a:r>
              <a:rPr sz="1100" spc="-40" dirty="0">
                <a:latin typeface="Microsoft Sans Serif"/>
                <a:cs typeface="Microsoft Sans Serif"/>
              </a:rPr>
              <a:t>Maximum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price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control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is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set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below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the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equilibrium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price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of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the </a:t>
            </a:r>
            <a:r>
              <a:rPr sz="1100" spc="-2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product.</a:t>
            </a:r>
            <a:r>
              <a:rPr sz="1100" spc="9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Maxim </a:t>
            </a:r>
            <a:r>
              <a:rPr sz="1100" spc="-5" dirty="0">
                <a:latin typeface="Microsoft Sans Serif"/>
                <a:cs typeface="Microsoft Sans Serif"/>
              </a:rPr>
              <a:t>price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control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leads </a:t>
            </a:r>
            <a:r>
              <a:rPr sz="1100" spc="5" dirty="0">
                <a:latin typeface="Microsoft Sans Serif"/>
                <a:cs typeface="Microsoft Sans Serif"/>
              </a:rPr>
              <a:t>to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shortages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315595" marR="30480">
              <a:lnSpc>
                <a:spcPct val="102000"/>
              </a:lnSpc>
              <a:spcBef>
                <a:spcPts val="120"/>
              </a:spcBef>
            </a:pPr>
            <a:r>
              <a:rPr sz="1100" spc="-60" dirty="0">
                <a:latin typeface="Microsoft Sans Serif"/>
                <a:cs typeface="Microsoft Sans Serif"/>
              </a:rPr>
              <a:t>Conditional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sales:</a:t>
            </a:r>
            <a:r>
              <a:rPr sz="1100" spc="-45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sellers</a:t>
            </a:r>
            <a:r>
              <a:rPr sz="1100" spc="4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would</a:t>
            </a:r>
            <a:r>
              <a:rPr sz="1100" spc="4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use</a:t>
            </a:r>
            <a:r>
              <a:rPr sz="1100" spc="4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the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scarce</a:t>
            </a:r>
            <a:r>
              <a:rPr sz="1100" spc="5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commodity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to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sell</a:t>
            </a:r>
            <a:r>
              <a:rPr sz="1100" spc="45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other </a:t>
            </a:r>
            <a:r>
              <a:rPr sz="1100" spc="-45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commodities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which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are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not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in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demand.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315595" marR="100330">
              <a:lnSpc>
                <a:spcPct val="102000"/>
              </a:lnSpc>
              <a:spcBef>
                <a:spcPts val="95"/>
              </a:spcBef>
            </a:pPr>
            <a:r>
              <a:rPr sz="1100" spc="-65" dirty="0">
                <a:latin typeface="Microsoft Sans Serif"/>
                <a:cs typeface="Microsoft Sans Serif"/>
              </a:rPr>
              <a:t>Queuing</a:t>
            </a:r>
            <a:r>
              <a:rPr sz="1100" spc="-6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device</a:t>
            </a:r>
            <a:r>
              <a:rPr sz="1100" spc="-60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can</a:t>
            </a:r>
            <a:r>
              <a:rPr sz="1100" spc="-65" dirty="0">
                <a:latin typeface="Microsoft Sans Serif"/>
                <a:cs typeface="Microsoft Sans Serif"/>
              </a:rPr>
              <a:t> be</a:t>
            </a:r>
            <a:r>
              <a:rPr sz="1100" spc="-6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adopted</a:t>
            </a:r>
            <a:r>
              <a:rPr sz="1100" spc="-60" dirty="0">
                <a:latin typeface="Microsoft Sans Serif"/>
                <a:cs typeface="Microsoft Sans Serif"/>
              </a:rPr>
              <a:t> where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first </a:t>
            </a:r>
            <a:r>
              <a:rPr sz="1100" spc="-75" dirty="0">
                <a:latin typeface="Microsoft Sans Serif"/>
                <a:cs typeface="Microsoft Sans Serif"/>
              </a:rPr>
              <a:t>come</a:t>
            </a:r>
            <a:r>
              <a:rPr sz="1100" spc="-7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first </a:t>
            </a:r>
            <a:r>
              <a:rPr sz="1100" spc="-65" dirty="0">
                <a:latin typeface="Microsoft Sans Serif"/>
                <a:cs typeface="Microsoft Sans Serif"/>
              </a:rPr>
              <a:t>served</a:t>
            </a:r>
            <a:r>
              <a:rPr sz="1100" spc="-60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method </a:t>
            </a:r>
            <a:r>
              <a:rPr sz="1100" spc="-65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would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be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use.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315595" marR="40640">
              <a:lnSpc>
                <a:spcPct val="101899"/>
              </a:lnSpc>
              <a:spcBef>
                <a:spcPts val="95"/>
              </a:spcBef>
            </a:pPr>
            <a:r>
              <a:rPr sz="1100" spc="-30" dirty="0">
                <a:latin typeface="Microsoft Sans Serif"/>
                <a:cs typeface="Microsoft Sans Serif"/>
              </a:rPr>
              <a:t>Rationing: commodities can be supplied to </a:t>
            </a:r>
            <a:r>
              <a:rPr sz="1100" spc="-35" dirty="0">
                <a:latin typeface="Microsoft Sans Serif"/>
                <a:cs typeface="Microsoft Sans Serif"/>
              </a:rPr>
              <a:t>one </a:t>
            </a:r>
            <a:r>
              <a:rPr sz="1100" spc="-25" dirty="0">
                <a:latin typeface="Microsoft Sans Serif"/>
                <a:cs typeface="Microsoft Sans Serif"/>
              </a:rPr>
              <a:t>area </a:t>
            </a:r>
            <a:r>
              <a:rPr sz="1100" spc="-30" dirty="0">
                <a:latin typeface="Microsoft Sans Serif"/>
                <a:cs typeface="Microsoft Sans Serif"/>
              </a:rPr>
              <a:t>whilst </a:t>
            </a:r>
            <a:r>
              <a:rPr sz="1100" spc="-25" dirty="0">
                <a:latin typeface="Microsoft Sans Serif"/>
                <a:cs typeface="Microsoft Sans Serif"/>
              </a:rPr>
              <a:t>the </a:t>
            </a:r>
            <a:r>
              <a:rPr sz="1100" spc="-30" dirty="0">
                <a:latin typeface="Microsoft Sans Serif"/>
                <a:cs typeface="Microsoft Sans Serif"/>
              </a:rPr>
              <a:t>others 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wait for </a:t>
            </a:r>
            <a:r>
              <a:rPr sz="1100" spc="-10" dirty="0">
                <a:latin typeface="Microsoft Sans Serif"/>
                <a:cs typeface="Microsoft Sans Serif"/>
              </a:rPr>
              <a:t>their </a:t>
            </a:r>
            <a:r>
              <a:rPr sz="1100" dirty="0">
                <a:latin typeface="Microsoft Sans Serif"/>
                <a:cs typeface="Microsoft Sans Serif"/>
              </a:rPr>
              <a:t>turn. </a:t>
            </a:r>
            <a:r>
              <a:rPr sz="1100" spc="-5" dirty="0">
                <a:latin typeface="Microsoft Sans Serif"/>
                <a:cs typeface="Microsoft Sans Serif"/>
              </a:rPr>
              <a:t>Using </a:t>
            </a:r>
            <a:r>
              <a:rPr sz="1100" dirty="0">
                <a:latin typeface="Microsoft Sans Serif"/>
                <a:cs typeface="Microsoft Sans Serif"/>
              </a:rPr>
              <a:t>of </a:t>
            </a:r>
            <a:r>
              <a:rPr sz="1100" spc="-5" dirty="0">
                <a:latin typeface="Microsoft Sans Serif"/>
                <a:cs typeface="Microsoft Sans Serif"/>
              </a:rPr>
              <a:t>coupons </a:t>
            </a:r>
            <a:r>
              <a:rPr sz="1100" dirty="0">
                <a:latin typeface="Microsoft Sans Serif"/>
                <a:cs typeface="Microsoft Sans Serif"/>
              </a:rPr>
              <a:t>to </a:t>
            </a:r>
            <a:r>
              <a:rPr sz="1100" spc="-5" dirty="0">
                <a:latin typeface="Microsoft Sans Serif"/>
                <a:cs typeface="Microsoft Sans Serif"/>
              </a:rPr>
              <a:t>distribute the </a:t>
            </a:r>
            <a:r>
              <a:rPr sz="1100" spc="10" dirty="0">
                <a:latin typeface="Microsoft Sans Serif"/>
                <a:cs typeface="Microsoft Sans Serif"/>
              </a:rPr>
              <a:t>scarce 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commodity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24" name="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0670" y="1220977"/>
            <a:ext cx="64770" cy="64769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0670" y="1575688"/>
            <a:ext cx="64770" cy="64769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0670" y="1929764"/>
            <a:ext cx="64770" cy="64769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0670" y="2284399"/>
            <a:ext cx="64770" cy="64769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0670" y="2638475"/>
            <a:ext cx="64770" cy="64770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0670" y="3165119"/>
            <a:ext cx="64770" cy="64769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402132" y="3091973"/>
            <a:ext cx="3070225" cy="18415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100" spc="-20" dirty="0">
                <a:latin typeface="Microsoft Sans Serif"/>
                <a:cs typeface="Microsoft Sans Serif"/>
              </a:rPr>
              <a:t>it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is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set</a:t>
            </a:r>
            <a:r>
              <a:rPr sz="1100" spc="2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to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protect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consumers(electricity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and</a:t>
            </a:r>
            <a:r>
              <a:rPr sz="1100" spc="2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water).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043553" y="3346357"/>
            <a:ext cx="45720" cy="1117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534915" y="3346357"/>
            <a:ext cx="45720" cy="1117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-12700" y="3396745"/>
            <a:ext cx="41275" cy="914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450" dirty="0">
                <a:latin typeface="Microsoft Sans Serif"/>
                <a:cs typeface="Microsoft Sans Serif"/>
              </a:rPr>
              <a:t> </a:t>
            </a:r>
            <a:endParaRPr sz="4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12700" y="2817"/>
            <a:ext cx="3265170" cy="118808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19380">
              <a:lnSpc>
                <a:spcPct val="100000"/>
              </a:lnSpc>
              <a:spcBef>
                <a:spcPts val="570"/>
              </a:spcBef>
            </a:pP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Price</a:t>
            </a:r>
            <a:r>
              <a:rPr sz="1400" spc="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legislation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ts val="1165"/>
              </a:lnSpc>
              <a:spcBef>
                <a:spcPts val="350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25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520"/>
              </a:lnSpc>
            </a:pPr>
            <a:r>
              <a:rPr sz="1300" spc="-5" dirty="0">
                <a:latin typeface="Microsoft Sans Serif"/>
                <a:cs typeface="Microsoft Sans Serif"/>
              </a:rPr>
              <a:t> </a:t>
            </a:r>
            <a:endParaRPr sz="1300">
              <a:latin typeface="Microsoft Sans Serif"/>
              <a:cs typeface="Microsoft Sans Serif"/>
            </a:endParaRPr>
          </a:p>
          <a:p>
            <a:pPr marL="1418590">
              <a:lnSpc>
                <a:spcPts val="1160"/>
              </a:lnSpc>
              <a:spcBef>
                <a:spcPts val="280"/>
              </a:spcBef>
            </a:pPr>
            <a:r>
              <a:rPr sz="1000" spc="-30" dirty="0">
                <a:solidFill>
                  <a:srgbClr val="3333B1"/>
                </a:solidFill>
                <a:latin typeface="Microsoft Sans Serif"/>
                <a:cs typeface="Microsoft Sans Serif"/>
              </a:rPr>
              <a:t>Figure</a:t>
            </a:r>
            <a:r>
              <a:rPr sz="1000" spc="15" dirty="0">
                <a:solidFill>
                  <a:srgbClr val="3333B1"/>
                </a:solidFill>
                <a:latin typeface="Microsoft Sans Serif"/>
                <a:cs typeface="Microsoft Sans Serif"/>
              </a:rPr>
              <a:t> </a:t>
            </a:r>
            <a:r>
              <a:rPr sz="1000" spc="-40" dirty="0">
                <a:solidFill>
                  <a:srgbClr val="3333B1"/>
                </a:solidFill>
                <a:latin typeface="Microsoft Sans Serif"/>
                <a:cs typeface="Microsoft Sans Serif"/>
              </a:rPr>
              <a:t>10:</a:t>
            </a:r>
            <a:r>
              <a:rPr sz="1000" spc="15" dirty="0">
                <a:solidFill>
                  <a:srgbClr val="3333B1"/>
                </a:solidFill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Maximum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price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control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400"/>
              </a:lnSpc>
            </a:pP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67354" y="323087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6729" y="323532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480"/>
                </a:moveTo>
                <a:lnTo>
                  <a:pt x="43180" y="30480"/>
                </a:lnTo>
                <a:lnTo>
                  <a:pt x="43180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ln w="5060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45154" y="323087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242310" y="3221999"/>
            <a:ext cx="203200" cy="55880"/>
            <a:chOff x="3242310" y="3221999"/>
            <a:chExt cx="203200" cy="55880"/>
          </a:xfrm>
        </p:grpSpPr>
        <p:sp>
          <p:nvSpPr>
            <p:cNvPr id="7" name="object 7"/>
            <p:cNvSpPr/>
            <p:nvPr/>
          </p:nvSpPr>
          <p:spPr>
            <a:xfrm>
              <a:off x="3305175" y="3224529"/>
              <a:ext cx="63500" cy="50800"/>
            </a:xfrm>
            <a:custGeom>
              <a:avLst/>
              <a:gdLst/>
              <a:ahLst/>
              <a:cxnLst/>
              <a:rect l="l" t="t" r="r" b="b"/>
              <a:pathLst>
                <a:path w="63500" h="50800">
                  <a:moveTo>
                    <a:pt x="0" y="50800"/>
                  </a:moveTo>
                  <a:lnTo>
                    <a:pt x="43179" y="50800"/>
                  </a:lnTo>
                  <a:lnTo>
                    <a:pt x="43179" y="20954"/>
                  </a:lnTo>
                  <a:lnTo>
                    <a:pt x="0" y="20954"/>
                  </a:lnTo>
                  <a:lnTo>
                    <a:pt x="0" y="50800"/>
                  </a:lnTo>
                  <a:close/>
                </a:path>
                <a:path w="63500" h="50800">
                  <a:moveTo>
                    <a:pt x="10160" y="20320"/>
                  </a:moveTo>
                  <a:lnTo>
                    <a:pt x="10160" y="10160"/>
                  </a:lnTo>
                  <a:lnTo>
                    <a:pt x="53339" y="10160"/>
                  </a:lnTo>
                  <a:lnTo>
                    <a:pt x="53339" y="40639"/>
                  </a:lnTo>
                  <a:lnTo>
                    <a:pt x="43179" y="40639"/>
                  </a:lnTo>
                </a:path>
                <a:path w="63500" h="50800">
                  <a:moveTo>
                    <a:pt x="20320" y="10160"/>
                  </a:moveTo>
                  <a:lnTo>
                    <a:pt x="20320" y="0"/>
                  </a:lnTo>
                  <a:lnTo>
                    <a:pt x="63500" y="0"/>
                  </a:lnTo>
                  <a:lnTo>
                    <a:pt x="63500" y="30479"/>
                  </a:lnTo>
                  <a:lnTo>
                    <a:pt x="53339" y="30479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42310" y="3230879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517900" y="3220733"/>
            <a:ext cx="203200" cy="58419"/>
            <a:chOff x="3517900" y="3220733"/>
            <a:chExt cx="203200" cy="58419"/>
          </a:xfrm>
        </p:grpSpPr>
        <p:sp>
          <p:nvSpPr>
            <p:cNvPr id="10" name="object 10"/>
            <p:cNvSpPr/>
            <p:nvPr/>
          </p:nvSpPr>
          <p:spPr>
            <a:xfrm>
              <a:off x="3606800" y="3237229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7900" y="3230879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4100" y="3224529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792854" y="3220733"/>
            <a:ext cx="203200" cy="58419"/>
            <a:chOff x="3792854" y="3220733"/>
            <a:chExt cx="203200" cy="58419"/>
          </a:xfrm>
        </p:grpSpPr>
        <p:sp>
          <p:nvSpPr>
            <p:cNvPr id="14" name="object 14"/>
            <p:cNvSpPr/>
            <p:nvPr/>
          </p:nvSpPr>
          <p:spPr>
            <a:xfrm>
              <a:off x="3869054" y="3224529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92854" y="3230879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69054" y="3262629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4145279" y="322452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2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326264" y="3221999"/>
            <a:ext cx="238760" cy="57150"/>
            <a:chOff x="4326264" y="3221999"/>
            <a:chExt cx="238760" cy="57150"/>
          </a:xfrm>
        </p:grpSpPr>
        <p:sp>
          <p:nvSpPr>
            <p:cNvPr id="19" name="object 19"/>
            <p:cNvSpPr/>
            <p:nvPr/>
          </p:nvSpPr>
          <p:spPr>
            <a:xfrm>
              <a:off x="4451350" y="3255009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23410" y="3228339"/>
              <a:ext cx="30480" cy="29845"/>
            </a:xfrm>
            <a:custGeom>
              <a:avLst/>
              <a:gdLst/>
              <a:ahLst/>
              <a:cxnLst/>
              <a:rect l="l" t="t" r="r" b="b"/>
              <a:pathLst>
                <a:path w="30479" h="29845">
                  <a:moveTo>
                    <a:pt x="30479" y="15239"/>
                  </a:moveTo>
                  <a:lnTo>
                    <a:pt x="30479" y="6349"/>
                  </a:lnTo>
                  <a:lnTo>
                    <a:pt x="23494" y="0"/>
                  </a:lnTo>
                  <a:lnTo>
                    <a:pt x="15239" y="0"/>
                  </a:lnTo>
                  <a:lnTo>
                    <a:pt x="6985" y="0"/>
                  </a:lnTo>
                  <a:lnTo>
                    <a:pt x="0" y="6349"/>
                  </a:lnTo>
                  <a:lnTo>
                    <a:pt x="0" y="15239"/>
                  </a:lnTo>
                  <a:lnTo>
                    <a:pt x="0" y="23494"/>
                  </a:lnTo>
                  <a:lnTo>
                    <a:pt x="6985" y="29844"/>
                  </a:lnTo>
                  <a:lnTo>
                    <a:pt x="15239" y="29844"/>
                  </a:lnTo>
                  <a:lnTo>
                    <a:pt x="23494" y="29844"/>
                  </a:lnTo>
                  <a:lnTo>
                    <a:pt x="30479" y="23494"/>
                  </a:lnTo>
                  <a:lnTo>
                    <a:pt x="30479" y="15239"/>
                  </a:lnTo>
                  <a:close/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28795" y="3224529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39" y="50800"/>
                  </a:moveTo>
                  <a:lnTo>
                    <a:pt x="50164" y="48894"/>
                  </a:lnTo>
                  <a:lnTo>
                    <a:pt x="58419" y="43814"/>
                  </a:lnTo>
                  <a:lnTo>
                    <a:pt x="63500" y="35560"/>
                  </a:lnTo>
                  <a:lnTo>
                    <a:pt x="66039" y="25400"/>
                  </a:lnTo>
                  <a:lnTo>
                    <a:pt x="63500" y="15875"/>
                  </a:lnTo>
                  <a:lnTo>
                    <a:pt x="58419" y="7620"/>
                  </a:lnTo>
                  <a:lnTo>
                    <a:pt x="50164" y="2539"/>
                  </a:lnTo>
                  <a:lnTo>
                    <a:pt x="40639" y="0"/>
                  </a:lnTo>
                  <a:lnTo>
                    <a:pt x="30479" y="2539"/>
                  </a:lnTo>
                  <a:lnTo>
                    <a:pt x="22225" y="7620"/>
                  </a:lnTo>
                  <a:lnTo>
                    <a:pt x="17144" y="15875"/>
                  </a:lnTo>
                  <a:lnTo>
                    <a:pt x="15239" y="25400"/>
                  </a:lnTo>
                </a:path>
                <a:path w="233679" h="50800">
                  <a:moveTo>
                    <a:pt x="30479" y="17779"/>
                  </a:moveTo>
                  <a:lnTo>
                    <a:pt x="15239" y="30479"/>
                  </a:lnTo>
                  <a:lnTo>
                    <a:pt x="0" y="17779"/>
                  </a:lnTo>
                </a:path>
                <a:path w="233679" h="50800">
                  <a:moveTo>
                    <a:pt x="193039" y="50800"/>
                  </a:moveTo>
                  <a:lnTo>
                    <a:pt x="182879" y="48894"/>
                  </a:lnTo>
                  <a:lnTo>
                    <a:pt x="174625" y="43814"/>
                  </a:lnTo>
                  <a:lnTo>
                    <a:pt x="169544" y="35560"/>
                  </a:lnTo>
                  <a:lnTo>
                    <a:pt x="167639" y="25400"/>
                  </a:lnTo>
                  <a:lnTo>
                    <a:pt x="169544" y="15875"/>
                  </a:lnTo>
                  <a:lnTo>
                    <a:pt x="174625" y="7620"/>
                  </a:lnTo>
                  <a:lnTo>
                    <a:pt x="182879" y="2539"/>
                  </a:lnTo>
                  <a:lnTo>
                    <a:pt x="193039" y="0"/>
                  </a:lnTo>
                  <a:lnTo>
                    <a:pt x="202564" y="2539"/>
                  </a:lnTo>
                  <a:lnTo>
                    <a:pt x="210819" y="7620"/>
                  </a:lnTo>
                  <a:lnTo>
                    <a:pt x="215900" y="15875"/>
                  </a:lnTo>
                  <a:lnTo>
                    <a:pt x="218439" y="25400"/>
                  </a:lnTo>
                </a:path>
                <a:path w="233679" h="50800">
                  <a:moveTo>
                    <a:pt x="233679" y="17779"/>
                  </a:moveTo>
                  <a:lnTo>
                    <a:pt x="218439" y="30479"/>
                  </a:lnTo>
                  <a:lnTo>
                    <a:pt x="203200" y="17779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-12700" y="2736291"/>
            <a:ext cx="59690" cy="4749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165"/>
              </a:lnSpc>
              <a:spcBef>
                <a:spcPts val="105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65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</p:txBody>
      </p:sp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7460" y="1204594"/>
            <a:ext cx="1965960" cy="1554480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4043553" y="3346357"/>
            <a:ext cx="45720" cy="1117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34915" y="3346357"/>
            <a:ext cx="45720" cy="1117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-12700" y="3396745"/>
            <a:ext cx="41275" cy="914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450" dirty="0">
                <a:latin typeface="Microsoft Sans Serif"/>
                <a:cs typeface="Microsoft Sans Serif"/>
              </a:rPr>
              <a:t> </a:t>
            </a:r>
            <a:endParaRPr sz="4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" y="63449"/>
            <a:ext cx="1703070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5" dirty="0"/>
              <a:t>Minimum</a:t>
            </a:r>
            <a:r>
              <a:rPr spc="114" dirty="0"/>
              <a:t> </a:t>
            </a:r>
            <a:r>
              <a:rPr spc="-40" dirty="0"/>
              <a:t>price</a:t>
            </a:r>
            <a:r>
              <a:rPr spc="85" dirty="0"/>
              <a:t> </a:t>
            </a:r>
            <a:r>
              <a:rPr spc="-40" dirty="0"/>
              <a:t>control</a:t>
            </a:r>
          </a:p>
        </p:txBody>
      </p:sp>
      <p:sp>
        <p:nvSpPr>
          <p:cNvPr id="3" name="object 3"/>
          <p:cNvSpPr/>
          <p:nvPr/>
        </p:nvSpPr>
        <p:spPr>
          <a:xfrm>
            <a:off x="2967354" y="324611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6729" y="324992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480"/>
                </a:moveTo>
                <a:lnTo>
                  <a:pt x="43180" y="30480"/>
                </a:lnTo>
                <a:lnTo>
                  <a:pt x="43180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ln w="5060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45154" y="324611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242310" y="3237239"/>
            <a:ext cx="203200" cy="55880"/>
            <a:chOff x="3242310" y="3237239"/>
            <a:chExt cx="203200" cy="55880"/>
          </a:xfrm>
        </p:grpSpPr>
        <p:sp>
          <p:nvSpPr>
            <p:cNvPr id="7" name="object 7"/>
            <p:cNvSpPr/>
            <p:nvPr/>
          </p:nvSpPr>
          <p:spPr>
            <a:xfrm>
              <a:off x="3305175" y="3239769"/>
              <a:ext cx="63500" cy="50800"/>
            </a:xfrm>
            <a:custGeom>
              <a:avLst/>
              <a:gdLst/>
              <a:ahLst/>
              <a:cxnLst/>
              <a:rect l="l" t="t" r="r" b="b"/>
              <a:pathLst>
                <a:path w="63500" h="50800">
                  <a:moveTo>
                    <a:pt x="0" y="50800"/>
                  </a:moveTo>
                  <a:lnTo>
                    <a:pt x="43179" y="50800"/>
                  </a:lnTo>
                  <a:lnTo>
                    <a:pt x="43179" y="20320"/>
                  </a:lnTo>
                  <a:lnTo>
                    <a:pt x="0" y="20320"/>
                  </a:lnTo>
                  <a:lnTo>
                    <a:pt x="0" y="50800"/>
                  </a:lnTo>
                  <a:close/>
                </a:path>
                <a:path w="63500" h="50800">
                  <a:moveTo>
                    <a:pt x="10160" y="20320"/>
                  </a:moveTo>
                  <a:lnTo>
                    <a:pt x="10160" y="10160"/>
                  </a:lnTo>
                  <a:lnTo>
                    <a:pt x="53339" y="10160"/>
                  </a:lnTo>
                  <a:lnTo>
                    <a:pt x="53339" y="40640"/>
                  </a:lnTo>
                  <a:lnTo>
                    <a:pt x="43179" y="40640"/>
                  </a:lnTo>
                </a:path>
                <a:path w="63500" h="50800">
                  <a:moveTo>
                    <a:pt x="20320" y="10160"/>
                  </a:moveTo>
                  <a:lnTo>
                    <a:pt x="20320" y="0"/>
                  </a:lnTo>
                  <a:lnTo>
                    <a:pt x="63500" y="0"/>
                  </a:lnTo>
                  <a:lnTo>
                    <a:pt x="63500" y="30480"/>
                  </a:lnTo>
                  <a:lnTo>
                    <a:pt x="53339" y="30480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42310" y="3246119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517900" y="3235973"/>
            <a:ext cx="203200" cy="58419"/>
            <a:chOff x="3517900" y="3235973"/>
            <a:chExt cx="203200" cy="58419"/>
          </a:xfrm>
        </p:grpSpPr>
        <p:sp>
          <p:nvSpPr>
            <p:cNvPr id="10" name="object 10"/>
            <p:cNvSpPr/>
            <p:nvPr/>
          </p:nvSpPr>
          <p:spPr>
            <a:xfrm>
              <a:off x="3606800" y="3252469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7900" y="3246119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4100" y="3239769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792854" y="3235973"/>
            <a:ext cx="203200" cy="58419"/>
            <a:chOff x="3792854" y="3235973"/>
            <a:chExt cx="203200" cy="58419"/>
          </a:xfrm>
        </p:grpSpPr>
        <p:sp>
          <p:nvSpPr>
            <p:cNvPr id="14" name="object 14"/>
            <p:cNvSpPr/>
            <p:nvPr/>
          </p:nvSpPr>
          <p:spPr>
            <a:xfrm>
              <a:off x="3869054" y="3239769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92854" y="3246119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69054" y="3277869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4145279" y="323976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2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326264" y="3237239"/>
            <a:ext cx="238760" cy="57150"/>
            <a:chOff x="4326264" y="3237239"/>
            <a:chExt cx="238760" cy="57150"/>
          </a:xfrm>
        </p:grpSpPr>
        <p:sp>
          <p:nvSpPr>
            <p:cNvPr id="19" name="object 19"/>
            <p:cNvSpPr/>
            <p:nvPr/>
          </p:nvSpPr>
          <p:spPr>
            <a:xfrm>
              <a:off x="4451350" y="3270249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19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23410" y="324357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479" y="15239"/>
                  </a:moveTo>
                  <a:lnTo>
                    <a:pt x="30479" y="6985"/>
                  </a:lnTo>
                  <a:lnTo>
                    <a:pt x="23494" y="0"/>
                  </a:lnTo>
                  <a:lnTo>
                    <a:pt x="15239" y="0"/>
                  </a:lnTo>
                  <a:lnTo>
                    <a:pt x="6985" y="0"/>
                  </a:lnTo>
                  <a:lnTo>
                    <a:pt x="0" y="6985"/>
                  </a:lnTo>
                  <a:lnTo>
                    <a:pt x="0" y="15239"/>
                  </a:lnTo>
                  <a:lnTo>
                    <a:pt x="0" y="24130"/>
                  </a:lnTo>
                  <a:lnTo>
                    <a:pt x="6985" y="30480"/>
                  </a:lnTo>
                  <a:lnTo>
                    <a:pt x="15239" y="30480"/>
                  </a:lnTo>
                  <a:lnTo>
                    <a:pt x="23494" y="30480"/>
                  </a:lnTo>
                  <a:lnTo>
                    <a:pt x="30479" y="24130"/>
                  </a:lnTo>
                  <a:lnTo>
                    <a:pt x="30479" y="15239"/>
                  </a:lnTo>
                  <a:close/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28795" y="3239769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39" y="50800"/>
                  </a:moveTo>
                  <a:lnTo>
                    <a:pt x="50164" y="48895"/>
                  </a:lnTo>
                  <a:lnTo>
                    <a:pt x="58419" y="43180"/>
                  </a:lnTo>
                  <a:lnTo>
                    <a:pt x="63500" y="35560"/>
                  </a:lnTo>
                  <a:lnTo>
                    <a:pt x="66039" y="25400"/>
                  </a:lnTo>
                  <a:lnTo>
                    <a:pt x="63500" y="15875"/>
                  </a:lnTo>
                  <a:lnTo>
                    <a:pt x="58419" y="7620"/>
                  </a:lnTo>
                  <a:lnTo>
                    <a:pt x="50164" y="1905"/>
                  </a:lnTo>
                  <a:lnTo>
                    <a:pt x="40639" y="0"/>
                  </a:lnTo>
                  <a:lnTo>
                    <a:pt x="30479" y="1905"/>
                  </a:lnTo>
                  <a:lnTo>
                    <a:pt x="22225" y="7620"/>
                  </a:lnTo>
                  <a:lnTo>
                    <a:pt x="17144" y="15875"/>
                  </a:lnTo>
                  <a:lnTo>
                    <a:pt x="15239" y="25400"/>
                  </a:lnTo>
                </a:path>
                <a:path w="233679" h="50800">
                  <a:moveTo>
                    <a:pt x="30479" y="17780"/>
                  </a:moveTo>
                  <a:lnTo>
                    <a:pt x="15239" y="30480"/>
                  </a:lnTo>
                  <a:lnTo>
                    <a:pt x="0" y="17780"/>
                  </a:lnTo>
                </a:path>
                <a:path w="233679" h="50800">
                  <a:moveTo>
                    <a:pt x="193039" y="50800"/>
                  </a:moveTo>
                  <a:lnTo>
                    <a:pt x="182879" y="48895"/>
                  </a:lnTo>
                  <a:lnTo>
                    <a:pt x="174625" y="43180"/>
                  </a:lnTo>
                  <a:lnTo>
                    <a:pt x="169544" y="35560"/>
                  </a:lnTo>
                  <a:lnTo>
                    <a:pt x="167639" y="25400"/>
                  </a:lnTo>
                  <a:lnTo>
                    <a:pt x="169544" y="15875"/>
                  </a:lnTo>
                  <a:lnTo>
                    <a:pt x="174625" y="7620"/>
                  </a:lnTo>
                  <a:lnTo>
                    <a:pt x="182879" y="1905"/>
                  </a:lnTo>
                  <a:lnTo>
                    <a:pt x="193039" y="0"/>
                  </a:lnTo>
                  <a:lnTo>
                    <a:pt x="202564" y="1905"/>
                  </a:lnTo>
                  <a:lnTo>
                    <a:pt x="210819" y="7620"/>
                  </a:lnTo>
                  <a:lnTo>
                    <a:pt x="215900" y="15875"/>
                  </a:lnTo>
                  <a:lnTo>
                    <a:pt x="218439" y="25400"/>
                  </a:lnTo>
                </a:path>
                <a:path w="233679" h="50800">
                  <a:moveTo>
                    <a:pt x="233679" y="17780"/>
                  </a:moveTo>
                  <a:lnTo>
                    <a:pt x="218439" y="30480"/>
                  </a:lnTo>
                  <a:lnTo>
                    <a:pt x="203200" y="17780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670" y="721994"/>
            <a:ext cx="64770" cy="64769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0670" y="1103375"/>
            <a:ext cx="64770" cy="64769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0670" y="1313560"/>
            <a:ext cx="64770" cy="64769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0670" y="1673986"/>
            <a:ext cx="64770" cy="64769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9905" y="1976754"/>
            <a:ext cx="114300" cy="114300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9905" y="2280284"/>
            <a:ext cx="114300" cy="114300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-25400" y="319785"/>
            <a:ext cx="4479290" cy="26473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ts val="1190"/>
              </a:lnSpc>
              <a:spcBef>
                <a:spcPts val="105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25400">
              <a:lnSpc>
                <a:spcPts val="1070"/>
              </a:lnSpc>
            </a:pPr>
            <a:r>
              <a:rPr sz="900" dirty="0">
                <a:latin typeface="Microsoft Sans Serif"/>
                <a:cs typeface="Microsoft Sans Serif"/>
              </a:rPr>
              <a:t> </a:t>
            </a:r>
            <a:endParaRPr sz="900">
              <a:latin typeface="Microsoft Sans Serif"/>
              <a:cs typeface="Microsoft Sans Serif"/>
            </a:endParaRPr>
          </a:p>
          <a:p>
            <a:pPr marL="440055" marR="381635">
              <a:lnSpc>
                <a:spcPct val="100000"/>
              </a:lnSpc>
              <a:spcBef>
                <a:spcPts val="234"/>
              </a:spcBef>
            </a:pPr>
            <a:r>
              <a:rPr sz="1100" spc="-45" dirty="0">
                <a:latin typeface="Microsoft Sans Serif"/>
                <a:cs typeface="Microsoft Sans Serif"/>
              </a:rPr>
              <a:t>The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minimum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price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control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is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the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lowest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legal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price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at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which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a 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commodity</a:t>
            </a:r>
            <a:r>
              <a:rPr sz="1100" spc="3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must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be</a:t>
            </a:r>
            <a:r>
              <a:rPr sz="1100" spc="4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traded.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440055">
              <a:lnSpc>
                <a:spcPct val="100000"/>
              </a:lnSpc>
              <a:spcBef>
                <a:spcPts val="365"/>
              </a:spcBef>
            </a:pPr>
            <a:r>
              <a:rPr sz="1100" spc="-20" dirty="0">
                <a:latin typeface="Microsoft Sans Serif"/>
                <a:cs typeface="Microsoft Sans Serif"/>
              </a:rPr>
              <a:t>It</a:t>
            </a:r>
            <a:r>
              <a:rPr sz="1100" spc="-10" dirty="0">
                <a:latin typeface="Microsoft Sans Serif"/>
                <a:cs typeface="Microsoft Sans Serif"/>
              </a:rPr>
              <a:t> is </a:t>
            </a:r>
            <a:r>
              <a:rPr sz="1100" spc="-30" dirty="0">
                <a:latin typeface="Microsoft Sans Serif"/>
                <a:cs typeface="Microsoft Sans Serif"/>
              </a:rPr>
              <a:t>an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offense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to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trade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a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commodity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below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that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price. </a:t>
            </a:r>
            <a:endParaRPr sz="1100">
              <a:latin typeface="Microsoft Sans Serif"/>
              <a:cs typeface="Microsoft Sans Serif"/>
            </a:endParaRPr>
          </a:p>
          <a:p>
            <a:pPr marL="440055" marR="198120">
              <a:lnSpc>
                <a:spcPct val="102000"/>
              </a:lnSpc>
              <a:spcBef>
                <a:spcPts val="285"/>
              </a:spcBef>
            </a:pPr>
            <a:r>
              <a:rPr sz="1100" spc="-35" dirty="0">
                <a:latin typeface="Microsoft Sans Serif"/>
                <a:cs typeface="Microsoft Sans Serif"/>
              </a:rPr>
              <a:t>Such </a:t>
            </a:r>
            <a:r>
              <a:rPr sz="1100" spc="-40" dirty="0">
                <a:latin typeface="Microsoft Sans Serif"/>
                <a:cs typeface="Microsoft Sans Serif"/>
              </a:rPr>
              <a:t>a </a:t>
            </a:r>
            <a:r>
              <a:rPr sz="1100" spc="-25" dirty="0">
                <a:latin typeface="Microsoft Sans Serif"/>
                <a:cs typeface="Microsoft Sans Serif"/>
              </a:rPr>
              <a:t>price </a:t>
            </a:r>
            <a:r>
              <a:rPr sz="1100" spc="-20" dirty="0">
                <a:latin typeface="Microsoft Sans Serif"/>
                <a:cs typeface="Microsoft Sans Serif"/>
              </a:rPr>
              <a:t>is </a:t>
            </a:r>
            <a:r>
              <a:rPr sz="1100" spc="-25" dirty="0">
                <a:latin typeface="Microsoft Sans Serif"/>
                <a:cs typeface="Microsoft Sans Serif"/>
              </a:rPr>
              <a:t>fixed </a:t>
            </a:r>
            <a:r>
              <a:rPr sz="1100" spc="-35" dirty="0">
                <a:latin typeface="Microsoft Sans Serif"/>
                <a:cs typeface="Microsoft Sans Serif"/>
              </a:rPr>
              <a:t>above </a:t>
            </a:r>
            <a:r>
              <a:rPr sz="1100" spc="-25" dirty="0">
                <a:latin typeface="Microsoft Sans Serif"/>
                <a:cs typeface="Microsoft Sans Serif"/>
              </a:rPr>
              <a:t>the </a:t>
            </a:r>
            <a:r>
              <a:rPr sz="1100" spc="-30" dirty="0">
                <a:latin typeface="Microsoft Sans Serif"/>
                <a:cs typeface="Microsoft Sans Serif"/>
              </a:rPr>
              <a:t>market equilibrium </a:t>
            </a:r>
            <a:r>
              <a:rPr sz="1100" spc="-20" dirty="0">
                <a:latin typeface="Microsoft Sans Serif"/>
                <a:cs typeface="Microsoft Sans Serif"/>
              </a:rPr>
              <a:t>price.</a:t>
            </a:r>
            <a:r>
              <a:rPr sz="1100" spc="-1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Thus, </a:t>
            </a:r>
            <a:r>
              <a:rPr sz="1100" spc="-30" dirty="0">
                <a:latin typeface="Microsoft Sans Serif"/>
                <a:cs typeface="Microsoft Sans Serif"/>
              </a:rPr>
              <a:t>at 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that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price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surpluses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would </a:t>
            </a:r>
            <a:r>
              <a:rPr sz="1100" spc="-5" dirty="0">
                <a:latin typeface="Microsoft Sans Serif"/>
                <a:cs typeface="Microsoft Sans Serif"/>
              </a:rPr>
              <a:t>be created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in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the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market.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440055" marR="43180">
              <a:lnSpc>
                <a:spcPts val="1200"/>
              </a:lnSpc>
              <a:spcBef>
                <a:spcPts val="330"/>
              </a:spcBef>
            </a:pPr>
            <a:r>
              <a:rPr sz="1100" spc="-55" dirty="0">
                <a:latin typeface="Microsoft Sans Serif"/>
                <a:cs typeface="Microsoft Sans Serif"/>
              </a:rPr>
              <a:t>T</a:t>
            </a:r>
            <a:r>
              <a:rPr sz="1100" spc="-15" dirty="0">
                <a:latin typeface="Microsoft Sans Serif"/>
                <a:cs typeface="Microsoft Sans Serif"/>
              </a:rPr>
              <a:t>o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ma</a:t>
            </a:r>
            <a:r>
              <a:rPr sz="1100" spc="-15" dirty="0">
                <a:latin typeface="Microsoft Sans Serif"/>
                <a:cs typeface="Microsoft Sans Serif"/>
              </a:rPr>
              <a:t>i</a:t>
            </a:r>
            <a:r>
              <a:rPr sz="1100" spc="-40" dirty="0">
                <a:latin typeface="Microsoft Sans Serif"/>
                <a:cs typeface="Microsoft Sans Serif"/>
              </a:rPr>
              <a:t>n</a:t>
            </a:r>
            <a:r>
              <a:rPr sz="1100" spc="-20" dirty="0">
                <a:latin typeface="Microsoft Sans Serif"/>
                <a:cs typeface="Microsoft Sans Serif"/>
              </a:rPr>
              <a:t>t</a:t>
            </a:r>
            <a:r>
              <a:rPr sz="1100" spc="-40" dirty="0">
                <a:latin typeface="Microsoft Sans Serif"/>
                <a:cs typeface="Microsoft Sans Serif"/>
              </a:rPr>
              <a:t>a</a:t>
            </a:r>
            <a:r>
              <a:rPr sz="1100" spc="5" dirty="0">
                <a:latin typeface="Microsoft Sans Serif"/>
                <a:cs typeface="Microsoft Sans Serif"/>
              </a:rPr>
              <a:t>i</a:t>
            </a:r>
            <a:r>
              <a:rPr sz="1100" spc="-35" dirty="0">
                <a:latin typeface="Microsoft Sans Serif"/>
                <a:cs typeface="Microsoft Sans Serif"/>
              </a:rPr>
              <a:t>n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a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s</a:t>
            </a:r>
            <a:r>
              <a:rPr sz="1100" spc="-20" dirty="0">
                <a:latin typeface="Microsoft Sans Serif"/>
                <a:cs typeface="Microsoft Sans Serif"/>
              </a:rPr>
              <a:t>t</a:t>
            </a:r>
            <a:r>
              <a:rPr sz="1100" spc="-40" dirty="0">
                <a:latin typeface="Microsoft Sans Serif"/>
                <a:cs typeface="Microsoft Sans Serif"/>
              </a:rPr>
              <a:t>ab</a:t>
            </a:r>
            <a:r>
              <a:rPr sz="1100" spc="-15" dirty="0">
                <a:latin typeface="Microsoft Sans Serif"/>
                <a:cs typeface="Microsoft Sans Serif"/>
              </a:rPr>
              <a:t>l</a:t>
            </a:r>
            <a:r>
              <a:rPr sz="1100" spc="-40" dirty="0">
                <a:latin typeface="Microsoft Sans Serif"/>
                <a:cs typeface="Microsoft Sans Serif"/>
              </a:rPr>
              <a:t>e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p</a:t>
            </a:r>
            <a:r>
              <a:rPr sz="1100" spc="-35" dirty="0">
                <a:latin typeface="Microsoft Sans Serif"/>
                <a:cs typeface="Microsoft Sans Serif"/>
              </a:rPr>
              <a:t>r</a:t>
            </a:r>
            <a:r>
              <a:rPr sz="1100" spc="-20" dirty="0">
                <a:latin typeface="Microsoft Sans Serif"/>
                <a:cs typeface="Microsoft Sans Serif"/>
              </a:rPr>
              <a:t>ic</a:t>
            </a:r>
            <a:r>
              <a:rPr sz="1100" spc="-35" dirty="0">
                <a:latin typeface="Microsoft Sans Serif"/>
                <a:cs typeface="Microsoft Sans Serif"/>
              </a:rPr>
              <a:t>e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abo</a:t>
            </a:r>
            <a:r>
              <a:rPr sz="1100" spc="-30" dirty="0">
                <a:latin typeface="Microsoft Sans Serif"/>
                <a:cs typeface="Microsoft Sans Serif"/>
              </a:rPr>
              <a:t>v</a:t>
            </a:r>
            <a:r>
              <a:rPr sz="1100" spc="-10" dirty="0">
                <a:latin typeface="Microsoft Sans Serif"/>
                <a:cs typeface="Microsoft Sans Serif"/>
              </a:rPr>
              <a:t>e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t</a:t>
            </a:r>
            <a:r>
              <a:rPr sz="1100" spc="-40" dirty="0">
                <a:latin typeface="Microsoft Sans Serif"/>
                <a:cs typeface="Microsoft Sans Serif"/>
              </a:rPr>
              <a:t>he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equ</a:t>
            </a:r>
            <a:r>
              <a:rPr sz="1100" spc="-15" dirty="0">
                <a:latin typeface="Microsoft Sans Serif"/>
                <a:cs typeface="Microsoft Sans Serif"/>
              </a:rPr>
              <a:t>ili</a:t>
            </a:r>
            <a:r>
              <a:rPr sz="1100" spc="-35" dirty="0">
                <a:latin typeface="Microsoft Sans Serif"/>
                <a:cs typeface="Microsoft Sans Serif"/>
              </a:rPr>
              <a:t>br</a:t>
            </a:r>
            <a:r>
              <a:rPr sz="1100" spc="5" dirty="0">
                <a:latin typeface="Microsoft Sans Serif"/>
                <a:cs typeface="Microsoft Sans Serif"/>
              </a:rPr>
              <a:t>i</a:t>
            </a:r>
            <a:r>
              <a:rPr sz="1100" spc="-50" dirty="0">
                <a:latin typeface="Microsoft Sans Serif"/>
                <a:cs typeface="Microsoft Sans Serif"/>
              </a:rPr>
              <a:t>um</a:t>
            </a:r>
            <a:r>
              <a:rPr sz="1100" spc="10" dirty="0">
                <a:latin typeface="Microsoft Sans Serif"/>
                <a:cs typeface="Microsoft Sans Serif"/>
              </a:rPr>
              <a:t>,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t</a:t>
            </a:r>
            <a:r>
              <a:rPr sz="1100" spc="-40" dirty="0">
                <a:latin typeface="Microsoft Sans Serif"/>
                <a:cs typeface="Microsoft Sans Serif"/>
              </a:rPr>
              <a:t>h</a:t>
            </a:r>
            <a:r>
              <a:rPr sz="1100" spc="-15" dirty="0">
                <a:latin typeface="Microsoft Sans Serif"/>
                <a:cs typeface="Microsoft Sans Serif"/>
              </a:rPr>
              <a:t>e</a:t>
            </a:r>
            <a:r>
              <a:rPr sz="1100" spc="-30" dirty="0">
                <a:latin typeface="Microsoft Sans Serif"/>
                <a:cs typeface="Microsoft Sans Serif"/>
              </a:rPr>
              <a:t> s</a:t>
            </a:r>
            <a:r>
              <a:rPr sz="1100" spc="-40" dirty="0">
                <a:latin typeface="Microsoft Sans Serif"/>
                <a:cs typeface="Microsoft Sans Serif"/>
              </a:rPr>
              <a:t>u</a:t>
            </a:r>
            <a:r>
              <a:rPr sz="1100" spc="-35" dirty="0">
                <a:latin typeface="Microsoft Sans Serif"/>
                <a:cs typeface="Microsoft Sans Serif"/>
              </a:rPr>
              <a:t>r</a:t>
            </a:r>
            <a:r>
              <a:rPr sz="1100" spc="-40" dirty="0">
                <a:latin typeface="Microsoft Sans Serif"/>
                <a:cs typeface="Microsoft Sans Serif"/>
              </a:rPr>
              <a:t>p</a:t>
            </a:r>
            <a:r>
              <a:rPr sz="1100" spc="-15" dirty="0">
                <a:latin typeface="Microsoft Sans Serif"/>
                <a:cs typeface="Microsoft Sans Serif"/>
              </a:rPr>
              <a:t>l</a:t>
            </a:r>
            <a:r>
              <a:rPr sz="1100" spc="-40" dirty="0">
                <a:latin typeface="Microsoft Sans Serif"/>
                <a:cs typeface="Microsoft Sans Serif"/>
              </a:rPr>
              <a:t>u</a:t>
            </a:r>
            <a:r>
              <a:rPr sz="1100" spc="-25" dirty="0">
                <a:latin typeface="Microsoft Sans Serif"/>
                <a:cs typeface="Microsoft Sans Serif"/>
              </a:rPr>
              <a:t>s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ma</a:t>
            </a:r>
            <a:r>
              <a:rPr sz="1100" spc="-35" dirty="0">
                <a:latin typeface="Microsoft Sans Serif"/>
                <a:cs typeface="Microsoft Sans Serif"/>
              </a:rPr>
              <a:t>r</a:t>
            </a:r>
            <a:r>
              <a:rPr sz="1100" spc="-30" dirty="0">
                <a:latin typeface="Microsoft Sans Serif"/>
                <a:cs typeface="Microsoft Sans Serif"/>
              </a:rPr>
              <a:t>k</a:t>
            </a:r>
            <a:r>
              <a:rPr sz="1100" spc="-40" dirty="0">
                <a:latin typeface="Microsoft Sans Serif"/>
                <a:cs typeface="Microsoft Sans Serif"/>
              </a:rPr>
              <a:t>e</a:t>
            </a:r>
            <a:r>
              <a:rPr sz="1100" spc="10" dirty="0">
                <a:latin typeface="Microsoft Sans Serif"/>
                <a:cs typeface="Microsoft Sans Serif"/>
              </a:rPr>
              <a:t>t </a:t>
            </a:r>
            <a:r>
              <a:rPr sz="1100" spc="-15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must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be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cleared,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i.e.</a:t>
            </a:r>
            <a:r>
              <a:rPr sz="1100" spc="114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operating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a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buffer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stock.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717550" marR="168275" indent="-146685">
              <a:lnSpc>
                <a:spcPct val="100000"/>
              </a:lnSpc>
              <a:spcBef>
                <a:spcPts val="155"/>
              </a:spcBef>
            </a:pPr>
            <a:r>
              <a:rPr sz="900" spc="-44" baseline="9259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r>
              <a:rPr sz="900" baseline="9259" dirty="0">
                <a:latin typeface="Microsoft Sans Serif"/>
                <a:cs typeface="Microsoft Sans Serif"/>
              </a:rPr>
              <a:t>    </a:t>
            </a:r>
            <a:r>
              <a:rPr sz="900" spc="60" baseline="9259" dirty="0">
                <a:latin typeface="Microsoft Sans Serif"/>
                <a:cs typeface="Microsoft Sans Serif"/>
              </a:rPr>
              <a:t> </a:t>
            </a:r>
            <a:r>
              <a:rPr sz="1000" spc="-40" dirty="0">
                <a:latin typeface="Microsoft Sans Serif"/>
                <a:cs typeface="Microsoft Sans Serif"/>
              </a:rPr>
              <a:t>T</a:t>
            </a:r>
            <a:r>
              <a:rPr sz="1000" spc="-60" dirty="0">
                <a:latin typeface="Microsoft Sans Serif"/>
                <a:cs typeface="Microsoft Sans Serif"/>
              </a:rPr>
              <a:t>h</a:t>
            </a:r>
            <a:r>
              <a:rPr sz="1000" spc="-30" dirty="0">
                <a:latin typeface="Microsoft Sans Serif"/>
                <a:cs typeface="Microsoft Sans Serif"/>
              </a:rPr>
              <a:t>e</a:t>
            </a:r>
            <a:r>
              <a:rPr sz="1000" spc="-55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go</a:t>
            </a:r>
            <a:r>
              <a:rPr sz="1000" spc="-50" dirty="0">
                <a:latin typeface="Microsoft Sans Serif"/>
                <a:cs typeface="Microsoft Sans Serif"/>
              </a:rPr>
              <a:t>v</a:t>
            </a:r>
            <a:r>
              <a:rPr sz="1000" spc="-60" dirty="0">
                <a:latin typeface="Microsoft Sans Serif"/>
                <a:cs typeface="Microsoft Sans Serif"/>
              </a:rPr>
              <a:t>e</a:t>
            </a:r>
            <a:r>
              <a:rPr sz="1000" spc="-5" dirty="0">
                <a:latin typeface="Microsoft Sans Serif"/>
                <a:cs typeface="Microsoft Sans Serif"/>
              </a:rPr>
              <a:t>r</a:t>
            </a:r>
            <a:r>
              <a:rPr sz="1000" spc="-40" dirty="0">
                <a:latin typeface="Microsoft Sans Serif"/>
                <a:cs typeface="Microsoft Sans Serif"/>
              </a:rPr>
              <a:t>nm</a:t>
            </a:r>
            <a:r>
              <a:rPr sz="1000" spc="-60" dirty="0">
                <a:latin typeface="Microsoft Sans Serif"/>
                <a:cs typeface="Microsoft Sans Serif"/>
              </a:rPr>
              <a:t>en</a:t>
            </a:r>
            <a:r>
              <a:rPr sz="1000" spc="-15" dirty="0">
                <a:latin typeface="Microsoft Sans Serif"/>
                <a:cs typeface="Microsoft Sans Serif"/>
              </a:rPr>
              <a:t>t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buy</a:t>
            </a:r>
            <a:r>
              <a:rPr sz="1000" spc="-45" dirty="0">
                <a:latin typeface="Microsoft Sans Serif"/>
                <a:cs typeface="Microsoft Sans Serif"/>
              </a:rPr>
              <a:t>s</a:t>
            </a:r>
            <a:r>
              <a:rPr sz="1000" spc="-55" dirty="0">
                <a:latin typeface="Microsoft Sans Serif"/>
                <a:cs typeface="Microsoft Sans Serif"/>
              </a:rPr>
              <a:t> </a:t>
            </a:r>
            <a:r>
              <a:rPr sz="1000" spc="5" dirty="0">
                <a:latin typeface="Microsoft Sans Serif"/>
                <a:cs typeface="Microsoft Sans Serif"/>
              </a:rPr>
              <a:t>t</a:t>
            </a:r>
            <a:r>
              <a:rPr sz="1000" spc="-35" dirty="0">
                <a:latin typeface="Microsoft Sans Serif"/>
                <a:cs typeface="Microsoft Sans Serif"/>
              </a:rPr>
              <a:t>h</a:t>
            </a:r>
            <a:r>
              <a:rPr sz="1000" spc="-60" dirty="0">
                <a:latin typeface="Microsoft Sans Serif"/>
                <a:cs typeface="Microsoft Sans Serif"/>
              </a:rPr>
              <a:t>e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s</a:t>
            </a:r>
            <a:r>
              <a:rPr sz="1000" spc="-60" dirty="0">
                <a:latin typeface="Microsoft Sans Serif"/>
                <a:cs typeface="Microsoft Sans Serif"/>
              </a:rPr>
              <a:t>u</a:t>
            </a:r>
            <a:r>
              <a:rPr sz="1000" spc="-5" dirty="0">
                <a:latin typeface="Microsoft Sans Serif"/>
                <a:cs typeface="Microsoft Sans Serif"/>
              </a:rPr>
              <a:t>r</a:t>
            </a:r>
            <a:r>
              <a:rPr sz="1000" spc="-60" dirty="0">
                <a:latin typeface="Microsoft Sans Serif"/>
                <a:cs typeface="Microsoft Sans Serif"/>
              </a:rPr>
              <a:t>p</a:t>
            </a:r>
            <a:r>
              <a:rPr sz="1000" spc="5" dirty="0">
                <a:latin typeface="Microsoft Sans Serif"/>
                <a:cs typeface="Microsoft Sans Serif"/>
              </a:rPr>
              <a:t>l</a:t>
            </a:r>
            <a:r>
              <a:rPr sz="1000" spc="-35" dirty="0">
                <a:latin typeface="Microsoft Sans Serif"/>
                <a:cs typeface="Microsoft Sans Serif"/>
              </a:rPr>
              <a:t>u</a:t>
            </a:r>
            <a:r>
              <a:rPr sz="1000" spc="-45" dirty="0">
                <a:latin typeface="Microsoft Sans Serif"/>
                <a:cs typeface="Microsoft Sans Serif"/>
              </a:rPr>
              <a:t>s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an</a:t>
            </a:r>
            <a:r>
              <a:rPr sz="1000" spc="-55" dirty="0">
                <a:latin typeface="Microsoft Sans Serif"/>
                <a:cs typeface="Microsoft Sans Serif"/>
              </a:rPr>
              <a:t>d </a:t>
            </a:r>
            <a:r>
              <a:rPr sz="1000" spc="-45" dirty="0">
                <a:latin typeface="Microsoft Sans Serif"/>
                <a:cs typeface="Microsoft Sans Serif"/>
              </a:rPr>
              <a:t>s</a:t>
            </a:r>
            <a:r>
              <a:rPr sz="1000" spc="5" dirty="0">
                <a:latin typeface="Microsoft Sans Serif"/>
                <a:cs typeface="Microsoft Sans Serif"/>
              </a:rPr>
              <a:t>t</a:t>
            </a:r>
            <a:r>
              <a:rPr sz="1000" spc="-60" dirty="0">
                <a:latin typeface="Microsoft Sans Serif"/>
                <a:cs typeface="Microsoft Sans Serif"/>
              </a:rPr>
              <a:t>o</a:t>
            </a:r>
            <a:r>
              <a:rPr sz="1000" spc="-5" dirty="0">
                <a:latin typeface="Microsoft Sans Serif"/>
                <a:cs typeface="Microsoft Sans Serif"/>
              </a:rPr>
              <a:t>r</a:t>
            </a:r>
            <a:r>
              <a:rPr sz="1000" spc="-30" dirty="0">
                <a:latin typeface="Microsoft Sans Serif"/>
                <a:cs typeface="Microsoft Sans Serif"/>
              </a:rPr>
              <a:t>e</a:t>
            </a:r>
            <a:r>
              <a:rPr sz="1000" spc="-55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the</a:t>
            </a:r>
            <a:r>
              <a:rPr sz="1000" spc="-65" dirty="0">
                <a:latin typeface="Microsoft Sans Serif"/>
                <a:cs typeface="Microsoft Sans Serif"/>
              </a:rPr>
              <a:t>m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an</a:t>
            </a:r>
            <a:r>
              <a:rPr sz="1000" spc="-60" dirty="0">
                <a:latin typeface="Microsoft Sans Serif"/>
                <a:cs typeface="Microsoft Sans Serif"/>
              </a:rPr>
              <a:t>d</a:t>
            </a:r>
            <a:r>
              <a:rPr sz="1000" spc="-55" dirty="0">
                <a:latin typeface="Microsoft Sans Serif"/>
                <a:cs typeface="Microsoft Sans Serif"/>
              </a:rPr>
              <a:t> </a:t>
            </a:r>
            <a:r>
              <a:rPr sz="1000" spc="5" dirty="0">
                <a:latin typeface="Microsoft Sans Serif"/>
                <a:cs typeface="Microsoft Sans Serif"/>
              </a:rPr>
              <a:t>l</a:t>
            </a:r>
            <a:r>
              <a:rPr sz="1000" spc="-60" dirty="0">
                <a:latin typeface="Microsoft Sans Serif"/>
                <a:cs typeface="Microsoft Sans Serif"/>
              </a:rPr>
              <a:t>a</a:t>
            </a:r>
            <a:r>
              <a:rPr sz="1000" spc="5" dirty="0">
                <a:latin typeface="Microsoft Sans Serif"/>
                <a:cs typeface="Microsoft Sans Serif"/>
              </a:rPr>
              <a:t>t</a:t>
            </a:r>
            <a:r>
              <a:rPr sz="1000" spc="-30" dirty="0">
                <a:latin typeface="Microsoft Sans Serif"/>
                <a:cs typeface="Microsoft Sans Serif"/>
              </a:rPr>
              <a:t>er </a:t>
            </a:r>
            <a:r>
              <a:rPr sz="1000" spc="-25" dirty="0">
                <a:latin typeface="Microsoft Sans Serif"/>
                <a:cs typeface="Microsoft Sans Serif"/>
              </a:rPr>
              <a:t>r</a:t>
            </a:r>
            <a:r>
              <a:rPr sz="1000" spc="-60" dirty="0">
                <a:latin typeface="Microsoft Sans Serif"/>
                <a:cs typeface="Microsoft Sans Serif"/>
              </a:rPr>
              <a:t>e</a:t>
            </a:r>
            <a:r>
              <a:rPr sz="1000" spc="5" dirty="0">
                <a:latin typeface="Microsoft Sans Serif"/>
                <a:cs typeface="Microsoft Sans Serif"/>
              </a:rPr>
              <a:t>l</a:t>
            </a:r>
            <a:r>
              <a:rPr sz="1000" spc="-35" dirty="0">
                <a:latin typeface="Microsoft Sans Serif"/>
                <a:cs typeface="Microsoft Sans Serif"/>
              </a:rPr>
              <a:t>ease</a:t>
            </a:r>
            <a:r>
              <a:rPr sz="1000" spc="-40" dirty="0">
                <a:latin typeface="Microsoft Sans Serif"/>
                <a:cs typeface="Microsoft Sans Serif"/>
              </a:rPr>
              <a:t>s 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them</a:t>
            </a:r>
            <a:r>
              <a:rPr sz="1000" spc="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for</a:t>
            </a:r>
            <a:r>
              <a:rPr sz="1000" spc="2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sale</a:t>
            </a:r>
            <a:r>
              <a:rPr sz="1000" spc="2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when</a:t>
            </a:r>
            <a:r>
              <a:rPr sz="1000" spc="2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there</a:t>
            </a:r>
            <a:r>
              <a:rPr sz="1000" spc="20" dirty="0">
                <a:latin typeface="Microsoft Sans Serif"/>
                <a:cs typeface="Microsoft Sans Serif"/>
              </a:rPr>
              <a:t> </a:t>
            </a:r>
            <a:r>
              <a:rPr sz="1000" spc="5" dirty="0">
                <a:latin typeface="Microsoft Sans Serif"/>
                <a:cs typeface="Microsoft Sans Serif"/>
              </a:rPr>
              <a:t>is</a:t>
            </a:r>
            <a:r>
              <a:rPr sz="1000" spc="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shortages </a:t>
            </a:r>
            <a:endParaRPr sz="1000">
              <a:latin typeface="Microsoft Sans Serif"/>
              <a:cs typeface="Microsoft Sans Serif"/>
            </a:endParaRPr>
          </a:p>
          <a:p>
            <a:pPr marL="570865">
              <a:lnSpc>
                <a:spcPct val="100000"/>
              </a:lnSpc>
              <a:spcBef>
                <a:spcPts val="5"/>
              </a:spcBef>
            </a:pPr>
            <a:r>
              <a:rPr sz="900" spc="-44" baseline="9259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r>
              <a:rPr sz="900" spc="179" baseline="9259" dirty="0">
                <a:latin typeface="Microsoft Sans Serif"/>
                <a:cs typeface="Microsoft Sans Serif"/>
              </a:rPr>
              <a:t>   </a:t>
            </a:r>
            <a:r>
              <a:rPr sz="1000" spc="-45" dirty="0">
                <a:latin typeface="Microsoft Sans Serif"/>
                <a:cs typeface="Microsoft Sans Serif"/>
              </a:rPr>
              <a:t>The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government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buys</a:t>
            </a:r>
            <a:r>
              <a:rPr sz="1000" spc="-30" dirty="0">
                <a:latin typeface="Microsoft Sans Serif"/>
                <a:cs typeface="Microsoft Sans Serif"/>
              </a:rPr>
              <a:t> the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surplus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spc="-40" dirty="0">
                <a:latin typeface="Microsoft Sans Serif"/>
                <a:cs typeface="Microsoft Sans Serif"/>
              </a:rPr>
              <a:t>and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exports </a:t>
            </a:r>
            <a:r>
              <a:rPr sz="1000" spc="-25" dirty="0">
                <a:latin typeface="Microsoft Sans Serif"/>
                <a:cs typeface="Microsoft Sans Serif"/>
              </a:rPr>
              <a:t>them.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440055" marR="169545">
              <a:lnSpc>
                <a:spcPct val="101899"/>
              </a:lnSpc>
              <a:spcBef>
                <a:spcPts val="305"/>
              </a:spcBef>
            </a:pPr>
            <a:r>
              <a:rPr sz="1100" spc="-40" dirty="0">
                <a:latin typeface="Microsoft Sans Serif"/>
                <a:cs typeface="Microsoft Sans Serif"/>
              </a:rPr>
              <a:t>Maximum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price legislation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set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to</a:t>
            </a:r>
            <a:r>
              <a:rPr sz="1100" spc="-30" dirty="0">
                <a:latin typeface="Microsoft Sans Serif"/>
                <a:cs typeface="Microsoft Sans Serif"/>
              </a:rPr>
              <a:t> protect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producers, </a:t>
            </a:r>
            <a:r>
              <a:rPr sz="1100" spc="-25" dirty="0">
                <a:latin typeface="Microsoft Sans Serif"/>
                <a:cs typeface="Microsoft Sans Serif"/>
              </a:rPr>
              <a:t>especially </a:t>
            </a:r>
            <a:r>
              <a:rPr sz="1100" spc="-2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producers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who</a:t>
            </a:r>
            <a:r>
              <a:rPr sz="1100" spc="-65" dirty="0">
                <a:latin typeface="Microsoft Sans Serif"/>
                <a:cs typeface="Microsoft Sans Serif"/>
              </a:rPr>
              <a:t> produces</a:t>
            </a:r>
            <a:r>
              <a:rPr sz="1100" spc="-6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essential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commodities</a:t>
            </a:r>
            <a:r>
              <a:rPr sz="1100" spc="-6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but with </a:t>
            </a:r>
            <a:r>
              <a:rPr sz="1100" spc="-65" dirty="0">
                <a:latin typeface="Microsoft Sans Serif"/>
                <a:cs typeface="Microsoft Sans Serif"/>
              </a:rPr>
              <a:t>low</a:t>
            </a:r>
            <a:r>
              <a:rPr sz="1100" spc="-6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prices 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(e.g.</a:t>
            </a:r>
            <a:r>
              <a:rPr sz="1100" spc="13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agricultural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products).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29" name="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670" y="2516289"/>
            <a:ext cx="64770" cy="64769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-12700" y="2962700"/>
            <a:ext cx="59690" cy="24892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500" dirty="0">
                <a:latin typeface="Microsoft Sans Serif"/>
                <a:cs typeface="Microsoft Sans Serif"/>
              </a:rPr>
              <a:t> 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043553" y="3346357"/>
            <a:ext cx="45720" cy="1117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534915" y="3346357"/>
            <a:ext cx="45720" cy="1117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-12700" y="3396745"/>
            <a:ext cx="41275" cy="914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450" dirty="0">
                <a:latin typeface="Microsoft Sans Serif"/>
                <a:cs typeface="Microsoft Sans Serif"/>
              </a:rPr>
              <a:t> </a:t>
            </a:r>
            <a:endParaRPr sz="4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12700" y="2817"/>
            <a:ext cx="3253104" cy="141541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19380">
              <a:lnSpc>
                <a:spcPct val="100000"/>
              </a:lnSpc>
              <a:spcBef>
                <a:spcPts val="570"/>
              </a:spcBef>
            </a:pP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Price</a:t>
            </a:r>
            <a:r>
              <a:rPr sz="1400" spc="5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legislation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ts val="1165"/>
              </a:lnSpc>
              <a:spcBef>
                <a:spcPts val="350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5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305"/>
              </a:lnSpc>
            </a:pP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1430655">
              <a:lnSpc>
                <a:spcPct val="100000"/>
              </a:lnSpc>
              <a:spcBef>
                <a:spcPts val="275"/>
              </a:spcBef>
            </a:pPr>
            <a:r>
              <a:rPr sz="1000" spc="-35" dirty="0">
                <a:solidFill>
                  <a:srgbClr val="3333B1"/>
                </a:solidFill>
                <a:latin typeface="Microsoft Sans Serif"/>
                <a:cs typeface="Microsoft Sans Serif"/>
              </a:rPr>
              <a:t>Figure</a:t>
            </a:r>
            <a:r>
              <a:rPr sz="1000" spc="30" dirty="0">
                <a:solidFill>
                  <a:srgbClr val="3333B1"/>
                </a:solidFill>
                <a:latin typeface="Microsoft Sans Serif"/>
                <a:cs typeface="Microsoft Sans Serif"/>
              </a:rPr>
              <a:t> </a:t>
            </a:r>
            <a:r>
              <a:rPr sz="1000" spc="-30" dirty="0">
                <a:solidFill>
                  <a:srgbClr val="3333B1"/>
                </a:solidFill>
                <a:latin typeface="Microsoft Sans Serif"/>
                <a:cs typeface="Microsoft Sans Serif"/>
              </a:rPr>
              <a:t>11:</a:t>
            </a:r>
            <a:r>
              <a:rPr sz="1000" spc="35" dirty="0">
                <a:solidFill>
                  <a:srgbClr val="3333B1"/>
                </a:solidFill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Minimum</a:t>
            </a:r>
            <a:r>
              <a:rPr sz="1000" spc="30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price</a:t>
            </a:r>
            <a:r>
              <a:rPr sz="1000" spc="35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control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latin typeface="Microsoft Sans Serif"/>
                <a:cs typeface="Microsoft Sans Serif"/>
              </a:rPr>
              <a:t> 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67354" y="323151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6729" y="323532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480"/>
                </a:moveTo>
                <a:lnTo>
                  <a:pt x="43180" y="30480"/>
                </a:lnTo>
                <a:lnTo>
                  <a:pt x="43180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ln w="5060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45154" y="323151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099"/>
                </a:lnTo>
                <a:lnTo>
                  <a:pt x="25400" y="19049"/>
                </a:lnTo>
                <a:lnTo>
                  <a:pt x="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242310" y="3222634"/>
            <a:ext cx="203200" cy="55880"/>
            <a:chOff x="3242310" y="3222634"/>
            <a:chExt cx="203200" cy="55880"/>
          </a:xfrm>
        </p:grpSpPr>
        <p:sp>
          <p:nvSpPr>
            <p:cNvPr id="7" name="object 7"/>
            <p:cNvSpPr/>
            <p:nvPr/>
          </p:nvSpPr>
          <p:spPr>
            <a:xfrm>
              <a:off x="3305175" y="3225164"/>
              <a:ext cx="63500" cy="50800"/>
            </a:xfrm>
            <a:custGeom>
              <a:avLst/>
              <a:gdLst/>
              <a:ahLst/>
              <a:cxnLst/>
              <a:rect l="l" t="t" r="r" b="b"/>
              <a:pathLst>
                <a:path w="63500" h="50800">
                  <a:moveTo>
                    <a:pt x="0" y="50799"/>
                  </a:moveTo>
                  <a:lnTo>
                    <a:pt x="43179" y="50799"/>
                  </a:lnTo>
                  <a:lnTo>
                    <a:pt x="43179" y="20319"/>
                  </a:lnTo>
                  <a:lnTo>
                    <a:pt x="0" y="20319"/>
                  </a:lnTo>
                  <a:lnTo>
                    <a:pt x="0" y="50799"/>
                  </a:lnTo>
                  <a:close/>
                </a:path>
                <a:path w="63500" h="50800">
                  <a:moveTo>
                    <a:pt x="10160" y="20319"/>
                  </a:moveTo>
                  <a:lnTo>
                    <a:pt x="10160" y="10159"/>
                  </a:lnTo>
                  <a:lnTo>
                    <a:pt x="53339" y="10159"/>
                  </a:lnTo>
                  <a:lnTo>
                    <a:pt x="53339" y="40639"/>
                  </a:lnTo>
                  <a:lnTo>
                    <a:pt x="43179" y="40639"/>
                  </a:lnTo>
                </a:path>
                <a:path w="63500" h="50800">
                  <a:moveTo>
                    <a:pt x="20320" y="10159"/>
                  </a:moveTo>
                  <a:lnTo>
                    <a:pt x="20320" y="0"/>
                  </a:lnTo>
                  <a:lnTo>
                    <a:pt x="63500" y="0"/>
                  </a:lnTo>
                  <a:lnTo>
                    <a:pt x="63500" y="30479"/>
                  </a:lnTo>
                  <a:lnTo>
                    <a:pt x="53339" y="30479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42310" y="323151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49"/>
                  </a:lnTo>
                  <a:lnTo>
                    <a:pt x="25400" y="38099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099"/>
                  </a:lnTo>
                  <a:lnTo>
                    <a:pt x="203200" y="19049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517900" y="3221368"/>
            <a:ext cx="203200" cy="58419"/>
            <a:chOff x="3517900" y="3221368"/>
            <a:chExt cx="203200" cy="58419"/>
          </a:xfrm>
        </p:grpSpPr>
        <p:sp>
          <p:nvSpPr>
            <p:cNvPr id="10" name="object 10"/>
            <p:cNvSpPr/>
            <p:nvPr/>
          </p:nvSpPr>
          <p:spPr>
            <a:xfrm>
              <a:off x="3606800" y="323786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7900" y="323151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49"/>
                  </a:lnTo>
                  <a:lnTo>
                    <a:pt x="25400" y="38099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099"/>
                  </a:lnTo>
                  <a:lnTo>
                    <a:pt x="203200" y="19049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4100" y="322516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399"/>
                  </a:moveTo>
                  <a:lnTo>
                    <a:pt x="50800" y="25399"/>
                  </a:lnTo>
                </a:path>
                <a:path w="50800" h="50800">
                  <a:moveTo>
                    <a:pt x="0" y="38099"/>
                  </a:moveTo>
                  <a:lnTo>
                    <a:pt x="38100" y="38099"/>
                  </a:lnTo>
                </a:path>
                <a:path w="50800" h="50800">
                  <a:moveTo>
                    <a:pt x="12700" y="50799"/>
                  </a:moveTo>
                  <a:lnTo>
                    <a:pt x="50800" y="50799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792854" y="3221368"/>
            <a:ext cx="203200" cy="58419"/>
            <a:chOff x="3792854" y="3221368"/>
            <a:chExt cx="203200" cy="58419"/>
          </a:xfrm>
        </p:grpSpPr>
        <p:sp>
          <p:nvSpPr>
            <p:cNvPr id="14" name="object 14"/>
            <p:cNvSpPr/>
            <p:nvPr/>
          </p:nvSpPr>
          <p:spPr>
            <a:xfrm>
              <a:off x="3869054" y="322516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699"/>
                  </a:moveTo>
                  <a:lnTo>
                    <a:pt x="50800" y="12699"/>
                  </a:lnTo>
                </a:path>
                <a:path w="50800" h="25400">
                  <a:moveTo>
                    <a:pt x="12700" y="25399"/>
                  </a:moveTo>
                  <a:lnTo>
                    <a:pt x="50800" y="25399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92854" y="323151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49"/>
                  </a:lnTo>
                  <a:lnTo>
                    <a:pt x="25400" y="38099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099"/>
                  </a:lnTo>
                  <a:lnTo>
                    <a:pt x="203200" y="19049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69054" y="326326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4145279" y="322516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699"/>
                </a:moveTo>
                <a:lnTo>
                  <a:pt x="50800" y="12699"/>
                </a:lnTo>
              </a:path>
              <a:path w="50800" h="50800">
                <a:moveTo>
                  <a:pt x="12700" y="25399"/>
                </a:moveTo>
                <a:lnTo>
                  <a:pt x="50800" y="25399"/>
                </a:lnTo>
              </a:path>
              <a:path w="50800" h="50800">
                <a:moveTo>
                  <a:pt x="0" y="38099"/>
                </a:moveTo>
                <a:lnTo>
                  <a:pt x="38100" y="38099"/>
                </a:lnTo>
              </a:path>
              <a:path w="50800" h="50800">
                <a:moveTo>
                  <a:pt x="12700" y="50799"/>
                </a:moveTo>
                <a:lnTo>
                  <a:pt x="50800" y="50799"/>
                </a:lnTo>
              </a:path>
            </a:pathLst>
          </a:custGeom>
          <a:ln w="7592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326264" y="3222634"/>
            <a:ext cx="238760" cy="57150"/>
            <a:chOff x="4326264" y="3222634"/>
            <a:chExt cx="238760" cy="57150"/>
          </a:xfrm>
        </p:grpSpPr>
        <p:sp>
          <p:nvSpPr>
            <p:cNvPr id="19" name="object 19"/>
            <p:cNvSpPr/>
            <p:nvPr/>
          </p:nvSpPr>
          <p:spPr>
            <a:xfrm>
              <a:off x="4451350" y="325564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23410" y="3228974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479" y="15240"/>
                  </a:moveTo>
                  <a:lnTo>
                    <a:pt x="30479" y="6985"/>
                  </a:lnTo>
                  <a:lnTo>
                    <a:pt x="23494" y="0"/>
                  </a:lnTo>
                  <a:lnTo>
                    <a:pt x="15239" y="0"/>
                  </a:lnTo>
                  <a:lnTo>
                    <a:pt x="6985" y="0"/>
                  </a:lnTo>
                  <a:lnTo>
                    <a:pt x="0" y="6985"/>
                  </a:lnTo>
                  <a:lnTo>
                    <a:pt x="0" y="15240"/>
                  </a:lnTo>
                  <a:lnTo>
                    <a:pt x="0" y="24130"/>
                  </a:lnTo>
                  <a:lnTo>
                    <a:pt x="6985" y="30480"/>
                  </a:lnTo>
                  <a:lnTo>
                    <a:pt x="15239" y="30480"/>
                  </a:lnTo>
                  <a:lnTo>
                    <a:pt x="23494" y="30480"/>
                  </a:lnTo>
                  <a:lnTo>
                    <a:pt x="30479" y="24130"/>
                  </a:lnTo>
                  <a:lnTo>
                    <a:pt x="30479" y="15240"/>
                  </a:lnTo>
                  <a:close/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28795" y="3225164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39" y="50799"/>
                  </a:moveTo>
                  <a:lnTo>
                    <a:pt x="50164" y="48894"/>
                  </a:lnTo>
                  <a:lnTo>
                    <a:pt x="58419" y="43179"/>
                  </a:lnTo>
                  <a:lnTo>
                    <a:pt x="63500" y="35559"/>
                  </a:lnTo>
                  <a:lnTo>
                    <a:pt x="66039" y="25399"/>
                  </a:lnTo>
                  <a:lnTo>
                    <a:pt x="63500" y="15874"/>
                  </a:lnTo>
                  <a:lnTo>
                    <a:pt x="58419" y="7619"/>
                  </a:lnTo>
                  <a:lnTo>
                    <a:pt x="50164" y="1904"/>
                  </a:lnTo>
                  <a:lnTo>
                    <a:pt x="40639" y="0"/>
                  </a:lnTo>
                  <a:lnTo>
                    <a:pt x="30479" y="1904"/>
                  </a:lnTo>
                  <a:lnTo>
                    <a:pt x="22225" y="7619"/>
                  </a:lnTo>
                  <a:lnTo>
                    <a:pt x="17144" y="15874"/>
                  </a:lnTo>
                  <a:lnTo>
                    <a:pt x="15239" y="25399"/>
                  </a:lnTo>
                </a:path>
                <a:path w="233679" h="50800">
                  <a:moveTo>
                    <a:pt x="30479" y="17779"/>
                  </a:moveTo>
                  <a:lnTo>
                    <a:pt x="15239" y="30479"/>
                  </a:lnTo>
                  <a:lnTo>
                    <a:pt x="0" y="17779"/>
                  </a:lnTo>
                </a:path>
                <a:path w="233679" h="50800">
                  <a:moveTo>
                    <a:pt x="193039" y="50799"/>
                  </a:moveTo>
                  <a:lnTo>
                    <a:pt x="182879" y="48894"/>
                  </a:lnTo>
                  <a:lnTo>
                    <a:pt x="174625" y="43179"/>
                  </a:lnTo>
                  <a:lnTo>
                    <a:pt x="169544" y="35559"/>
                  </a:lnTo>
                  <a:lnTo>
                    <a:pt x="167639" y="25399"/>
                  </a:lnTo>
                  <a:lnTo>
                    <a:pt x="169544" y="15874"/>
                  </a:lnTo>
                  <a:lnTo>
                    <a:pt x="174625" y="7619"/>
                  </a:lnTo>
                  <a:lnTo>
                    <a:pt x="182879" y="1904"/>
                  </a:lnTo>
                  <a:lnTo>
                    <a:pt x="193039" y="0"/>
                  </a:lnTo>
                  <a:lnTo>
                    <a:pt x="202564" y="1904"/>
                  </a:lnTo>
                  <a:lnTo>
                    <a:pt x="210819" y="7619"/>
                  </a:lnTo>
                  <a:lnTo>
                    <a:pt x="215900" y="15874"/>
                  </a:lnTo>
                  <a:lnTo>
                    <a:pt x="218439" y="25399"/>
                  </a:lnTo>
                </a:path>
                <a:path w="233679" h="50800">
                  <a:moveTo>
                    <a:pt x="233679" y="17779"/>
                  </a:moveTo>
                  <a:lnTo>
                    <a:pt x="218439" y="30479"/>
                  </a:lnTo>
                  <a:lnTo>
                    <a:pt x="203200" y="17779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-12700" y="2379370"/>
            <a:ext cx="59690" cy="609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165"/>
              </a:lnSpc>
              <a:spcBef>
                <a:spcPts val="105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65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</p:txBody>
      </p:sp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6079" y="1429384"/>
            <a:ext cx="1228725" cy="971550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-12700" y="2962700"/>
            <a:ext cx="59690" cy="24892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500" dirty="0">
                <a:latin typeface="Microsoft Sans Serif"/>
                <a:cs typeface="Microsoft Sans Serif"/>
              </a:rPr>
              <a:t> 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043553" y="3346357"/>
            <a:ext cx="45720" cy="1117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534915" y="3346357"/>
            <a:ext cx="45720" cy="1117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-12700" y="3396745"/>
            <a:ext cx="41275" cy="914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450" dirty="0">
                <a:latin typeface="Microsoft Sans Serif"/>
                <a:cs typeface="Microsoft Sans Serif"/>
              </a:rPr>
              <a:t> </a:t>
            </a:r>
            <a:endParaRPr sz="4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" y="63449"/>
            <a:ext cx="2326005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5" dirty="0"/>
              <a:t>A</a:t>
            </a:r>
            <a:r>
              <a:rPr spc="-60" dirty="0"/>
              <a:t>d</a:t>
            </a:r>
            <a:r>
              <a:rPr spc="-35" dirty="0"/>
              <a:t>v</a:t>
            </a:r>
            <a:r>
              <a:rPr spc="-45" dirty="0"/>
              <a:t>a</a:t>
            </a:r>
            <a:r>
              <a:rPr spc="-35" dirty="0"/>
              <a:t>nt</a:t>
            </a:r>
            <a:r>
              <a:rPr spc="-45" dirty="0"/>
              <a:t>a</a:t>
            </a:r>
            <a:r>
              <a:rPr spc="-35" dirty="0"/>
              <a:t>g</a:t>
            </a:r>
            <a:r>
              <a:rPr spc="-70" dirty="0"/>
              <a:t>e</a:t>
            </a:r>
            <a:r>
              <a:rPr spc="-55" dirty="0"/>
              <a:t>s</a:t>
            </a:r>
            <a:r>
              <a:rPr spc="-60" dirty="0"/>
              <a:t> </a:t>
            </a:r>
            <a:r>
              <a:rPr spc="-45" dirty="0"/>
              <a:t>an</a:t>
            </a:r>
            <a:r>
              <a:rPr spc="-65" dirty="0"/>
              <a:t>d</a:t>
            </a:r>
            <a:r>
              <a:rPr spc="-90" dirty="0"/>
              <a:t> </a:t>
            </a:r>
            <a:r>
              <a:rPr spc="-45" dirty="0"/>
              <a:t>D</a:t>
            </a:r>
            <a:r>
              <a:rPr spc="-40" dirty="0"/>
              <a:t>i</a:t>
            </a:r>
            <a:r>
              <a:rPr spc="-35" dirty="0"/>
              <a:t>s</a:t>
            </a:r>
            <a:r>
              <a:rPr spc="-45" dirty="0"/>
              <a:t>a</a:t>
            </a:r>
            <a:r>
              <a:rPr spc="-35" dirty="0"/>
              <a:t>dv</a:t>
            </a:r>
            <a:r>
              <a:rPr spc="-60" dirty="0"/>
              <a:t>a</a:t>
            </a:r>
            <a:r>
              <a:rPr spc="-35" dirty="0"/>
              <a:t>nt</a:t>
            </a:r>
            <a:r>
              <a:rPr spc="-45" dirty="0"/>
              <a:t>a</a:t>
            </a:r>
            <a:r>
              <a:rPr spc="-35" dirty="0"/>
              <a:t>g</a:t>
            </a:r>
            <a:r>
              <a:rPr spc="-45" dirty="0"/>
              <a:t>e</a:t>
            </a:r>
            <a:r>
              <a:rPr spc="-55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2967354" y="324992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6729" y="325373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479"/>
                </a:moveTo>
                <a:lnTo>
                  <a:pt x="43180" y="30479"/>
                </a:lnTo>
                <a:lnTo>
                  <a:pt x="4318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ln w="5060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45154" y="324992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242310" y="3240414"/>
            <a:ext cx="203200" cy="55880"/>
            <a:chOff x="3242310" y="3240414"/>
            <a:chExt cx="203200" cy="55880"/>
          </a:xfrm>
        </p:grpSpPr>
        <p:sp>
          <p:nvSpPr>
            <p:cNvPr id="7" name="object 7"/>
            <p:cNvSpPr/>
            <p:nvPr/>
          </p:nvSpPr>
          <p:spPr>
            <a:xfrm>
              <a:off x="3305175" y="3242944"/>
              <a:ext cx="63500" cy="50800"/>
            </a:xfrm>
            <a:custGeom>
              <a:avLst/>
              <a:gdLst/>
              <a:ahLst/>
              <a:cxnLst/>
              <a:rect l="l" t="t" r="r" b="b"/>
              <a:pathLst>
                <a:path w="63500" h="50800">
                  <a:moveTo>
                    <a:pt x="0" y="50800"/>
                  </a:moveTo>
                  <a:lnTo>
                    <a:pt x="43179" y="50800"/>
                  </a:lnTo>
                  <a:lnTo>
                    <a:pt x="43179" y="20320"/>
                  </a:lnTo>
                  <a:lnTo>
                    <a:pt x="0" y="20320"/>
                  </a:lnTo>
                  <a:lnTo>
                    <a:pt x="0" y="50800"/>
                  </a:lnTo>
                  <a:close/>
                </a:path>
                <a:path w="63500" h="50800">
                  <a:moveTo>
                    <a:pt x="10160" y="20320"/>
                  </a:moveTo>
                  <a:lnTo>
                    <a:pt x="10160" y="10160"/>
                  </a:lnTo>
                  <a:lnTo>
                    <a:pt x="53339" y="10160"/>
                  </a:lnTo>
                  <a:lnTo>
                    <a:pt x="53339" y="40640"/>
                  </a:lnTo>
                  <a:lnTo>
                    <a:pt x="43179" y="40640"/>
                  </a:lnTo>
                </a:path>
                <a:path w="63500" h="50800">
                  <a:moveTo>
                    <a:pt x="20320" y="10160"/>
                  </a:moveTo>
                  <a:lnTo>
                    <a:pt x="20320" y="0"/>
                  </a:lnTo>
                  <a:lnTo>
                    <a:pt x="63500" y="0"/>
                  </a:lnTo>
                  <a:lnTo>
                    <a:pt x="63500" y="30480"/>
                  </a:lnTo>
                  <a:lnTo>
                    <a:pt x="53339" y="30480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42310" y="324929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517900" y="3239148"/>
            <a:ext cx="203200" cy="58419"/>
            <a:chOff x="3517900" y="3239148"/>
            <a:chExt cx="203200" cy="58419"/>
          </a:xfrm>
        </p:grpSpPr>
        <p:sp>
          <p:nvSpPr>
            <p:cNvPr id="10" name="object 10"/>
            <p:cNvSpPr/>
            <p:nvPr/>
          </p:nvSpPr>
          <p:spPr>
            <a:xfrm>
              <a:off x="3606800" y="3256279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7900" y="324929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4100" y="324294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792854" y="3239148"/>
            <a:ext cx="203200" cy="58419"/>
            <a:chOff x="3792854" y="3239148"/>
            <a:chExt cx="203200" cy="58419"/>
          </a:xfrm>
        </p:grpSpPr>
        <p:sp>
          <p:nvSpPr>
            <p:cNvPr id="14" name="object 14"/>
            <p:cNvSpPr/>
            <p:nvPr/>
          </p:nvSpPr>
          <p:spPr>
            <a:xfrm>
              <a:off x="3869054" y="324294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92854" y="324929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69054" y="328104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4145279" y="324357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2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326264" y="3240414"/>
            <a:ext cx="238760" cy="57785"/>
            <a:chOff x="4326264" y="3240414"/>
            <a:chExt cx="238760" cy="57785"/>
          </a:xfrm>
        </p:grpSpPr>
        <p:sp>
          <p:nvSpPr>
            <p:cNvPr id="19" name="object 19"/>
            <p:cNvSpPr/>
            <p:nvPr/>
          </p:nvSpPr>
          <p:spPr>
            <a:xfrm>
              <a:off x="4451350" y="3274059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23410" y="3246754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479" y="15239"/>
                  </a:moveTo>
                  <a:lnTo>
                    <a:pt x="30479" y="6985"/>
                  </a:lnTo>
                  <a:lnTo>
                    <a:pt x="23494" y="0"/>
                  </a:lnTo>
                  <a:lnTo>
                    <a:pt x="15239" y="0"/>
                  </a:lnTo>
                  <a:lnTo>
                    <a:pt x="6985" y="0"/>
                  </a:lnTo>
                  <a:lnTo>
                    <a:pt x="0" y="6985"/>
                  </a:lnTo>
                  <a:lnTo>
                    <a:pt x="0" y="15239"/>
                  </a:lnTo>
                  <a:lnTo>
                    <a:pt x="0" y="23494"/>
                  </a:lnTo>
                  <a:lnTo>
                    <a:pt x="6985" y="30480"/>
                  </a:lnTo>
                  <a:lnTo>
                    <a:pt x="15239" y="30480"/>
                  </a:lnTo>
                  <a:lnTo>
                    <a:pt x="23494" y="30480"/>
                  </a:lnTo>
                  <a:lnTo>
                    <a:pt x="30479" y="23494"/>
                  </a:lnTo>
                  <a:lnTo>
                    <a:pt x="30479" y="15239"/>
                  </a:lnTo>
                  <a:close/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28795" y="3242944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39" y="50800"/>
                  </a:moveTo>
                  <a:lnTo>
                    <a:pt x="50164" y="48895"/>
                  </a:lnTo>
                  <a:lnTo>
                    <a:pt x="58419" y="43180"/>
                  </a:lnTo>
                  <a:lnTo>
                    <a:pt x="63500" y="34925"/>
                  </a:lnTo>
                  <a:lnTo>
                    <a:pt x="66039" y="25400"/>
                  </a:lnTo>
                  <a:lnTo>
                    <a:pt x="63500" y="15240"/>
                  </a:lnTo>
                  <a:lnTo>
                    <a:pt x="58419" y="6985"/>
                  </a:lnTo>
                  <a:lnTo>
                    <a:pt x="50164" y="1905"/>
                  </a:lnTo>
                  <a:lnTo>
                    <a:pt x="40639" y="0"/>
                  </a:lnTo>
                  <a:lnTo>
                    <a:pt x="30479" y="1905"/>
                  </a:lnTo>
                  <a:lnTo>
                    <a:pt x="22225" y="6985"/>
                  </a:lnTo>
                  <a:lnTo>
                    <a:pt x="17144" y="15240"/>
                  </a:lnTo>
                  <a:lnTo>
                    <a:pt x="15239" y="25400"/>
                  </a:lnTo>
                </a:path>
                <a:path w="233679" h="50800">
                  <a:moveTo>
                    <a:pt x="30479" y="17780"/>
                  </a:moveTo>
                  <a:lnTo>
                    <a:pt x="15239" y="30480"/>
                  </a:lnTo>
                  <a:lnTo>
                    <a:pt x="0" y="17780"/>
                  </a:lnTo>
                </a:path>
                <a:path w="233679" h="50800">
                  <a:moveTo>
                    <a:pt x="193039" y="50800"/>
                  </a:moveTo>
                  <a:lnTo>
                    <a:pt x="182879" y="48895"/>
                  </a:lnTo>
                  <a:lnTo>
                    <a:pt x="174625" y="43180"/>
                  </a:lnTo>
                  <a:lnTo>
                    <a:pt x="169544" y="34925"/>
                  </a:lnTo>
                  <a:lnTo>
                    <a:pt x="167639" y="25400"/>
                  </a:lnTo>
                  <a:lnTo>
                    <a:pt x="169544" y="15240"/>
                  </a:lnTo>
                  <a:lnTo>
                    <a:pt x="174625" y="6985"/>
                  </a:lnTo>
                  <a:lnTo>
                    <a:pt x="182879" y="1905"/>
                  </a:lnTo>
                  <a:lnTo>
                    <a:pt x="193039" y="0"/>
                  </a:lnTo>
                  <a:lnTo>
                    <a:pt x="202564" y="1905"/>
                  </a:lnTo>
                  <a:lnTo>
                    <a:pt x="210819" y="6985"/>
                  </a:lnTo>
                  <a:lnTo>
                    <a:pt x="215900" y="15240"/>
                  </a:lnTo>
                  <a:lnTo>
                    <a:pt x="218439" y="25400"/>
                  </a:lnTo>
                </a:path>
                <a:path w="233679" h="50800">
                  <a:moveTo>
                    <a:pt x="233679" y="17780"/>
                  </a:moveTo>
                  <a:lnTo>
                    <a:pt x="218439" y="30480"/>
                  </a:lnTo>
                  <a:lnTo>
                    <a:pt x="203200" y="17780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2" name="object 22"/>
          <p:cNvGraphicFramePr>
            <a:graphicFrameLocks noGrp="1"/>
          </p:cNvGraphicFramePr>
          <p:nvPr/>
        </p:nvGraphicFramePr>
        <p:xfrm>
          <a:off x="-31750" y="1877155"/>
          <a:ext cx="4088765" cy="10419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19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07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48837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5560" algn="r">
                        <a:lnSpc>
                          <a:spcPct val="100000"/>
                        </a:lnSpc>
                        <a:spcBef>
                          <a:spcPts val="209"/>
                        </a:spcBef>
                      </a:pPr>
                      <a:r>
                        <a:rPr sz="600" spc="-3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1</a:t>
                      </a:r>
                      <a:r>
                        <a:rPr sz="600" dirty="0">
                          <a:latin typeface="Microsoft Sans Serif"/>
                          <a:cs typeface="Microsoft Sans Serif"/>
                        </a:rPr>
                        <a:t> </a:t>
                      </a:r>
                      <a:endParaRPr sz="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6669" marB="0"/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070"/>
                        </a:lnSpc>
                      </a:pPr>
                      <a:r>
                        <a:rPr sz="1000" spc="-45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10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30" dirty="0">
                          <a:latin typeface="Microsoft Sans Serif"/>
                          <a:cs typeface="Microsoft Sans Serif"/>
                        </a:rPr>
                        <a:t>needs</a:t>
                      </a:r>
                      <a:r>
                        <a:rPr sz="1000" spc="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40" dirty="0"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30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10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30" dirty="0">
                          <a:latin typeface="Microsoft Sans Serif"/>
                          <a:cs typeface="Microsoft Sans Serif"/>
                        </a:rPr>
                        <a:t>poor</a:t>
                      </a:r>
                      <a:r>
                        <a:rPr sz="1000" spc="-1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30" dirty="0">
                          <a:latin typeface="Microsoft Sans Serif"/>
                          <a:cs typeface="Microsoft Sans Serif"/>
                        </a:rPr>
                        <a:t>tend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25" dirty="0">
                          <a:latin typeface="Microsoft Sans Serif"/>
                          <a:cs typeface="Microsoft Sans Serif"/>
                        </a:rPr>
                        <a:t>to</a:t>
                      </a:r>
                      <a:r>
                        <a:rPr sz="1000" spc="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35" dirty="0">
                          <a:latin typeface="Microsoft Sans Serif"/>
                          <a:cs typeface="Microsoft Sans Serif"/>
                        </a:rPr>
                        <a:t>be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25" dirty="0">
                          <a:latin typeface="Microsoft Sans Serif"/>
                          <a:cs typeface="Microsoft Sans Serif"/>
                        </a:rPr>
                        <a:t>ignored 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257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5560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600" spc="-3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2</a:t>
                      </a:r>
                      <a:r>
                        <a:rPr sz="600" dirty="0">
                          <a:latin typeface="Microsoft Sans Serif"/>
                          <a:cs typeface="Microsoft Sans Serif"/>
                        </a:rPr>
                        <a:t> </a:t>
                      </a:r>
                      <a:endParaRPr sz="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100"/>
                        </a:lnSpc>
                      </a:pP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Incom</a:t>
                      </a:r>
                      <a:r>
                        <a:rPr sz="1000" spc="-25" dirty="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10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30" dirty="0">
                          <a:latin typeface="Microsoft Sans Serif"/>
                          <a:cs typeface="Microsoft Sans Serif"/>
                        </a:rPr>
                        <a:t>d</a:t>
                      </a: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i</a:t>
                      </a:r>
                      <a:r>
                        <a:rPr sz="1000" spc="-25" dirty="0">
                          <a:latin typeface="Microsoft Sans Serif"/>
                          <a:cs typeface="Microsoft Sans Serif"/>
                        </a:rPr>
                        <a:t>s</a:t>
                      </a:r>
                      <a:r>
                        <a:rPr sz="1000" spc="20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sz="1000" spc="20" dirty="0">
                          <a:latin typeface="Microsoft Sans Serif"/>
                          <a:cs typeface="Microsoft Sans Serif"/>
                        </a:rPr>
                        <a:t>i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b</a:t>
                      </a:r>
                      <a:r>
                        <a:rPr sz="1000" spc="-30" dirty="0">
                          <a:latin typeface="Microsoft Sans Serif"/>
                          <a:cs typeface="Microsoft Sans Serif"/>
                        </a:rPr>
                        <a:t>u</a:t>
                      </a: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t</a:t>
                      </a:r>
                      <a:r>
                        <a:rPr sz="1000" spc="20" dirty="0">
                          <a:latin typeface="Microsoft Sans Serif"/>
                          <a:cs typeface="Microsoft Sans Serif"/>
                        </a:rPr>
                        <a:t>i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sz="1000" spc="-20" dirty="0">
                          <a:latin typeface="Microsoft Sans Serif"/>
                          <a:cs typeface="Microsoft Sans Serif"/>
                        </a:rPr>
                        <a:t>n</a:t>
                      </a:r>
                      <a:r>
                        <a:rPr sz="10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b</a:t>
                      </a:r>
                      <a:r>
                        <a:rPr sz="1000" spc="-30" dirty="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c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om</a:t>
                      </a:r>
                      <a:r>
                        <a:rPr sz="1000" spc="-25" dirty="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10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m</a:t>
                      </a:r>
                      <a:r>
                        <a:rPr sz="1000" spc="-30" dirty="0"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sz="1000" spc="15" dirty="0"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10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an</a:t>
                      </a:r>
                      <a:r>
                        <a:rPr sz="1000" spc="-25" dirty="0">
                          <a:latin typeface="Microsoft Sans Serif"/>
                          <a:cs typeface="Microsoft Sans Serif"/>
                        </a:rPr>
                        <a:t>d</a:t>
                      </a:r>
                      <a:r>
                        <a:rPr sz="10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m</a:t>
                      </a:r>
                      <a:r>
                        <a:rPr sz="1000" spc="-30" dirty="0">
                          <a:latin typeface="Microsoft Sans Serif"/>
                          <a:cs typeface="Microsoft Sans Serif"/>
                        </a:rPr>
                        <a:t>o</a:t>
                      </a:r>
                      <a:r>
                        <a:rPr sz="1000" spc="15" dirty="0">
                          <a:latin typeface="Microsoft Sans Serif"/>
                          <a:cs typeface="Microsoft Sans Serif"/>
                        </a:rPr>
                        <a:t>r</a:t>
                      </a:r>
                      <a:r>
                        <a:rPr sz="1000" spc="-25" dirty="0">
                          <a:latin typeface="Microsoft Sans Serif"/>
                          <a:cs typeface="Microsoft Sans Serif"/>
                        </a:rPr>
                        <a:t>e</a:t>
                      </a:r>
                      <a:r>
                        <a:rPr sz="1000" spc="-1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unequ</a:t>
                      </a:r>
                      <a:r>
                        <a:rPr sz="1000" spc="-30" dirty="0">
                          <a:latin typeface="Microsoft Sans Serif"/>
                          <a:cs typeface="Microsoft Sans Serif"/>
                        </a:rPr>
                        <a:t>a</a:t>
                      </a:r>
                      <a:r>
                        <a:rPr sz="1000" spc="25" dirty="0">
                          <a:latin typeface="Microsoft Sans Serif"/>
                          <a:cs typeface="Microsoft Sans Serif"/>
                        </a:rPr>
                        <a:t>l</a:t>
                      </a: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 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53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5560" algn="r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sz="600" spc="-3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3</a:t>
                      </a:r>
                      <a:r>
                        <a:rPr sz="600" dirty="0">
                          <a:latin typeface="Microsoft Sans Serif"/>
                          <a:cs typeface="Microsoft Sans Serif"/>
                        </a:rPr>
                        <a:t> </a:t>
                      </a:r>
                      <a:endParaRPr sz="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7305" marB="0"/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100"/>
                        </a:lnSpc>
                      </a:pPr>
                      <a:r>
                        <a:rPr sz="1000" spc="-30" dirty="0">
                          <a:latin typeface="Microsoft Sans Serif"/>
                          <a:cs typeface="Microsoft Sans Serif"/>
                        </a:rPr>
                        <a:t>Private</a:t>
                      </a:r>
                      <a:r>
                        <a:rPr sz="10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30" dirty="0">
                          <a:latin typeface="Microsoft Sans Serif"/>
                          <a:cs typeface="Microsoft Sans Serif"/>
                        </a:rPr>
                        <a:t>benefits</a:t>
                      </a:r>
                      <a:r>
                        <a:rPr sz="10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30" dirty="0">
                          <a:latin typeface="Microsoft Sans Serif"/>
                          <a:cs typeface="Microsoft Sans Serif"/>
                        </a:rPr>
                        <a:t>are</a:t>
                      </a:r>
                      <a:r>
                        <a:rPr sz="10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35" dirty="0">
                          <a:latin typeface="Microsoft Sans Serif"/>
                          <a:cs typeface="Microsoft Sans Serif"/>
                        </a:rPr>
                        <a:t>promoted</a:t>
                      </a:r>
                      <a:r>
                        <a:rPr sz="1000" spc="-25" dirty="0">
                          <a:latin typeface="Microsoft Sans Serif"/>
                          <a:cs typeface="Microsoft Sans Serif"/>
                        </a:rPr>
                        <a:t> at</a:t>
                      </a:r>
                      <a:r>
                        <a:rPr sz="1000" spc="-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30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10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35" dirty="0">
                          <a:latin typeface="Microsoft Sans Serif"/>
                          <a:cs typeface="Microsoft Sans Serif"/>
                        </a:rPr>
                        <a:t>expense</a:t>
                      </a:r>
                      <a:r>
                        <a:rPr sz="1000" spc="-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25" dirty="0">
                          <a:latin typeface="Microsoft Sans Serif"/>
                          <a:cs typeface="Microsoft Sans Serif"/>
                        </a:rPr>
                        <a:t>of </a:t>
                      </a:r>
                      <a:r>
                        <a:rPr sz="1000" spc="-30" dirty="0">
                          <a:latin typeface="Microsoft Sans Serif"/>
                          <a:cs typeface="Microsoft Sans Serif"/>
                        </a:rPr>
                        <a:t>social</a:t>
                      </a:r>
                      <a:r>
                        <a:rPr sz="1000" spc="-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30" dirty="0">
                          <a:latin typeface="Microsoft Sans Serif"/>
                          <a:cs typeface="Microsoft Sans Serif"/>
                        </a:rPr>
                        <a:t>benefits</a:t>
                      </a: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 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102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5560" algn="r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600" spc="-3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4</a:t>
                      </a:r>
                      <a:r>
                        <a:rPr sz="600" dirty="0">
                          <a:latin typeface="Microsoft Sans Serif"/>
                          <a:cs typeface="Microsoft Sans Serif"/>
                        </a:rPr>
                        <a:t> </a:t>
                      </a:r>
                      <a:endParaRPr sz="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6670" marB="0"/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090"/>
                        </a:lnSpc>
                      </a:pP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Not</a:t>
                      </a:r>
                      <a:r>
                        <a:rPr sz="10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suitable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for</a:t>
                      </a:r>
                      <a:r>
                        <a:rPr sz="10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the</a:t>
                      </a:r>
                      <a:r>
                        <a:rPr sz="10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production</a:t>
                      </a:r>
                      <a:r>
                        <a:rPr sz="10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sz="10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public</a:t>
                      </a:r>
                      <a:r>
                        <a:rPr sz="1000" spc="2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5" dirty="0">
                          <a:latin typeface="Microsoft Sans Serif"/>
                          <a:cs typeface="Microsoft Sans Serif"/>
                        </a:rPr>
                        <a:t>goods 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23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ts val="1120"/>
                        </a:lnSpc>
                        <a:spcBef>
                          <a:spcPts val="5"/>
                        </a:spcBef>
                      </a:pP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 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4445" marB="0"/>
                </a:tc>
                <a:tc>
                  <a:txBody>
                    <a:bodyPr/>
                    <a:lstStyle/>
                    <a:p>
                      <a:pPr marR="35560" algn="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600" spc="-30" dirty="0">
                          <a:solidFill>
                            <a:srgbClr val="FFFFFF"/>
                          </a:solidFill>
                          <a:latin typeface="Microsoft Sans Serif"/>
                          <a:cs typeface="Microsoft Sans Serif"/>
                        </a:rPr>
                        <a:t>5</a:t>
                      </a:r>
                      <a:r>
                        <a:rPr sz="600" dirty="0">
                          <a:latin typeface="Microsoft Sans Serif"/>
                          <a:cs typeface="Microsoft Sans Serif"/>
                        </a:rPr>
                        <a:t> </a:t>
                      </a:r>
                      <a:endParaRPr sz="6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8575" marB="0"/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ts val="1145"/>
                        </a:lnSpc>
                      </a:pPr>
                      <a:r>
                        <a:rPr sz="1000" spc="-25" dirty="0">
                          <a:latin typeface="Microsoft Sans Serif"/>
                          <a:cs typeface="Microsoft Sans Serif"/>
                        </a:rPr>
                        <a:t>Instability</a:t>
                      </a:r>
                      <a:r>
                        <a:rPr sz="10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25" dirty="0"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sz="1000" spc="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000" spc="-25" dirty="0">
                          <a:latin typeface="Microsoft Sans Serif"/>
                          <a:cs typeface="Microsoft Sans Serif"/>
                        </a:rPr>
                        <a:t>prices.</a:t>
                      </a: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 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5750">
                <a:tc>
                  <a:txBody>
                    <a:bodyPr/>
                    <a:lstStyle/>
                    <a:p>
                      <a:pPr marL="31750">
                        <a:lnSpc>
                          <a:spcPts val="1050"/>
                        </a:lnSpc>
                      </a:pPr>
                      <a:r>
                        <a:rPr sz="1000" dirty="0">
                          <a:latin typeface="Microsoft Sans Serif"/>
                          <a:cs typeface="Microsoft Sans Serif"/>
                        </a:rPr>
                        <a:t> </a:t>
                      </a:r>
                      <a:endParaRPr sz="10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670" y="927353"/>
            <a:ext cx="64770" cy="64769"/>
          </a:xfrm>
          <a:prstGeom prst="rect">
            <a:avLst/>
          </a:prstGeom>
        </p:spPr>
      </p:pic>
      <p:grpSp>
        <p:nvGrpSpPr>
          <p:cNvPr id="24" name="object 24"/>
          <p:cNvGrpSpPr/>
          <p:nvPr/>
        </p:nvGrpSpPr>
        <p:grpSpPr>
          <a:xfrm>
            <a:off x="509905" y="1078229"/>
            <a:ext cx="114300" cy="570230"/>
            <a:chOff x="509905" y="1078229"/>
            <a:chExt cx="114300" cy="570230"/>
          </a:xfrm>
        </p:grpSpPr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905" y="1078229"/>
              <a:ext cx="114300" cy="1143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905" y="1229994"/>
              <a:ext cx="114300" cy="114300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905" y="1382394"/>
              <a:ext cx="114300" cy="1143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905" y="1534159"/>
              <a:ext cx="114300" cy="114300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-25400" y="319785"/>
            <a:ext cx="3280410" cy="1539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ts val="1165"/>
              </a:lnSpc>
              <a:spcBef>
                <a:spcPts val="105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25400">
              <a:lnSpc>
                <a:spcPts val="112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25400">
              <a:lnSpc>
                <a:spcPts val="1575"/>
              </a:lnSpc>
            </a:pPr>
            <a:r>
              <a:rPr sz="1350" spc="-5" dirty="0">
                <a:latin typeface="Microsoft Sans Serif"/>
                <a:cs typeface="Microsoft Sans Serif"/>
              </a:rPr>
              <a:t> </a:t>
            </a:r>
            <a:endParaRPr sz="1350">
              <a:latin typeface="Microsoft Sans Serif"/>
              <a:cs typeface="Microsoft Sans Serif"/>
            </a:endParaRPr>
          </a:p>
          <a:p>
            <a:pPr marL="440055">
              <a:lnSpc>
                <a:spcPct val="100000"/>
              </a:lnSpc>
              <a:spcBef>
                <a:spcPts val="240"/>
              </a:spcBef>
            </a:pPr>
            <a:r>
              <a:rPr sz="1100" spc="-65" dirty="0">
                <a:latin typeface="Microsoft Sans Serif"/>
                <a:cs typeface="Microsoft Sans Serif"/>
              </a:rPr>
              <a:t>Advantages</a:t>
            </a:r>
            <a:r>
              <a:rPr sz="1100" spc="5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of</a:t>
            </a:r>
            <a:r>
              <a:rPr sz="1100" spc="55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price</a:t>
            </a:r>
            <a:r>
              <a:rPr sz="1100" spc="5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mechanism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570865">
              <a:lnSpc>
                <a:spcPct val="100000"/>
              </a:lnSpc>
              <a:spcBef>
                <a:spcPts val="175"/>
              </a:spcBef>
            </a:pPr>
            <a:r>
              <a:rPr sz="900" spc="-44" baseline="9259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r>
              <a:rPr sz="900" baseline="9259" dirty="0">
                <a:latin typeface="Microsoft Sans Serif"/>
                <a:cs typeface="Microsoft Sans Serif"/>
              </a:rPr>
              <a:t>    </a:t>
            </a:r>
            <a:r>
              <a:rPr sz="900" spc="60" baseline="9259" dirty="0">
                <a:latin typeface="Microsoft Sans Serif"/>
                <a:cs typeface="Microsoft Sans Serif"/>
              </a:rPr>
              <a:t> </a:t>
            </a:r>
            <a:r>
              <a:rPr sz="1000" spc="-85" dirty="0">
                <a:latin typeface="Microsoft Sans Serif"/>
                <a:cs typeface="Microsoft Sans Serif"/>
              </a:rPr>
              <a:t>C</a:t>
            </a:r>
            <a:r>
              <a:rPr sz="1000" spc="-55" dirty="0">
                <a:latin typeface="Microsoft Sans Serif"/>
                <a:cs typeface="Microsoft Sans Serif"/>
              </a:rPr>
              <a:t>o</a:t>
            </a:r>
            <a:r>
              <a:rPr sz="1000" spc="-80" dirty="0">
                <a:latin typeface="Microsoft Sans Serif"/>
                <a:cs typeface="Microsoft Sans Serif"/>
              </a:rPr>
              <a:t>n</a:t>
            </a:r>
            <a:r>
              <a:rPr sz="1000" spc="-50" dirty="0">
                <a:latin typeface="Microsoft Sans Serif"/>
                <a:cs typeface="Microsoft Sans Serif"/>
              </a:rPr>
              <a:t>su</a:t>
            </a:r>
            <a:r>
              <a:rPr sz="1000" spc="-75" dirty="0">
                <a:latin typeface="Microsoft Sans Serif"/>
                <a:cs typeface="Microsoft Sans Serif"/>
              </a:rPr>
              <a:t>me</a:t>
            </a:r>
            <a:r>
              <a:rPr sz="1000" spc="-25" dirty="0">
                <a:latin typeface="Microsoft Sans Serif"/>
                <a:cs typeface="Microsoft Sans Serif"/>
              </a:rPr>
              <a:t>r</a:t>
            </a:r>
            <a:r>
              <a:rPr sz="1000" spc="-65" dirty="0">
                <a:latin typeface="Microsoft Sans Serif"/>
                <a:cs typeface="Microsoft Sans Serif"/>
              </a:rPr>
              <a:t>s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spc="-50" dirty="0">
                <a:latin typeface="Microsoft Sans Serif"/>
                <a:cs typeface="Microsoft Sans Serif"/>
              </a:rPr>
              <a:t>s</a:t>
            </a:r>
            <a:r>
              <a:rPr sz="1000" spc="-80" dirty="0">
                <a:latin typeface="Microsoft Sans Serif"/>
                <a:cs typeface="Microsoft Sans Serif"/>
              </a:rPr>
              <a:t>o</a:t>
            </a:r>
            <a:r>
              <a:rPr sz="1000" spc="-50" dirty="0">
                <a:latin typeface="Microsoft Sans Serif"/>
                <a:cs typeface="Microsoft Sans Serif"/>
              </a:rPr>
              <a:t>ve</a:t>
            </a:r>
            <a:r>
              <a:rPr sz="1000" spc="-25" dirty="0">
                <a:latin typeface="Microsoft Sans Serif"/>
                <a:cs typeface="Microsoft Sans Serif"/>
              </a:rPr>
              <a:t>r</a:t>
            </a:r>
            <a:r>
              <a:rPr sz="1000" spc="-80" dirty="0">
                <a:latin typeface="Microsoft Sans Serif"/>
                <a:cs typeface="Microsoft Sans Serif"/>
              </a:rPr>
              <a:t>e</a:t>
            </a:r>
            <a:r>
              <a:rPr sz="1000" spc="-15" dirty="0">
                <a:latin typeface="Microsoft Sans Serif"/>
                <a:cs typeface="Microsoft Sans Serif"/>
              </a:rPr>
              <a:t>i</a:t>
            </a:r>
            <a:r>
              <a:rPr sz="1000" spc="-55" dirty="0">
                <a:latin typeface="Microsoft Sans Serif"/>
                <a:cs typeface="Microsoft Sans Serif"/>
              </a:rPr>
              <a:t>g</a:t>
            </a:r>
            <a:r>
              <a:rPr sz="1000" spc="-80" dirty="0">
                <a:latin typeface="Microsoft Sans Serif"/>
                <a:cs typeface="Microsoft Sans Serif"/>
              </a:rPr>
              <a:t>n</a:t>
            </a:r>
            <a:r>
              <a:rPr sz="1000" spc="-20" dirty="0">
                <a:latin typeface="Microsoft Sans Serif"/>
                <a:cs typeface="Microsoft Sans Serif"/>
              </a:rPr>
              <a:t>t</a:t>
            </a:r>
            <a:r>
              <a:rPr sz="1000" spc="-40" dirty="0">
                <a:latin typeface="Microsoft Sans Serif"/>
                <a:cs typeface="Microsoft Sans Serif"/>
              </a:rPr>
              <a:t>y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570865">
              <a:lnSpc>
                <a:spcPct val="100000"/>
              </a:lnSpc>
            </a:pPr>
            <a:r>
              <a:rPr sz="900" spc="-44" baseline="9259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r>
              <a:rPr sz="900" baseline="9259" dirty="0">
                <a:latin typeface="Microsoft Sans Serif"/>
                <a:cs typeface="Microsoft Sans Serif"/>
              </a:rPr>
              <a:t>    </a:t>
            </a:r>
            <a:r>
              <a:rPr sz="900" spc="60" baseline="9259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R</a:t>
            </a:r>
            <a:r>
              <a:rPr sz="1000" spc="-60" dirty="0">
                <a:latin typeface="Microsoft Sans Serif"/>
                <a:cs typeface="Microsoft Sans Serif"/>
              </a:rPr>
              <a:t>e</a:t>
            </a:r>
            <a:r>
              <a:rPr sz="1000" spc="-25" dirty="0">
                <a:latin typeface="Microsoft Sans Serif"/>
                <a:cs typeface="Microsoft Sans Serif"/>
              </a:rPr>
              <a:t>s</a:t>
            </a:r>
            <a:r>
              <a:rPr sz="1000" spc="-35" dirty="0">
                <a:latin typeface="Microsoft Sans Serif"/>
                <a:cs typeface="Microsoft Sans Serif"/>
              </a:rPr>
              <a:t>o</a:t>
            </a:r>
            <a:r>
              <a:rPr sz="1000" spc="-60" dirty="0">
                <a:latin typeface="Microsoft Sans Serif"/>
                <a:cs typeface="Microsoft Sans Serif"/>
              </a:rPr>
              <a:t>u</a:t>
            </a:r>
            <a:r>
              <a:rPr sz="1000" spc="-5" dirty="0">
                <a:latin typeface="Microsoft Sans Serif"/>
                <a:cs typeface="Microsoft Sans Serif"/>
              </a:rPr>
              <a:t>r</a:t>
            </a:r>
            <a:r>
              <a:rPr sz="1000" spc="-25" dirty="0">
                <a:latin typeface="Microsoft Sans Serif"/>
                <a:cs typeface="Microsoft Sans Serif"/>
              </a:rPr>
              <a:t>c</a:t>
            </a:r>
            <a:r>
              <a:rPr sz="1000" spc="-35" dirty="0">
                <a:latin typeface="Microsoft Sans Serif"/>
                <a:cs typeface="Microsoft Sans Serif"/>
              </a:rPr>
              <a:t>es </a:t>
            </a:r>
            <a:r>
              <a:rPr sz="1000" spc="-60" dirty="0">
                <a:latin typeface="Microsoft Sans Serif"/>
                <a:cs typeface="Microsoft Sans Serif"/>
              </a:rPr>
              <a:t>a</a:t>
            </a:r>
            <a:r>
              <a:rPr sz="1000" spc="-5" dirty="0">
                <a:latin typeface="Microsoft Sans Serif"/>
                <a:cs typeface="Microsoft Sans Serif"/>
              </a:rPr>
              <a:t>r</a:t>
            </a:r>
            <a:r>
              <a:rPr sz="1000" spc="-55" dirty="0">
                <a:latin typeface="Microsoft Sans Serif"/>
                <a:cs typeface="Microsoft Sans Serif"/>
              </a:rPr>
              <a:t>e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a</a:t>
            </a:r>
            <a:r>
              <a:rPr sz="1000" spc="-15" dirty="0">
                <a:latin typeface="Microsoft Sans Serif"/>
                <a:cs typeface="Microsoft Sans Serif"/>
              </a:rPr>
              <a:t>l</a:t>
            </a:r>
            <a:r>
              <a:rPr sz="1000" spc="5" dirty="0">
                <a:latin typeface="Microsoft Sans Serif"/>
                <a:cs typeface="Microsoft Sans Serif"/>
              </a:rPr>
              <a:t>l</a:t>
            </a:r>
            <a:r>
              <a:rPr sz="1000" spc="-35" dirty="0">
                <a:latin typeface="Microsoft Sans Serif"/>
                <a:cs typeface="Microsoft Sans Serif"/>
              </a:rPr>
              <a:t>oc</a:t>
            </a:r>
            <a:r>
              <a:rPr sz="1000" spc="-55" dirty="0">
                <a:latin typeface="Microsoft Sans Serif"/>
                <a:cs typeface="Microsoft Sans Serif"/>
              </a:rPr>
              <a:t>a</a:t>
            </a:r>
            <a:r>
              <a:rPr sz="1000" spc="5" dirty="0">
                <a:latin typeface="Microsoft Sans Serif"/>
                <a:cs typeface="Microsoft Sans Serif"/>
              </a:rPr>
              <a:t>t</a:t>
            </a:r>
            <a:r>
              <a:rPr sz="1000" spc="-35" dirty="0">
                <a:latin typeface="Microsoft Sans Serif"/>
                <a:cs typeface="Microsoft Sans Serif"/>
              </a:rPr>
              <a:t>e</a:t>
            </a:r>
            <a:r>
              <a:rPr sz="1000" spc="-55" dirty="0">
                <a:latin typeface="Microsoft Sans Serif"/>
                <a:cs typeface="Microsoft Sans Serif"/>
              </a:rPr>
              <a:t>d </a:t>
            </a:r>
            <a:r>
              <a:rPr sz="1000" spc="-30" dirty="0">
                <a:latin typeface="Microsoft Sans Serif"/>
                <a:cs typeface="Microsoft Sans Serif"/>
              </a:rPr>
              <a:t>w</a:t>
            </a:r>
            <a:r>
              <a:rPr sz="1000" spc="-15" dirty="0">
                <a:latin typeface="Microsoft Sans Serif"/>
                <a:cs typeface="Microsoft Sans Serif"/>
              </a:rPr>
              <a:t>it</a:t>
            </a:r>
            <a:r>
              <a:rPr sz="1000" spc="-35" dirty="0">
                <a:latin typeface="Microsoft Sans Serif"/>
                <a:cs typeface="Microsoft Sans Serif"/>
              </a:rPr>
              <a:t>ho</a:t>
            </a:r>
            <a:r>
              <a:rPr sz="1000" spc="-60" dirty="0">
                <a:latin typeface="Microsoft Sans Serif"/>
                <a:cs typeface="Microsoft Sans Serif"/>
              </a:rPr>
              <a:t>u</a:t>
            </a:r>
            <a:r>
              <a:rPr sz="1000" spc="10" dirty="0">
                <a:latin typeface="Microsoft Sans Serif"/>
                <a:cs typeface="Microsoft Sans Serif"/>
              </a:rPr>
              <a:t>t</a:t>
            </a:r>
            <a:r>
              <a:rPr sz="1000" spc="-55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c</a:t>
            </a:r>
            <a:r>
              <a:rPr sz="1000" spc="-35" dirty="0">
                <a:latin typeface="Microsoft Sans Serif"/>
                <a:cs typeface="Microsoft Sans Serif"/>
              </a:rPr>
              <a:t>o</a:t>
            </a:r>
            <a:r>
              <a:rPr sz="1000" spc="-50" dirty="0">
                <a:latin typeface="Microsoft Sans Serif"/>
                <a:cs typeface="Microsoft Sans Serif"/>
              </a:rPr>
              <a:t>s</a:t>
            </a:r>
            <a:r>
              <a:rPr sz="1000" spc="-15" dirty="0">
                <a:latin typeface="Microsoft Sans Serif"/>
                <a:cs typeface="Microsoft Sans Serif"/>
              </a:rPr>
              <a:t>t</a:t>
            </a:r>
            <a:r>
              <a:rPr sz="1000" spc="-55" dirty="0">
                <a:latin typeface="Microsoft Sans Serif"/>
                <a:cs typeface="Microsoft Sans Serif"/>
              </a:rPr>
              <a:t> </a:t>
            </a:r>
            <a:r>
              <a:rPr sz="1000" spc="5" dirty="0">
                <a:latin typeface="Microsoft Sans Serif"/>
                <a:cs typeface="Microsoft Sans Serif"/>
              </a:rPr>
              <a:t>t</a:t>
            </a:r>
            <a:r>
              <a:rPr sz="1000" spc="-60" dirty="0">
                <a:latin typeface="Microsoft Sans Serif"/>
                <a:cs typeface="Microsoft Sans Serif"/>
              </a:rPr>
              <a:t>o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s</a:t>
            </a:r>
            <a:r>
              <a:rPr sz="1000" spc="-35" dirty="0">
                <a:latin typeface="Microsoft Sans Serif"/>
                <a:cs typeface="Microsoft Sans Serif"/>
              </a:rPr>
              <a:t>o</a:t>
            </a:r>
            <a:r>
              <a:rPr sz="1000" spc="-50" dirty="0">
                <a:latin typeface="Microsoft Sans Serif"/>
                <a:cs typeface="Microsoft Sans Serif"/>
              </a:rPr>
              <a:t>c</a:t>
            </a:r>
            <a:r>
              <a:rPr sz="1000" spc="5" dirty="0">
                <a:latin typeface="Microsoft Sans Serif"/>
                <a:cs typeface="Microsoft Sans Serif"/>
              </a:rPr>
              <a:t>i</a:t>
            </a:r>
            <a:r>
              <a:rPr sz="1000" spc="-60" dirty="0">
                <a:latin typeface="Microsoft Sans Serif"/>
                <a:cs typeface="Microsoft Sans Serif"/>
              </a:rPr>
              <a:t>e</a:t>
            </a:r>
            <a:r>
              <a:rPr sz="1000" spc="5" dirty="0">
                <a:latin typeface="Microsoft Sans Serif"/>
                <a:cs typeface="Microsoft Sans Serif"/>
              </a:rPr>
              <a:t>t</a:t>
            </a:r>
            <a:r>
              <a:rPr sz="1000" spc="-40" dirty="0">
                <a:latin typeface="Microsoft Sans Serif"/>
                <a:cs typeface="Microsoft Sans Serif"/>
              </a:rPr>
              <a:t>y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570865">
              <a:lnSpc>
                <a:spcPct val="100000"/>
              </a:lnSpc>
              <a:spcBef>
                <a:spcPts val="5"/>
              </a:spcBef>
            </a:pPr>
            <a:r>
              <a:rPr sz="900" spc="-44" baseline="13888" dirty="0">
                <a:solidFill>
                  <a:srgbClr val="FFFFFF"/>
                </a:solidFill>
                <a:latin typeface="Microsoft Sans Serif"/>
                <a:cs typeface="Microsoft Sans Serif"/>
              </a:rPr>
              <a:t>3</a:t>
            </a:r>
            <a:r>
              <a:rPr sz="900" spc="179" baseline="13888" dirty="0">
                <a:latin typeface="Microsoft Sans Serif"/>
                <a:cs typeface="Microsoft Sans Serif"/>
              </a:rPr>
              <a:t>   </a:t>
            </a:r>
            <a:r>
              <a:rPr sz="1000" dirty="0">
                <a:latin typeface="Microsoft Sans Serif"/>
                <a:cs typeface="Microsoft Sans Serif"/>
              </a:rPr>
              <a:t>Variety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of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goods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570865">
              <a:lnSpc>
                <a:spcPct val="100000"/>
              </a:lnSpc>
            </a:pPr>
            <a:r>
              <a:rPr sz="900" spc="-44" baseline="13888" dirty="0">
                <a:solidFill>
                  <a:srgbClr val="FFFFFF"/>
                </a:solidFill>
                <a:latin typeface="Microsoft Sans Serif"/>
                <a:cs typeface="Microsoft Sans Serif"/>
              </a:rPr>
              <a:t>4</a:t>
            </a:r>
            <a:r>
              <a:rPr sz="900" baseline="13888" dirty="0">
                <a:latin typeface="Microsoft Sans Serif"/>
                <a:cs typeface="Microsoft Sans Serif"/>
              </a:rPr>
              <a:t>    </a:t>
            </a:r>
            <a:r>
              <a:rPr sz="900" spc="60" baseline="13888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Lo</a:t>
            </a:r>
            <a:r>
              <a:rPr sz="1000" spc="-85" dirty="0">
                <a:latin typeface="Microsoft Sans Serif"/>
                <a:cs typeface="Microsoft Sans Serif"/>
              </a:rPr>
              <a:t>w</a:t>
            </a:r>
            <a:r>
              <a:rPr sz="1000" spc="-80" dirty="0">
                <a:latin typeface="Microsoft Sans Serif"/>
                <a:cs typeface="Microsoft Sans Serif"/>
              </a:rPr>
              <a:t>e</a:t>
            </a:r>
            <a:r>
              <a:rPr sz="1000" spc="-45" dirty="0">
                <a:latin typeface="Microsoft Sans Serif"/>
                <a:cs typeface="Microsoft Sans Serif"/>
              </a:rPr>
              <a:t>r</a:t>
            </a:r>
            <a:r>
              <a:rPr sz="1000" spc="40" dirty="0">
                <a:latin typeface="Microsoft Sans Serif"/>
                <a:cs typeface="Microsoft Sans Serif"/>
              </a:rPr>
              <a:t> </a:t>
            </a:r>
            <a:r>
              <a:rPr sz="1000" spc="-80" dirty="0">
                <a:latin typeface="Microsoft Sans Serif"/>
                <a:cs typeface="Microsoft Sans Serif"/>
              </a:rPr>
              <a:t>p</a:t>
            </a:r>
            <a:r>
              <a:rPr sz="1000" spc="-25" dirty="0">
                <a:latin typeface="Microsoft Sans Serif"/>
                <a:cs typeface="Microsoft Sans Serif"/>
              </a:rPr>
              <a:t>r</a:t>
            </a:r>
            <a:r>
              <a:rPr sz="1000" spc="-40" dirty="0">
                <a:latin typeface="Microsoft Sans Serif"/>
                <a:cs typeface="Microsoft Sans Serif"/>
              </a:rPr>
              <a:t>i</a:t>
            </a:r>
            <a:r>
              <a:rPr sz="1000" spc="-50" dirty="0">
                <a:latin typeface="Microsoft Sans Serif"/>
                <a:cs typeface="Microsoft Sans Serif"/>
              </a:rPr>
              <a:t>ce</a:t>
            </a:r>
            <a:r>
              <a:rPr sz="1000" spc="-45" dirty="0">
                <a:latin typeface="Microsoft Sans Serif"/>
                <a:cs typeface="Microsoft Sans Serif"/>
              </a:rPr>
              <a:t>s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440055">
              <a:lnSpc>
                <a:spcPct val="100000"/>
              </a:lnSpc>
              <a:spcBef>
                <a:spcPts val="190"/>
              </a:spcBef>
            </a:pPr>
            <a:r>
              <a:rPr sz="1100" spc="-5" dirty="0">
                <a:latin typeface="Microsoft Sans Serif"/>
                <a:cs typeface="Microsoft Sans Serif"/>
              </a:rPr>
              <a:t>Disadvantages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30" name="object 3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0670" y="1749932"/>
            <a:ext cx="64770" cy="64769"/>
          </a:xfrm>
          <a:prstGeom prst="rect">
            <a:avLst/>
          </a:prstGeom>
        </p:spPr>
      </p:pic>
      <p:grpSp>
        <p:nvGrpSpPr>
          <p:cNvPr id="31" name="object 31"/>
          <p:cNvGrpSpPr/>
          <p:nvPr/>
        </p:nvGrpSpPr>
        <p:grpSpPr>
          <a:xfrm>
            <a:off x="509905" y="1900554"/>
            <a:ext cx="114300" cy="721995"/>
            <a:chOff x="509905" y="1900554"/>
            <a:chExt cx="114300" cy="721995"/>
          </a:xfrm>
        </p:grpSpPr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905" y="1900554"/>
              <a:ext cx="114300" cy="11430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905" y="2052954"/>
              <a:ext cx="114300" cy="114300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905" y="2204719"/>
              <a:ext cx="114300" cy="11430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905" y="2356484"/>
              <a:ext cx="114300" cy="11430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905" y="2508249"/>
              <a:ext cx="114300" cy="114300"/>
            </a:xfrm>
            <a:prstGeom prst="rect">
              <a:avLst/>
            </a:prstGeom>
          </p:spPr>
        </p:pic>
      </p:grpSp>
      <p:sp>
        <p:nvSpPr>
          <p:cNvPr id="37" name="object 37"/>
          <p:cNvSpPr txBox="1"/>
          <p:nvPr/>
        </p:nvSpPr>
        <p:spPr>
          <a:xfrm>
            <a:off x="-12700" y="2904788"/>
            <a:ext cx="61594" cy="32448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ts val="1175"/>
              </a:lnSpc>
              <a:spcBef>
                <a:spcPts val="30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235"/>
              </a:lnSpc>
            </a:pPr>
            <a:r>
              <a:rPr sz="1050" dirty="0">
                <a:latin typeface="Microsoft Sans Serif"/>
                <a:cs typeface="Microsoft Sans Serif"/>
              </a:rPr>
              <a:t> </a:t>
            </a:r>
            <a:endParaRPr sz="1050">
              <a:latin typeface="Microsoft Sans Serif"/>
              <a:cs typeface="Microsoft Sans Serif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043553" y="3346357"/>
            <a:ext cx="45720" cy="1117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534915" y="3346357"/>
            <a:ext cx="45720" cy="1117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-12700" y="3396745"/>
            <a:ext cx="41275" cy="914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450" dirty="0">
                <a:latin typeface="Microsoft Sans Serif"/>
                <a:cs typeface="Microsoft Sans Serif"/>
              </a:rPr>
              <a:t> </a:t>
            </a:r>
            <a:endParaRPr sz="4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" y="63449"/>
            <a:ext cx="1938655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Price</a:t>
            </a:r>
            <a:r>
              <a:rPr spc="5" dirty="0"/>
              <a:t> </a:t>
            </a:r>
            <a:r>
              <a:rPr spc="-35" dirty="0"/>
              <a:t>elasticity</a:t>
            </a:r>
            <a:r>
              <a:rPr spc="50" dirty="0"/>
              <a:t> </a:t>
            </a:r>
            <a:r>
              <a:rPr spc="-40" dirty="0"/>
              <a:t>of</a:t>
            </a:r>
            <a:r>
              <a:rPr spc="5" dirty="0"/>
              <a:t> </a:t>
            </a:r>
            <a:r>
              <a:rPr spc="-55" dirty="0"/>
              <a:t>demand</a:t>
            </a:r>
          </a:p>
        </p:txBody>
      </p:sp>
      <p:sp>
        <p:nvSpPr>
          <p:cNvPr id="3" name="object 3"/>
          <p:cNvSpPr/>
          <p:nvPr/>
        </p:nvSpPr>
        <p:spPr>
          <a:xfrm>
            <a:off x="1291589" y="1522729"/>
            <a:ext cx="2301875" cy="0"/>
          </a:xfrm>
          <a:custGeom>
            <a:avLst/>
            <a:gdLst/>
            <a:ahLst/>
            <a:cxnLst/>
            <a:rect l="l" t="t" r="r" b="b"/>
            <a:pathLst>
              <a:path w="2301875">
                <a:moveTo>
                  <a:pt x="0" y="0"/>
                </a:moveTo>
                <a:lnTo>
                  <a:pt x="2301875" y="0"/>
                </a:lnTo>
              </a:path>
            </a:pathLst>
          </a:custGeom>
          <a:ln w="55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67354" y="324675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46729" y="325056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479"/>
                </a:moveTo>
                <a:lnTo>
                  <a:pt x="43180" y="30479"/>
                </a:lnTo>
                <a:lnTo>
                  <a:pt x="4318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ln w="5060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45154" y="324675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3242310" y="3237239"/>
            <a:ext cx="203200" cy="55880"/>
            <a:chOff x="3242310" y="3237239"/>
            <a:chExt cx="203200" cy="55880"/>
          </a:xfrm>
        </p:grpSpPr>
        <p:sp>
          <p:nvSpPr>
            <p:cNvPr id="8" name="object 8"/>
            <p:cNvSpPr/>
            <p:nvPr/>
          </p:nvSpPr>
          <p:spPr>
            <a:xfrm>
              <a:off x="3305175" y="3239769"/>
              <a:ext cx="63500" cy="50800"/>
            </a:xfrm>
            <a:custGeom>
              <a:avLst/>
              <a:gdLst/>
              <a:ahLst/>
              <a:cxnLst/>
              <a:rect l="l" t="t" r="r" b="b"/>
              <a:pathLst>
                <a:path w="63500" h="50800">
                  <a:moveTo>
                    <a:pt x="0" y="50800"/>
                  </a:moveTo>
                  <a:lnTo>
                    <a:pt x="43179" y="50800"/>
                  </a:lnTo>
                  <a:lnTo>
                    <a:pt x="43179" y="20320"/>
                  </a:lnTo>
                  <a:lnTo>
                    <a:pt x="0" y="20320"/>
                  </a:lnTo>
                  <a:lnTo>
                    <a:pt x="0" y="50800"/>
                  </a:lnTo>
                  <a:close/>
                </a:path>
                <a:path w="63500" h="50800">
                  <a:moveTo>
                    <a:pt x="10160" y="20320"/>
                  </a:moveTo>
                  <a:lnTo>
                    <a:pt x="10160" y="10160"/>
                  </a:lnTo>
                  <a:lnTo>
                    <a:pt x="53339" y="10160"/>
                  </a:lnTo>
                  <a:lnTo>
                    <a:pt x="53339" y="40640"/>
                  </a:lnTo>
                  <a:lnTo>
                    <a:pt x="43179" y="40640"/>
                  </a:lnTo>
                </a:path>
                <a:path w="63500" h="50800">
                  <a:moveTo>
                    <a:pt x="20320" y="10160"/>
                  </a:moveTo>
                  <a:lnTo>
                    <a:pt x="20320" y="0"/>
                  </a:lnTo>
                  <a:lnTo>
                    <a:pt x="63500" y="0"/>
                  </a:lnTo>
                  <a:lnTo>
                    <a:pt x="63500" y="30480"/>
                  </a:lnTo>
                  <a:lnTo>
                    <a:pt x="53339" y="30480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42310" y="3246119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517900" y="3235973"/>
            <a:ext cx="203200" cy="58419"/>
            <a:chOff x="3517900" y="3235973"/>
            <a:chExt cx="203200" cy="58419"/>
          </a:xfrm>
        </p:grpSpPr>
        <p:sp>
          <p:nvSpPr>
            <p:cNvPr id="11" name="object 11"/>
            <p:cNvSpPr/>
            <p:nvPr/>
          </p:nvSpPr>
          <p:spPr>
            <a:xfrm>
              <a:off x="3606800" y="325310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17900" y="3246119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594100" y="3239769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792854" y="3235973"/>
            <a:ext cx="203200" cy="58419"/>
            <a:chOff x="3792854" y="3235973"/>
            <a:chExt cx="203200" cy="58419"/>
          </a:xfrm>
        </p:grpSpPr>
        <p:sp>
          <p:nvSpPr>
            <p:cNvPr id="15" name="object 15"/>
            <p:cNvSpPr/>
            <p:nvPr/>
          </p:nvSpPr>
          <p:spPr>
            <a:xfrm>
              <a:off x="3869054" y="3239769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92854" y="3246119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69054" y="3277869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/>
          <p:nvPr/>
        </p:nvSpPr>
        <p:spPr>
          <a:xfrm>
            <a:off x="4145279" y="324040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2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4326264" y="3237239"/>
            <a:ext cx="238760" cy="57785"/>
            <a:chOff x="4326264" y="3237239"/>
            <a:chExt cx="238760" cy="57785"/>
          </a:xfrm>
        </p:grpSpPr>
        <p:sp>
          <p:nvSpPr>
            <p:cNvPr id="20" name="object 20"/>
            <p:cNvSpPr/>
            <p:nvPr/>
          </p:nvSpPr>
          <p:spPr>
            <a:xfrm>
              <a:off x="4451350" y="327088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423410" y="3244214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479" y="15239"/>
                  </a:moveTo>
                  <a:lnTo>
                    <a:pt x="30479" y="6984"/>
                  </a:lnTo>
                  <a:lnTo>
                    <a:pt x="23494" y="0"/>
                  </a:lnTo>
                  <a:lnTo>
                    <a:pt x="15239" y="0"/>
                  </a:lnTo>
                  <a:lnTo>
                    <a:pt x="6985" y="0"/>
                  </a:lnTo>
                  <a:lnTo>
                    <a:pt x="0" y="6984"/>
                  </a:lnTo>
                  <a:lnTo>
                    <a:pt x="0" y="15239"/>
                  </a:lnTo>
                  <a:lnTo>
                    <a:pt x="0" y="23494"/>
                  </a:lnTo>
                  <a:lnTo>
                    <a:pt x="6985" y="30479"/>
                  </a:lnTo>
                  <a:lnTo>
                    <a:pt x="15239" y="30479"/>
                  </a:lnTo>
                  <a:lnTo>
                    <a:pt x="23494" y="30479"/>
                  </a:lnTo>
                  <a:lnTo>
                    <a:pt x="30479" y="23494"/>
                  </a:lnTo>
                  <a:lnTo>
                    <a:pt x="30479" y="15239"/>
                  </a:lnTo>
                  <a:close/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328795" y="3239769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39" y="50800"/>
                  </a:moveTo>
                  <a:lnTo>
                    <a:pt x="50164" y="48895"/>
                  </a:lnTo>
                  <a:lnTo>
                    <a:pt x="58419" y="43180"/>
                  </a:lnTo>
                  <a:lnTo>
                    <a:pt x="63500" y="34925"/>
                  </a:lnTo>
                  <a:lnTo>
                    <a:pt x="66039" y="25400"/>
                  </a:lnTo>
                  <a:lnTo>
                    <a:pt x="63500" y="15240"/>
                  </a:lnTo>
                  <a:lnTo>
                    <a:pt x="58419" y="6985"/>
                  </a:lnTo>
                  <a:lnTo>
                    <a:pt x="50164" y="1905"/>
                  </a:lnTo>
                  <a:lnTo>
                    <a:pt x="40639" y="0"/>
                  </a:lnTo>
                  <a:lnTo>
                    <a:pt x="30479" y="1905"/>
                  </a:lnTo>
                  <a:lnTo>
                    <a:pt x="22225" y="6985"/>
                  </a:lnTo>
                  <a:lnTo>
                    <a:pt x="17144" y="15240"/>
                  </a:lnTo>
                  <a:lnTo>
                    <a:pt x="15239" y="25400"/>
                  </a:lnTo>
                </a:path>
                <a:path w="233679" h="50800">
                  <a:moveTo>
                    <a:pt x="30479" y="17780"/>
                  </a:moveTo>
                  <a:lnTo>
                    <a:pt x="15239" y="30480"/>
                  </a:lnTo>
                  <a:lnTo>
                    <a:pt x="0" y="17780"/>
                  </a:lnTo>
                </a:path>
                <a:path w="233679" h="50800">
                  <a:moveTo>
                    <a:pt x="193039" y="50800"/>
                  </a:moveTo>
                  <a:lnTo>
                    <a:pt x="182879" y="48895"/>
                  </a:lnTo>
                  <a:lnTo>
                    <a:pt x="174625" y="43180"/>
                  </a:lnTo>
                  <a:lnTo>
                    <a:pt x="169544" y="34925"/>
                  </a:lnTo>
                  <a:lnTo>
                    <a:pt x="167639" y="25400"/>
                  </a:lnTo>
                  <a:lnTo>
                    <a:pt x="169544" y="15240"/>
                  </a:lnTo>
                  <a:lnTo>
                    <a:pt x="174625" y="6985"/>
                  </a:lnTo>
                  <a:lnTo>
                    <a:pt x="182879" y="1905"/>
                  </a:lnTo>
                  <a:lnTo>
                    <a:pt x="193039" y="0"/>
                  </a:lnTo>
                  <a:lnTo>
                    <a:pt x="202564" y="1905"/>
                  </a:lnTo>
                  <a:lnTo>
                    <a:pt x="210819" y="6985"/>
                  </a:lnTo>
                  <a:lnTo>
                    <a:pt x="215900" y="15240"/>
                  </a:lnTo>
                  <a:lnTo>
                    <a:pt x="218439" y="25400"/>
                  </a:lnTo>
                </a:path>
                <a:path w="233679" h="50800">
                  <a:moveTo>
                    <a:pt x="233679" y="17780"/>
                  </a:moveTo>
                  <a:lnTo>
                    <a:pt x="218439" y="30480"/>
                  </a:lnTo>
                  <a:lnTo>
                    <a:pt x="203200" y="17780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-12700" y="319785"/>
            <a:ext cx="4270375" cy="16586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175"/>
              </a:lnSpc>
              <a:spcBef>
                <a:spcPts val="105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415"/>
              </a:lnSpc>
            </a:pP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427355" marR="83820">
              <a:lnSpc>
                <a:spcPct val="101800"/>
              </a:lnSpc>
              <a:spcBef>
                <a:spcPts val="225"/>
              </a:spcBef>
            </a:pPr>
            <a:r>
              <a:rPr sz="1100" spc="-40" dirty="0">
                <a:latin typeface="Microsoft Sans Serif"/>
                <a:cs typeface="Microsoft Sans Serif"/>
              </a:rPr>
              <a:t>P</a:t>
            </a:r>
            <a:r>
              <a:rPr sz="1100" spc="-35" dirty="0">
                <a:latin typeface="Microsoft Sans Serif"/>
                <a:cs typeface="Microsoft Sans Serif"/>
              </a:rPr>
              <a:t>r</a:t>
            </a:r>
            <a:r>
              <a:rPr sz="1100" spc="-20" dirty="0">
                <a:latin typeface="Microsoft Sans Serif"/>
                <a:cs typeface="Microsoft Sans Serif"/>
              </a:rPr>
              <a:t>ic</a:t>
            </a:r>
            <a:r>
              <a:rPr sz="1100" spc="-35" dirty="0">
                <a:latin typeface="Microsoft Sans Serif"/>
                <a:cs typeface="Microsoft Sans Serif"/>
              </a:rPr>
              <a:t>e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e</a:t>
            </a:r>
            <a:r>
              <a:rPr sz="1100" spc="-15" dirty="0">
                <a:latin typeface="Microsoft Sans Serif"/>
                <a:cs typeface="Microsoft Sans Serif"/>
              </a:rPr>
              <a:t>l</a:t>
            </a:r>
            <a:r>
              <a:rPr sz="1100" spc="-40" dirty="0">
                <a:latin typeface="Microsoft Sans Serif"/>
                <a:cs typeface="Microsoft Sans Serif"/>
              </a:rPr>
              <a:t>a</a:t>
            </a:r>
            <a:r>
              <a:rPr sz="1100" spc="-30" dirty="0">
                <a:latin typeface="Microsoft Sans Serif"/>
                <a:cs typeface="Microsoft Sans Serif"/>
              </a:rPr>
              <a:t>s</a:t>
            </a:r>
            <a:r>
              <a:rPr sz="1100" spc="-20" dirty="0">
                <a:latin typeface="Microsoft Sans Serif"/>
                <a:cs typeface="Microsoft Sans Serif"/>
              </a:rPr>
              <a:t>ticit</a:t>
            </a:r>
            <a:r>
              <a:rPr sz="1100" spc="-25" dirty="0">
                <a:latin typeface="Microsoft Sans Serif"/>
                <a:cs typeface="Microsoft Sans Serif"/>
              </a:rPr>
              <a:t>y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o</a:t>
            </a:r>
            <a:r>
              <a:rPr sz="1100" spc="-20" dirty="0">
                <a:latin typeface="Microsoft Sans Serif"/>
                <a:cs typeface="Microsoft Sans Serif"/>
              </a:rPr>
              <a:t>f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d</a:t>
            </a:r>
            <a:r>
              <a:rPr sz="1100" spc="-15" dirty="0">
                <a:latin typeface="Microsoft Sans Serif"/>
                <a:cs typeface="Microsoft Sans Serif"/>
              </a:rPr>
              <a:t>e</a:t>
            </a:r>
            <a:r>
              <a:rPr sz="1100" spc="-45" dirty="0">
                <a:latin typeface="Microsoft Sans Serif"/>
                <a:cs typeface="Microsoft Sans Serif"/>
              </a:rPr>
              <a:t>man</a:t>
            </a:r>
            <a:r>
              <a:rPr sz="1100" spc="-35" dirty="0">
                <a:latin typeface="Microsoft Sans Serif"/>
                <a:cs typeface="Microsoft Sans Serif"/>
              </a:rPr>
              <a:t>d (</a:t>
            </a:r>
            <a:r>
              <a:rPr sz="1100" spc="-40" dirty="0">
                <a:latin typeface="Microsoft Sans Serif"/>
                <a:cs typeface="Microsoft Sans Serif"/>
              </a:rPr>
              <a:t>E</a:t>
            </a:r>
            <a:r>
              <a:rPr sz="1100" spc="-15" dirty="0">
                <a:latin typeface="Microsoft Sans Serif"/>
                <a:cs typeface="Microsoft Sans Serif"/>
              </a:rPr>
              <a:t>p</a:t>
            </a:r>
            <a:r>
              <a:rPr sz="1100" spc="-35" dirty="0">
                <a:latin typeface="Microsoft Sans Serif"/>
                <a:cs typeface="Microsoft Sans Serif"/>
              </a:rPr>
              <a:t>)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is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t</a:t>
            </a:r>
            <a:r>
              <a:rPr sz="1100" spc="-40" dirty="0">
                <a:latin typeface="Microsoft Sans Serif"/>
                <a:cs typeface="Microsoft Sans Serif"/>
              </a:rPr>
              <a:t>h</a:t>
            </a:r>
            <a:r>
              <a:rPr sz="1100" spc="-15" dirty="0">
                <a:latin typeface="Microsoft Sans Serif"/>
                <a:cs typeface="Microsoft Sans Serif"/>
              </a:rPr>
              <a:t>e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r</a:t>
            </a:r>
            <a:r>
              <a:rPr sz="1100" spc="-40" dirty="0">
                <a:latin typeface="Microsoft Sans Serif"/>
                <a:cs typeface="Microsoft Sans Serif"/>
              </a:rPr>
              <a:t>e</a:t>
            </a:r>
            <a:r>
              <a:rPr sz="1100" spc="-30" dirty="0">
                <a:latin typeface="Microsoft Sans Serif"/>
                <a:cs typeface="Microsoft Sans Serif"/>
              </a:rPr>
              <a:t>s</a:t>
            </a:r>
            <a:r>
              <a:rPr sz="1100" spc="-40" dirty="0">
                <a:latin typeface="Microsoft Sans Serif"/>
                <a:cs typeface="Microsoft Sans Serif"/>
              </a:rPr>
              <a:t>p</a:t>
            </a:r>
            <a:r>
              <a:rPr sz="1100" spc="-15" dirty="0">
                <a:latin typeface="Microsoft Sans Serif"/>
                <a:cs typeface="Microsoft Sans Serif"/>
              </a:rPr>
              <a:t>o</a:t>
            </a:r>
            <a:r>
              <a:rPr sz="1100" spc="-40" dirty="0">
                <a:latin typeface="Microsoft Sans Serif"/>
                <a:cs typeface="Microsoft Sans Serif"/>
              </a:rPr>
              <a:t>n</a:t>
            </a:r>
            <a:r>
              <a:rPr sz="1100" spc="-25" dirty="0">
                <a:latin typeface="Microsoft Sans Serif"/>
                <a:cs typeface="Microsoft Sans Serif"/>
              </a:rPr>
              <a:t>siv</a:t>
            </a:r>
            <a:r>
              <a:rPr sz="1100" spc="-40" dirty="0">
                <a:latin typeface="Microsoft Sans Serif"/>
                <a:cs typeface="Microsoft Sans Serif"/>
              </a:rPr>
              <a:t>ene</a:t>
            </a:r>
            <a:r>
              <a:rPr sz="1100" spc="-30" dirty="0">
                <a:latin typeface="Microsoft Sans Serif"/>
                <a:cs typeface="Microsoft Sans Serif"/>
              </a:rPr>
              <a:t>s</a:t>
            </a:r>
            <a:r>
              <a:rPr sz="1100" spc="-15" dirty="0">
                <a:latin typeface="Microsoft Sans Serif"/>
                <a:cs typeface="Microsoft Sans Serif"/>
              </a:rPr>
              <a:t>s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o</a:t>
            </a:r>
            <a:r>
              <a:rPr sz="1100" spc="-20" dirty="0">
                <a:latin typeface="Microsoft Sans Serif"/>
                <a:cs typeface="Microsoft Sans Serif"/>
              </a:rPr>
              <a:t>f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quan</a:t>
            </a:r>
            <a:r>
              <a:rPr sz="1100" spc="-20" dirty="0">
                <a:latin typeface="Microsoft Sans Serif"/>
                <a:cs typeface="Microsoft Sans Serif"/>
              </a:rPr>
              <a:t>t</a:t>
            </a:r>
            <a:r>
              <a:rPr sz="1100" spc="-15" dirty="0">
                <a:latin typeface="Microsoft Sans Serif"/>
                <a:cs typeface="Microsoft Sans Serif"/>
              </a:rPr>
              <a:t>it</a:t>
            </a:r>
            <a:r>
              <a:rPr sz="1100" spc="5" dirty="0">
                <a:latin typeface="Microsoft Sans Serif"/>
                <a:cs typeface="Microsoft Sans Serif"/>
              </a:rPr>
              <a:t>y </a:t>
            </a:r>
            <a:r>
              <a:rPr sz="1100" spc="-15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demanded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5" dirty="0">
                <a:latin typeface="Microsoft Sans Serif"/>
                <a:cs typeface="Microsoft Sans Serif"/>
              </a:rPr>
              <a:t>of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5" dirty="0">
                <a:latin typeface="Microsoft Sans Serif"/>
                <a:cs typeface="Microsoft Sans Serif"/>
              </a:rPr>
              <a:t>a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commodity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changes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in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its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price.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427355">
              <a:lnSpc>
                <a:spcPct val="100000"/>
              </a:lnSpc>
              <a:spcBef>
                <a:spcPts val="340"/>
              </a:spcBef>
            </a:pPr>
            <a:r>
              <a:rPr sz="1100" spc="-20" dirty="0">
                <a:latin typeface="Microsoft Sans Serif"/>
                <a:cs typeface="Microsoft Sans Serif"/>
              </a:rPr>
              <a:t>It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i</a:t>
            </a:r>
            <a:r>
              <a:rPr sz="1100" spc="-5" dirty="0">
                <a:latin typeface="Microsoft Sans Serif"/>
                <a:cs typeface="Microsoft Sans Serif"/>
              </a:rPr>
              <a:t>s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de</a:t>
            </a:r>
            <a:r>
              <a:rPr sz="1100" spc="-20" dirty="0">
                <a:latin typeface="Microsoft Sans Serif"/>
                <a:cs typeface="Microsoft Sans Serif"/>
              </a:rPr>
              <a:t>f</a:t>
            </a:r>
            <a:r>
              <a:rPr sz="1100" spc="-15" dirty="0">
                <a:latin typeface="Microsoft Sans Serif"/>
                <a:cs typeface="Microsoft Sans Serif"/>
              </a:rPr>
              <a:t>i</a:t>
            </a:r>
            <a:r>
              <a:rPr sz="1100" spc="-40" dirty="0">
                <a:latin typeface="Microsoft Sans Serif"/>
                <a:cs typeface="Microsoft Sans Serif"/>
              </a:rPr>
              <a:t>n</a:t>
            </a:r>
            <a:r>
              <a:rPr sz="1100" spc="-15" dirty="0">
                <a:latin typeface="Microsoft Sans Serif"/>
                <a:cs typeface="Microsoft Sans Serif"/>
              </a:rPr>
              <a:t>e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a</a:t>
            </a:r>
            <a:r>
              <a:rPr sz="1100" dirty="0">
                <a:latin typeface="Microsoft Sans Serif"/>
                <a:cs typeface="Microsoft Sans Serif"/>
              </a:rPr>
              <a:t>s </a:t>
            </a:r>
            <a:endParaRPr sz="1100">
              <a:latin typeface="Microsoft Sans Serif"/>
              <a:cs typeface="Microsoft Sans Serif"/>
            </a:endParaRPr>
          </a:p>
          <a:p>
            <a:pPr marL="1342390" marR="709930" indent="-36830">
              <a:lnSpc>
                <a:spcPct val="112700"/>
              </a:lnSpc>
              <a:spcBef>
                <a:spcPts val="455"/>
              </a:spcBef>
            </a:pPr>
            <a:r>
              <a:rPr sz="1100" i="1" spc="-75" dirty="0">
                <a:latin typeface="Arial"/>
                <a:cs typeface="Arial"/>
              </a:rPr>
              <a:t>T</a:t>
            </a:r>
            <a:r>
              <a:rPr sz="1100" i="1" spc="-55" dirty="0">
                <a:latin typeface="Arial"/>
                <a:cs typeface="Arial"/>
              </a:rPr>
              <a:t>heper</a:t>
            </a:r>
            <a:r>
              <a:rPr sz="1100" i="1" spc="-75" dirty="0">
                <a:latin typeface="Arial"/>
                <a:cs typeface="Arial"/>
              </a:rPr>
              <a:t>c</a:t>
            </a:r>
            <a:r>
              <a:rPr sz="1100" i="1" spc="-60" dirty="0">
                <a:latin typeface="Arial"/>
                <a:cs typeface="Arial"/>
              </a:rPr>
              <a:t>en</a:t>
            </a:r>
            <a:r>
              <a:rPr sz="1100" i="1" spc="-45" dirty="0">
                <a:latin typeface="Arial"/>
                <a:cs typeface="Arial"/>
              </a:rPr>
              <a:t>t</a:t>
            </a:r>
            <a:r>
              <a:rPr sz="1100" i="1" spc="-60" dirty="0">
                <a:latin typeface="Arial"/>
                <a:cs typeface="Arial"/>
              </a:rPr>
              <a:t>age</a:t>
            </a:r>
            <a:r>
              <a:rPr sz="1100" i="1" spc="-75" dirty="0">
                <a:latin typeface="Arial"/>
                <a:cs typeface="Arial"/>
              </a:rPr>
              <a:t>c</a:t>
            </a:r>
            <a:r>
              <a:rPr sz="1100" i="1" spc="-60" dirty="0">
                <a:latin typeface="Arial"/>
                <a:cs typeface="Arial"/>
              </a:rPr>
              <a:t>hange</a:t>
            </a:r>
            <a:r>
              <a:rPr sz="1100" i="1" spc="-35" dirty="0">
                <a:latin typeface="Arial"/>
                <a:cs typeface="Arial"/>
              </a:rPr>
              <a:t>i</a:t>
            </a:r>
            <a:r>
              <a:rPr sz="1100" i="1" spc="-60" dirty="0">
                <a:latin typeface="Arial"/>
                <a:cs typeface="Arial"/>
              </a:rPr>
              <a:t>nquan</a:t>
            </a:r>
            <a:r>
              <a:rPr sz="1100" i="1" spc="-45" dirty="0">
                <a:latin typeface="Arial"/>
                <a:cs typeface="Arial"/>
              </a:rPr>
              <a:t>t</a:t>
            </a:r>
            <a:r>
              <a:rPr sz="1100" i="1" spc="-30" dirty="0">
                <a:latin typeface="Arial"/>
                <a:cs typeface="Arial"/>
              </a:rPr>
              <a:t>i</a:t>
            </a:r>
            <a:r>
              <a:rPr sz="1100" i="1" spc="-20" dirty="0">
                <a:latin typeface="Arial"/>
                <a:cs typeface="Arial"/>
              </a:rPr>
              <a:t>t</a:t>
            </a:r>
            <a:r>
              <a:rPr sz="1100" i="1" spc="-75" dirty="0">
                <a:latin typeface="Arial"/>
                <a:cs typeface="Arial"/>
              </a:rPr>
              <a:t>y</a:t>
            </a:r>
            <a:r>
              <a:rPr sz="1100" i="1" spc="-60" dirty="0">
                <a:latin typeface="Arial"/>
                <a:cs typeface="Arial"/>
              </a:rPr>
              <a:t>de</a:t>
            </a:r>
            <a:r>
              <a:rPr sz="1100" i="1" spc="-105" dirty="0">
                <a:latin typeface="Arial"/>
                <a:cs typeface="Arial"/>
              </a:rPr>
              <a:t>m</a:t>
            </a:r>
            <a:r>
              <a:rPr sz="1100" i="1" spc="-50" dirty="0">
                <a:latin typeface="Arial"/>
                <a:cs typeface="Arial"/>
              </a:rPr>
              <a:t>and  </a:t>
            </a:r>
            <a:r>
              <a:rPr sz="1100" i="1" spc="-60" dirty="0">
                <a:latin typeface="Arial"/>
                <a:cs typeface="Arial"/>
              </a:rPr>
              <a:t>Thepercentagechangeinpriceofthegood</a:t>
            </a:r>
            <a:endParaRPr sz="1100">
              <a:latin typeface="Arial"/>
              <a:cs typeface="Arial"/>
            </a:endParaRPr>
          </a:p>
          <a:p>
            <a:pPr marL="427355">
              <a:lnSpc>
                <a:spcPct val="100000"/>
              </a:lnSpc>
              <a:spcBef>
                <a:spcPts val="940"/>
              </a:spcBef>
            </a:pPr>
            <a:r>
              <a:rPr sz="1100" spc="-35" dirty="0">
                <a:latin typeface="Microsoft Sans Serif"/>
                <a:cs typeface="Microsoft Sans Serif"/>
              </a:rPr>
              <a:t>Example: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Suppose</a:t>
            </a:r>
            <a:r>
              <a:rPr sz="1100" spc="-7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quantity</a:t>
            </a:r>
            <a:r>
              <a:rPr sz="1100" spc="-8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of</a:t>
            </a:r>
            <a:r>
              <a:rPr sz="1100" spc="-7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a</a:t>
            </a:r>
            <a:r>
              <a:rPr sz="1100" spc="-8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commodity</a:t>
            </a:r>
            <a:r>
              <a:rPr sz="1100" spc="-7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changes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by</a:t>
            </a:r>
            <a:r>
              <a:rPr sz="1100" spc="-8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1%</a:t>
            </a:r>
            <a:r>
              <a:rPr sz="1100" spc="-7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when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76732" y="1961133"/>
            <a:ext cx="261747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50" spc="-7" baseline="5050" dirty="0">
                <a:latin typeface="Microsoft Sans Serif"/>
                <a:cs typeface="Microsoft Sans Serif"/>
              </a:rPr>
              <a:t>price</a:t>
            </a:r>
            <a:r>
              <a:rPr sz="1650" spc="52" baseline="5050" dirty="0">
                <a:latin typeface="Microsoft Sans Serif"/>
                <a:cs typeface="Microsoft Sans Serif"/>
              </a:rPr>
              <a:t> </a:t>
            </a:r>
            <a:r>
              <a:rPr sz="1650" baseline="5050" dirty="0">
                <a:latin typeface="Microsoft Sans Serif"/>
                <a:cs typeface="Microsoft Sans Serif"/>
              </a:rPr>
              <a:t>change</a:t>
            </a:r>
            <a:r>
              <a:rPr sz="1650" spc="60" baseline="5050" dirty="0">
                <a:latin typeface="Microsoft Sans Serif"/>
                <a:cs typeface="Microsoft Sans Serif"/>
              </a:rPr>
              <a:t> </a:t>
            </a:r>
            <a:r>
              <a:rPr sz="1650" baseline="5050" dirty="0">
                <a:latin typeface="Microsoft Sans Serif"/>
                <a:cs typeface="Microsoft Sans Serif"/>
              </a:rPr>
              <a:t>by</a:t>
            </a:r>
            <a:r>
              <a:rPr sz="1650" spc="22" baseline="5050" dirty="0">
                <a:latin typeface="Microsoft Sans Serif"/>
                <a:cs typeface="Microsoft Sans Serif"/>
              </a:rPr>
              <a:t> </a:t>
            </a:r>
            <a:r>
              <a:rPr sz="1650" baseline="5050" dirty="0">
                <a:latin typeface="Microsoft Sans Serif"/>
                <a:cs typeface="Microsoft Sans Serif"/>
              </a:rPr>
              <a:t>10%,</a:t>
            </a:r>
            <a:r>
              <a:rPr sz="1650" spc="60" baseline="5050" dirty="0">
                <a:latin typeface="Microsoft Sans Serif"/>
                <a:cs typeface="Microsoft Sans Serif"/>
              </a:rPr>
              <a:t> </a:t>
            </a:r>
            <a:r>
              <a:rPr sz="1650" baseline="5050" dirty="0">
                <a:latin typeface="Microsoft Sans Serif"/>
                <a:cs typeface="Microsoft Sans Serif"/>
              </a:rPr>
              <a:t>then</a:t>
            </a:r>
            <a:r>
              <a:rPr sz="1650" spc="52" baseline="5050" dirty="0">
                <a:latin typeface="Microsoft Sans Serif"/>
                <a:cs typeface="Microsoft Sans Serif"/>
              </a:rPr>
              <a:t> </a:t>
            </a:r>
            <a:r>
              <a:rPr sz="1650" i="1" spc="-7" baseline="5050" dirty="0">
                <a:latin typeface="Arial"/>
                <a:cs typeface="Arial"/>
              </a:rPr>
              <a:t>ϵ</a:t>
            </a:r>
            <a:r>
              <a:rPr sz="700" i="1" spc="-5" dirty="0">
                <a:latin typeface="Arial"/>
                <a:cs typeface="Arial"/>
              </a:rPr>
              <a:t>p</a:t>
            </a:r>
            <a:r>
              <a:rPr sz="700" i="1" spc="160" dirty="0">
                <a:latin typeface="Arial"/>
                <a:cs typeface="Arial"/>
              </a:rPr>
              <a:t> </a:t>
            </a:r>
            <a:r>
              <a:rPr sz="1650" spc="37" baseline="5050" dirty="0">
                <a:latin typeface="Microsoft Sans Serif"/>
                <a:cs typeface="Microsoft Sans Serif"/>
              </a:rPr>
              <a:t>=</a:t>
            </a:r>
            <a:r>
              <a:rPr sz="1650" spc="270" baseline="25252" dirty="0">
                <a:latin typeface="Microsoft Sans Serif"/>
                <a:cs typeface="Microsoft Sans Serif"/>
              </a:rPr>
              <a:t> </a:t>
            </a:r>
            <a:r>
              <a:rPr sz="1050" spc="-7" baseline="39682" dirty="0">
                <a:latin typeface="Microsoft Sans Serif"/>
                <a:cs typeface="Microsoft Sans Serif"/>
              </a:rPr>
              <a:t>1%</a:t>
            </a:r>
            <a:r>
              <a:rPr sz="1050" spc="142" baseline="7936" dirty="0">
                <a:latin typeface="Microsoft Sans Serif"/>
                <a:cs typeface="Microsoft Sans Serif"/>
              </a:rPr>
              <a:t> </a:t>
            </a:r>
            <a:r>
              <a:rPr sz="1650" spc="37" baseline="5050" dirty="0">
                <a:latin typeface="Microsoft Sans Serif"/>
                <a:cs typeface="Microsoft Sans Serif"/>
              </a:rPr>
              <a:t>=</a:t>
            </a:r>
            <a:r>
              <a:rPr sz="1650" spc="-7" baseline="5050" dirty="0">
                <a:latin typeface="Microsoft Sans Serif"/>
                <a:cs typeface="Microsoft Sans Serif"/>
              </a:rPr>
              <a:t> </a:t>
            </a:r>
            <a:r>
              <a:rPr sz="1650" baseline="5050" dirty="0">
                <a:latin typeface="Microsoft Sans Serif"/>
                <a:cs typeface="Microsoft Sans Serif"/>
              </a:rPr>
              <a:t>0</a:t>
            </a:r>
            <a:r>
              <a:rPr sz="1650" i="1" baseline="5050" dirty="0">
                <a:latin typeface="Arial"/>
                <a:cs typeface="Arial"/>
              </a:rPr>
              <a:t>.</a:t>
            </a:r>
            <a:r>
              <a:rPr sz="1650" baseline="5050" dirty="0">
                <a:latin typeface="Microsoft Sans Serif"/>
                <a:cs typeface="Microsoft Sans Serif"/>
              </a:rPr>
              <a:t>1 </a:t>
            </a:r>
            <a:endParaRPr sz="1650" baseline="5050">
              <a:latin typeface="Microsoft Sans Serif"/>
              <a:cs typeface="Microsoft Sans Serif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2375916" y="2059177"/>
            <a:ext cx="189230" cy="3175"/>
          </a:xfrm>
          <a:custGeom>
            <a:avLst/>
            <a:gdLst/>
            <a:ahLst/>
            <a:cxnLst/>
            <a:rect l="l" t="t" r="r" b="b"/>
            <a:pathLst>
              <a:path w="189230" h="3175">
                <a:moveTo>
                  <a:pt x="188975" y="0"/>
                </a:moveTo>
                <a:lnTo>
                  <a:pt x="0" y="0"/>
                </a:lnTo>
                <a:lnTo>
                  <a:pt x="0" y="3048"/>
                </a:lnTo>
                <a:lnTo>
                  <a:pt x="188975" y="3048"/>
                </a:lnTo>
                <a:lnTo>
                  <a:pt x="18897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02132" y="2046858"/>
            <a:ext cx="4105275" cy="8623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63500" algn="ctr">
              <a:lnSpc>
                <a:spcPts val="940"/>
              </a:lnSpc>
              <a:spcBef>
                <a:spcPts val="90"/>
              </a:spcBef>
            </a:pPr>
            <a:r>
              <a:rPr sz="800" spc="-25" dirty="0">
                <a:latin typeface="Microsoft Sans Serif"/>
                <a:cs typeface="Microsoft Sans Serif"/>
              </a:rPr>
              <a:t>10%</a:t>
            </a:r>
            <a:endParaRPr sz="800">
              <a:latin typeface="Microsoft Sans Serif"/>
              <a:cs typeface="Microsoft Sans Serif"/>
            </a:endParaRPr>
          </a:p>
          <a:p>
            <a:pPr marL="12700" marR="47625">
              <a:lnSpc>
                <a:spcPts val="1350"/>
              </a:lnSpc>
            </a:pPr>
            <a:r>
              <a:rPr sz="1100" spc="-40" dirty="0">
                <a:latin typeface="Microsoft Sans Serif"/>
                <a:cs typeface="Microsoft Sans Serif"/>
              </a:rPr>
              <a:t>An </a:t>
            </a:r>
            <a:r>
              <a:rPr sz="1100" spc="-25" dirty="0">
                <a:latin typeface="Microsoft Sans Serif"/>
                <a:cs typeface="Microsoft Sans Serif"/>
              </a:rPr>
              <a:t>elasticity </a:t>
            </a:r>
            <a:r>
              <a:rPr sz="1100" spc="-30" dirty="0">
                <a:latin typeface="Microsoft Sans Serif"/>
                <a:cs typeface="Microsoft Sans Serif"/>
              </a:rPr>
              <a:t>of 0.1 </a:t>
            </a:r>
            <a:r>
              <a:rPr sz="1100" spc="-35" dirty="0">
                <a:latin typeface="Microsoft Sans Serif"/>
                <a:cs typeface="Microsoft Sans Serif"/>
              </a:rPr>
              <a:t>means </a:t>
            </a:r>
            <a:r>
              <a:rPr sz="1100" spc="-30" dirty="0">
                <a:latin typeface="Microsoft Sans Serif"/>
                <a:cs typeface="Microsoft Sans Serif"/>
              </a:rPr>
              <a:t>that </a:t>
            </a:r>
            <a:r>
              <a:rPr sz="1100" spc="-35" dirty="0">
                <a:latin typeface="Microsoft Sans Serif"/>
                <a:cs typeface="Microsoft Sans Serif"/>
              </a:rPr>
              <a:t>as </a:t>
            </a:r>
            <a:r>
              <a:rPr sz="1100" spc="-25" dirty="0">
                <a:latin typeface="Microsoft Sans Serif"/>
                <a:cs typeface="Microsoft Sans Serif"/>
              </a:rPr>
              <a:t>price </a:t>
            </a:r>
            <a:r>
              <a:rPr sz="1100" spc="-30" dirty="0">
                <a:latin typeface="Microsoft Sans Serif"/>
                <a:cs typeface="Microsoft Sans Serif"/>
              </a:rPr>
              <a:t>changes </a:t>
            </a:r>
            <a:r>
              <a:rPr sz="1100" spc="-35" dirty="0">
                <a:latin typeface="Microsoft Sans Serif"/>
                <a:cs typeface="Microsoft Sans Serif"/>
              </a:rPr>
              <a:t>by </a:t>
            </a:r>
            <a:r>
              <a:rPr sz="1100" spc="-30" dirty="0">
                <a:latin typeface="Microsoft Sans Serif"/>
                <a:cs typeface="Microsoft Sans Serif"/>
              </a:rPr>
              <a:t>1%, </a:t>
            </a:r>
            <a:r>
              <a:rPr sz="1100" spc="-25" dirty="0">
                <a:latin typeface="Microsoft Sans Serif"/>
                <a:cs typeface="Microsoft Sans Serif"/>
              </a:rPr>
              <a:t>quantity </a:t>
            </a:r>
            <a:r>
              <a:rPr sz="1100" spc="-30" dirty="0">
                <a:latin typeface="Microsoft Sans Serif"/>
                <a:cs typeface="Microsoft Sans Serif"/>
              </a:rPr>
              <a:t>also 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change</a:t>
            </a:r>
            <a:r>
              <a:rPr sz="1100" spc="35" dirty="0">
                <a:latin typeface="Microsoft Sans Serif"/>
                <a:cs typeface="Microsoft Sans Serif"/>
              </a:rPr>
              <a:t> </a:t>
            </a:r>
            <a:r>
              <a:rPr sz="1100" spc="5" dirty="0">
                <a:latin typeface="Microsoft Sans Serif"/>
                <a:cs typeface="Microsoft Sans Serif"/>
              </a:rPr>
              <a:t>by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0.1%.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12700" marR="5080">
              <a:lnSpc>
                <a:spcPct val="102000"/>
              </a:lnSpc>
              <a:spcBef>
                <a:spcPts val="259"/>
              </a:spcBef>
            </a:pPr>
            <a:r>
              <a:rPr sz="1100" spc="-35" dirty="0">
                <a:latin typeface="Microsoft Sans Serif"/>
                <a:cs typeface="Microsoft Sans Serif"/>
              </a:rPr>
              <a:t>For </a:t>
            </a:r>
            <a:r>
              <a:rPr sz="1100" spc="-25" dirty="0">
                <a:latin typeface="Microsoft Sans Serif"/>
                <a:cs typeface="Microsoft Sans Serif"/>
              </a:rPr>
              <a:t>inferior, </a:t>
            </a:r>
            <a:r>
              <a:rPr sz="1100" spc="-35" dirty="0">
                <a:latin typeface="Microsoft Sans Serif"/>
                <a:cs typeface="Microsoft Sans Serif"/>
              </a:rPr>
              <a:t>normal and </a:t>
            </a:r>
            <a:r>
              <a:rPr sz="1100" spc="-30" dirty="0">
                <a:latin typeface="Microsoft Sans Serif"/>
                <a:cs typeface="Microsoft Sans Serif"/>
              </a:rPr>
              <a:t>superior </a:t>
            </a:r>
            <a:r>
              <a:rPr sz="1100" spc="-35" dirty="0">
                <a:latin typeface="Microsoft Sans Serif"/>
                <a:cs typeface="Microsoft Sans Serif"/>
              </a:rPr>
              <a:t>goods, </a:t>
            </a:r>
            <a:r>
              <a:rPr sz="1100" spc="-25" dirty="0">
                <a:latin typeface="Microsoft Sans Serif"/>
                <a:cs typeface="Microsoft Sans Serif"/>
              </a:rPr>
              <a:t>price </a:t>
            </a:r>
            <a:r>
              <a:rPr sz="1100" spc="-20" dirty="0">
                <a:latin typeface="Microsoft Sans Serif"/>
                <a:cs typeface="Microsoft Sans Serif"/>
              </a:rPr>
              <a:t>elasticity is </a:t>
            </a:r>
            <a:r>
              <a:rPr sz="1100" spc="-35" dirty="0">
                <a:latin typeface="Microsoft Sans Serif"/>
                <a:cs typeface="Microsoft Sans Serif"/>
              </a:rPr>
              <a:t>negative </a:t>
            </a:r>
            <a:r>
              <a:rPr sz="1100" spc="-25" dirty="0">
                <a:latin typeface="Microsoft Sans Serif"/>
                <a:cs typeface="Microsoft Sans Serif"/>
              </a:rPr>
              <a:t>but </a:t>
            </a:r>
            <a:r>
              <a:rPr sz="1100" spc="-2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for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giffen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the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price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elasticity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positive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27" name="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670" y="766444"/>
            <a:ext cx="64770" cy="64769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670" y="1147825"/>
            <a:ext cx="64770" cy="64769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670" y="1867026"/>
            <a:ext cx="64770" cy="64769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670" y="2247671"/>
            <a:ext cx="64770" cy="64769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0670" y="2629039"/>
            <a:ext cx="64770" cy="64769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-12700" y="2904788"/>
            <a:ext cx="61594" cy="32448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ts val="1175"/>
              </a:lnSpc>
              <a:spcBef>
                <a:spcPts val="30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235"/>
              </a:lnSpc>
            </a:pPr>
            <a:r>
              <a:rPr sz="1050" dirty="0">
                <a:latin typeface="Microsoft Sans Serif"/>
                <a:cs typeface="Microsoft Sans Serif"/>
              </a:rPr>
              <a:t> </a:t>
            </a:r>
            <a:endParaRPr sz="1050">
              <a:latin typeface="Microsoft Sans Serif"/>
              <a:cs typeface="Microsoft Sans Serif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043553" y="3346357"/>
            <a:ext cx="45720" cy="1117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534915" y="3346357"/>
            <a:ext cx="45720" cy="1117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-12700" y="3396745"/>
            <a:ext cx="41275" cy="914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450" dirty="0">
                <a:latin typeface="Microsoft Sans Serif"/>
                <a:cs typeface="Microsoft Sans Serif"/>
              </a:rPr>
              <a:t> </a:t>
            </a:r>
            <a:endParaRPr sz="4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" y="63449"/>
            <a:ext cx="2463165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Price</a:t>
            </a:r>
            <a:r>
              <a:rPr spc="55" dirty="0"/>
              <a:t> </a:t>
            </a:r>
            <a:r>
              <a:rPr spc="-35" dirty="0"/>
              <a:t>elasticity</a:t>
            </a:r>
            <a:r>
              <a:rPr spc="80" dirty="0"/>
              <a:t> </a:t>
            </a:r>
            <a:r>
              <a:rPr spc="-40" dirty="0"/>
              <a:t>of</a:t>
            </a:r>
            <a:r>
              <a:rPr spc="35" dirty="0"/>
              <a:t> </a:t>
            </a:r>
            <a:r>
              <a:rPr spc="-55" dirty="0"/>
              <a:t>demand</a:t>
            </a:r>
            <a:r>
              <a:rPr spc="75" dirty="0"/>
              <a:t> </a:t>
            </a:r>
            <a:r>
              <a:rPr spc="-40" dirty="0"/>
              <a:t>cont’d</a:t>
            </a:r>
          </a:p>
        </p:txBody>
      </p:sp>
      <p:sp>
        <p:nvSpPr>
          <p:cNvPr id="3" name="object 3"/>
          <p:cNvSpPr/>
          <p:nvPr/>
        </p:nvSpPr>
        <p:spPr>
          <a:xfrm>
            <a:off x="2355214" y="1234439"/>
            <a:ext cx="227965" cy="0"/>
          </a:xfrm>
          <a:custGeom>
            <a:avLst/>
            <a:gdLst/>
            <a:ahLst/>
            <a:cxnLst/>
            <a:rect l="l" t="t" r="r" b="b"/>
            <a:pathLst>
              <a:path w="227964">
                <a:moveTo>
                  <a:pt x="0" y="0"/>
                </a:moveTo>
                <a:lnTo>
                  <a:pt x="227965" y="0"/>
                </a:lnTo>
              </a:path>
            </a:pathLst>
          </a:custGeom>
          <a:ln w="55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24150" y="1234439"/>
            <a:ext cx="112395" cy="0"/>
          </a:xfrm>
          <a:custGeom>
            <a:avLst/>
            <a:gdLst/>
            <a:ahLst/>
            <a:cxnLst/>
            <a:rect l="l" t="t" r="r" b="b"/>
            <a:pathLst>
              <a:path w="112394">
                <a:moveTo>
                  <a:pt x="0" y="0"/>
                </a:moveTo>
                <a:lnTo>
                  <a:pt x="112394" y="0"/>
                </a:lnTo>
              </a:path>
            </a:pathLst>
          </a:custGeom>
          <a:ln w="55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164714" y="2898139"/>
            <a:ext cx="227965" cy="0"/>
          </a:xfrm>
          <a:custGeom>
            <a:avLst/>
            <a:gdLst/>
            <a:ahLst/>
            <a:cxnLst/>
            <a:rect l="l" t="t" r="r" b="b"/>
            <a:pathLst>
              <a:path w="227964">
                <a:moveTo>
                  <a:pt x="0" y="0"/>
                </a:moveTo>
                <a:lnTo>
                  <a:pt x="227965" y="0"/>
                </a:lnTo>
              </a:path>
            </a:pathLst>
          </a:custGeom>
          <a:ln w="55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33650" y="2898139"/>
            <a:ext cx="493395" cy="0"/>
          </a:xfrm>
          <a:custGeom>
            <a:avLst/>
            <a:gdLst/>
            <a:ahLst/>
            <a:cxnLst/>
            <a:rect l="l" t="t" r="r" b="b"/>
            <a:pathLst>
              <a:path w="493394">
                <a:moveTo>
                  <a:pt x="0" y="0"/>
                </a:moveTo>
                <a:lnTo>
                  <a:pt x="493394" y="0"/>
                </a:lnTo>
              </a:path>
            </a:pathLst>
          </a:custGeom>
          <a:ln w="55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67354" y="322770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46729" y="32315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479"/>
                </a:moveTo>
                <a:lnTo>
                  <a:pt x="43180" y="30479"/>
                </a:lnTo>
                <a:lnTo>
                  <a:pt x="4318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ln w="5060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45154" y="322770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3242310" y="3218189"/>
            <a:ext cx="203200" cy="55880"/>
            <a:chOff x="3242310" y="3218189"/>
            <a:chExt cx="203200" cy="55880"/>
          </a:xfrm>
        </p:grpSpPr>
        <p:sp>
          <p:nvSpPr>
            <p:cNvPr id="11" name="object 11"/>
            <p:cNvSpPr/>
            <p:nvPr/>
          </p:nvSpPr>
          <p:spPr>
            <a:xfrm>
              <a:off x="3305175" y="3220719"/>
              <a:ext cx="63500" cy="50800"/>
            </a:xfrm>
            <a:custGeom>
              <a:avLst/>
              <a:gdLst/>
              <a:ahLst/>
              <a:cxnLst/>
              <a:rect l="l" t="t" r="r" b="b"/>
              <a:pathLst>
                <a:path w="63500" h="50800">
                  <a:moveTo>
                    <a:pt x="0" y="50800"/>
                  </a:moveTo>
                  <a:lnTo>
                    <a:pt x="43179" y="50800"/>
                  </a:lnTo>
                  <a:lnTo>
                    <a:pt x="43179" y="20320"/>
                  </a:lnTo>
                  <a:lnTo>
                    <a:pt x="0" y="20320"/>
                  </a:lnTo>
                  <a:lnTo>
                    <a:pt x="0" y="50800"/>
                  </a:lnTo>
                  <a:close/>
                </a:path>
                <a:path w="63500" h="50800">
                  <a:moveTo>
                    <a:pt x="10160" y="20320"/>
                  </a:moveTo>
                  <a:lnTo>
                    <a:pt x="10160" y="10160"/>
                  </a:lnTo>
                  <a:lnTo>
                    <a:pt x="53339" y="10160"/>
                  </a:lnTo>
                  <a:lnTo>
                    <a:pt x="53339" y="40640"/>
                  </a:lnTo>
                  <a:lnTo>
                    <a:pt x="43179" y="40640"/>
                  </a:lnTo>
                </a:path>
                <a:path w="63500" h="50800">
                  <a:moveTo>
                    <a:pt x="20320" y="10160"/>
                  </a:moveTo>
                  <a:lnTo>
                    <a:pt x="20320" y="0"/>
                  </a:lnTo>
                  <a:lnTo>
                    <a:pt x="63500" y="0"/>
                  </a:lnTo>
                  <a:lnTo>
                    <a:pt x="63500" y="30480"/>
                  </a:lnTo>
                  <a:lnTo>
                    <a:pt x="53339" y="30480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42310" y="3227069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517900" y="3216923"/>
            <a:ext cx="203200" cy="58419"/>
            <a:chOff x="3517900" y="3216923"/>
            <a:chExt cx="203200" cy="58419"/>
          </a:xfrm>
        </p:grpSpPr>
        <p:sp>
          <p:nvSpPr>
            <p:cNvPr id="14" name="object 14"/>
            <p:cNvSpPr/>
            <p:nvPr/>
          </p:nvSpPr>
          <p:spPr>
            <a:xfrm>
              <a:off x="3606800" y="323405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17900" y="3227069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94100" y="3220719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3792854" y="3216923"/>
            <a:ext cx="203200" cy="58419"/>
            <a:chOff x="3792854" y="3216923"/>
            <a:chExt cx="203200" cy="58419"/>
          </a:xfrm>
        </p:grpSpPr>
        <p:sp>
          <p:nvSpPr>
            <p:cNvPr id="18" name="object 18"/>
            <p:cNvSpPr/>
            <p:nvPr/>
          </p:nvSpPr>
          <p:spPr>
            <a:xfrm>
              <a:off x="3869054" y="3220719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792854" y="3227069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69054" y="3258819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4145279" y="322135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2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4326264" y="3218189"/>
            <a:ext cx="238760" cy="57785"/>
            <a:chOff x="4326264" y="3218189"/>
            <a:chExt cx="238760" cy="57785"/>
          </a:xfrm>
        </p:grpSpPr>
        <p:sp>
          <p:nvSpPr>
            <p:cNvPr id="23" name="object 23"/>
            <p:cNvSpPr/>
            <p:nvPr/>
          </p:nvSpPr>
          <p:spPr>
            <a:xfrm>
              <a:off x="4451350" y="325183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23410" y="322452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479" y="15239"/>
                  </a:moveTo>
                  <a:lnTo>
                    <a:pt x="30479" y="6985"/>
                  </a:lnTo>
                  <a:lnTo>
                    <a:pt x="23494" y="0"/>
                  </a:lnTo>
                  <a:lnTo>
                    <a:pt x="15239" y="0"/>
                  </a:lnTo>
                  <a:lnTo>
                    <a:pt x="6985" y="0"/>
                  </a:lnTo>
                  <a:lnTo>
                    <a:pt x="0" y="6985"/>
                  </a:lnTo>
                  <a:lnTo>
                    <a:pt x="0" y="15239"/>
                  </a:lnTo>
                  <a:lnTo>
                    <a:pt x="0" y="23495"/>
                  </a:lnTo>
                  <a:lnTo>
                    <a:pt x="6985" y="30479"/>
                  </a:lnTo>
                  <a:lnTo>
                    <a:pt x="15239" y="30479"/>
                  </a:lnTo>
                  <a:lnTo>
                    <a:pt x="23494" y="30479"/>
                  </a:lnTo>
                  <a:lnTo>
                    <a:pt x="30479" y="23495"/>
                  </a:lnTo>
                  <a:lnTo>
                    <a:pt x="30479" y="15239"/>
                  </a:lnTo>
                  <a:close/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328795" y="3220719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39" y="50800"/>
                  </a:moveTo>
                  <a:lnTo>
                    <a:pt x="50164" y="48895"/>
                  </a:lnTo>
                  <a:lnTo>
                    <a:pt x="58419" y="43180"/>
                  </a:lnTo>
                  <a:lnTo>
                    <a:pt x="63500" y="34925"/>
                  </a:lnTo>
                  <a:lnTo>
                    <a:pt x="66039" y="25400"/>
                  </a:lnTo>
                  <a:lnTo>
                    <a:pt x="63500" y="15240"/>
                  </a:lnTo>
                  <a:lnTo>
                    <a:pt x="58419" y="6985"/>
                  </a:lnTo>
                  <a:lnTo>
                    <a:pt x="50164" y="1905"/>
                  </a:lnTo>
                  <a:lnTo>
                    <a:pt x="40639" y="0"/>
                  </a:lnTo>
                  <a:lnTo>
                    <a:pt x="30479" y="1905"/>
                  </a:lnTo>
                  <a:lnTo>
                    <a:pt x="22225" y="6985"/>
                  </a:lnTo>
                  <a:lnTo>
                    <a:pt x="17144" y="15240"/>
                  </a:lnTo>
                  <a:lnTo>
                    <a:pt x="15239" y="25400"/>
                  </a:lnTo>
                </a:path>
                <a:path w="233679" h="50800">
                  <a:moveTo>
                    <a:pt x="30479" y="17780"/>
                  </a:moveTo>
                  <a:lnTo>
                    <a:pt x="15239" y="30480"/>
                  </a:lnTo>
                  <a:lnTo>
                    <a:pt x="0" y="17780"/>
                  </a:lnTo>
                </a:path>
                <a:path w="233679" h="50800">
                  <a:moveTo>
                    <a:pt x="193039" y="50800"/>
                  </a:moveTo>
                  <a:lnTo>
                    <a:pt x="182879" y="48895"/>
                  </a:lnTo>
                  <a:lnTo>
                    <a:pt x="174625" y="43180"/>
                  </a:lnTo>
                  <a:lnTo>
                    <a:pt x="169544" y="34925"/>
                  </a:lnTo>
                  <a:lnTo>
                    <a:pt x="167639" y="25400"/>
                  </a:lnTo>
                  <a:lnTo>
                    <a:pt x="169544" y="15240"/>
                  </a:lnTo>
                  <a:lnTo>
                    <a:pt x="174625" y="6985"/>
                  </a:lnTo>
                  <a:lnTo>
                    <a:pt x="182879" y="1905"/>
                  </a:lnTo>
                  <a:lnTo>
                    <a:pt x="193039" y="0"/>
                  </a:lnTo>
                  <a:lnTo>
                    <a:pt x="202564" y="1905"/>
                  </a:lnTo>
                  <a:lnTo>
                    <a:pt x="210819" y="6985"/>
                  </a:lnTo>
                  <a:lnTo>
                    <a:pt x="215900" y="15240"/>
                  </a:lnTo>
                  <a:lnTo>
                    <a:pt x="218439" y="25400"/>
                  </a:lnTo>
                </a:path>
                <a:path w="233679" h="50800">
                  <a:moveTo>
                    <a:pt x="233679" y="17780"/>
                  </a:moveTo>
                  <a:lnTo>
                    <a:pt x="218439" y="30480"/>
                  </a:lnTo>
                  <a:lnTo>
                    <a:pt x="203200" y="17780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-38100" y="290084"/>
            <a:ext cx="4558030" cy="231394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60"/>
              </a:spcBef>
            </a:pP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452755" marR="845819">
              <a:lnSpc>
                <a:spcPts val="1660"/>
              </a:lnSpc>
              <a:spcBef>
                <a:spcPts val="15"/>
              </a:spcBef>
            </a:pPr>
            <a:r>
              <a:rPr sz="1100" spc="-85" dirty="0">
                <a:latin typeface="Microsoft Sans Serif"/>
                <a:cs typeface="Microsoft Sans Serif"/>
              </a:rPr>
              <a:t>We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often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ignore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the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negative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sign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in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economics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analysis 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Mathematically</a:t>
            </a:r>
            <a:r>
              <a:rPr sz="1100" spc="-8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price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elasticity</a:t>
            </a:r>
            <a:r>
              <a:rPr sz="1100" spc="-7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of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demand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-7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expressed </a:t>
            </a:r>
            <a:endParaRPr sz="1100">
              <a:latin typeface="Microsoft Sans Serif"/>
              <a:cs typeface="Microsoft Sans Serif"/>
            </a:endParaRPr>
          </a:p>
          <a:p>
            <a:pPr marL="2072005" marR="1684020" indent="320040">
              <a:lnSpc>
                <a:spcPts val="1220"/>
              </a:lnSpc>
              <a:spcBef>
                <a:spcPts val="590"/>
              </a:spcBef>
              <a:tabLst>
                <a:tab pos="2767330" algn="l"/>
              </a:tabLst>
            </a:pPr>
            <a:r>
              <a:rPr sz="1100" spc="25" dirty="0">
                <a:latin typeface="Microsoft Sans Serif"/>
                <a:cs typeface="Microsoft Sans Serif"/>
              </a:rPr>
              <a:t>∆</a:t>
            </a:r>
            <a:r>
              <a:rPr sz="1100" i="1" spc="45" dirty="0">
                <a:latin typeface="Arial"/>
                <a:cs typeface="Arial"/>
              </a:rPr>
              <a:t>Q</a:t>
            </a:r>
            <a:r>
              <a:rPr sz="1100" i="1" dirty="0">
                <a:latin typeface="Arial"/>
                <a:cs typeface="Arial"/>
              </a:rPr>
              <a:t>	</a:t>
            </a:r>
            <a:r>
              <a:rPr sz="1100" i="1" spc="20" dirty="0">
                <a:latin typeface="Arial"/>
                <a:cs typeface="Arial"/>
              </a:rPr>
              <a:t>P  </a:t>
            </a:r>
            <a:r>
              <a:rPr sz="1650" i="1" spc="7" baseline="5050" dirty="0">
                <a:latin typeface="Arial"/>
                <a:cs typeface="Arial"/>
              </a:rPr>
              <a:t>ϵ</a:t>
            </a:r>
            <a:r>
              <a:rPr sz="700" i="1" spc="5" dirty="0">
                <a:latin typeface="Arial"/>
                <a:cs typeface="Arial"/>
              </a:rPr>
              <a:t>p</a:t>
            </a:r>
            <a:r>
              <a:rPr sz="700" i="1" spc="185" dirty="0">
                <a:latin typeface="Arial"/>
                <a:cs typeface="Arial"/>
              </a:rPr>
              <a:t> </a:t>
            </a:r>
            <a:r>
              <a:rPr sz="1650" spc="37" baseline="5050" dirty="0">
                <a:latin typeface="Microsoft Sans Serif"/>
                <a:cs typeface="Microsoft Sans Serif"/>
              </a:rPr>
              <a:t>=</a:t>
            </a:r>
            <a:r>
              <a:rPr sz="1650" spc="277" baseline="5050" dirty="0">
                <a:latin typeface="Microsoft Sans Serif"/>
                <a:cs typeface="Microsoft Sans Serif"/>
              </a:rPr>
              <a:t> </a:t>
            </a:r>
            <a:r>
              <a:rPr sz="1650" spc="44" baseline="-30303" dirty="0">
                <a:latin typeface="Microsoft Sans Serif"/>
                <a:cs typeface="Microsoft Sans Serif"/>
              </a:rPr>
              <a:t>∆</a:t>
            </a:r>
            <a:r>
              <a:rPr sz="1650" i="1" spc="44" baseline="-30303" dirty="0">
                <a:latin typeface="Arial"/>
                <a:cs typeface="Arial"/>
              </a:rPr>
              <a:t>P</a:t>
            </a:r>
            <a:r>
              <a:rPr sz="1650" i="1" spc="-97" baseline="-30303" dirty="0">
                <a:latin typeface="Arial"/>
                <a:cs typeface="Arial"/>
              </a:rPr>
              <a:t> </a:t>
            </a:r>
            <a:r>
              <a:rPr sz="1650" i="1" spc="52" baseline="5050" dirty="0">
                <a:latin typeface="Arial"/>
                <a:cs typeface="Arial"/>
              </a:rPr>
              <a:t>X</a:t>
            </a:r>
            <a:r>
              <a:rPr sz="1650" i="1" spc="-89" baseline="5050" dirty="0">
                <a:latin typeface="Arial"/>
                <a:cs typeface="Arial"/>
              </a:rPr>
              <a:t> </a:t>
            </a:r>
            <a:r>
              <a:rPr sz="1650" i="1" spc="67" baseline="-30303" dirty="0">
                <a:latin typeface="Arial"/>
                <a:cs typeface="Arial"/>
              </a:rPr>
              <a:t>Q</a:t>
            </a:r>
            <a:endParaRPr sz="1650" baseline="-30303">
              <a:latin typeface="Arial"/>
              <a:cs typeface="Arial"/>
            </a:endParaRPr>
          </a:p>
          <a:p>
            <a:pPr marL="452755">
              <a:lnSpc>
                <a:spcPct val="100000"/>
              </a:lnSpc>
              <a:spcBef>
                <a:spcPts val="1275"/>
              </a:spcBef>
            </a:pPr>
            <a:r>
              <a:rPr sz="1100" spc="-65" dirty="0">
                <a:latin typeface="Microsoft Sans Serif"/>
                <a:cs typeface="Microsoft Sans Serif"/>
              </a:rPr>
              <a:t>where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452755" marR="17780">
              <a:lnSpc>
                <a:spcPct val="103600"/>
              </a:lnSpc>
              <a:spcBef>
                <a:spcPts val="270"/>
              </a:spcBef>
            </a:pPr>
            <a:r>
              <a:rPr sz="1100" spc="-40" dirty="0">
                <a:latin typeface="Microsoft Sans Serif"/>
                <a:cs typeface="Microsoft Sans Serif"/>
              </a:rPr>
              <a:t>∆</a:t>
            </a:r>
            <a:r>
              <a:rPr sz="1100" i="1" spc="-40" dirty="0">
                <a:latin typeface="Arial"/>
                <a:cs typeface="Arial"/>
              </a:rPr>
              <a:t>Q </a:t>
            </a:r>
            <a:r>
              <a:rPr sz="1100" spc="-20" dirty="0">
                <a:latin typeface="Microsoft Sans Serif"/>
                <a:cs typeface="Microsoft Sans Serif"/>
              </a:rPr>
              <a:t>is </a:t>
            </a:r>
            <a:r>
              <a:rPr sz="1100" spc="-30" dirty="0">
                <a:latin typeface="Microsoft Sans Serif"/>
                <a:cs typeface="Microsoft Sans Serif"/>
              </a:rPr>
              <a:t>change in </a:t>
            </a:r>
            <a:r>
              <a:rPr sz="1100" spc="-25" dirty="0">
                <a:latin typeface="Microsoft Sans Serif"/>
                <a:cs typeface="Microsoft Sans Serif"/>
              </a:rPr>
              <a:t>quantity </a:t>
            </a:r>
            <a:r>
              <a:rPr sz="1100" spc="-35" dirty="0">
                <a:latin typeface="Microsoft Sans Serif"/>
                <a:cs typeface="Microsoft Sans Serif"/>
              </a:rPr>
              <a:t>demanded, </a:t>
            </a:r>
            <a:r>
              <a:rPr sz="1100" spc="-40" dirty="0">
                <a:latin typeface="Microsoft Sans Serif"/>
                <a:cs typeface="Microsoft Sans Serif"/>
              </a:rPr>
              <a:t>∆</a:t>
            </a:r>
            <a:r>
              <a:rPr sz="1100" i="1" spc="-40" dirty="0">
                <a:latin typeface="Arial"/>
                <a:cs typeface="Arial"/>
              </a:rPr>
              <a:t>P</a:t>
            </a:r>
            <a:r>
              <a:rPr sz="1100" i="1" spc="-35" dirty="0">
                <a:latin typeface="Arial"/>
                <a:cs typeface="Arial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is </a:t>
            </a:r>
            <a:r>
              <a:rPr sz="1100" spc="-35" dirty="0">
                <a:latin typeface="Microsoft Sans Serif"/>
                <a:cs typeface="Microsoft Sans Serif"/>
              </a:rPr>
              <a:t>change </a:t>
            </a:r>
            <a:r>
              <a:rPr sz="1100" spc="-15" dirty="0">
                <a:latin typeface="Microsoft Sans Serif"/>
                <a:cs typeface="Microsoft Sans Serif"/>
              </a:rPr>
              <a:t>in </a:t>
            </a:r>
            <a:r>
              <a:rPr sz="1100" spc="-25" dirty="0">
                <a:latin typeface="Microsoft Sans Serif"/>
                <a:cs typeface="Microsoft Sans Serif"/>
              </a:rPr>
              <a:t>price, </a:t>
            </a:r>
            <a:r>
              <a:rPr sz="1100" spc="-40" dirty="0">
                <a:latin typeface="Microsoft Sans Serif"/>
                <a:cs typeface="Microsoft Sans Serif"/>
              </a:rPr>
              <a:t>P </a:t>
            </a:r>
            <a:r>
              <a:rPr sz="1100" spc="-10" dirty="0">
                <a:latin typeface="Microsoft Sans Serif"/>
                <a:cs typeface="Microsoft Sans Serif"/>
              </a:rPr>
              <a:t>is </a:t>
            </a:r>
            <a:r>
              <a:rPr sz="1100" spc="-25" dirty="0">
                <a:latin typeface="Microsoft Sans Serif"/>
                <a:cs typeface="Microsoft Sans Serif"/>
              </a:rPr>
              <a:t>price </a:t>
            </a:r>
            <a:r>
              <a:rPr sz="1100" spc="-2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of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the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commodity,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and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Q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the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quantity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demanded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of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the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commodity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452755" marR="60325">
              <a:lnSpc>
                <a:spcPct val="102800"/>
              </a:lnSpc>
              <a:spcBef>
                <a:spcPts val="275"/>
              </a:spcBef>
            </a:pPr>
            <a:r>
              <a:rPr sz="1100" spc="-35" dirty="0">
                <a:latin typeface="Microsoft Sans Serif"/>
                <a:cs typeface="Microsoft Sans Serif"/>
              </a:rPr>
              <a:t>Another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method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use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to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calculate elasticity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of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demand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uses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average </a:t>
            </a:r>
            <a:r>
              <a:rPr sz="1100" spc="-2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values of </a:t>
            </a:r>
            <a:r>
              <a:rPr sz="1100" spc="-25" dirty="0">
                <a:latin typeface="Microsoft Sans Serif"/>
                <a:cs typeface="Microsoft Sans Serif"/>
              </a:rPr>
              <a:t>the </a:t>
            </a:r>
            <a:r>
              <a:rPr sz="1100" spc="-30" dirty="0">
                <a:latin typeface="Microsoft Sans Serif"/>
                <a:cs typeface="Microsoft Sans Serif"/>
              </a:rPr>
              <a:t>two </a:t>
            </a:r>
            <a:r>
              <a:rPr sz="1100" spc="-25" dirty="0">
                <a:latin typeface="Microsoft Sans Serif"/>
                <a:cs typeface="Microsoft Sans Serif"/>
              </a:rPr>
              <a:t>prices </a:t>
            </a:r>
            <a:r>
              <a:rPr sz="1100" spc="-40" dirty="0">
                <a:latin typeface="Microsoft Sans Serif"/>
                <a:cs typeface="Microsoft Sans Serif"/>
              </a:rPr>
              <a:t>and </a:t>
            </a:r>
            <a:r>
              <a:rPr sz="1100" spc="-25" dirty="0">
                <a:latin typeface="Microsoft Sans Serif"/>
                <a:cs typeface="Microsoft Sans Serif"/>
              </a:rPr>
              <a:t>quantities.</a:t>
            </a:r>
            <a:r>
              <a:rPr sz="1100" spc="-2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This </a:t>
            </a:r>
            <a:r>
              <a:rPr sz="1100" spc="-30" dirty="0">
                <a:latin typeface="Microsoft Sans Serif"/>
                <a:cs typeface="Microsoft Sans Serif"/>
              </a:rPr>
              <a:t>formula </a:t>
            </a:r>
            <a:r>
              <a:rPr sz="1100" spc="-5" dirty="0">
                <a:latin typeface="Microsoft Sans Serif"/>
                <a:cs typeface="Microsoft Sans Serif"/>
              </a:rPr>
              <a:t>is </a:t>
            </a:r>
            <a:r>
              <a:rPr sz="1100" spc="-30" dirty="0">
                <a:latin typeface="Microsoft Sans Serif"/>
                <a:cs typeface="Microsoft Sans Serif"/>
              </a:rPr>
              <a:t>referred to </a:t>
            </a:r>
            <a:r>
              <a:rPr sz="1100" spc="-20" dirty="0">
                <a:latin typeface="Microsoft Sans Serif"/>
                <a:cs typeface="Microsoft Sans Serif"/>
              </a:rPr>
              <a:t>as </a:t>
            </a:r>
            <a:r>
              <a:rPr sz="1100" spc="-15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arc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elasticity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5" dirty="0">
                <a:latin typeface="Microsoft Sans Serif"/>
                <a:cs typeface="Microsoft Sans Serif"/>
              </a:rPr>
              <a:t>of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demand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and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given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as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832610" y="2772867"/>
            <a:ext cx="908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spc="25" dirty="0">
                <a:latin typeface="Arial"/>
                <a:cs typeface="Arial"/>
              </a:rPr>
              <a:t>ϵ</a:t>
            </a:r>
            <a:endParaRPr sz="11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980945" y="2696667"/>
            <a:ext cx="110490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50" spc="37" baseline="-30303" dirty="0">
                <a:latin typeface="Microsoft Sans Serif"/>
                <a:cs typeface="Microsoft Sans Serif"/>
              </a:rPr>
              <a:t>=</a:t>
            </a:r>
            <a:r>
              <a:rPr sz="1650" spc="22" baseline="-30303" dirty="0">
                <a:latin typeface="Microsoft Sans Serif"/>
                <a:cs typeface="Microsoft Sans Serif"/>
              </a:rPr>
              <a:t> </a:t>
            </a:r>
            <a:r>
              <a:rPr sz="1650" spc="-217" baseline="-30303" dirty="0">
                <a:latin typeface="Microsoft Sans Serif"/>
                <a:cs typeface="Microsoft Sans Serif"/>
              </a:rPr>
              <a:t> </a:t>
            </a:r>
            <a:r>
              <a:rPr sz="1650" spc="37" baseline="5050" dirty="0">
                <a:latin typeface="Microsoft Sans Serif"/>
                <a:cs typeface="Microsoft Sans Serif"/>
              </a:rPr>
              <a:t>∆</a:t>
            </a:r>
            <a:r>
              <a:rPr sz="1650" i="1" spc="67" baseline="5050" dirty="0">
                <a:latin typeface="Arial"/>
                <a:cs typeface="Arial"/>
              </a:rPr>
              <a:t>Q</a:t>
            </a:r>
            <a:r>
              <a:rPr sz="1650" i="1" spc="-157" baseline="5050" dirty="0">
                <a:latin typeface="Arial"/>
                <a:cs typeface="Arial"/>
              </a:rPr>
              <a:t> </a:t>
            </a:r>
            <a:r>
              <a:rPr sz="1650" i="1" spc="52" baseline="-30303" dirty="0">
                <a:latin typeface="Arial"/>
                <a:cs typeface="Arial"/>
              </a:rPr>
              <a:t>X</a:t>
            </a:r>
            <a:r>
              <a:rPr sz="1650" i="1" spc="104" baseline="-30303" dirty="0">
                <a:latin typeface="Arial"/>
                <a:cs typeface="Arial"/>
              </a:rPr>
              <a:t> </a:t>
            </a:r>
            <a:r>
              <a:rPr sz="1650" i="1" spc="82" baseline="5050" dirty="0">
                <a:latin typeface="Arial"/>
                <a:cs typeface="Arial"/>
              </a:rPr>
              <a:t>P</a:t>
            </a:r>
            <a:r>
              <a:rPr sz="700" spc="-10" dirty="0">
                <a:latin typeface="Microsoft Sans Serif"/>
                <a:cs typeface="Microsoft Sans Serif"/>
              </a:rPr>
              <a:t>1</a:t>
            </a:r>
            <a:r>
              <a:rPr sz="1650" spc="22" baseline="5050" dirty="0">
                <a:latin typeface="Microsoft Sans Serif"/>
                <a:cs typeface="Microsoft Sans Serif"/>
              </a:rPr>
              <a:t> </a:t>
            </a:r>
            <a:r>
              <a:rPr sz="1650" spc="37" baseline="5050" dirty="0">
                <a:latin typeface="Microsoft Sans Serif"/>
                <a:cs typeface="Microsoft Sans Serif"/>
              </a:rPr>
              <a:t>+</a:t>
            </a:r>
            <a:r>
              <a:rPr sz="1650" spc="-44" baseline="5050" dirty="0">
                <a:latin typeface="Microsoft Sans Serif"/>
                <a:cs typeface="Microsoft Sans Serif"/>
              </a:rPr>
              <a:t> </a:t>
            </a:r>
            <a:r>
              <a:rPr sz="1650" i="1" spc="75" baseline="5050" dirty="0">
                <a:latin typeface="Arial"/>
                <a:cs typeface="Arial"/>
              </a:rPr>
              <a:t>P</a:t>
            </a:r>
            <a:r>
              <a:rPr sz="700" spc="35" dirty="0">
                <a:latin typeface="Microsoft Sans Serif"/>
                <a:cs typeface="Microsoft Sans Serif"/>
              </a:rPr>
              <a:t>2</a:t>
            </a:r>
            <a:r>
              <a:rPr sz="1650" baseline="5050" dirty="0">
                <a:latin typeface="Microsoft Sans Serif"/>
                <a:cs typeface="Microsoft Sans Serif"/>
              </a:rPr>
              <a:t> </a:t>
            </a:r>
            <a:endParaRPr sz="1650" baseline="5050">
              <a:latin typeface="Microsoft Sans Serif"/>
              <a:cs typeface="Microsoft Sans Serif"/>
            </a:endParaRPr>
          </a:p>
        </p:txBody>
      </p:sp>
      <p:pic>
        <p:nvPicPr>
          <p:cNvPr id="29" name="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670" y="623315"/>
            <a:ext cx="64770" cy="64769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0670" y="832865"/>
            <a:ext cx="64770" cy="64769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0670" y="1771395"/>
            <a:ext cx="64770" cy="64769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0670" y="2152929"/>
            <a:ext cx="64770" cy="64769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1890522" y="2866584"/>
            <a:ext cx="78740" cy="1244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700" i="1" spc="25" dirty="0">
                <a:latin typeface="Arial"/>
                <a:cs typeface="Arial"/>
              </a:rPr>
              <a:t>p</a:t>
            </a:r>
            <a:endParaRPr sz="7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162048" y="2869164"/>
            <a:ext cx="229235" cy="184785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100" spc="55" dirty="0">
                <a:latin typeface="Microsoft Sans Serif"/>
                <a:cs typeface="Microsoft Sans Serif"/>
              </a:rPr>
              <a:t>∆</a:t>
            </a:r>
            <a:r>
              <a:rPr sz="1100" i="1" spc="75" dirty="0">
                <a:latin typeface="Arial"/>
                <a:cs typeface="Arial"/>
              </a:rPr>
              <a:t>P</a:t>
            </a:r>
            <a:endParaRPr sz="11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2524760" y="2869164"/>
            <a:ext cx="548005" cy="1854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50" i="1" spc="44" baseline="5050" dirty="0">
                <a:latin typeface="Arial"/>
                <a:cs typeface="Arial"/>
              </a:rPr>
              <a:t>Q</a:t>
            </a:r>
            <a:r>
              <a:rPr sz="700" spc="15" dirty="0">
                <a:latin typeface="Microsoft Sans Serif"/>
                <a:cs typeface="Microsoft Sans Serif"/>
              </a:rPr>
              <a:t>1</a:t>
            </a:r>
            <a:r>
              <a:rPr sz="1650" spc="-7" baseline="5050" dirty="0">
                <a:latin typeface="Microsoft Sans Serif"/>
                <a:cs typeface="Microsoft Sans Serif"/>
              </a:rPr>
              <a:t> </a:t>
            </a:r>
            <a:r>
              <a:rPr sz="1650" spc="37" baseline="5050" dirty="0">
                <a:latin typeface="Microsoft Sans Serif"/>
                <a:cs typeface="Microsoft Sans Serif"/>
              </a:rPr>
              <a:t>+</a:t>
            </a:r>
            <a:r>
              <a:rPr sz="1650" spc="-82" baseline="5050" dirty="0">
                <a:latin typeface="Microsoft Sans Serif"/>
                <a:cs typeface="Microsoft Sans Serif"/>
              </a:rPr>
              <a:t> </a:t>
            </a:r>
            <a:r>
              <a:rPr sz="1650" i="1" spc="82" baseline="5050" dirty="0">
                <a:latin typeface="Arial"/>
                <a:cs typeface="Arial"/>
              </a:rPr>
              <a:t>Q</a:t>
            </a:r>
            <a:r>
              <a:rPr sz="700" spc="15" dirty="0">
                <a:latin typeface="Microsoft Sans Serif"/>
                <a:cs typeface="Microsoft Sans Serif"/>
              </a:rPr>
              <a:t>2</a:t>
            </a:r>
            <a:r>
              <a:rPr sz="1650" baseline="5050" dirty="0">
                <a:latin typeface="Microsoft Sans Serif"/>
                <a:cs typeface="Microsoft Sans Serif"/>
              </a:rPr>
              <a:t> </a:t>
            </a:r>
            <a:endParaRPr sz="1650" baseline="5050">
              <a:latin typeface="Microsoft Sans Serif"/>
              <a:cs typeface="Microsoft Sans Serif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-12700" y="3027489"/>
            <a:ext cx="61594" cy="177800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1050" dirty="0">
                <a:latin typeface="Microsoft Sans Serif"/>
                <a:cs typeface="Microsoft Sans Serif"/>
              </a:rPr>
              <a:t> </a:t>
            </a:r>
            <a:endParaRPr sz="1050">
              <a:latin typeface="Microsoft Sans Serif"/>
              <a:cs typeface="Microsoft Sans Serif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043553" y="3346357"/>
            <a:ext cx="45720" cy="1117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534915" y="3346357"/>
            <a:ext cx="45720" cy="1117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-12700" y="3396745"/>
            <a:ext cx="41275" cy="914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450" dirty="0">
                <a:latin typeface="Microsoft Sans Serif"/>
                <a:cs typeface="Microsoft Sans Serif"/>
              </a:rPr>
              <a:t> </a:t>
            </a:r>
            <a:endParaRPr sz="4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" y="63449"/>
            <a:ext cx="1986280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Price</a:t>
            </a:r>
            <a:r>
              <a:rPr spc="50" dirty="0"/>
              <a:t> </a:t>
            </a:r>
            <a:r>
              <a:rPr spc="-35" dirty="0"/>
              <a:t>elasticity</a:t>
            </a:r>
            <a:r>
              <a:rPr spc="100" dirty="0"/>
              <a:t> </a:t>
            </a:r>
            <a:r>
              <a:rPr spc="-55" dirty="0"/>
              <a:t>of</a:t>
            </a:r>
            <a:r>
              <a:rPr spc="50" dirty="0"/>
              <a:t> </a:t>
            </a:r>
            <a:r>
              <a:rPr spc="-45" dirty="0"/>
              <a:t>Example</a:t>
            </a:r>
          </a:p>
        </p:txBody>
      </p:sp>
      <p:sp>
        <p:nvSpPr>
          <p:cNvPr id="3" name="object 3"/>
          <p:cNvSpPr/>
          <p:nvPr/>
        </p:nvSpPr>
        <p:spPr>
          <a:xfrm>
            <a:off x="2967354" y="324929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6729" y="325373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479"/>
                </a:moveTo>
                <a:lnTo>
                  <a:pt x="43180" y="30479"/>
                </a:lnTo>
                <a:lnTo>
                  <a:pt x="4318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ln w="5060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45154" y="324929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242310" y="3240414"/>
            <a:ext cx="203200" cy="55880"/>
            <a:chOff x="3242310" y="3240414"/>
            <a:chExt cx="203200" cy="55880"/>
          </a:xfrm>
        </p:grpSpPr>
        <p:sp>
          <p:nvSpPr>
            <p:cNvPr id="7" name="object 7"/>
            <p:cNvSpPr/>
            <p:nvPr/>
          </p:nvSpPr>
          <p:spPr>
            <a:xfrm>
              <a:off x="3305175" y="3242944"/>
              <a:ext cx="63500" cy="50800"/>
            </a:xfrm>
            <a:custGeom>
              <a:avLst/>
              <a:gdLst/>
              <a:ahLst/>
              <a:cxnLst/>
              <a:rect l="l" t="t" r="r" b="b"/>
              <a:pathLst>
                <a:path w="63500" h="50800">
                  <a:moveTo>
                    <a:pt x="0" y="50800"/>
                  </a:moveTo>
                  <a:lnTo>
                    <a:pt x="43179" y="50800"/>
                  </a:lnTo>
                  <a:lnTo>
                    <a:pt x="43179" y="20955"/>
                  </a:lnTo>
                  <a:lnTo>
                    <a:pt x="0" y="20955"/>
                  </a:lnTo>
                  <a:lnTo>
                    <a:pt x="0" y="50800"/>
                  </a:lnTo>
                  <a:close/>
                </a:path>
                <a:path w="63500" h="50800">
                  <a:moveTo>
                    <a:pt x="10160" y="20320"/>
                  </a:moveTo>
                  <a:lnTo>
                    <a:pt x="10160" y="10160"/>
                  </a:lnTo>
                  <a:lnTo>
                    <a:pt x="53339" y="10160"/>
                  </a:lnTo>
                  <a:lnTo>
                    <a:pt x="53339" y="40640"/>
                  </a:lnTo>
                  <a:lnTo>
                    <a:pt x="43179" y="40640"/>
                  </a:lnTo>
                </a:path>
                <a:path w="63500" h="50800">
                  <a:moveTo>
                    <a:pt x="20320" y="10160"/>
                  </a:moveTo>
                  <a:lnTo>
                    <a:pt x="20320" y="0"/>
                  </a:lnTo>
                  <a:lnTo>
                    <a:pt x="63500" y="0"/>
                  </a:lnTo>
                  <a:lnTo>
                    <a:pt x="63500" y="30480"/>
                  </a:lnTo>
                  <a:lnTo>
                    <a:pt x="53339" y="30480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42310" y="324929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517900" y="3239148"/>
            <a:ext cx="203200" cy="58419"/>
            <a:chOff x="3517900" y="3239148"/>
            <a:chExt cx="203200" cy="58419"/>
          </a:xfrm>
        </p:grpSpPr>
        <p:sp>
          <p:nvSpPr>
            <p:cNvPr id="10" name="object 10"/>
            <p:cNvSpPr/>
            <p:nvPr/>
          </p:nvSpPr>
          <p:spPr>
            <a:xfrm>
              <a:off x="3606800" y="325564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7900" y="324929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4100" y="324294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792854" y="3239148"/>
            <a:ext cx="203200" cy="58419"/>
            <a:chOff x="3792854" y="3239148"/>
            <a:chExt cx="203200" cy="58419"/>
          </a:xfrm>
        </p:grpSpPr>
        <p:sp>
          <p:nvSpPr>
            <p:cNvPr id="14" name="object 14"/>
            <p:cNvSpPr/>
            <p:nvPr/>
          </p:nvSpPr>
          <p:spPr>
            <a:xfrm>
              <a:off x="3869054" y="324294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92854" y="324929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69054" y="328104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4145279" y="324294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2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326264" y="3240414"/>
            <a:ext cx="238760" cy="57150"/>
            <a:chOff x="4326264" y="3240414"/>
            <a:chExt cx="238760" cy="57150"/>
          </a:xfrm>
        </p:grpSpPr>
        <p:sp>
          <p:nvSpPr>
            <p:cNvPr id="19" name="object 19"/>
            <p:cNvSpPr/>
            <p:nvPr/>
          </p:nvSpPr>
          <p:spPr>
            <a:xfrm>
              <a:off x="4451350" y="327342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19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23410" y="3246754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479" y="15239"/>
                  </a:moveTo>
                  <a:lnTo>
                    <a:pt x="30479" y="6350"/>
                  </a:lnTo>
                  <a:lnTo>
                    <a:pt x="23494" y="0"/>
                  </a:lnTo>
                  <a:lnTo>
                    <a:pt x="15239" y="0"/>
                  </a:lnTo>
                  <a:lnTo>
                    <a:pt x="6985" y="0"/>
                  </a:lnTo>
                  <a:lnTo>
                    <a:pt x="0" y="6350"/>
                  </a:lnTo>
                  <a:lnTo>
                    <a:pt x="0" y="15239"/>
                  </a:lnTo>
                  <a:lnTo>
                    <a:pt x="0" y="23494"/>
                  </a:lnTo>
                  <a:lnTo>
                    <a:pt x="6985" y="30480"/>
                  </a:lnTo>
                  <a:lnTo>
                    <a:pt x="15239" y="30480"/>
                  </a:lnTo>
                  <a:lnTo>
                    <a:pt x="23494" y="30480"/>
                  </a:lnTo>
                  <a:lnTo>
                    <a:pt x="30479" y="23494"/>
                  </a:lnTo>
                  <a:lnTo>
                    <a:pt x="30479" y="15239"/>
                  </a:lnTo>
                  <a:close/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28795" y="3242944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39" y="50800"/>
                  </a:moveTo>
                  <a:lnTo>
                    <a:pt x="50164" y="48895"/>
                  </a:lnTo>
                  <a:lnTo>
                    <a:pt x="58419" y="43815"/>
                  </a:lnTo>
                  <a:lnTo>
                    <a:pt x="63500" y="35560"/>
                  </a:lnTo>
                  <a:lnTo>
                    <a:pt x="66039" y="25400"/>
                  </a:lnTo>
                  <a:lnTo>
                    <a:pt x="63500" y="15875"/>
                  </a:lnTo>
                  <a:lnTo>
                    <a:pt x="58419" y="7620"/>
                  </a:lnTo>
                  <a:lnTo>
                    <a:pt x="50164" y="2540"/>
                  </a:lnTo>
                  <a:lnTo>
                    <a:pt x="40639" y="0"/>
                  </a:lnTo>
                  <a:lnTo>
                    <a:pt x="30479" y="2540"/>
                  </a:lnTo>
                  <a:lnTo>
                    <a:pt x="22225" y="7620"/>
                  </a:lnTo>
                  <a:lnTo>
                    <a:pt x="17144" y="15875"/>
                  </a:lnTo>
                  <a:lnTo>
                    <a:pt x="15239" y="25400"/>
                  </a:lnTo>
                </a:path>
                <a:path w="233679" h="50800">
                  <a:moveTo>
                    <a:pt x="30479" y="17780"/>
                  </a:moveTo>
                  <a:lnTo>
                    <a:pt x="15239" y="30480"/>
                  </a:lnTo>
                  <a:lnTo>
                    <a:pt x="0" y="17780"/>
                  </a:lnTo>
                </a:path>
                <a:path w="233679" h="50800">
                  <a:moveTo>
                    <a:pt x="193039" y="50800"/>
                  </a:moveTo>
                  <a:lnTo>
                    <a:pt x="182879" y="48895"/>
                  </a:lnTo>
                  <a:lnTo>
                    <a:pt x="174625" y="43815"/>
                  </a:lnTo>
                  <a:lnTo>
                    <a:pt x="169544" y="35560"/>
                  </a:lnTo>
                  <a:lnTo>
                    <a:pt x="167639" y="25400"/>
                  </a:lnTo>
                  <a:lnTo>
                    <a:pt x="169544" y="15875"/>
                  </a:lnTo>
                  <a:lnTo>
                    <a:pt x="174625" y="7620"/>
                  </a:lnTo>
                  <a:lnTo>
                    <a:pt x="182879" y="2540"/>
                  </a:lnTo>
                  <a:lnTo>
                    <a:pt x="193039" y="0"/>
                  </a:lnTo>
                  <a:lnTo>
                    <a:pt x="202564" y="2540"/>
                  </a:lnTo>
                  <a:lnTo>
                    <a:pt x="210819" y="7620"/>
                  </a:lnTo>
                  <a:lnTo>
                    <a:pt x="215900" y="15875"/>
                  </a:lnTo>
                  <a:lnTo>
                    <a:pt x="218439" y="25400"/>
                  </a:lnTo>
                </a:path>
                <a:path w="233679" h="50800">
                  <a:moveTo>
                    <a:pt x="233679" y="17780"/>
                  </a:moveTo>
                  <a:lnTo>
                    <a:pt x="218439" y="30480"/>
                  </a:lnTo>
                  <a:lnTo>
                    <a:pt x="203200" y="17780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670" y="1292605"/>
            <a:ext cx="64770" cy="64769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509905" y="1595119"/>
            <a:ext cx="114300" cy="266065"/>
            <a:chOff x="509905" y="1595119"/>
            <a:chExt cx="114300" cy="266065"/>
          </a:xfrm>
        </p:grpSpPr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905" y="1595119"/>
              <a:ext cx="114300" cy="1143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905" y="1746884"/>
              <a:ext cx="114300" cy="114300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-38100" y="319785"/>
            <a:ext cx="4519930" cy="24923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ts val="1165"/>
              </a:lnSpc>
              <a:spcBef>
                <a:spcPts val="105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381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381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381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38100">
              <a:lnSpc>
                <a:spcPts val="1145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38100">
              <a:lnSpc>
                <a:spcPts val="1060"/>
              </a:lnSpc>
            </a:pPr>
            <a:r>
              <a:rPr sz="900" dirty="0">
                <a:latin typeface="Microsoft Sans Serif"/>
                <a:cs typeface="Microsoft Sans Serif"/>
              </a:rPr>
              <a:t> </a:t>
            </a:r>
            <a:endParaRPr sz="900">
              <a:latin typeface="Microsoft Sans Serif"/>
              <a:cs typeface="Microsoft Sans Serif"/>
            </a:endParaRPr>
          </a:p>
          <a:p>
            <a:pPr marL="452755" marR="55880">
              <a:lnSpc>
                <a:spcPts val="1180"/>
              </a:lnSpc>
              <a:spcBef>
                <a:spcPts val="390"/>
              </a:spcBef>
            </a:pPr>
            <a:r>
              <a:rPr sz="1100" spc="-35" dirty="0">
                <a:latin typeface="Microsoft Sans Serif"/>
                <a:cs typeface="Microsoft Sans Serif"/>
              </a:rPr>
              <a:t>Example: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As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price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falls </a:t>
            </a:r>
            <a:r>
              <a:rPr sz="1100" spc="-35" dirty="0">
                <a:latin typeface="Microsoft Sans Serif"/>
                <a:cs typeface="Microsoft Sans Serif"/>
              </a:rPr>
              <a:t>from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GH100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to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GH75,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quantity </a:t>
            </a:r>
            <a:r>
              <a:rPr sz="1100" spc="-40" dirty="0">
                <a:latin typeface="Microsoft Sans Serif"/>
                <a:cs typeface="Microsoft Sans Serif"/>
              </a:rPr>
              <a:t>demanded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of 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Maize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rises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from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50000 </a:t>
            </a:r>
            <a:r>
              <a:rPr sz="1100" dirty="0">
                <a:latin typeface="Microsoft Sans Serif"/>
                <a:cs typeface="Microsoft Sans Serif"/>
              </a:rPr>
              <a:t>tonnes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to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55000.</a:t>
            </a:r>
            <a:r>
              <a:rPr sz="1100" spc="9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Calculate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583565">
              <a:lnSpc>
                <a:spcPct val="100000"/>
              </a:lnSpc>
              <a:spcBef>
                <a:spcPts val="155"/>
              </a:spcBef>
            </a:pPr>
            <a:r>
              <a:rPr sz="900" spc="-44" baseline="9259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r>
              <a:rPr sz="900" spc="179" baseline="9259" dirty="0">
                <a:latin typeface="Microsoft Sans Serif"/>
                <a:cs typeface="Microsoft Sans Serif"/>
              </a:rPr>
              <a:t>   </a:t>
            </a:r>
            <a:r>
              <a:rPr sz="1000" dirty="0">
                <a:latin typeface="Microsoft Sans Serif"/>
                <a:cs typeface="Microsoft Sans Serif"/>
              </a:rPr>
              <a:t>Point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elasticity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of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demand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583565">
              <a:lnSpc>
                <a:spcPct val="100000"/>
              </a:lnSpc>
              <a:spcBef>
                <a:spcPts val="25"/>
              </a:spcBef>
            </a:pPr>
            <a:r>
              <a:rPr sz="900" spc="-44" baseline="9259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r>
              <a:rPr sz="900" baseline="9259" dirty="0">
                <a:latin typeface="Microsoft Sans Serif"/>
                <a:cs typeface="Microsoft Sans Serif"/>
              </a:rPr>
              <a:t>    </a:t>
            </a:r>
            <a:r>
              <a:rPr sz="900" spc="60" baseline="9259" dirty="0">
                <a:latin typeface="Microsoft Sans Serif"/>
                <a:cs typeface="Microsoft Sans Serif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a</a:t>
            </a:r>
            <a:r>
              <a:rPr sz="1000" spc="-5" dirty="0">
                <a:latin typeface="Microsoft Sans Serif"/>
                <a:cs typeface="Microsoft Sans Serif"/>
              </a:rPr>
              <a:t>r</a:t>
            </a:r>
            <a:r>
              <a:rPr sz="1000" spc="-45" dirty="0">
                <a:latin typeface="Microsoft Sans Serif"/>
                <a:cs typeface="Microsoft Sans Serif"/>
              </a:rPr>
              <a:t>c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p</a:t>
            </a:r>
            <a:r>
              <a:rPr sz="1000" spc="-25" dirty="0">
                <a:latin typeface="Microsoft Sans Serif"/>
                <a:cs typeface="Microsoft Sans Serif"/>
              </a:rPr>
              <a:t>r</a:t>
            </a:r>
            <a:r>
              <a:rPr sz="1000" spc="5" dirty="0">
                <a:latin typeface="Microsoft Sans Serif"/>
                <a:cs typeface="Microsoft Sans Serif"/>
              </a:rPr>
              <a:t>i</a:t>
            </a:r>
            <a:r>
              <a:rPr sz="1000" spc="-25" dirty="0">
                <a:latin typeface="Microsoft Sans Serif"/>
                <a:cs typeface="Microsoft Sans Serif"/>
              </a:rPr>
              <a:t>c</a:t>
            </a:r>
            <a:r>
              <a:rPr sz="1000" spc="-55" dirty="0">
                <a:latin typeface="Microsoft Sans Serif"/>
                <a:cs typeface="Microsoft Sans Serif"/>
              </a:rPr>
              <a:t>e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e</a:t>
            </a:r>
            <a:r>
              <a:rPr sz="1000" spc="5" dirty="0">
                <a:latin typeface="Microsoft Sans Serif"/>
                <a:cs typeface="Microsoft Sans Serif"/>
              </a:rPr>
              <a:t>l</a:t>
            </a:r>
            <a:r>
              <a:rPr sz="1000" spc="-35" dirty="0">
                <a:latin typeface="Microsoft Sans Serif"/>
                <a:cs typeface="Microsoft Sans Serif"/>
              </a:rPr>
              <a:t>a</a:t>
            </a:r>
            <a:r>
              <a:rPr sz="1000" spc="-50" dirty="0">
                <a:latin typeface="Microsoft Sans Serif"/>
                <a:cs typeface="Microsoft Sans Serif"/>
              </a:rPr>
              <a:t>s</a:t>
            </a:r>
            <a:r>
              <a:rPr sz="1000" spc="-15" dirty="0">
                <a:latin typeface="Microsoft Sans Serif"/>
                <a:cs typeface="Microsoft Sans Serif"/>
              </a:rPr>
              <a:t>ti</a:t>
            </a:r>
            <a:r>
              <a:rPr sz="1000" spc="-50" dirty="0">
                <a:latin typeface="Microsoft Sans Serif"/>
                <a:cs typeface="Microsoft Sans Serif"/>
              </a:rPr>
              <a:t>c</a:t>
            </a:r>
            <a:r>
              <a:rPr sz="1000" spc="-15" dirty="0">
                <a:latin typeface="Microsoft Sans Serif"/>
                <a:cs typeface="Microsoft Sans Serif"/>
              </a:rPr>
              <a:t>i</a:t>
            </a:r>
            <a:r>
              <a:rPr sz="1000" spc="5" dirty="0">
                <a:latin typeface="Microsoft Sans Serif"/>
                <a:cs typeface="Microsoft Sans Serif"/>
              </a:rPr>
              <a:t>t</a:t>
            </a:r>
            <a:r>
              <a:rPr sz="1000" spc="-45" dirty="0">
                <a:latin typeface="Microsoft Sans Serif"/>
                <a:cs typeface="Microsoft Sans Serif"/>
              </a:rPr>
              <a:t>y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o</a:t>
            </a:r>
            <a:r>
              <a:rPr sz="1000" spc="-20" dirty="0">
                <a:latin typeface="Microsoft Sans Serif"/>
                <a:cs typeface="Microsoft Sans Serif"/>
              </a:rPr>
              <a:t>f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deman</a:t>
            </a:r>
            <a:r>
              <a:rPr sz="1000" spc="-30" dirty="0">
                <a:latin typeface="Microsoft Sans Serif"/>
                <a:cs typeface="Microsoft Sans Serif"/>
              </a:rPr>
              <a:t>d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452755">
              <a:lnSpc>
                <a:spcPts val="1285"/>
              </a:lnSpc>
              <a:spcBef>
                <a:spcPts val="330"/>
              </a:spcBef>
            </a:pPr>
            <a:r>
              <a:rPr sz="1100" spc="-30" dirty="0">
                <a:latin typeface="Microsoft Sans Serif"/>
                <a:cs typeface="Microsoft Sans Serif"/>
              </a:rPr>
              <a:t>Note:</a:t>
            </a:r>
            <a:r>
              <a:rPr sz="1100" spc="3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solve</a:t>
            </a:r>
            <a:r>
              <a:rPr sz="1100" spc="-35" dirty="0">
                <a:latin typeface="Microsoft Sans Serif"/>
                <a:cs typeface="Microsoft Sans Serif"/>
              </a:rPr>
              <a:t> the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example </a:t>
            </a:r>
            <a:r>
              <a:rPr sz="1100" spc="-30" dirty="0">
                <a:latin typeface="Microsoft Sans Serif"/>
                <a:cs typeface="Microsoft Sans Serif"/>
              </a:rPr>
              <a:t>on </a:t>
            </a:r>
            <a:r>
              <a:rPr sz="1100" spc="-35" dirty="0">
                <a:latin typeface="Microsoft Sans Serif"/>
                <a:cs typeface="Microsoft Sans Serif"/>
              </a:rPr>
              <a:t>the </a:t>
            </a:r>
            <a:r>
              <a:rPr sz="1100" spc="-30" dirty="0">
                <a:latin typeface="Microsoft Sans Serif"/>
                <a:cs typeface="Microsoft Sans Serif"/>
              </a:rPr>
              <a:t>board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38100">
              <a:lnSpc>
                <a:spcPts val="1145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38100">
              <a:lnSpc>
                <a:spcPts val="114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381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381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38100">
              <a:lnSpc>
                <a:spcPts val="1165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</p:txBody>
      </p:sp>
      <p:pic>
        <p:nvPicPr>
          <p:cNvPr id="27" name="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670" y="1983104"/>
            <a:ext cx="64770" cy="64769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-12700" y="2785916"/>
            <a:ext cx="59690" cy="44704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ts val="1165"/>
              </a:lnSpc>
              <a:spcBef>
                <a:spcPts val="30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65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850" spc="-5" dirty="0">
                <a:latin typeface="Microsoft Sans Serif"/>
                <a:cs typeface="Microsoft Sans Serif"/>
              </a:rPr>
              <a:t> </a:t>
            </a:r>
            <a:endParaRPr sz="850">
              <a:latin typeface="Microsoft Sans Serif"/>
              <a:cs typeface="Microsoft Sans Serif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-12700" y="3396745"/>
            <a:ext cx="330835" cy="914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450" spc="-10" dirty="0">
                <a:latin typeface="Microsoft Sans Serif"/>
                <a:cs typeface="Microsoft Sans Serif"/>
              </a:rPr>
              <a:t>[</a:t>
            </a:r>
            <a:r>
              <a:rPr sz="450" spc="5" dirty="0">
                <a:latin typeface="Microsoft Sans Serif"/>
                <a:cs typeface="Microsoft Sans Serif"/>
              </a:rPr>
              <a:t>T</a:t>
            </a:r>
            <a:r>
              <a:rPr sz="450" spc="-15" dirty="0">
                <a:latin typeface="Microsoft Sans Serif"/>
                <a:cs typeface="Microsoft Sans Serif"/>
              </a:rPr>
              <a:t>y</a:t>
            </a:r>
            <a:r>
              <a:rPr sz="450" spc="10" dirty="0">
                <a:latin typeface="Microsoft Sans Serif"/>
                <a:cs typeface="Microsoft Sans Serif"/>
              </a:rPr>
              <a:t>pe</a:t>
            </a:r>
            <a:r>
              <a:rPr sz="450" spc="-25" dirty="0">
                <a:latin typeface="Microsoft Sans Serif"/>
                <a:cs typeface="Microsoft Sans Serif"/>
              </a:rPr>
              <a:t> </a:t>
            </a:r>
            <a:r>
              <a:rPr sz="450" spc="10" dirty="0">
                <a:latin typeface="Microsoft Sans Serif"/>
                <a:cs typeface="Microsoft Sans Serif"/>
              </a:rPr>
              <a:t>he</a:t>
            </a:r>
            <a:r>
              <a:rPr sz="450" spc="-35" dirty="0">
                <a:latin typeface="Microsoft Sans Serif"/>
                <a:cs typeface="Microsoft Sans Serif"/>
              </a:rPr>
              <a:t>r</a:t>
            </a:r>
            <a:r>
              <a:rPr sz="450" spc="10" dirty="0">
                <a:latin typeface="Microsoft Sans Serif"/>
                <a:cs typeface="Microsoft Sans Serif"/>
              </a:rPr>
              <a:t>e</a:t>
            </a:r>
            <a:r>
              <a:rPr sz="450" spc="-5" dirty="0">
                <a:latin typeface="Microsoft Sans Serif"/>
                <a:cs typeface="Microsoft Sans Serif"/>
              </a:rPr>
              <a:t>]</a:t>
            </a:r>
            <a:r>
              <a:rPr sz="450" dirty="0">
                <a:latin typeface="Microsoft Sans Serif"/>
                <a:cs typeface="Microsoft Sans Serif"/>
              </a:rPr>
              <a:t> </a:t>
            </a:r>
            <a:endParaRPr sz="450">
              <a:latin typeface="Microsoft Sans Serif"/>
              <a:cs typeface="Microsoft Sans Serif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2149855" y="3396745"/>
            <a:ext cx="330835" cy="914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450" spc="-10" dirty="0">
                <a:latin typeface="Microsoft Sans Serif"/>
                <a:cs typeface="Microsoft Sans Serif"/>
              </a:rPr>
              <a:t>[</a:t>
            </a:r>
            <a:r>
              <a:rPr sz="450" spc="5" dirty="0">
                <a:latin typeface="Microsoft Sans Serif"/>
                <a:cs typeface="Microsoft Sans Serif"/>
              </a:rPr>
              <a:t>T</a:t>
            </a:r>
            <a:r>
              <a:rPr sz="450" spc="-15" dirty="0">
                <a:latin typeface="Microsoft Sans Serif"/>
                <a:cs typeface="Microsoft Sans Serif"/>
              </a:rPr>
              <a:t>y</a:t>
            </a:r>
            <a:r>
              <a:rPr sz="450" spc="10" dirty="0">
                <a:latin typeface="Microsoft Sans Serif"/>
                <a:cs typeface="Microsoft Sans Serif"/>
              </a:rPr>
              <a:t>pe</a:t>
            </a:r>
            <a:r>
              <a:rPr sz="450" spc="-25" dirty="0">
                <a:latin typeface="Microsoft Sans Serif"/>
                <a:cs typeface="Microsoft Sans Serif"/>
              </a:rPr>
              <a:t> </a:t>
            </a:r>
            <a:r>
              <a:rPr sz="450" spc="10" dirty="0">
                <a:latin typeface="Microsoft Sans Serif"/>
                <a:cs typeface="Microsoft Sans Serif"/>
              </a:rPr>
              <a:t>he</a:t>
            </a:r>
            <a:r>
              <a:rPr sz="450" spc="-35" dirty="0">
                <a:latin typeface="Microsoft Sans Serif"/>
                <a:cs typeface="Microsoft Sans Serif"/>
              </a:rPr>
              <a:t>r</a:t>
            </a:r>
            <a:r>
              <a:rPr sz="450" spc="10" dirty="0">
                <a:latin typeface="Microsoft Sans Serif"/>
                <a:cs typeface="Microsoft Sans Serif"/>
              </a:rPr>
              <a:t>e</a:t>
            </a:r>
            <a:r>
              <a:rPr sz="450" spc="-5" dirty="0">
                <a:latin typeface="Microsoft Sans Serif"/>
                <a:cs typeface="Microsoft Sans Serif"/>
              </a:rPr>
              <a:t>]</a:t>
            </a:r>
            <a:r>
              <a:rPr sz="450" dirty="0">
                <a:latin typeface="Microsoft Sans Serif"/>
                <a:cs typeface="Microsoft Sans Serif"/>
              </a:rPr>
              <a:t> </a:t>
            </a:r>
            <a:endParaRPr sz="450">
              <a:latin typeface="Microsoft Sans Serif"/>
              <a:cs typeface="Microsoft Sans Serif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312158" y="3396745"/>
            <a:ext cx="315595" cy="914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450" spc="-10" dirty="0">
                <a:latin typeface="Microsoft Sans Serif"/>
                <a:cs typeface="Microsoft Sans Serif"/>
              </a:rPr>
              <a:t>[</a:t>
            </a:r>
            <a:r>
              <a:rPr sz="450" spc="5" dirty="0">
                <a:latin typeface="Microsoft Sans Serif"/>
                <a:cs typeface="Microsoft Sans Serif"/>
              </a:rPr>
              <a:t>T</a:t>
            </a:r>
            <a:r>
              <a:rPr sz="450" spc="-15" dirty="0">
                <a:latin typeface="Microsoft Sans Serif"/>
                <a:cs typeface="Microsoft Sans Serif"/>
              </a:rPr>
              <a:t>y</a:t>
            </a:r>
            <a:r>
              <a:rPr sz="450" spc="10" dirty="0">
                <a:latin typeface="Microsoft Sans Serif"/>
                <a:cs typeface="Microsoft Sans Serif"/>
              </a:rPr>
              <a:t>pe</a:t>
            </a:r>
            <a:r>
              <a:rPr sz="450" spc="-25" dirty="0">
                <a:latin typeface="Microsoft Sans Serif"/>
                <a:cs typeface="Microsoft Sans Serif"/>
              </a:rPr>
              <a:t> </a:t>
            </a:r>
            <a:r>
              <a:rPr sz="450" spc="10" dirty="0">
                <a:latin typeface="Microsoft Sans Serif"/>
                <a:cs typeface="Microsoft Sans Serif"/>
              </a:rPr>
              <a:t>he</a:t>
            </a:r>
            <a:r>
              <a:rPr sz="450" spc="-35" dirty="0">
                <a:latin typeface="Microsoft Sans Serif"/>
                <a:cs typeface="Microsoft Sans Serif"/>
              </a:rPr>
              <a:t>r</a:t>
            </a:r>
            <a:r>
              <a:rPr sz="450" spc="10" dirty="0">
                <a:latin typeface="Microsoft Sans Serif"/>
                <a:cs typeface="Microsoft Sans Serif"/>
              </a:rPr>
              <a:t>e</a:t>
            </a:r>
            <a:r>
              <a:rPr sz="450" dirty="0">
                <a:latin typeface="Microsoft Sans Serif"/>
                <a:cs typeface="Microsoft Sans Serif"/>
              </a:rPr>
              <a:t>]</a:t>
            </a:r>
            <a:endParaRPr sz="4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" y="63449"/>
            <a:ext cx="2798445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Microeconomics</a:t>
            </a:r>
            <a:r>
              <a:rPr spc="135" dirty="0"/>
              <a:t> </a:t>
            </a:r>
            <a:r>
              <a:rPr spc="-45" dirty="0"/>
              <a:t>Vrs</a:t>
            </a:r>
            <a:r>
              <a:rPr spc="120" dirty="0"/>
              <a:t> </a:t>
            </a:r>
            <a:r>
              <a:rPr spc="-45" dirty="0"/>
              <a:t>Macroeconomics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86605" y="3340404"/>
            <a:ext cx="4572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31867" y="3340404"/>
            <a:ext cx="4572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-12700" y="3392220"/>
            <a:ext cx="4127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dirty="0">
                <a:latin typeface="Microsoft Sans Serif"/>
                <a:cs typeface="Microsoft Sans Serif"/>
              </a:rPr>
              <a:t> </a:t>
            </a:r>
            <a:endParaRPr sz="45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67354" y="324738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46729" y="3251200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480"/>
                </a:moveTo>
                <a:lnTo>
                  <a:pt x="43180" y="30480"/>
                </a:lnTo>
                <a:lnTo>
                  <a:pt x="43180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ln w="5060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45154" y="324738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099"/>
                </a:lnTo>
                <a:lnTo>
                  <a:pt x="25400" y="19049"/>
                </a:lnTo>
                <a:lnTo>
                  <a:pt x="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3242310" y="3237874"/>
            <a:ext cx="203200" cy="55880"/>
            <a:chOff x="3242310" y="3237874"/>
            <a:chExt cx="203200" cy="55880"/>
          </a:xfrm>
        </p:grpSpPr>
        <p:sp>
          <p:nvSpPr>
            <p:cNvPr id="10" name="object 10"/>
            <p:cNvSpPr/>
            <p:nvPr/>
          </p:nvSpPr>
          <p:spPr>
            <a:xfrm>
              <a:off x="3305175" y="3240404"/>
              <a:ext cx="63500" cy="50800"/>
            </a:xfrm>
            <a:custGeom>
              <a:avLst/>
              <a:gdLst/>
              <a:ahLst/>
              <a:cxnLst/>
              <a:rect l="l" t="t" r="r" b="b"/>
              <a:pathLst>
                <a:path w="63500" h="50800">
                  <a:moveTo>
                    <a:pt x="0" y="50800"/>
                  </a:moveTo>
                  <a:lnTo>
                    <a:pt x="43179" y="50800"/>
                  </a:lnTo>
                  <a:lnTo>
                    <a:pt x="43179" y="20319"/>
                  </a:lnTo>
                  <a:lnTo>
                    <a:pt x="0" y="20319"/>
                  </a:lnTo>
                  <a:lnTo>
                    <a:pt x="0" y="50800"/>
                  </a:lnTo>
                  <a:close/>
                </a:path>
                <a:path w="63500" h="50800">
                  <a:moveTo>
                    <a:pt x="10160" y="20319"/>
                  </a:moveTo>
                  <a:lnTo>
                    <a:pt x="10160" y="10160"/>
                  </a:lnTo>
                  <a:lnTo>
                    <a:pt x="53339" y="10160"/>
                  </a:lnTo>
                  <a:lnTo>
                    <a:pt x="53339" y="40639"/>
                  </a:lnTo>
                  <a:lnTo>
                    <a:pt x="43179" y="40639"/>
                  </a:lnTo>
                </a:path>
                <a:path w="63500" h="50800">
                  <a:moveTo>
                    <a:pt x="20320" y="10160"/>
                  </a:moveTo>
                  <a:lnTo>
                    <a:pt x="20320" y="0"/>
                  </a:lnTo>
                  <a:lnTo>
                    <a:pt x="63500" y="0"/>
                  </a:lnTo>
                  <a:lnTo>
                    <a:pt x="63500" y="30480"/>
                  </a:lnTo>
                  <a:lnTo>
                    <a:pt x="53339" y="30480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42310" y="324675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517900" y="3236608"/>
            <a:ext cx="203200" cy="58419"/>
            <a:chOff x="3517900" y="3236608"/>
            <a:chExt cx="203200" cy="58419"/>
          </a:xfrm>
        </p:grpSpPr>
        <p:sp>
          <p:nvSpPr>
            <p:cNvPr id="13" name="object 13"/>
            <p:cNvSpPr/>
            <p:nvPr/>
          </p:nvSpPr>
          <p:spPr>
            <a:xfrm>
              <a:off x="3606800" y="3253739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17900" y="324675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94100" y="324040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3792854" y="3236608"/>
            <a:ext cx="203200" cy="58419"/>
            <a:chOff x="3792854" y="3236608"/>
            <a:chExt cx="203200" cy="58419"/>
          </a:xfrm>
        </p:grpSpPr>
        <p:sp>
          <p:nvSpPr>
            <p:cNvPr id="17" name="object 17"/>
            <p:cNvSpPr/>
            <p:nvPr/>
          </p:nvSpPr>
          <p:spPr>
            <a:xfrm>
              <a:off x="3869054" y="324040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792854" y="324675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69054" y="327850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4145279" y="324103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699"/>
                </a:moveTo>
                <a:lnTo>
                  <a:pt x="50800" y="12699"/>
                </a:lnTo>
              </a:path>
              <a:path w="50800" h="50800">
                <a:moveTo>
                  <a:pt x="12700" y="25399"/>
                </a:moveTo>
                <a:lnTo>
                  <a:pt x="50800" y="25399"/>
                </a:lnTo>
              </a:path>
              <a:path w="50800" h="50800">
                <a:moveTo>
                  <a:pt x="0" y="38099"/>
                </a:moveTo>
                <a:lnTo>
                  <a:pt x="38100" y="38099"/>
                </a:lnTo>
              </a:path>
              <a:path w="50800" h="50800">
                <a:moveTo>
                  <a:pt x="12700" y="50799"/>
                </a:moveTo>
                <a:lnTo>
                  <a:pt x="50800" y="50799"/>
                </a:lnTo>
              </a:path>
            </a:pathLst>
          </a:custGeom>
          <a:ln w="7592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4326264" y="3237874"/>
            <a:ext cx="238760" cy="57785"/>
            <a:chOff x="4326264" y="3237874"/>
            <a:chExt cx="238760" cy="57785"/>
          </a:xfrm>
        </p:grpSpPr>
        <p:sp>
          <p:nvSpPr>
            <p:cNvPr id="22" name="object 22"/>
            <p:cNvSpPr/>
            <p:nvPr/>
          </p:nvSpPr>
          <p:spPr>
            <a:xfrm>
              <a:off x="4451350" y="3271519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23410" y="3244214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479" y="15239"/>
                  </a:moveTo>
                  <a:lnTo>
                    <a:pt x="30479" y="6984"/>
                  </a:lnTo>
                  <a:lnTo>
                    <a:pt x="23494" y="0"/>
                  </a:lnTo>
                  <a:lnTo>
                    <a:pt x="15239" y="0"/>
                  </a:lnTo>
                  <a:lnTo>
                    <a:pt x="6985" y="0"/>
                  </a:lnTo>
                  <a:lnTo>
                    <a:pt x="0" y="6984"/>
                  </a:lnTo>
                  <a:lnTo>
                    <a:pt x="0" y="15239"/>
                  </a:lnTo>
                  <a:lnTo>
                    <a:pt x="0" y="23494"/>
                  </a:lnTo>
                  <a:lnTo>
                    <a:pt x="6985" y="30479"/>
                  </a:lnTo>
                  <a:lnTo>
                    <a:pt x="15239" y="30479"/>
                  </a:lnTo>
                  <a:lnTo>
                    <a:pt x="23494" y="30479"/>
                  </a:lnTo>
                  <a:lnTo>
                    <a:pt x="30479" y="23494"/>
                  </a:lnTo>
                  <a:lnTo>
                    <a:pt x="30479" y="15239"/>
                  </a:lnTo>
                  <a:close/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328795" y="3240404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39" y="50800"/>
                  </a:moveTo>
                  <a:lnTo>
                    <a:pt x="50164" y="48894"/>
                  </a:lnTo>
                  <a:lnTo>
                    <a:pt x="58419" y="43180"/>
                  </a:lnTo>
                  <a:lnTo>
                    <a:pt x="63500" y="34925"/>
                  </a:lnTo>
                  <a:lnTo>
                    <a:pt x="66039" y="25400"/>
                  </a:lnTo>
                  <a:lnTo>
                    <a:pt x="63500" y="15239"/>
                  </a:lnTo>
                  <a:lnTo>
                    <a:pt x="58419" y="6985"/>
                  </a:lnTo>
                  <a:lnTo>
                    <a:pt x="50164" y="1904"/>
                  </a:lnTo>
                  <a:lnTo>
                    <a:pt x="40639" y="0"/>
                  </a:lnTo>
                  <a:lnTo>
                    <a:pt x="30479" y="1904"/>
                  </a:lnTo>
                  <a:lnTo>
                    <a:pt x="22225" y="6985"/>
                  </a:lnTo>
                  <a:lnTo>
                    <a:pt x="17144" y="15239"/>
                  </a:lnTo>
                  <a:lnTo>
                    <a:pt x="15239" y="25400"/>
                  </a:lnTo>
                </a:path>
                <a:path w="233679" h="50800">
                  <a:moveTo>
                    <a:pt x="30479" y="17780"/>
                  </a:moveTo>
                  <a:lnTo>
                    <a:pt x="15239" y="30480"/>
                  </a:lnTo>
                  <a:lnTo>
                    <a:pt x="0" y="17780"/>
                  </a:lnTo>
                </a:path>
                <a:path w="233679" h="50800">
                  <a:moveTo>
                    <a:pt x="193039" y="50800"/>
                  </a:moveTo>
                  <a:lnTo>
                    <a:pt x="182879" y="48894"/>
                  </a:lnTo>
                  <a:lnTo>
                    <a:pt x="174625" y="43180"/>
                  </a:lnTo>
                  <a:lnTo>
                    <a:pt x="169544" y="34925"/>
                  </a:lnTo>
                  <a:lnTo>
                    <a:pt x="167639" y="25400"/>
                  </a:lnTo>
                  <a:lnTo>
                    <a:pt x="169544" y="15239"/>
                  </a:lnTo>
                  <a:lnTo>
                    <a:pt x="174625" y="6985"/>
                  </a:lnTo>
                  <a:lnTo>
                    <a:pt x="182879" y="1904"/>
                  </a:lnTo>
                  <a:lnTo>
                    <a:pt x="193039" y="0"/>
                  </a:lnTo>
                  <a:lnTo>
                    <a:pt x="202564" y="1904"/>
                  </a:lnTo>
                  <a:lnTo>
                    <a:pt x="210819" y="6985"/>
                  </a:lnTo>
                  <a:lnTo>
                    <a:pt x="215900" y="15239"/>
                  </a:lnTo>
                  <a:lnTo>
                    <a:pt x="218439" y="25400"/>
                  </a:lnTo>
                </a:path>
                <a:path w="233679" h="50800">
                  <a:moveTo>
                    <a:pt x="233679" y="17780"/>
                  </a:moveTo>
                  <a:lnTo>
                    <a:pt x="218439" y="30480"/>
                  </a:lnTo>
                  <a:lnTo>
                    <a:pt x="203200" y="17780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-12700" y="319785"/>
            <a:ext cx="4404360" cy="2905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165"/>
              </a:lnSpc>
              <a:spcBef>
                <a:spcPts val="105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5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425"/>
              </a:lnSpc>
            </a:pP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427355" marR="309880">
              <a:lnSpc>
                <a:spcPct val="100000"/>
              </a:lnSpc>
              <a:spcBef>
                <a:spcPts val="245"/>
              </a:spcBef>
            </a:pPr>
            <a:r>
              <a:rPr sz="1100" spc="-35" dirty="0">
                <a:latin typeface="Microsoft Sans Serif"/>
                <a:cs typeface="Microsoft Sans Serif"/>
              </a:rPr>
              <a:t>Microeconomics </a:t>
            </a:r>
            <a:r>
              <a:rPr sz="1100" spc="-20" dirty="0">
                <a:latin typeface="Microsoft Sans Serif"/>
                <a:cs typeface="Microsoft Sans Serif"/>
              </a:rPr>
              <a:t>is </a:t>
            </a:r>
            <a:r>
              <a:rPr sz="1100" spc="-35" dirty="0">
                <a:latin typeface="Microsoft Sans Serif"/>
                <a:cs typeface="Microsoft Sans Serif"/>
              </a:rPr>
              <a:t>the </a:t>
            </a:r>
            <a:r>
              <a:rPr sz="1100" spc="-30" dirty="0">
                <a:latin typeface="Microsoft Sans Serif"/>
                <a:cs typeface="Microsoft Sans Serif"/>
              </a:rPr>
              <a:t>study of decision </a:t>
            </a:r>
            <a:r>
              <a:rPr sz="1100" spc="-35" dirty="0">
                <a:latin typeface="Microsoft Sans Serif"/>
                <a:cs typeface="Microsoft Sans Serif"/>
              </a:rPr>
              <a:t>making undertaken by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individuals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(or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households)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and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5" dirty="0">
                <a:latin typeface="Microsoft Sans Serif"/>
                <a:cs typeface="Microsoft Sans Serif"/>
              </a:rPr>
              <a:t>by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firms.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427355" marR="266700">
              <a:lnSpc>
                <a:spcPct val="100000"/>
              </a:lnSpc>
              <a:spcBef>
                <a:spcPts val="365"/>
              </a:spcBef>
            </a:pPr>
            <a:r>
              <a:rPr sz="1100" spc="-20" dirty="0">
                <a:latin typeface="Microsoft Sans Serif"/>
                <a:cs typeface="Microsoft Sans Serif"/>
              </a:rPr>
              <a:t>It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involves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studying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of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demand</a:t>
            </a:r>
            <a:r>
              <a:rPr sz="1100" spc="-25" dirty="0">
                <a:latin typeface="Microsoft Sans Serif"/>
                <a:cs typeface="Microsoft Sans Serif"/>
              </a:rPr>
              <a:t> and</a:t>
            </a:r>
            <a:r>
              <a:rPr sz="1100" spc="-2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supply </a:t>
            </a:r>
            <a:r>
              <a:rPr sz="1100" spc="-20" dirty="0">
                <a:latin typeface="Microsoft Sans Serif"/>
                <a:cs typeface="Microsoft Sans Serif"/>
              </a:rPr>
              <a:t>of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particular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firms or </a:t>
            </a:r>
            <a:r>
              <a:rPr sz="1100" spc="-2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industries,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a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trade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union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action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for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salary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increment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etc.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427355" marR="160020">
              <a:lnSpc>
                <a:spcPct val="100000"/>
              </a:lnSpc>
              <a:spcBef>
                <a:spcPts val="365"/>
              </a:spcBef>
            </a:pPr>
            <a:r>
              <a:rPr sz="1100" spc="-35" dirty="0">
                <a:latin typeface="Microsoft Sans Serif"/>
                <a:cs typeface="Microsoft Sans Serif"/>
              </a:rPr>
              <a:t>Macroeconomics </a:t>
            </a:r>
            <a:r>
              <a:rPr sz="1100" spc="-20" dirty="0">
                <a:latin typeface="Microsoft Sans Serif"/>
                <a:cs typeface="Microsoft Sans Serif"/>
              </a:rPr>
              <a:t>is </a:t>
            </a:r>
            <a:r>
              <a:rPr sz="1100" spc="-35" dirty="0">
                <a:latin typeface="Microsoft Sans Serif"/>
                <a:cs typeface="Microsoft Sans Serif"/>
              </a:rPr>
              <a:t>the </a:t>
            </a:r>
            <a:r>
              <a:rPr sz="1100" spc="-30" dirty="0">
                <a:latin typeface="Microsoft Sans Serif"/>
                <a:cs typeface="Microsoft Sans Serif"/>
              </a:rPr>
              <a:t>part </a:t>
            </a:r>
            <a:r>
              <a:rPr sz="1100" spc="-20" dirty="0">
                <a:latin typeface="Microsoft Sans Serif"/>
                <a:cs typeface="Microsoft Sans Serif"/>
              </a:rPr>
              <a:t>of </a:t>
            </a:r>
            <a:r>
              <a:rPr sz="1100" spc="-35" dirty="0">
                <a:latin typeface="Microsoft Sans Serif"/>
                <a:cs typeface="Microsoft Sans Serif"/>
              </a:rPr>
              <a:t>economic </a:t>
            </a:r>
            <a:r>
              <a:rPr sz="1100" spc="-30" dirty="0">
                <a:latin typeface="Microsoft Sans Serif"/>
                <a:cs typeface="Microsoft Sans Serif"/>
              </a:rPr>
              <a:t>analysis </a:t>
            </a:r>
            <a:r>
              <a:rPr sz="1100" spc="-25" dirty="0">
                <a:latin typeface="Microsoft Sans Serif"/>
                <a:cs typeface="Microsoft Sans Serif"/>
              </a:rPr>
              <a:t>that </a:t>
            </a:r>
            <a:r>
              <a:rPr sz="1100" spc="-30" dirty="0">
                <a:latin typeface="Microsoft Sans Serif"/>
                <a:cs typeface="Microsoft Sans Serif"/>
              </a:rPr>
              <a:t>studies </a:t>
            </a:r>
            <a:r>
              <a:rPr sz="1100" spc="-35" dirty="0">
                <a:latin typeface="Microsoft Sans Serif"/>
                <a:cs typeface="Microsoft Sans Serif"/>
              </a:rPr>
              <a:t>the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behaviour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the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economy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taken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5" dirty="0">
                <a:latin typeface="Microsoft Sans Serif"/>
                <a:cs typeface="Microsoft Sans Serif"/>
              </a:rPr>
              <a:t>as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a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whole.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427355" marR="5080">
              <a:lnSpc>
                <a:spcPct val="101800"/>
              </a:lnSpc>
              <a:spcBef>
                <a:spcPts val="335"/>
              </a:spcBef>
            </a:pPr>
            <a:r>
              <a:rPr sz="1100" spc="-20" dirty="0">
                <a:latin typeface="Microsoft Sans Serif"/>
                <a:cs typeface="Microsoft Sans Serif"/>
              </a:rPr>
              <a:t>It </a:t>
            </a:r>
            <a:r>
              <a:rPr sz="1100" spc="-35" dirty="0">
                <a:latin typeface="Microsoft Sans Serif"/>
                <a:cs typeface="Microsoft Sans Serif"/>
              </a:rPr>
              <a:t>therefore </a:t>
            </a:r>
            <a:r>
              <a:rPr sz="1100" spc="-25" dirty="0">
                <a:latin typeface="Microsoft Sans Serif"/>
                <a:cs typeface="Microsoft Sans Serif"/>
              </a:rPr>
              <a:t>deals </a:t>
            </a:r>
            <a:r>
              <a:rPr sz="1100" spc="-30" dirty="0">
                <a:latin typeface="Microsoft Sans Serif"/>
                <a:cs typeface="Microsoft Sans Serif"/>
              </a:rPr>
              <a:t>with </a:t>
            </a:r>
            <a:r>
              <a:rPr sz="1100" spc="-40" dirty="0">
                <a:latin typeface="Microsoft Sans Serif"/>
                <a:cs typeface="Microsoft Sans Serif"/>
              </a:rPr>
              <a:t>economy-wide </a:t>
            </a:r>
            <a:r>
              <a:rPr sz="1100" spc="-30" dirty="0">
                <a:latin typeface="Microsoft Sans Serif"/>
                <a:cs typeface="Microsoft Sans Serif"/>
              </a:rPr>
              <a:t>problems </a:t>
            </a:r>
            <a:r>
              <a:rPr sz="1100" spc="-20" dirty="0">
                <a:latin typeface="Microsoft Sans Serif"/>
                <a:cs typeface="Microsoft Sans Serif"/>
              </a:rPr>
              <a:t>like </a:t>
            </a:r>
            <a:r>
              <a:rPr sz="1100" spc="-25" dirty="0">
                <a:latin typeface="Microsoft Sans Serif"/>
                <a:cs typeface="Microsoft Sans Serif"/>
              </a:rPr>
              <a:t>the </a:t>
            </a:r>
            <a:r>
              <a:rPr sz="1100" spc="-30" dirty="0">
                <a:latin typeface="Microsoft Sans Serif"/>
                <a:cs typeface="Microsoft Sans Serif"/>
              </a:rPr>
              <a:t>general </a:t>
            </a:r>
            <a:r>
              <a:rPr sz="1100" spc="-20" dirty="0">
                <a:latin typeface="Microsoft Sans Serif"/>
                <a:cs typeface="Microsoft Sans Serif"/>
              </a:rPr>
              <a:t>price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changes,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unemployment,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national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income,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etc.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ts val="1165"/>
              </a:lnSpc>
              <a:spcBef>
                <a:spcPts val="55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5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250"/>
              </a:lnSpc>
            </a:pPr>
            <a:r>
              <a:rPr sz="1050" dirty="0">
                <a:latin typeface="Microsoft Sans Serif"/>
                <a:cs typeface="Microsoft Sans Serif"/>
              </a:rPr>
              <a:t> </a:t>
            </a:r>
            <a:endParaRPr sz="1050">
              <a:latin typeface="Microsoft Sans Serif"/>
              <a:cs typeface="Microsoft Sans Serif"/>
            </a:endParaRPr>
          </a:p>
        </p:txBody>
      </p:sp>
      <p:pic>
        <p:nvPicPr>
          <p:cNvPr id="26" name="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670" y="1053972"/>
            <a:ext cx="64770" cy="64769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0670" y="1435353"/>
            <a:ext cx="64770" cy="64769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0670" y="1816734"/>
            <a:ext cx="64770" cy="64769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0670" y="2198039"/>
            <a:ext cx="64770" cy="64769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" y="63449"/>
            <a:ext cx="1631950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Price </a:t>
            </a:r>
            <a:r>
              <a:rPr spc="-35" dirty="0"/>
              <a:t>elasticity</a:t>
            </a:r>
            <a:r>
              <a:rPr spc="15" dirty="0"/>
              <a:t> </a:t>
            </a:r>
            <a:r>
              <a:rPr spc="-45" dirty="0"/>
              <a:t>ranges</a:t>
            </a:r>
          </a:p>
        </p:txBody>
      </p:sp>
      <p:sp>
        <p:nvSpPr>
          <p:cNvPr id="3" name="object 3"/>
          <p:cNvSpPr/>
          <p:nvPr/>
        </p:nvSpPr>
        <p:spPr>
          <a:xfrm>
            <a:off x="2967354" y="324929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6729" y="325310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480"/>
                </a:moveTo>
                <a:lnTo>
                  <a:pt x="43180" y="30480"/>
                </a:lnTo>
                <a:lnTo>
                  <a:pt x="43180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ln w="5060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45154" y="324929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242310" y="3239779"/>
            <a:ext cx="203200" cy="55880"/>
            <a:chOff x="3242310" y="3239779"/>
            <a:chExt cx="203200" cy="55880"/>
          </a:xfrm>
        </p:grpSpPr>
        <p:sp>
          <p:nvSpPr>
            <p:cNvPr id="7" name="object 7"/>
            <p:cNvSpPr/>
            <p:nvPr/>
          </p:nvSpPr>
          <p:spPr>
            <a:xfrm>
              <a:off x="3305175" y="3242309"/>
              <a:ext cx="63500" cy="50800"/>
            </a:xfrm>
            <a:custGeom>
              <a:avLst/>
              <a:gdLst/>
              <a:ahLst/>
              <a:cxnLst/>
              <a:rect l="l" t="t" r="r" b="b"/>
              <a:pathLst>
                <a:path w="63500" h="50800">
                  <a:moveTo>
                    <a:pt x="0" y="50799"/>
                  </a:moveTo>
                  <a:lnTo>
                    <a:pt x="43179" y="50799"/>
                  </a:lnTo>
                  <a:lnTo>
                    <a:pt x="43179" y="20319"/>
                  </a:lnTo>
                  <a:lnTo>
                    <a:pt x="0" y="20319"/>
                  </a:lnTo>
                  <a:lnTo>
                    <a:pt x="0" y="50799"/>
                  </a:lnTo>
                  <a:close/>
                </a:path>
                <a:path w="63500" h="50800">
                  <a:moveTo>
                    <a:pt x="10160" y="20319"/>
                  </a:moveTo>
                  <a:lnTo>
                    <a:pt x="10160" y="10159"/>
                  </a:lnTo>
                  <a:lnTo>
                    <a:pt x="53339" y="10159"/>
                  </a:lnTo>
                  <a:lnTo>
                    <a:pt x="53339" y="40639"/>
                  </a:lnTo>
                  <a:lnTo>
                    <a:pt x="43179" y="40639"/>
                  </a:lnTo>
                </a:path>
                <a:path w="63500" h="50800">
                  <a:moveTo>
                    <a:pt x="20320" y="10159"/>
                  </a:moveTo>
                  <a:lnTo>
                    <a:pt x="20320" y="0"/>
                  </a:lnTo>
                  <a:lnTo>
                    <a:pt x="63500" y="0"/>
                  </a:lnTo>
                  <a:lnTo>
                    <a:pt x="63500" y="30479"/>
                  </a:lnTo>
                  <a:lnTo>
                    <a:pt x="53339" y="30479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42310" y="3248659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49"/>
                  </a:lnTo>
                  <a:lnTo>
                    <a:pt x="25400" y="38099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099"/>
                  </a:lnTo>
                  <a:lnTo>
                    <a:pt x="203200" y="19049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517900" y="3238513"/>
            <a:ext cx="203200" cy="58419"/>
            <a:chOff x="3517900" y="3238513"/>
            <a:chExt cx="203200" cy="58419"/>
          </a:xfrm>
        </p:grpSpPr>
        <p:sp>
          <p:nvSpPr>
            <p:cNvPr id="10" name="object 10"/>
            <p:cNvSpPr/>
            <p:nvPr/>
          </p:nvSpPr>
          <p:spPr>
            <a:xfrm>
              <a:off x="3606800" y="325564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7900" y="3248659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49"/>
                  </a:lnTo>
                  <a:lnTo>
                    <a:pt x="25400" y="38099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099"/>
                  </a:lnTo>
                  <a:lnTo>
                    <a:pt x="203200" y="19049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4100" y="3242309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399"/>
                  </a:moveTo>
                  <a:lnTo>
                    <a:pt x="50800" y="25399"/>
                  </a:lnTo>
                </a:path>
                <a:path w="50800" h="50800">
                  <a:moveTo>
                    <a:pt x="0" y="38099"/>
                  </a:moveTo>
                  <a:lnTo>
                    <a:pt x="38100" y="38099"/>
                  </a:lnTo>
                </a:path>
                <a:path w="50800" h="50800">
                  <a:moveTo>
                    <a:pt x="12700" y="50799"/>
                  </a:moveTo>
                  <a:lnTo>
                    <a:pt x="50800" y="50799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792854" y="3238513"/>
            <a:ext cx="203200" cy="58419"/>
            <a:chOff x="3792854" y="3238513"/>
            <a:chExt cx="203200" cy="58419"/>
          </a:xfrm>
        </p:grpSpPr>
        <p:sp>
          <p:nvSpPr>
            <p:cNvPr id="14" name="object 14"/>
            <p:cNvSpPr/>
            <p:nvPr/>
          </p:nvSpPr>
          <p:spPr>
            <a:xfrm>
              <a:off x="3869054" y="3242309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699"/>
                  </a:moveTo>
                  <a:lnTo>
                    <a:pt x="50800" y="12699"/>
                  </a:lnTo>
                </a:path>
                <a:path w="50800" h="25400">
                  <a:moveTo>
                    <a:pt x="12700" y="25399"/>
                  </a:moveTo>
                  <a:lnTo>
                    <a:pt x="50800" y="25399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92854" y="3248659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49"/>
                  </a:lnTo>
                  <a:lnTo>
                    <a:pt x="25400" y="38099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099"/>
                  </a:lnTo>
                  <a:lnTo>
                    <a:pt x="203200" y="19049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69054" y="3280409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4145279" y="324294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2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326264" y="3239779"/>
            <a:ext cx="238760" cy="57785"/>
            <a:chOff x="4326264" y="3239779"/>
            <a:chExt cx="238760" cy="57785"/>
          </a:xfrm>
        </p:grpSpPr>
        <p:sp>
          <p:nvSpPr>
            <p:cNvPr id="19" name="object 19"/>
            <p:cNvSpPr/>
            <p:nvPr/>
          </p:nvSpPr>
          <p:spPr>
            <a:xfrm>
              <a:off x="4451350" y="327342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19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23410" y="324611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479" y="15240"/>
                  </a:moveTo>
                  <a:lnTo>
                    <a:pt x="30479" y="6350"/>
                  </a:lnTo>
                  <a:lnTo>
                    <a:pt x="23494" y="0"/>
                  </a:lnTo>
                  <a:lnTo>
                    <a:pt x="15239" y="0"/>
                  </a:lnTo>
                  <a:lnTo>
                    <a:pt x="6985" y="0"/>
                  </a:lnTo>
                  <a:lnTo>
                    <a:pt x="0" y="6350"/>
                  </a:lnTo>
                  <a:lnTo>
                    <a:pt x="0" y="15240"/>
                  </a:lnTo>
                  <a:lnTo>
                    <a:pt x="0" y="23495"/>
                  </a:lnTo>
                  <a:lnTo>
                    <a:pt x="6985" y="30480"/>
                  </a:lnTo>
                  <a:lnTo>
                    <a:pt x="15239" y="30480"/>
                  </a:lnTo>
                  <a:lnTo>
                    <a:pt x="23494" y="30480"/>
                  </a:lnTo>
                  <a:lnTo>
                    <a:pt x="30479" y="23495"/>
                  </a:lnTo>
                  <a:lnTo>
                    <a:pt x="30479" y="15240"/>
                  </a:lnTo>
                  <a:close/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28795" y="3242309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39" y="50799"/>
                  </a:moveTo>
                  <a:lnTo>
                    <a:pt x="50164" y="48259"/>
                  </a:lnTo>
                  <a:lnTo>
                    <a:pt x="58419" y="43179"/>
                  </a:lnTo>
                  <a:lnTo>
                    <a:pt x="63500" y="34924"/>
                  </a:lnTo>
                  <a:lnTo>
                    <a:pt x="66039" y="25399"/>
                  </a:lnTo>
                  <a:lnTo>
                    <a:pt x="63500" y="15239"/>
                  </a:lnTo>
                  <a:lnTo>
                    <a:pt x="58419" y="6984"/>
                  </a:lnTo>
                  <a:lnTo>
                    <a:pt x="50164" y="1904"/>
                  </a:lnTo>
                  <a:lnTo>
                    <a:pt x="40639" y="0"/>
                  </a:lnTo>
                  <a:lnTo>
                    <a:pt x="30479" y="1904"/>
                  </a:lnTo>
                  <a:lnTo>
                    <a:pt x="22225" y="6984"/>
                  </a:lnTo>
                  <a:lnTo>
                    <a:pt x="17144" y="15239"/>
                  </a:lnTo>
                  <a:lnTo>
                    <a:pt x="15239" y="25399"/>
                  </a:lnTo>
                </a:path>
                <a:path w="233679" h="50800">
                  <a:moveTo>
                    <a:pt x="30479" y="17779"/>
                  </a:moveTo>
                  <a:lnTo>
                    <a:pt x="15239" y="30479"/>
                  </a:lnTo>
                  <a:lnTo>
                    <a:pt x="0" y="17779"/>
                  </a:lnTo>
                </a:path>
                <a:path w="233679" h="50800">
                  <a:moveTo>
                    <a:pt x="193039" y="50799"/>
                  </a:moveTo>
                  <a:lnTo>
                    <a:pt x="182879" y="48259"/>
                  </a:lnTo>
                  <a:lnTo>
                    <a:pt x="174625" y="43179"/>
                  </a:lnTo>
                  <a:lnTo>
                    <a:pt x="169544" y="34924"/>
                  </a:lnTo>
                  <a:lnTo>
                    <a:pt x="167639" y="25399"/>
                  </a:lnTo>
                  <a:lnTo>
                    <a:pt x="169544" y="15239"/>
                  </a:lnTo>
                  <a:lnTo>
                    <a:pt x="174625" y="6984"/>
                  </a:lnTo>
                  <a:lnTo>
                    <a:pt x="182879" y="1904"/>
                  </a:lnTo>
                  <a:lnTo>
                    <a:pt x="193039" y="0"/>
                  </a:lnTo>
                  <a:lnTo>
                    <a:pt x="202564" y="1904"/>
                  </a:lnTo>
                  <a:lnTo>
                    <a:pt x="210819" y="6984"/>
                  </a:lnTo>
                  <a:lnTo>
                    <a:pt x="215900" y="15239"/>
                  </a:lnTo>
                  <a:lnTo>
                    <a:pt x="218439" y="25399"/>
                  </a:lnTo>
                </a:path>
                <a:path w="233679" h="50800">
                  <a:moveTo>
                    <a:pt x="233679" y="17779"/>
                  </a:moveTo>
                  <a:lnTo>
                    <a:pt x="218439" y="30479"/>
                  </a:lnTo>
                  <a:lnTo>
                    <a:pt x="203200" y="17779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905" y="863599"/>
            <a:ext cx="114300" cy="114300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905" y="1471294"/>
            <a:ext cx="114300" cy="114300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905" y="1775459"/>
            <a:ext cx="114300" cy="114300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905" y="2079625"/>
            <a:ext cx="114300" cy="114300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905" y="2381250"/>
            <a:ext cx="114300" cy="114300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-38100" y="319785"/>
            <a:ext cx="4587875" cy="2495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ts val="1165"/>
              </a:lnSpc>
              <a:spcBef>
                <a:spcPts val="105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38100">
              <a:lnSpc>
                <a:spcPts val="1125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38100">
              <a:lnSpc>
                <a:spcPts val="1340"/>
              </a:lnSpc>
            </a:pPr>
            <a:r>
              <a:rPr sz="1150" dirty="0">
                <a:latin typeface="Microsoft Sans Serif"/>
                <a:cs typeface="Microsoft Sans Serif"/>
              </a:rPr>
              <a:t> </a:t>
            </a:r>
            <a:endParaRPr sz="1150">
              <a:latin typeface="Microsoft Sans Serif"/>
              <a:cs typeface="Microsoft Sans Serif"/>
            </a:endParaRPr>
          </a:p>
          <a:p>
            <a:pPr marL="730250" marR="55880" indent="-146685">
              <a:lnSpc>
                <a:spcPct val="101400"/>
              </a:lnSpc>
              <a:spcBef>
                <a:spcPts val="270"/>
              </a:spcBef>
            </a:pPr>
            <a:r>
              <a:rPr sz="900" spc="-44" baseline="13888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r>
              <a:rPr sz="900" spc="179" baseline="13888" dirty="0">
                <a:latin typeface="Microsoft Sans Serif"/>
                <a:cs typeface="Microsoft Sans Serif"/>
              </a:rPr>
              <a:t>   </a:t>
            </a:r>
            <a:r>
              <a:rPr sz="1000" spc="-30" dirty="0">
                <a:latin typeface="Microsoft Sans Serif"/>
                <a:cs typeface="Microsoft Sans Serif"/>
              </a:rPr>
              <a:t>Elastic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demand:</a:t>
            </a:r>
            <a:r>
              <a:rPr sz="1000" spc="-25" dirty="0">
                <a:latin typeface="Microsoft Sans Serif"/>
                <a:cs typeface="Microsoft Sans Serif"/>
              </a:rPr>
              <a:t> A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spc="-40" dirty="0">
                <a:latin typeface="Microsoft Sans Serif"/>
                <a:cs typeface="Microsoft Sans Serif"/>
              </a:rPr>
              <a:t>good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has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45" dirty="0">
                <a:latin typeface="Microsoft Sans Serif"/>
                <a:cs typeface="Microsoft Sans Serif"/>
              </a:rPr>
              <a:t>an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elastic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spc="-40" dirty="0">
                <a:latin typeface="Microsoft Sans Serif"/>
                <a:cs typeface="Microsoft Sans Serif"/>
              </a:rPr>
              <a:t>demand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whenever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the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price 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elasticity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of </a:t>
            </a:r>
            <a:r>
              <a:rPr sz="1000" spc="-40" dirty="0">
                <a:latin typeface="Microsoft Sans Serif"/>
                <a:cs typeface="Microsoft Sans Serif"/>
              </a:rPr>
              <a:t>demand </a:t>
            </a:r>
            <a:r>
              <a:rPr sz="1000" spc="-20" dirty="0">
                <a:latin typeface="Microsoft Sans Serif"/>
                <a:cs typeface="Microsoft Sans Serif"/>
              </a:rPr>
              <a:t>is </a:t>
            </a:r>
            <a:r>
              <a:rPr sz="1000" spc="-30" dirty="0">
                <a:latin typeface="Microsoft Sans Serif"/>
                <a:cs typeface="Microsoft Sans Serif"/>
              </a:rPr>
              <a:t>greater than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one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-40" dirty="0">
                <a:latin typeface="Microsoft Sans Serif"/>
                <a:cs typeface="Microsoft Sans Serif"/>
              </a:rPr>
              <a:t>but</a:t>
            </a:r>
            <a:r>
              <a:rPr sz="1000" spc="-35" dirty="0">
                <a:latin typeface="Microsoft Sans Serif"/>
                <a:cs typeface="Microsoft Sans Serif"/>
              </a:rPr>
              <a:t> not </a:t>
            </a:r>
            <a:r>
              <a:rPr sz="1000" spc="-20" dirty="0">
                <a:latin typeface="Microsoft Sans Serif"/>
                <a:cs typeface="Microsoft Sans Serif"/>
              </a:rPr>
              <a:t>infinity.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That </a:t>
            </a:r>
            <a:r>
              <a:rPr sz="1000" spc="-20" dirty="0">
                <a:latin typeface="Microsoft Sans Serif"/>
                <a:cs typeface="Microsoft Sans Serif"/>
              </a:rPr>
              <a:t>is, </a:t>
            </a:r>
            <a:r>
              <a:rPr sz="1000" spc="-35" dirty="0">
                <a:latin typeface="Microsoft Sans Serif"/>
                <a:cs typeface="Microsoft Sans Serif"/>
              </a:rPr>
              <a:t>a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one </a:t>
            </a:r>
            <a:r>
              <a:rPr sz="1000" spc="-254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percentage</a:t>
            </a:r>
            <a:r>
              <a:rPr sz="1000" spc="20" dirty="0">
                <a:latin typeface="Microsoft Sans Serif"/>
                <a:cs typeface="Microsoft Sans Serif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change</a:t>
            </a:r>
            <a:r>
              <a:rPr sz="1000" spc="25" dirty="0">
                <a:latin typeface="Microsoft Sans Serif"/>
                <a:cs typeface="Microsoft Sans Serif"/>
              </a:rPr>
              <a:t> </a:t>
            </a:r>
            <a:r>
              <a:rPr sz="1000" spc="-50" dirty="0">
                <a:latin typeface="Microsoft Sans Serif"/>
                <a:cs typeface="Microsoft Sans Serif"/>
              </a:rPr>
              <a:t>in</a:t>
            </a:r>
            <a:r>
              <a:rPr sz="1000" spc="45" dirty="0">
                <a:latin typeface="Microsoft Sans Serif"/>
                <a:cs typeface="Microsoft Sans Serif"/>
              </a:rPr>
              <a:t> </a:t>
            </a:r>
            <a:r>
              <a:rPr sz="1000" spc="-50" dirty="0">
                <a:latin typeface="Microsoft Sans Serif"/>
                <a:cs typeface="Microsoft Sans Serif"/>
              </a:rPr>
              <a:t>prices</a:t>
            </a:r>
            <a:r>
              <a:rPr sz="1000" spc="45" dirty="0">
                <a:latin typeface="Microsoft Sans Serif"/>
                <a:cs typeface="Microsoft Sans Serif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causes</a:t>
            </a:r>
            <a:r>
              <a:rPr sz="1000" spc="45" dirty="0">
                <a:latin typeface="Microsoft Sans Serif"/>
                <a:cs typeface="Microsoft Sans Serif"/>
              </a:rPr>
              <a:t> </a:t>
            </a:r>
            <a:r>
              <a:rPr sz="1000" spc="-80" dirty="0">
                <a:latin typeface="Microsoft Sans Serif"/>
                <a:cs typeface="Microsoft Sans Serif"/>
              </a:rPr>
              <a:t>a</a:t>
            </a:r>
            <a:r>
              <a:rPr sz="1000" spc="45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response</a:t>
            </a:r>
            <a:r>
              <a:rPr sz="1000" spc="25" dirty="0">
                <a:latin typeface="Microsoft Sans Serif"/>
                <a:cs typeface="Microsoft Sans Serif"/>
              </a:rPr>
              <a:t> </a:t>
            </a:r>
            <a:r>
              <a:rPr sz="1000" spc="-50" dirty="0">
                <a:latin typeface="Microsoft Sans Serif"/>
                <a:cs typeface="Microsoft Sans Serif"/>
              </a:rPr>
              <a:t>greater</a:t>
            </a:r>
            <a:r>
              <a:rPr sz="1000" spc="50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than</a:t>
            </a:r>
            <a:r>
              <a:rPr sz="1000" spc="50" dirty="0">
                <a:latin typeface="Microsoft Sans Serif"/>
                <a:cs typeface="Microsoft Sans Serif"/>
              </a:rPr>
              <a:t> </a:t>
            </a:r>
            <a:r>
              <a:rPr sz="1000" spc="-70" dirty="0">
                <a:latin typeface="Microsoft Sans Serif"/>
                <a:cs typeface="Microsoft Sans Serif"/>
              </a:rPr>
              <a:t>one</a:t>
            </a:r>
            <a:r>
              <a:rPr sz="1000" spc="50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percent </a:t>
            </a:r>
            <a:r>
              <a:rPr sz="1000" spc="-50" dirty="0">
                <a:latin typeface="Microsoft Sans Serif"/>
                <a:cs typeface="Microsoft Sans Serif"/>
              </a:rPr>
              <a:t> </a:t>
            </a:r>
            <a:r>
              <a:rPr sz="1500" spc="-7" baseline="5555" dirty="0">
                <a:latin typeface="Microsoft Sans Serif"/>
                <a:cs typeface="Microsoft Sans Serif"/>
              </a:rPr>
              <a:t>change</a:t>
            </a:r>
            <a:r>
              <a:rPr sz="1500" spc="60" baseline="5555" dirty="0">
                <a:latin typeface="Microsoft Sans Serif"/>
                <a:cs typeface="Microsoft Sans Serif"/>
              </a:rPr>
              <a:t> </a:t>
            </a:r>
            <a:r>
              <a:rPr sz="1500" baseline="5555" dirty="0">
                <a:latin typeface="Microsoft Sans Serif"/>
                <a:cs typeface="Microsoft Sans Serif"/>
              </a:rPr>
              <a:t>in</a:t>
            </a:r>
            <a:r>
              <a:rPr sz="1500" spc="60" baseline="5555" dirty="0">
                <a:latin typeface="Microsoft Sans Serif"/>
                <a:cs typeface="Microsoft Sans Serif"/>
              </a:rPr>
              <a:t> </a:t>
            </a:r>
            <a:r>
              <a:rPr sz="1500" baseline="5555" dirty="0">
                <a:latin typeface="Microsoft Sans Serif"/>
                <a:cs typeface="Microsoft Sans Serif"/>
              </a:rPr>
              <a:t>quantity.</a:t>
            </a:r>
            <a:r>
              <a:rPr sz="1500" spc="240" baseline="5555" dirty="0">
                <a:latin typeface="Microsoft Sans Serif"/>
                <a:cs typeface="Microsoft Sans Serif"/>
              </a:rPr>
              <a:t> </a:t>
            </a:r>
            <a:r>
              <a:rPr sz="1500" baseline="5555" dirty="0">
                <a:latin typeface="Microsoft Sans Serif"/>
                <a:cs typeface="Microsoft Sans Serif"/>
              </a:rPr>
              <a:t>Thus</a:t>
            </a:r>
            <a:r>
              <a:rPr sz="1500" spc="30" baseline="5555" dirty="0">
                <a:latin typeface="Microsoft Sans Serif"/>
                <a:cs typeface="Microsoft Sans Serif"/>
              </a:rPr>
              <a:t> </a:t>
            </a:r>
            <a:r>
              <a:rPr sz="1500" i="1" spc="7" baseline="5555" dirty="0">
                <a:latin typeface="Arial"/>
                <a:cs typeface="Arial"/>
              </a:rPr>
              <a:t>ϵ</a:t>
            </a:r>
            <a:r>
              <a:rPr sz="650" i="1" spc="5" dirty="0">
                <a:latin typeface="Arial"/>
                <a:cs typeface="Arial"/>
              </a:rPr>
              <a:t>p</a:t>
            </a:r>
            <a:r>
              <a:rPr sz="650" i="1" spc="175" dirty="0">
                <a:latin typeface="Arial"/>
                <a:cs typeface="Arial"/>
              </a:rPr>
              <a:t> </a:t>
            </a:r>
            <a:r>
              <a:rPr sz="1500" i="1" baseline="5555" dirty="0">
                <a:latin typeface="Arial"/>
                <a:cs typeface="Arial"/>
              </a:rPr>
              <a:t>&gt;</a:t>
            </a:r>
            <a:r>
              <a:rPr sz="1500" i="1" spc="-7" baseline="5555" dirty="0">
                <a:latin typeface="Arial"/>
                <a:cs typeface="Arial"/>
              </a:rPr>
              <a:t> </a:t>
            </a:r>
            <a:r>
              <a:rPr sz="1500" spc="-52" baseline="5555" dirty="0">
                <a:latin typeface="Microsoft Sans Serif"/>
                <a:cs typeface="Microsoft Sans Serif"/>
              </a:rPr>
              <a:t>1</a:t>
            </a:r>
            <a:r>
              <a:rPr sz="1500" baseline="5555" dirty="0">
                <a:latin typeface="Microsoft Sans Serif"/>
                <a:cs typeface="Microsoft Sans Serif"/>
              </a:rPr>
              <a:t> </a:t>
            </a:r>
            <a:endParaRPr sz="1500" baseline="5555">
              <a:latin typeface="Microsoft Sans Serif"/>
              <a:cs typeface="Microsoft Sans Serif"/>
            </a:endParaRPr>
          </a:p>
          <a:p>
            <a:pPr marL="443865" algn="ctr">
              <a:lnSpc>
                <a:spcPts val="1155"/>
              </a:lnSpc>
            </a:pPr>
            <a:r>
              <a:rPr sz="900" spc="-44" baseline="9259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r>
              <a:rPr sz="900" spc="179" baseline="9259" dirty="0">
                <a:latin typeface="Microsoft Sans Serif"/>
                <a:cs typeface="Microsoft Sans Serif"/>
              </a:rPr>
              <a:t>   </a:t>
            </a:r>
            <a:r>
              <a:rPr sz="1000" spc="-55" dirty="0">
                <a:latin typeface="Microsoft Sans Serif"/>
                <a:cs typeface="Microsoft Sans Serif"/>
              </a:rPr>
              <a:t>Unit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50" dirty="0">
                <a:latin typeface="Microsoft Sans Serif"/>
                <a:cs typeface="Microsoft Sans Serif"/>
              </a:rPr>
              <a:t>elastic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demand:</a:t>
            </a:r>
            <a:r>
              <a:rPr sz="1000" spc="195" dirty="0">
                <a:latin typeface="Microsoft Sans Serif"/>
                <a:cs typeface="Microsoft Sans Serif"/>
              </a:rPr>
              <a:t> </a:t>
            </a:r>
            <a:r>
              <a:rPr sz="1000" spc="-95" dirty="0">
                <a:latin typeface="Microsoft Sans Serif"/>
                <a:cs typeface="Microsoft Sans Serif"/>
              </a:rPr>
              <a:t>A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65" dirty="0">
                <a:latin typeface="Microsoft Sans Serif"/>
                <a:cs typeface="Microsoft Sans Serif"/>
              </a:rPr>
              <a:t>one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percent</a:t>
            </a:r>
            <a:r>
              <a:rPr sz="1000" spc="75" dirty="0">
                <a:latin typeface="Microsoft Sans Serif"/>
                <a:cs typeface="Microsoft Sans Serif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change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50" dirty="0">
                <a:latin typeface="Microsoft Sans Serif"/>
                <a:cs typeface="Microsoft Sans Serif"/>
              </a:rPr>
              <a:t>in</a:t>
            </a:r>
            <a:r>
              <a:rPr sz="1000" spc="75" dirty="0">
                <a:latin typeface="Microsoft Sans Serif"/>
                <a:cs typeface="Microsoft Sans Serif"/>
              </a:rPr>
              <a:t> </a:t>
            </a:r>
            <a:r>
              <a:rPr sz="1000" spc="-50" dirty="0">
                <a:latin typeface="Microsoft Sans Serif"/>
                <a:cs typeface="Microsoft Sans Serif"/>
              </a:rPr>
              <a:t>price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causes</a:t>
            </a:r>
            <a:r>
              <a:rPr sz="1000" spc="75" dirty="0">
                <a:latin typeface="Microsoft Sans Serif"/>
                <a:cs typeface="Microsoft Sans Serif"/>
              </a:rPr>
              <a:t> </a:t>
            </a:r>
            <a:r>
              <a:rPr sz="1000" spc="-80" dirty="0">
                <a:latin typeface="Microsoft Sans Serif"/>
                <a:cs typeface="Microsoft Sans Serif"/>
              </a:rPr>
              <a:t>a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response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401955" algn="ctr">
              <a:lnSpc>
                <a:spcPts val="1165"/>
              </a:lnSpc>
              <a:spcBef>
                <a:spcPts val="70"/>
              </a:spcBef>
            </a:pPr>
            <a:r>
              <a:rPr sz="1500" baseline="5555" dirty="0">
                <a:latin typeface="Microsoft Sans Serif"/>
                <a:cs typeface="Microsoft Sans Serif"/>
              </a:rPr>
              <a:t>of</a:t>
            </a:r>
            <a:r>
              <a:rPr sz="1500" spc="-7" baseline="5555" dirty="0">
                <a:latin typeface="Microsoft Sans Serif"/>
                <a:cs typeface="Microsoft Sans Serif"/>
              </a:rPr>
              <a:t> </a:t>
            </a:r>
            <a:r>
              <a:rPr sz="1500" spc="-15" baseline="5555" dirty="0">
                <a:latin typeface="Microsoft Sans Serif"/>
                <a:cs typeface="Microsoft Sans Serif"/>
              </a:rPr>
              <a:t>an</a:t>
            </a:r>
            <a:r>
              <a:rPr sz="1500" baseline="5555" dirty="0">
                <a:latin typeface="Microsoft Sans Serif"/>
                <a:cs typeface="Microsoft Sans Serif"/>
              </a:rPr>
              <a:t> </a:t>
            </a:r>
            <a:r>
              <a:rPr sz="1500" spc="-7" baseline="5555" dirty="0">
                <a:latin typeface="Microsoft Sans Serif"/>
                <a:cs typeface="Microsoft Sans Serif"/>
              </a:rPr>
              <a:t>exactly</a:t>
            </a:r>
            <a:r>
              <a:rPr sz="1500" baseline="5555" dirty="0">
                <a:latin typeface="Microsoft Sans Serif"/>
                <a:cs typeface="Microsoft Sans Serif"/>
              </a:rPr>
              <a:t> </a:t>
            </a:r>
            <a:r>
              <a:rPr sz="1500" spc="-15" baseline="5555" dirty="0">
                <a:latin typeface="Microsoft Sans Serif"/>
                <a:cs typeface="Microsoft Sans Serif"/>
              </a:rPr>
              <a:t>one</a:t>
            </a:r>
            <a:r>
              <a:rPr sz="1500" spc="-7" baseline="5555" dirty="0">
                <a:latin typeface="Microsoft Sans Serif"/>
                <a:cs typeface="Microsoft Sans Serif"/>
              </a:rPr>
              <a:t> percent</a:t>
            </a:r>
            <a:r>
              <a:rPr sz="1500" baseline="5555" dirty="0">
                <a:latin typeface="Microsoft Sans Serif"/>
                <a:cs typeface="Microsoft Sans Serif"/>
              </a:rPr>
              <a:t> </a:t>
            </a:r>
            <a:r>
              <a:rPr sz="1500" spc="-7" baseline="5555" dirty="0">
                <a:latin typeface="Microsoft Sans Serif"/>
                <a:cs typeface="Microsoft Sans Serif"/>
              </a:rPr>
              <a:t>change</a:t>
            </a:r>
            <a:r>
              <a:rPr sz="1500" baseline="5555" dirty="0">
                <a:latin typeface="Microsoft Sans Serif"/>
                <a:cs typeface="Microsoft Sans Serif"/>
              </a:rPr>
              <a:t> in</a:t>
            </a:r>
            <a:r>
              <a:rPr sz="1500" spc="-7" baseline="5555" dirty="0">
                <a:latin typeface="Microsoft Sans Serif"/>
                <a:cs typeface="Microsoft Sans Serif"/>
              </a:rPr>
              <a:t> </a:t>
            </a:r>
            <a:r>
              <a:rPr sz="1500" baseline="5555" dirty="0">
                <a:latin typeface="Microsoft Sans Serif"/>
                <a:cs typeface="Microsoft Sans Serif"/>
              </a:rPr>
              <a:t>quantity </a:t>
            </a:r>
            <a:r>
              <a:rPr sz="1500" spc="-7" baseline="5555" dirty="0">
                <a:latin typeface="Microsoft Sans Serif"/>
                <a:cs typeface="Microsoft Sans Serif"/>
              </a:rPr>
              <a:t>demanded.</a:t>
            </a:r>
            <a:r>
              <a:rPr sz="1500" spc="15" baseline="5555" dirty="0">
                <a:latin typeface="Microsoft Sans Serif"/>
                <a:cs typeface="Microsoft Sans Serif"/>
              </a:rPr>
              <a:t> </a:t>
            </a:r>
            <a:r>
              <a:rPr sz="1500" i="1" spc="7" baseline="5555" dirty="0">
                <a:latin typeface="Arial"/>
                <a:cs typeface="Arial"/>
              </a:rPr>
              <a:t>ϵ</a:t>
            </a:r>
            <a:r>
              <a:rPr sz="650" i="1" spc="5" dirty="0">
                <a:latin typeface="Arial"/>
                <a:cs typeface="Arial"/>
              </a:rPr>
              <a:t>p</a:t>
            </a:r>
            <a:r>
              <a:rPr sz="650" i="1" spc="80" dirty="0">
                <a:latin typeface="Arial"/>
                <a:cs typeface="Arial"/>
              </a:rPr>
              <a:t> </a:t>
            </a:r>
            <a:r>
              <a:rPr sz="1500" spc="15" baseline="5555" dirty="0">
                <a:latin typeface="Microsoft Sans Serif"/>
                <a:cs typeface="Microsoft Sans Serif"/>
              </a:rPr>
              <a:t>=</a:t>
            </a:r>
            <a:r>
              <a:rPr sz="1500" baseline="5555" dirty="0">
                <a:latin typeface="Microsoft Sans Serif"/>
                <a:cs typeface="Microsoft Sans Serif"/>
              </a:rPr>
              <a:t> </a:t>
            </a:r>
            <a:r>
              <a:rPr sz="1500" spc="-15" baseline="5555" dirty="0">
                <a:latin typeface="Microsoft Sans Serif"/>
                <a:cs typeface="Microsoft Sans Serif"/>
              </a:rPr>
              <a:t>1</a:t>
            </a:r>
            <a:r>
              <a:rPr sz="1500" baseline="5555" dirty="0">
                <a:latin typeface="Microsoft Sans Serif"/>
                <a:cs typeface="Microsoft Sans Serif"/>
              </a:rPr>
              <a:t> </a:t>
            </a:r>
            <a:endParaRPr sz="1500" baseline="5555">
              <a:latin typeface="Microsoft Sans Serif"/>
              <a:cs typeface="Microsoft Sans Serif"/>
            </a:endParaRPr>
          </a:p>
          <a:p>
            <a:pPr marL="455930" algn="ctr">
              <a:lnSpc>
                <a:spcPts val="1165"/>
              </a:lnSpc>
            </a:pPr>
            <a:r>
              <a:rPr sz="900" spc="-44" baseline="9259" dirty="0">
                <a:solidFill>
                  <a:srgbClr val="FFFFFF"/>
                </a:solidFill>
                <a:latin typeface="Microsoft Sans Serif"/>
                <a:cs typeface="Microsoft Sans Serif"/>
              </a:rPr>
              <a:t>3</a:t>
            </a:r>
            <a:r>
              <a:rPr sz="900" spc="179" baseline="9259" dirty="0">
                <a:latin typeface="Microsoft Sans Serif"/>
                <a:cs typeface="Microsoft Sans Serif"/>
              </a:rPr>
              <a:t>   </a:t>
            </a:r>
            <a:r>
              <a:rPr sz="1000" spc="-45" dirty="0">
                <a:latin typeface="Microsoft Sans Serif"/>
                <a:cs typeface="Microsoft Sans Serif"/>
              </a:rPr>
              <a:t>Inelastic</a:t>
            </a:r>
            <a:r>
              <a:rPr sz="1000" spc="45" dirty="0">
                <a:latin typeface="Microsoft Sans Serif"/>
                <a:cs typeface="Microsoft Sans Serif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demand:</a:t>
            </a:r>
            <a:r>
              <a:rPr sz="1000" spc="140" dirty="0">
                <a:latin typeface="Microsoft Sans Serif"/>
                <a:cs typeface="Microsoft Sans Serif"/>
              </a:rPr>
              <a:t> </a:t>
            </a:r>
            <a:r>
              <a:rPr sz="1000" spc="-90" dirty="0">
                <a:latin typeface="Microsoft Sans Serif"/>
                <a:cs typeface="Microsoft Sans Serif"/>
              </a:rPr>
              <a:t>A</a:t>
            </a:r>
            <a:r>
              <a:rPr sz="1000" spc="75" dirty="0">
                <a:latin typeface="Microsoft Sans Serif"/>
                <a:cs typeface="Microsoft Sans Serif"/>
              </a:rPr>
              <a:t> </a:t>
            </a:r>
            <a:r>
              <a:rPr sz="1000" spc="-70" dirty="0">
                <a:latin typeface="Microsoft Sans Serif"/>
                <a:cs typeface="Microsoft Sans Serif"/>
              </a:rPr>
              <a:t>one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percentage</a:t>
            </a:r>
            <a:r>
              <a:rPr sz="1000" spc="45" dirty="0">
                <a:latin typeface="Microsoft Sans Serif"/>
                <a:cs typeface="Microsoft Sans Serif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change</a:t>
            </a:r>
            <a:r>
              <a:rPr sz="1000" spc="45" dirty="0">
                <a:latin typeface="Microsoft Sans Serif"/>
                <a:cs typeface="Microsoft Sans Serif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in</a:t>
            </a:r>
            <a:r>
              <a:rPr sz="1000" spc="75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price</a:t>
            </a:r>
            <a:r>
              <a:rPr sz="1000" spc="45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causes</a:t>
            </a:r>
            <a:r>
              <a:rPr sz="1000" spc="50" dirty="0">
                <a:latin typeface="Microsoft Sans Serif"/>
                <a:cs typeface="Microsoft Sans Serif"/>
              </a:rPr>
              <a:t> </a:t>
            </a:r>
            <a:r>
              <a:rPr sz="1000" spc="-80" dirty="0">
                <a:latin typeface="Microsoft Sans Serif"/>
                <a:cs typeface="Microsoft Sans Serif"/>
              </a:rPr>
              <a:t>a</a:t>
            </a:r>
            <a:r>
              <a:rPr sz="1000" spc="45" dirty="0">
                <a:latin typeface="Microsoft Sans Serif"/>
                <a:cs typeface="Microsoft Sans Serif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response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91135" algn="ctr">
              <a:lnSpc>
                <a:spcPts val="1165"/>
              </a:lnSpc>
              <a:spcBef>
                <a:spcPts val="50"/>
              </a:spcBef>
            </a:pPr>
            <a:r>
              <a:rPr sz="1500" baseline="5555" dirty="0">
                <a:latin typeface="Microsoft Sans Serif"/>
                <a:cs typeface="Microsoft Sans Serif"/>
              </a:rPr>
              <a:t>less</a:t>
            </a:r>
            <a:r>
              <a:rPr sz="1500" spc="-44" baseline="5555" dirty="0">
                <a:latin typeface="Microsoft Sans Serif"/>
                <a:cs typeface="Microsoft Sans Serif"/>
              </a:rPr>
              <a:t> </a:t>
            </a:r>
            <a:r>
              <a:rPr sz="1500" spc="-7" baseline="5555" dirty="0">
                <a:latin typeface="Microsoft Sans Serif"/>
                <a:cs typeface="Microsoft Sans Serif"/>
              </a:rPr>
              <a:t>than</a:t>
            </a:r>
            <a:r>
              <a:rPr sz="1500" baseline="5555" dirty="0">
                <a:latin typeface="Microsoft Sans Serif"/>
                <a:cs typeface="Microsoft Sans Serif"/>
              </a:rPr>
              <a:t> </a:t>
            </a:r>
            <a:r>
              <a:rPr sz="1500" spc="-15" baseline="5555" dirty="0">
                <a:latin typeface="Microsoft Sans Serif"/>
                <a:cs typeface="Microsoft Sans Serif"/>
              </a:rPr>
              <a:t>one</a:t>
            </a:r>
            <a:r>
              <a:rPr sz="1500" spc="-44" baseline="5555" dirty="0">
                <a:latin typeface="Microsoft Sans Serif"/>
                <a:cs typeface="Microsoft Sans Serif"/>
              </a:rPr>
              <a:t> </a:t>
            </a:r>
            <a:r>
              <a:rPr sz="1500" spc="-7" baseline="5555" dirty="0">
                <a:latin typeface="Microsoft Sans Serif"/>
                <a:cs typeface="Microsoft Sans Serif"/>
              </a:rPr>
              <a:t>percent</a:t>
            </a:r>
            <a:r>
              <a:rPr sz="1500" baseline="5555" dirty="0">
                <a:latin typeface="Microsoft Sans Serif"/>
                <a:cs typeface="Microsoft Sans Serif"/>
              </a:rPr>
              <a:t> </a:t>
            </a:r>
            <a:r>
              <a:rPr sz="1500" spc="-7" baseline="5555" dirty="0">
                <a:latin typeface="Microsoft Sans Serif"/>
                <a:cs typeface="Microsoft Sans Serif"/>
              </a:rPr>
              <a:t>change</a:t>
            </a:r>
            <a:r>
              <a:rPr sz="1500" baseline="5555" dirty="0">
                <a:latin typeface="Microsoft Sans Serif"/>
                <a:cs typeface="Microsoft Sans Serif"/>
              </a:rPr>
              <a:t> in</a:t>
            </a:r>
            <a:r>
              <a:rPr sz="1500" spc="-44" baseline="5555" dirty="0">
                <a:latin typeface="Microsoft Sans Serif"/>
                <a:cs typeface="Microsoft Sans Serif"/>
              </a:rPr>
              <a:t> </a:t>
            </a:r>
            <a:r>
              <a:rPr sz="1500" baseline="5555" dirty="0">
                <a:latin typeface="Microsoft Sans Serif"/>
                <a:cs typeface="Microsoft Sans Serif"/>
              </a:rPr>
              <a:t>quantity </a:t>
            </a:r>
            <a:r>
              <a:rPr sz="1500" spc="-7" baseline="5555" dirty="0">
                <a:latin typeface="Microsoft Sans Serif"/>
                <a:cs typeface="Microsoft Sans Serif"/>
              </a:rPr>
              <a:t>demanded.</a:t>
            </a:r>
            <a:r>
              <a:rPr sz="1500" spc="104" baseline="5555" dirty="0">
                <a:latin typeface="Microsoft Sans Serif"/>
                <a:cs typeface="Microsoft Sans Serif"/>
              </a:rPr>
              <a:t> </a:t>
            </a:r>
            <a:r>
              <a:rPr sz="1500" i="1" spc="7" baseline="5555" dirty="0">
                <a:latin typeface="Arial"/>
                <a:cs typeface="Arial"/>
              </a:rPr>
              <a:t>ϵ</a:t>
            </a:r>
            <a:r>
              <a:rPr sz="650" i="1" spc="5" dirty="0">
                <a:latin typeface="Arial"/>
                <a:cs typeface="Arial"/>
              </a:rPr>
              <a:t>p</a:t>
            </a:r>
            <a:r>
              <a:rPr sz="650" i="1" spc="80" dirty="0">
                <a:latin typeface="Arial"/>
                <a:cs typeface="Arial"/>
              </a:rPr>
              <a:t> </a:t>
            </a:r>
            <a:r>
              <a:rPr sz="1500" i="1" baseline="5555" dirty="0">
                <a:latin typeface="Arial"/>
                <a:cs typeface="Arial"/>
              </a:rPr>
              <a:t>&lt;</a:t>
            </a:r>
            <a:r>
              <a:rPr sz="1500" i="1" spc="-82" baseline="5555" dirty="0">
                <a:latin typeface="Arial"/>
                <a:cs typeface="Arial"/>
              </a:rPr>
              <a:t> </a:t>
            </a:r>
            <a:r>
              <a:rPr sz="1500" spc="-52" baseline="5555" dirty="0">
                <a:latin typeface="Microsoft Sans Serif"/>
                <a:cs typeface="Microsoft Sans Serif"/>
              </a:rPr>
              <a:t>1</a:t>
            </a:r>
            <a:r>
              <a:rPr sz="1500" baseline="5555" dirty="0">
                <a:latin typeface="Microsoft Sans Serif"/>
                <a:cs typeface="Microsoft Sans Serif"/>
              </a:rPr>
              <a:t> </a:t>
            </a:r>
            <a:endParaRPr sz="1500" baseline="5555">
              <a:latin typeface="Microsoft Sans Serif"/>
              <a:cs typeface="Microsoft Sans Serif"/>
            </a:endParaRPr>
          </a:p>
          <a:p>
            <a:pPr marL="236854" algn="ctr">
              <a:lnSpc>
                <a:spcPts val="1165"/>
              </a:lnSpc>
            </a:pPr>
            <a:r>
              <a:rPr sz="900" spc="-44" baseline="13888" dirty="0">
                <a:solidFill>
                  <a:srgbClr val="FFFFFF"/>
                </a:solidFill>
                <a:latin typeface="Microsoft Sans Serif"/>
                <a:cs typeface="Microsoft Sans Serif"/>
              </a:rPr>
              <a:t>4</a:t>
            </a:r>
            <a:r>
              <a:rPr sz="900" spc="179" baseline="13888" dirty="0">
                <a:latin typeface="Microsoft Sans Serif"/>
                <a:cs typeface="Microsoft Sans Serif"/>
              </a:rPr>
              <a:t>   </a:t>
            </a:r>
            <a:r>
              <a:rPr sz="1000" spc="-50" dirty="0">
                <a:latin typeface="Microsoft Sans Serif"/>
                <a:cs typeface="Microsoft Sans Serif"/>
              </a:rPr>
              <a:t>Perfectly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45" dirty="0">
                <a:latin typeface="Microsoft Sans Serif"/>
                <a:cs typeface="Microsoft Sans Serif"/>
              </a:rPr>
              <a:t>elastic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demand:</a:t>
            </a:r>
            <a:r>
              <a:rPr sz="1000" spc="190" dirty="0">
                <a:latin typeface="Microsoft Sans Serif"/>
                <a:cs typeface="Microsoft Sans Serif"/>
              </a:rPr>
              <a:t> </a:t>
            </a:r>
            <a:r>
              <a:rPr sz="1000" spc="-95" dirty="0">
                <a:latin typeface="Microsoft Sans Serif"/>
                <a:cs typeface="Microsoft Sans Serif"/>
              </a:rPr>
              <a:t>A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65" dirty="0">
                <a:latin typeface="Microsoft Sans Serif"/>
                <a:cs typeface="Microsoft Sans Serif"/>
              </a:rPr>
              <a:t>one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50" dirty="0">
                <a:latin typeface="Microsoft Sans Serif"/>
                <a:cs typeface="Microsoft Sans Serif"/>
              </a:rPr>
              <a:t>percent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changes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50" dirty="0">
                <a:latin typeface="Microsoft Sans Serif"/>
                <a:cs typeface="Microsoft Sans Serif"/>
              </a:rPr>
              <a:t>in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price</a:t>
            </a:r>
            <a:r>
              <a:rPr sz="1000" spc="90" dirty="0">
                <a:latin typeface="Microsoft Sans Serif"/>
                <a:cs typeface="Microsoft Sans Serif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causes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80" dirty="0">
                <a:latin typeface="Microsoft Sans Serif"/>
                <a:cs typeface="Microsoft Sans Serif"/>
              </a:rPr>
              <a:t>a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R="513715" algn="ctr">
              <a:lnSpc>
                <a:spcPts val="1165"/>
              </a:lnSpc>
              <a:spcBef>
                <a:spcPts val="25"/>
              </a:spcBef>
            </a:pPr>
            <a:r>
              <a:rPr sz="1500" spc="-7" baseline="2777" dirty="0">
                <a:latin typeface="Microsoft Sans Serif"/>
                <a:cs typeface="Microsoft Sans Serif"/>
              </a:rPr>
              <a:t>response</a:t>
            </a:r>
            <a:r>
              <a:rPr sz="1500" spc="30" baseline="2777" dirty="0">
                <a:latin typeface="Microsoft Sans Serif"/>
                <a:cs typeface="Microsoft Sans Serif"/>
              </a:rPr>
              <a:t> </a:t>
            </a:r>
            <a:r>
              <a:rPr sz="1500" baseline="2777" dirty="0">
                <a:latin typeface="Microsoft Sans Serif"/>
                <a:cs typeface="Microsoft Sans Serif"/>
              </a:rPr>
              <a:t>of</a:t>
            </a:r>
            <a:r>
              <a:rPr sz="1500" spc="37" baseline="2777" dirty="0">
                <a:latin typeface="Microsoft Sans Serif"/>
                <a:cs typeface="Microsoft Sans Serif"/>
              </a:rPr>
              <a:t> </a:t>
            </a:r>
            <a:r>
              <a:rPr sz="1500" spc="-15" baseline="2777" dirty="0">
                <a:latin typeface="Microsoft Sans Serif"/>
                <a:cs typeface="Microsoft Sans Serif"/>
              </a:rPr>
              <a:t>an</a:t>
            </a:r>
            <a:r>
              <a:rPr sz="1500" spc="30" baseline="2777" dirty="0">
                <a:latin typeface="Microsoft Sans Serif"/>
                <a:cs typeface="Microsoft Sans Serif"/>
              </a:rPr>
              <a:t> </a:t>
            </a:r>
            <a:r>
              <a:rPr sz="1500" baseline="2777" dirty="0">
                <a:latin typeface="Microsoft Sans Serif"/>
                <a:cs typeface="Microsoft Sans Serif"/>
              </a:rPr>
              <a:t>infinite</a:t>
            </a:r>
            <a:r>
              <a:rPr sz="1500" spc="37" baseline="2777" dirty="0">
                <a:latin typeface="Microsoft Sans Serif"/>
                <a:cs typeface="Microsoft Sans Serif"/>
              </a:rPr>
              <a:t> </a:t>
            </a:r>
            <a:r>
              <a:rPr sz="1500" spc="-7" baseline="2777" dirty="0">
                <a:latin typeface="Microsoft Sans Serif"/>
                <a:cs typeface="Microsoft Sans Serif"/>
              </a:rPr>
              <a:t>change</a:t>
            </a:r>
            <a:r>
              <a:rPr sz="1500" spc="37" baseline="2777" dirty="0">
                <a:latin typeface="Microsoft Sans Serif"/>
                <a:cs typeface="Microsoft Sans Serif"/>
              </a:rPr>
              <a:t> </a:t>
            </a:r>
            <a:r>
              <a:rPr sz="1500" baseline="2777" dirty="0">
                <a:latin typeface="Microsoft Sans Serif"/>
                <a:cs typeface="Microsoft Sans Serif"/>
              </a:rPr>
              <a:t>in</a:t>
            </a:r>
            <a:r>
              <a:rPr sz="1500" spc="30" baseline="2777" dirty="0">
                <a:latin typeface="Microsoft Sans Serif"/>
                <a:cs typeface="Microsoft Sans Serif"/>
              </a:rPr>
              <a:t> </a:t>
            </a:r>
            <a:r>
              <a:rPr sz="1500" spc="-7" baseline="2777" dirty="0">
                <a:latin typeface="Microsoft Sans Serif"/>
                <a:cs typeface="Microsoft Sans Serif"/>
              </a:rPr>
              <a:t>quantity.</a:t>
            </a:r>
            <a:r>
              <a:rPr sz="1500" spc="179" baseline="2777" dirty="0">
                <a:latin typeface="Microsoft Sans Serif"/>
                <a:cs typeface="Microsoft Sans Serif"/>
              </a:rPr>
              <a:t> </a:t>
            </a:r>
            <a:r>
              <a:rPr sz="1500" i="1" baseline="2777" dirty="0">
                <a:latin typeface="Arial"/>
                <a:cs typeface="Arial"/>
              </a:rPr>
              <a:t>ϵ</a:t>
            </a:r>
            <a:r>
              <a:rPr sz="1500" i="1" spc="-112" baseline="2777" dirty="0">
                <a:latin typeface="Arial"/>
                <a:cs typeface="Arial"/>
              </a:rPr>
              <a:t> </a:t>
            </a:r>
            <a:r>
              <a:rPr sz="1000" i="1" spc="-340" dirty="0">
                <a:latin typeface="Arial"/>
                <a:cs typeface="Arial"/>
              </a:rPr>
              <a:t>∞</a:t>
            </a:r>
            <a:r>
              <a:rPr sz="1500" spc="-509" baseline="2777" dirty="0">
                <a:latin typeface="Microsoft Sans Serif"/>
                <a:cs typeface="Microsoft Sans Serif"/>
              </a:rPr>
              <a:t>=</a:t>
            </a:r>
            <a:r>
              <a:rPr sz="1500" baseline="2777" dirty="0">
                <a:latin typeface="Microsoft Sans Serif"/>
                <a:cs typeface="Microsoft Sans Serif"/>
              </a:rPr>
              <a:t> </a:t>
            </a:r>
            <a:endParaRPr sz="1500" baseline="2777">
              <a:latin typeface="Microsoft Sans Serif"/>
              <a:cs typeface="Microsoft Sans Serif"/>
            </a:endParaRPr>
          </a:p>
          <a:p>
            <a:pPr marL="328295" algn="ctr">
              <a:lnSpc>
                <a:spcPts val="1165"/>
              </a:lnSpc>
            </a:pPr>
            <a:r>
              <a:rPr sz="900" spc="-44" baseline="9259" dirty="0">
                <a:solidFill>
                  <a:srgbClr val="FFFFFF"/>
                </a:solidFill>
                <a:latin typeface="Microsoft Sans Serif"/>
                <a:cs typeface="Microsoft Sans Serif"/>
              </a:rPr>
              <a:t>5</a:t>
            </a:r>
            <a:r>
              <a:rPr sz="900" spc="179" baseline="9259" dirty="0">
                <a:latin typeface="Microsoft Sans Serif"/>
                <a:cs typeface="Microsoft Sans Serif"/>
              </a:rPr>
              <a:t>   </a:t>
            </a:r>
            <a:r>
              <a:rPr sz="1000" spc="-50" dirty="0">
                <a:latin typeface="Microsoft Sans Serif"/>
                <a:cs typeface="Microsoft Sans Serif"/>
              </a:rPr>
              <a:t>Perfectly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45" dirty="0">
                <a:latin typeface="Microsoft Sans Serif"/>
                <a:cs typeface="Microsoft Sans Serif"/>
              </a:rPr>
              <a:t>inelastic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demand:</a:t>
            </a:r>
            <a:r>
              <a:rPr sz="1000" spc="190" dirty="0">
                <a:latin typeface="Microsoft Sans Serif"/>
                <a:cs typeface="Microsoft Sans Serif"/>
              </a:rPr>
              <a:t> </a:t>
            </a:r>
            <a:r>
              <a:rPr sz="1000" spc="-80" dirty="0">
                <a:latin typeface="Microsoft Sans Serif"/>
                <a:cs typeface="Microsoft Sans Serif"/>
              </a:rPr>
              <a:t>a</a:t>
            </a:r>
            <a:r>
              <a:rPr sz="1000" spc="95" dirty="0">
                <a:latin typeface="Microsoft Sans Serif"/>
                <a:cs typeface="Microsoft Sans Serif"/>
              </a:rPr>
              <a:t> </a:t>
            </a:r>
            <a:r>
              <a:rPr sz="1000" spc="-70" dirty="0">
                <a:latin typeface="Microsoft Sans Serif"/>
                <a:cs typeface="Microsoft Sans Serif"/>
              </a:rPr>
              <a:t>one</a:t>
            </a:r>
            <a:r>
              <a:rPr sz="1000" spc="95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percent</a:t>
            </a:r>
            <a:r>
              <a:rPr sz="1000" spc="95" dirty="0">
                <a:latin typeface="Microsoft Sans Serif"/>
                <a:cs typeface="Microsoft Sans Serif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change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50" dirty="0">
                <a:latin typeface="Microsoft Sans Serif"/>
                <a:cs typeface="Microsoft Sans Serif"/>
              </a:rPr>
              <a:t>in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50" dirty="0">
                <a:latin typeface="Microsoft Sans Serif"/>
                <a:cs typeface="Microsoft Sans Serif"/>
              </a:rPr>
              <a:t>price</a:t>
            </a:r>
            <a:r>
              <a:rPr sz="1000" spc="95" dirty="0">
                <a:latin typeface="Microsoft Sans Serif"/>
                <a:cs typeface="Microsoft Sans Serif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causes</a:t>
            </a:r>
            <a:r>
              <a:rPr sz="1000" spc="70" dirty="0">
                <a:latin typeface="Microsoft Sans Serif"/>
                <a:cs typeface="Microsoft Sans Serif"/>
              </a:rPr>
              <a:t> </a:t>
            </a:r>
            <a:r>
              <a:rPr sz="1000" spc="-70" dirty="0">
                <a:latin typeface="Microsoft Sans Serif"/>
                <a:cs typeface="Microsoft Sans Serif"/>
              </a:rPr>
              <a:t>no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R="992505" algn="ctr">
              <a:lnSpc>
                <a:spcPts val="1140"/>
              </a:lnSpc>
              <a:spcBef>
                <a:spcPts val="95"/>
              </a:spcBef>
            </a:pPr>
            <a:r>
              <a:rPr sz="1500" spc="-7" baseline="5555" dirty="0">
                <a:latin typeface="Microsoft Sans Serif"/>
                <a:cs typeface="Microsoft Sans Serif"/>
              </a:rPr>
              <a:t>change</a:t>
            </a:r>
            <a:r>
              <a:rPr sz="1500" spc="44" baseline="5555" dirty="0">
                <a:latin typeface="Microsoft Sans Serif"/>
                <a:cs typeface="Microsoft Sans Serif"/>
              </a:rPr>
              <a:t> </a:t>
            </a:r>
            <a:r>
              <a:rPr sz="1500" baseline="5555" dirty="0">
                <a:latin typeface="Microsoft Sans Serif"/>
                <a:cs typeface="Microsoft Sans Serif"/>
              </a:rPr>
              <a:t>in</a:t>
            </a:r>
            <a:r>
              <a:rPr sz="1500" spc="52" baseline="5555" dirty="0">
                <a:latin typeface="Microsoft Sans Serif"/>
                <a:cs typeface="Microsoft Sans Serif"/>
              </a:rPr>
              <a:t> </a:t>
            </a:r>
            <a:r>
              <a:rPr sz="1500" baseline="5555" dirty="0">
                <a:latin typeface="Microsoft Sans Serif"/>
                <a:cs typeface="Microsoft Sans Serif"/>
              </a:rPr>
              <a:t>quantity</a:t>
            </a:r>
            <a:r>
              <a:rPr sz="1500" spc="52" baseline="5555" dirty="0">
                <a:latin typeface="Microsoft Sans Serif"/>
                <a:cs typeface="Microsoft Sans Serif"/>
              </a:rPr>
              <a:t> </a:t>
            </a:r>
            <a:r>
              <a:rPr sz="1500" spc="-7" baseline="5555" dirty="0">
                <a:latin typeface="Microsoft Sans Serif"/>
                <a:cs typeface="Microsoft Sans Serif"/>
              </a:rPr>
              <a:t>demanded.</a:t>
            </a:r>
            <a:r>
              <a:rPr sz="1500" spc="195" baseline="5555" dirty="0">
                <a:latin typeface="Microsoft Sans Serif"/>
                <a:cs typeface="Microsoft Sans Serif"/>
              </a:rPr>
              <a:t> </a:t>
            </a:r>
            <a:r>
              <a:rPr sz="1500" i="1" spc="7" baseline="5555" dirty="0">
                <a:latin typeface="Arial"/>
                <a:cs typeface="Arial"/>
              </a:rPr>
              <a:t>ϵ</a:t>
            </a:r>
            <a:r>
              <a:rPr sz="650" i="1" spc="5" dirty="0">
                <a:latin typeface="Arial"/>
                <a:cs typeface="Arial"/>
              </a:rPr>
              <a:t>p</a:t>
            </a:r>
            <a:r>
              <a:rPr sz="650" i="1" spc="145" dirty="0">
                <a:latin typeface="Arial"/>
                <a:cs typeface="Arial"/>
              </a:rPr>
              <a:t> </a:t>
            </a:r>
            <a:r>
              <a:rPr sz="1500" spc="15" baseline="5555" dirty="0">
                <a:latin typeface="Microsoft Sans Serif"/>
                <a:cs typeface="Microsoft Sans Serif"/>
              </a:rPr>
              <a:t>=</a:t>
            </a:r>
            <a:r>
              <a:rPr sz="1500" spc="-52" baseline="5555" dirty="0">
                <a:latin typeface="Microsoft Sans Serif"/>
                <a:cs typeface="Microsoft Sans Serif"/>
              </a:rPr>
              <a:t> </a:t>
            </a:r>
            <a:r>
              <a:rPr sz="1500" spc="-15" baseline="5555" dirty="0">
                <a:latin typeface="Microsoft Sans Serif"/>
                <a:cs typeface="Microsoft Sans Serif"/>
              </a:rPr>
              <a:t>0</a:t>
            </a:r>
            <a:r>
              <a:rPr sz="1500" baseline="5555" dirty="0">
                <a:latin typeface="Microsoft Sans Serif"/>
                <a:cs typeface="Microsoft Sans Serif"/>
              </a:rPr>
              <a:t> </a:t>
            </a:r>
            <a:endParaRPr sz="1500" baseline="5555">
              <a:latin typeface="Microsoft Sans Serif"/>
              <a:cs typeface="Microsoft Sans Serif"/>
            </a:endParaRPr>
          </a:p>
          <a:p>
            <a:pPr marR="4469765" algn="ctr">
              <a:lnSpc>
                <a:spcPts val="114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-12700" y="2792012"/>
            <a:ext cx="59690" cy="43751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ts val="1165"/>
              </a:lnSpc>
              <a:spcBef>
                <a:spcPts val="30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45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000"/>
              </a:lnSpc>
            </a:pPr>
            <a:r>
              <a:rPr sz="850" spc="-5" dirty="0">
                <a:latin typeface="Microsoft Sans Serif"/>
                <a:cs typeface="Microsoft Sans Serif"/>
              </a:rPr>
              <a:t> </a:t>
            </a:r>
            <a:endParaRPr sz="850">
              <a:latin typeface="Microsoft Sans Serif"/>
              <a:cs typeface="Microsoft Sans Serif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043553" y="3346357"/>
            <a:ext cx="45720" cy="1117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534915" y="3346357"/>
            <a:ext cx="45720" cy="1117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-12700" y="3396745"/>
            <a:ext cx="41275" cy="914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450" dirty="0">
                <a:latin typeface="Microsoft Sans Serif"/>
                <a:cs typeface="Microsoft Sans Serif"/>
              </a:rPr>
              <a:t> </a:t>
            </a:r>
            <a:endParaRPr sz="4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12700" y="2817"/>
            <a:ext cx="3396615" cy="107632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19380">
              <a:lnSpc>
                <a:spcPct val="100000"/>
              </a:lnSpc>
              <a:spcBef>
                <a:spcPts val="570"/>
              </a:spcBef>
            </a:pP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Elasticity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the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linear </a:t>
            </a: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demand</a:t>
            </a:r>
            <a:r>
              <a:rPr sz="1400" spc="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curve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ts val="1165"/>
              </a:lnSpc>
              <a:spcBef>
                <a:spcPts val="350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55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55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87145">
              <a:lnSpc>
                <a:spcPts val="1165"/>
              </a:lnSpc>
            </a:pPr>
            <a:r>
              <a:rPr sz="1000" spc="-40" dirty="0">
                <a:solidFill>
                  <a:srgbClr val="3333B1"/>
                </a:solidFill>
                <a:latin typeface="Microsoft Sans Serif"/>
                <a:cs typeface="Microsoft Sans Serif"/>
              </a:rPr>
              <a:t>F</a:t>
            </a:r>
            <a:r>
              <a:rPr sz="1000" spc="-20" dirty="0">
                <a:solidFill>
                  <a:srgbClr val="3333B1"/>
                </a:solidFill>
                <a:latin typeface="Microsoft Sans Serif"/>
                <a:cs typeface="Microsoft Sans Serif"/>
              </a:rPr>
              <a:t>ig</a:t>
            </a:r>
            <a:r>
              <a:rPr sz="1000" spc="-60" dirty="0">
                <a:solidFill>
                  <a:srgbClr val="3333B1"/>
                </a:solidFill>
                <a:latin typeface="Microsoft Sans Serif"/>
                <a:cs typeface="Microsoft Sans Serif"/>
              </a:rPr>
              <a:t>u</a:t>
            </a:r>
            <a:r>
              <a:rPr sz="1000" spc="-5" dirty="0">
                <a:solidFill>
                  <a:srgbClr val="3333B1"/>
                </a:solidFill>
                <a:latin typeface="Microsoft Sans Serif"/>
                <a:cs typeface="Microsoft Sans Serif"/>
              </a:rPr>
              <a:t>r</a:t>
            </a:r>
            <a:r>
              <a:rPr sz="1000" spc="-35" dirty="0">
                <a:solidFill>
                  <a:srgbClr val="3333B1"/>
                </a:solidFill>
                <a:latin typeface="Microsoft Sans Serif"/>
                <a:cs typeface="Microsoft Sans Serif"/>
              </a:rPr>
              <a:t>e</a:t>
            </a:r>
            <a:r>
              <a:rPr sz="1000" spc="-30" dirty="0">
                <a:solidFill>
                  <a:srgbClr val="3333B1"/>
                </a:solidFill>
                <a:latin typeface="Microsoft Sans Serif"/>
                <a:cs typeface="Microsoft Sans Serif"/>
              </a:rPr>
              <a:t> </a:t>
            </a:r>
            <a:r>
              <a:rPr sz="1000" spc="-35" dirty="0">
                <a:solidFill>
                  <a:srgbClr val="3333B1"/>
                </a:solidFill>
                <a:latin typeface="Microsoft Sans Serif"/>
                <a:cs typeface="Microsoft Sans Serif"/>
              </a:rPr>
              <a:t>1</a:t>
            </a:r>
            <a:r>
              <a:rPr sz="1000" spc="-60" dirty="0">
                <a:solidFill>
                  <a:srgbClr val="3333B1"/>
                </a:solidFill>
                <a:latin typeface="Microsoft Sans Serif"/>
                <a:cs typeface="Microsoft Sans Serif"/>
              </a:rPr>
              <a:t>2</a:t>
            </a:r>
            <a:r>
              <a:rPr sz="1000" spc="-15" dirty="0">
                <a:solidFill>
                  <a:srgbClr val="3333B1"/>
                </a:solidFill>
                <a:latin typeface="Microsoft Sans Serif"/>
                <a:cs typeface="Microsoft Sans Serif"/>
              </a:rPr>
              <a:t>:</a:t>
            </a:r>
            <a:r>
              <a:rPr sz="1000" spc="-55" dirty="0">
                <a:solidFill>
                  <a:srgbClr val="3333B1"/>
                </a:solidFill>
                <a:latin typeface="Microsoft Sans Serif"/>
                <a:cs typeface="Microsoft Sans Serif"/>
              </a:rPr>
              <a:t> </a:t>
            </a:r>
            <a:r>
              <a:rPr sz="1000" spc="-50" dirty="0">
                <a:latin typeface="Microsoft Sans Serif"/>
                <a:cs typeface="Microsoft Sans Serif"/>
              </a:rPr>
              <a:t>E</a:t>
            </a:r>
            <a:r>
              <a:rPr sz="1000" spc="5" dirty="0">
                <a:latin typeface="Microsoft Sans Serif"/>
                <a:cs typeface="Microsoft Sans Serif"/>
              </a:rPr>
              <a:t>l</a:t>
            </a:r>
            <a:r>
              <a:rPr sz="1000" spc="-35" dirty="0">
                <a:latin typeface="Microsoft Sans Serif"/>
                <a:cs typeface="Microsoft Sans Serif"/>
              </a:rPr>
              <a:t>a</a:t>
            </a:r>
            <a:r>
              <a:rPr sz="1000" spc="-50" dirty="0">
                <a:latin typeface="Microsoft Sans Serif"/>
                <a:cs typeface="Microsoft Sans Serif"/>
              </a:rPr>
              <a:t>s</a:t>
            </a:r>
            <a:r>
              <a:rPr sz="1000" spc="-15" dirty="0">
                <a:latin typeface="Microsoft Sans Serif"/>
                <a:cs typeface="Microsoft Sans Serif"/>
              </a:rPr>
              <a:t>t</a:t>
            </a:r>
            <a:r>
              <a:rPr sz="1000" spc="5" dirty="0">
                <a:latin typeface="Microsoft Sans Serif"/>
                <a:cs typeface="Microsoft Sans Serif"/>
              </a:rPr>
              <a:t>i</a:t>
            </a:r>
            <a:r>
              <a:rPr sz="1000" spc="-45" dirty="0">
                <a:latin typeface="Microsoft Sans Serif"/>
                <a:cs typeface="Microsoft Sans Serif"/>
              </a:rPr>
              <a:t>c</a:t>
            </a:r>
            <a:r>
              <a:rPr sz="1000" spc="-15" dirty="0">
                <a:latin typeface="Microsoft Sans Serif"/>
                <a:cs typeface="Microsoft Sans Serif"/>
              </a:rPr>
              <a:t>it</a:t>
            </a:r>
            <a:r>
              <a:rPr sz="1000" spc="-20" dirty="0">
                <a:latin typeface="Microsoft Sans Serif"/>
                <a:cs typeface="Microsoft Sans Serif"/>
              </a:rPr>
              <a:t>y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an</a:t>
            </a:r>
            <a:r>
              <a:rPr sz="1000" spc="-60" dirty="0">
                <a:latin typeface="Microsoft Sans Serif"/>
                <a:cs typeface="Microsoft Sans Serif"/>
              </a:rPr>
              <a:t>d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deman</a:t>
            </a:r>
            <a:r>
              <a:rPr sz="1000" spc="-55" dirty="0">
                <a:latin typeface="Microsoft Sans Serif"/>
                <a:cs typeface="Microsoft Sans Serif"/>
              </a:rPr>
              <a:t>d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c</a:t>
            </a:r>
            <a:r>
              <a:rPr sz="1000" spc="-60" dirty="0">
                <a:latin typeface="Microsoft Sans Serif"/>
                <a:cs typeface="Microsoft Sans Serif"/>
              </a:rPr>
              <a:t>u</a:t>
            </a:r>
            <a:r>
              <a:rPr sz="1000" spc="-5" dirty="0">
                <a:latin typeface="Microsoft Sans Serif"/>
                <a:cs typeface="Microsoft Sans Serif"/>
              </a:rPr>
              <a:t>r</a:t>
            </a:r>
            <a:r>
              <a:rPr sz="1000" spc="-25" dirty="0">
                <a:latin typeface="Microsoft Sans Serif"/>
                <a:cs typeface="Microsoft Sans Serif"/>
              </a:rPr>
              <a:t>ve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67354" y="323151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6729" y="323532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480"/>
                </a:moveTo>
                <a:lnTo>
                  <a:pt x="43180" y="30480"/>
                </a:lnTo>
                <a:lnTo>
                  <a:pt x="43180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ln w="5060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45154" y="323151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099"/>
                </a:lnTo>
                <a:lnTo>
                  <a:pt x="25400" y="19049"/>
                </a:lnTo>
                <a:lnTo>
                  <a:pt x="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242310" y="3221999"/>
            <a:ext cx="203200" cy="55880"/>
            <a:chOff x="3242310" y="3221999"/>
            <a:chExt cx="203200" cy="55880"/>
          </a:xfrm>
        </p:grpSpPr>
        <p:sp>
          <p:nvSpPr>
            <p:cNvPr id="7" name="object 7"/>
            <p:cNvSpPr/>
            <p:nvPr/>
          </p:nvSpPr>
          <p:spPr>
            <a:xfrm>
              <a:off x="3305175" y="3224529"/>
              <a:ext cx="63500" cy="50800"/>
            </a:xfrm>
            <a:custGeom>
              <a:avLst/>
              <a:gdLst/>
              <a:ahLst/>
              <a:cxnLst/>
              <a:rect l="l" t="t" r="r" b="b"/>
              <a:pathLst>
                <a:path w="63500" h="50800">
                  <a:moveTo>
                    <a:pt x="0" y="50800"/>
                  </a:moveTo>
                  <a:lnTo>
                    <a:pt x="43179" y="50800"/>
                  </a:lnTo>
                  <a:lnTo>
                    <a:pt x="43179" y="20320"/>
                  </a:lnTo>
                  <a:lnTo>
                    <a:pt x="0" y="20320"/>
                  </a:lnTo>
                  <a:lnTo>
                    <a:pt x="0" y="50800"/>
                  </a:lnTo>
                  <a:close/>
                </a:path>
                <a:path w="63500" h="50800">
                  <a:moveTo>
                    <a:pt x="10160" y="20320"/>
                  </a:moveTo>
                  <a:lnTo>
                    <a:pt x="10160" y="10160"/>
                  </a:lnTo>
                  <a:lnTo>
                    <a:pt x="53339" y="10160"/>
                  </a:lnTo>
                  <a:lnTo>
                    <a:pt x="53339" y="40639"/>
                  </a:lnTo>
                  <a:lnTo>
                    <a:pt x="43179" y="40639"/>
                  </a:lnTo>
                </a:path>
                <a:path w="63500" h="50800">
                  <a:moveTo>
                    <a:pt x="20320" y="10160"/>
                  </a:moveTo>
                  <a:lnTo>
                    <a:pt x="20320" y="0"/>
                  </a:lnTo>
                  <a:lnTo>
                    <a:pt x="63500" y="0"/>
                  </a:lnTo>
                  <a:lnTo>
                    <a:pt x="63500" y="30479"/>
                  </a:lnTo>
                  <a:lnTo>
                    <a:pt x="53339" y="30479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42310" y="3230879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517900" y="3220733"/>
            <a:ext cx="203200" cy="58419"/>
            <a:chOff x="3517900" y="3220733"/>
            <a:chExt cx="203200" cy="58419"/>
          </a:xfrm>
        </p:grpSpPr>
        <p:sp>
          <p:nvSpPr>
            <p:cNvPr id="10" name="object 10"/>
            <p:cNvSpPr/>
            <p:nvPr/>
          </p:nvSpPr>
          <p:spPr>
            <a:xfrm>
              <a:off x="3606800" y="323786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7900" y="3230879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4100" y="3224529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792854" y="3220733"/>
            <a:ext cx="203200" cy="58419"/>
            <a:chOff x="3792854" y="3220733"/>
            <a:chExt cx="203200" cy="58419"/>
          </a:xfrm>
        </p:grpSpPr>
        <p:sp>
          <p:nvSpPr>
            <p:cNvPr id="14" name="object 14"/>
            <p:cNvSpPr/>
            <p:nvPr/>
          </p:nvSpPr>
          <p:spPr>
            <a:xfrm>
              <a:off x="3869054" y="3224529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92854" y="3230879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69054" y="3262629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4145279" y="322516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699"/>
                </a:moveTo>
                <a:lnTo>
                  <a:pt x="50800" y="12699"/>
                </a:lnTo>
              </a:path>
              <a:path w="50800" h="50800">
                <a:moveTo>
                  <a:pt x="12700" y="25399"/>
                </a:moveTo>
                <a:lnTo>
                  <a:pt x="50800" y="25399"/>
                </a:lnTo>
              </a:path>
              <a:path w="50800" h="50800">
                <a:moveTo>
                  <a:pt x="0" y="38099"/>
                </a:moveTo>
                <a:lnTo>
                  <a:pt x="38100" y="38099"/>
                </a:lnTo>
              </a:path>
              <a:path w="50800" h="50800">
                <a:moveTo>
                  <a:pt x="12700" y="50799"/>
                </a:moveTo>
                <a:lnTo>
                  <a:pt x="50800" y="50799"/>
                </a:lnTo>
              </a:path>
            </a:pathLst>
          </a:custGeom>
          <a:ln w="7592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326264" y="3221999"/>
            <a:ext cx="238760" cy="57785"/>
            <a:chOff x="4326264" y="3221999"/>
            <a:chExt cx="238760" cy="57785"/>
          </a:xfrm>
        </p:grpSpPr>
        <p:sp>
          <p:nvSpPr>
            <p:cNvPr id="19" name="object 19"/>
            <p:cNvSpPr/>
            <p:nvPr/>
          </p:nvSpPr>
          <p:spPr>
            <a:xfrm>
              <a:off x="4451350" y="325564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23410" y="322833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479" y="15239"/>
                  </a:moveTo>
                  <a:lnTo>
                    <a:pt x="30479" y="6984"/>
                  </a:lnTo>
                  <a:lnTo>
                    <a:pt x="23494" y="0"/>
                  </a:lnTo>
                  <a:lnTo>
                    <a:pt x="15239" y="0"/>
                  </a:lnTo>
                  <a:lnTo>
                    <a:pt x="6985" y="0"/>
                  </a:lnTo>
                  <a:lnTo>
                    <a:pt x="0" y="6984"/>
                  </a:lnTo>
                  <a:lnTo>
                    <a:pt x="0" y="15239"/>
                  </a:lnTo>
                  <a:lnTo>
                    <a:pt x="0" y="23494"/>
                  </a:lnTo>
                  <a:lnTo>
                    <a:pt x="6985" y="30479"/>
                  </a:lnTo>
                  <a:lnTo>
                    <a:pt x="15239" y="30479"/>
                  </a:lnTo>
                  <a:lnTo>
                    <a:pt x="23494" y="30479"/>
                  </a:lnTo>
                  <a:lnTo>
                    <a:pt x="30479" y="23494"/>
                  </a:lnTo>
                  <a:lnTo>
                    <a:pt x="30479" y="15239"/>
                  </a:lnTo>
                  <a:close/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28795" y="3224529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39" y="50800"/>
                  </a:moveTo>
                  <a:lnTo>
                    <a:pt x="50164" y="48894"/>
                  </a:lnTo>
                  <a:lnTo>
                    <a:pt x="58419" y="43180"/>
                  </a:lnTo>
                  <a:lnTo>
                    <a:pt x="63500" y="34925"/>
                  </a:lnTo>
                  <a:lnTo>
                    <a:pt x="66039" y="25400"/>
                  </a:lnTo>
                  <a:lnTo>
                    <a:pt x="63500" y="15239"/>
                  </a:lnTo>
                  <a:lnTo>
                    <a:pt x="58419" y="6985"/>
                  </a:lnTo>
                  <a:lnTo>
                    <a:pt x="50164" y="1904"/>
                  </a:lnTo>
                  <a:lnTo>
                    <a:pt x="40639" y="0"/>
                  </a:lnTo>
                  <a:lnTo>
                    <a:pt x="30479" y="1904"/>
                  </a:lnTo>
                  <a:lnTo>
                    <a:pt x="22225" y="6985"/>
                  </a:lnTo>
                  <a:lnTo>
                    <a:pt x="17144" y="15239"/>
                  </a:lnTo>
                  <a:lnTo>
                    <a:pt x="15239" y="25400"/>
                  </a:lnTo>
                </a:path>
                <a:path w="233679" h="50800">
                  <a:moveTo>
                    <a:pt x="30479" y="17779"/>
                  </a:moveTo>
                  <a:lnTo>
                    <a:pt x="15239" y="30479"/>
                  </a:lnTo>
                  <a:lnTo>
                    <a:pt x="0" y="17779"/>
                  </a:lnTo>
                </a:path>
                <a:path w="233679" h="50800">
                  <a:moveTo>
                    <a:pt x="193039" y="50800"/>
                  </a:moveTo>
                  <a:lnTo>
                    <a:pt x="182879" y="48894"/>
                  </a:lnTo>
                  <a:lnTo>
                    <a:pt x="174625" y="43180"/>
                  </a:lnTo>
                  <a:lnTo>
                    <a:pt x="169544" y="34925"/>
                  </a:lnTo>
                  <a:lnTo>
                    <a:pt x="167639" y="25400"/>
                  </a:lnTo>
                  <a:lnTo>
                    <a:pt x="169544" y="15239"/>
                  </a:lnTo>
                  <a:lnTo>
                    <a:pt x="174625" y="6985"/>
                  </a:lnTo>
                  <a:lnTo>
                    <a:pt x="182879" y="1904"/>
                  </a:lnTo>
                  <a:lnTo>
                    <a:pt x="193039" y="0"/>
                  </a:lnTo>
                  <a:lnTo>
                    <a:pt x="202564" y="1904"/>
                  </a:lnTo>
                  <a:lnTo>
                    <a:pt x="210819" y="6985"/>
                  </a:lnTo>
                  <a:lnTo>
                    <a:pt x="215900" y="15239"/>
                  </a:lnTo>
                  <a:lnTo>
                    <a:pt x="218439" y="25400"/>
                  </a:lnTo>
                </a:path>
                <a:path w="233679" h="50800">
                  <a:moveTo>
                    <a:pt x="233679" y="17779"/>
                  </a:moveTo>
                  <a:lnTo>
                    <a:pt x="218439" y="30479"/>
                  </a:lnTo>
                  <a:lnTo>
                    <a:pt x="203200" y="17779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-12700" y="1055369"/>
            <a:ext cx="4572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5030" y="1181734"/>
            <a:ext cx="2771774" cy="1571625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-12700" y="2792012"/>
            <a:ext cx="59690" cy="43751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ts val="1165"/>
              </a:lnSpc>
              <a:spcBef>
                <a:spcPts val="30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45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000"/>
              </a:lnSpc>
            </a:pPr>
            <a:r>
              <a:rPr sz="850" spc="-5" dirty="0">
                <a:latin typeface="Microsoft Sans Serif"/>
                <a:cs typeface="Microsoft Sans Serif"/>
              </a:rPr>
              <a:t> </a:t>
            </a:r>
            <a:endParaRPr sz="850">
              <a:latin typeface="Microsoft Sans Serif"/>
              <a:cs typeface="Microsoft Sans Serif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043553" y="3346357"/>
            <a:ext cx="45720" cy="1117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534915" y="3346357"/>
            <a:ext cx="45720" cy="1117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-12700" y="3396745"/>
            <a:ext cx="41275" cy="914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450" dirty="0">
                <a:latin typeface="Microsoft Sans Serif"/>
                <a:cs typeface="Microsoft Sans Serif"/>
              </a:rPr>
              <a:t> </a:t>
            </a:r>
            <a:endParaRPr sz="4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" y="63449"/>
            <a:ext cx="2792095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Elasticity</a:t>
            </a:r>
            <a:r>
              <a:rPr spc="-10" dirty="0"/>
              <a:t> </a:t>
            </a:r>
            <a:r>
              <a:rPr spc="-50" dirty="0"/>
              <a:t>and</a:t>
            </a:r>
            <a:r>
              <a:rPr spc="10" dirty="0"/>
              <a:t> </a:t>
            </a:r>
            <a:r>
              <a:rPr spc="-40" dirty="0"/>
              <a:t>the</a:t>
            </a:r>
            <a:r>
              <a:rPr spc="-15" dirty="0"/>
              <a:t> </a:t>
            </a:r>
            <a:r>
              <a:rPr spc="-35" dirty="0"/>
              <a:t>total</a:t>
            </a:r>
            <a:r>
              <a:rPr spc="10" dirty="0"/>
              <a:t> </a:t>
            </a:r>
            <a:r>
              <a:rPr spc="-50" dirty="0"/>
              <a:t>revenue</a:t>
            </a:r>
            <a:r>
              <a:rPr spc="15" dirty="0"/>
              <a:t> </a:t>
            </a:r>
            <a:r>
              <a:rPr spc="-45" dirty="0"/>
              <a:t>curve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3737" y="282575"/>
            <a:ext cx="4607560" cy="2841357"/>
            <a:chOff x="0" y="614312"/>
            <a:chExt cx="4607560" cy="2841357"/>
          </a:xfrm>
        </p:grpSpPr>
        <p:sp>
          <p:nvSpPr>
            <p:cNvPr id="4" name="object 4"/>
            <p:cNvSpPr/>
            <p:nvPr/>
          </p:nvSpPr>
          <p:spPr>
            <a:xfrm>
              <a:off x="3046095" y="3261359"/>
              <a:ext cx="43180" cy="30480"/>
            </a:xfrm>
            <a:custGeom>
              <a:avLst/>
              <a:gdLst/>
              <a:ahLst/>
              <a:cxnLst/>
              <a:rect l="l" t="t" r="r" b="b"/>
              <a:pathLst>
                <a:path w="43180" h="30479">
                  <a:moveTo>
                    <a:pt x="0" y="30480"/>
                  </a:moveTo>
                  <a:lnTo>
                    <a:pt x="43180" y="30480"/>
                  </a:lnTo>
                  <a:lnTo>
                    <a:pt x="43180" y="0"/>
                  </a:lnTo>
                  <a:lnTo>
                    <a:pt x="0" y="0"/>
                  </a:lnTo>
                  <a:lnTo>
                    <a:pt x="0" y="30480"/>
                  </a:lnTo>
                  <a:close/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66720" y="3257549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49"/>
                  </a:lnTo>
                  <a:lnTo>
                    <a:pt x="25400" y="38099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099"/>
                  </a:lnTo>
                  <a:lnTo>
                    <a:pt x="203200" y="19049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05175" y="3251199"/>
              <a:ext cx="63500" cy="50800"/>
            </a:xfrm>
            <a:custGeom>
              <a:avLst/>
              <a:gdLst/>
              <a:ahLst/>
              <a:cxnLst/>
              <a:rect l="l" t="t" r="r" b="b"/>
              <a:pathLst>
                <a:path w="63500" h="50800">
                  <a:moveTo>
                    <a:pt x="0" y="50800"/>
                  </a:moveTo>
                  <a:lnTo>
                    <a:pt x="43179" y="50800"/>
                  </a:lnTo>
                  <a:lnTo>
                    <a:pt x="43179" y="20320"/>
                  </a:lnTo>
                  <a:lnTo>
                    <a:pt x="0" y="20320"/>
                  </a:lnTo>
                  <a:lnTo>
                    <a:pt x="0" y="50800"/>
                  </a:lnTo>
                  <a:close/>
                </a:path>
                <a:path w="63500" h="50800">
                  <a:moveTo>
                    <a:pt x="10160" y="20320"/>
                  </a:moveTo>
                  <a:lnTo>
                    <a:pt x="10160" y="10160"/>
                  </a:lnTo>
                  <a:lnTo>
                    <a:pt x="53339" y="10160"/>
                  </a:lnTo>
                  <a:lnTo>
                    <a:pt x="53339" y="40640"/>
                  </a:lnTo>
                  <a:lnTo>
                    <a:pt x="43179" y="40640"/>
                  </a:lnTo>
                </a:path>
                <a:path w="63500" h="50800">
                  <a:moveTo>
                    <a:pt x="20320" y="10160"/>
                  </a:moveTo>
                  <a:lnTo>
                    <a:pt x="20320" y="0"/>
                  </a:lnTo>
                  <a:lnTo>
                    <a:pt x="63500" y="0"/>
                  </a:lnTo>
                  <a:lnTo>
                    <a:pt x="63500" y="30480"/>
                  </a:lnTo>
                  <a:lnTo>
                    <a:pt x="53339" y="30480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242310" y="3257549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49"/>
                  </a:lnTo>
                  <a:lnTo>
                    <a:pt x="25400" y="38099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099"/>
                  </a:lnTo>
                  <a:lnTo>
                    <a:pt x="203200" y="19049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606800" y="3263899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17900" y="3257549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49"/>
                  </a:lnTo>
                  <a:lnTo>
                    <a:pt x="25400" y="38099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099"/>
                  </a:lnTo>
                  <a:lnTo>
                    <a:pt x="203200" y="19049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594100" y="3251199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69054" y="3251199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792854" y="3257549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49"/>
                  </a:lnTo>
                  <a:lnTo>
                    <a:pt x="25400" y="38099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099"/>
                  </a:lnTo>
                  <a:lnTo>
                    <a:pt x="203200" y="19049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69054" y="3289299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0419" y="614312"/>
              <a:ext cx="2967355" cy="256222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0" y="3345814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6065" y="0"/>
                  </a:moveTo>
                  <a:lnTo>
                    <a:pt x="0" y="0"/>
                  </a:lnTo>
                  <a:lnTo>
                    <a:pt x="0" y="109855"/>
                  </a:lnTo>
                  <a:lnTo>
                    <a:pt x="1536065" y="109855"/>
                  </a:lnTo>
                  <a:lnTo>
                    <a:pt x="1536065" y="0"/>
                  </a:lnTo>
                  <a:close/>
                </a:path>
              </a:pathLst>
            </a:custGeom>
            <a:solidFill>
              <a:srgbClr val="181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35430" y="3345814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6065" y="0"/>
                  </a:moveTo>
                  <a:lnTo>
                    <a:pt x="0" y="0"/>
                  </a:lnTo>
                  <a:lnTo>
                    <a:pt x="0" y="109855"/>
                  </a:lnTo>
                  <a:lnTo>
                    <a:pt x="1536065" y="109855"/>
                  </a:lnTo>
                  <a:lnTo>
                    <a:pt x="1536065" y="0"/>
                  </a:lnTo>
                  <a:close/>
                </a:path>
              </a:pathLst>
            </a:custGeom>
            <a:solidFill>
              <a:srgbClr val="252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144645" y="3251199"/>
              <a:ext cx="327025" cy="50800"/>
            </a:xfrm>
            <a:custGeom>
              <a:avLst/>
              <a:gdLst/>
              <a:ahLst/>
              <a:cxnLst/>
              <a:rect l="l" t="t" r="r" b="b"/>
              <a:pathLst>
                <a:path w="327025" h="50800">
                  <a:moveTo>
                    <a:pt x="0" y="0"/>
                  </a:moveTo>
                  <a:lnTo>
                    <a:pt x="38100" y="0"/>
                  </a:lnTo>
                </a:path>
                <a:path w="327025" h="50800">
                  <a:moveTo>
                    <a:pt x="12700" y="12700"/>
                  </a:moveTo>
                  <a:lnTo>
                    <a:pt x="50800" y="12700"/>
                  </a:lnTo>
                </a:path>
                <a:path w="327025" h="50800">
                  <a:moveTo>
                    <a:pt x="12700" y="25400"/>
                  </a:moveTo>
                  <a:lnTo>
                    <a:pt x="50800" y="25400"/>
                  </a:lnTo>
                </a:path>
                <a:path w="327025" h="50800">
                  <a:moveTo>
                    <a:pt x="0" y="38100"/>
                  </a:moveTo>
                  <a:lnTo>
                    <a:pt x="38100" y="38100"/>
                  </a:lnTo>
                </a:path>
                <a:path w="327025" h="50800">
                  <a:moveTo>
                    <a:pt x="12700" y="50800"/>
                  </a:moveTo>
                  <a:lnTo>
                    <a:pt x="50800" y="50800"/>
                  </a:lnTo>
                </a:path>
                <a:path w="327025" h="50800">
                  <a:moveTo>
                    <a:pt x="306704" y="30480"/>
                  </a:moveTo>
                  <a:lnTo>
                    <a:pt x="327025" y="5080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423409" y="325500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479" y="15240"/>
                  </a:moveTo>
                  <a:lnTo>
                    <a:pt x="30479" y="6985"/>
                  </a:lnTo>
                  <a:lnTo>
                    <a:pt x="23494" y="0"/>
                  </a:lnTo>
                  <a:lnTo>
                    <a:pt x="15239" y="0"/>
                  </a:lnTo>
                  <a:lnTo>
                    <a:pt x="6985" y="0"/>
                  </a:lnTo>
                  <a:lnTo>
                    <a:pt x="0" y="6985"/>
                  </a:lnTo>
                  <a:lnTo>
                    <a:pt x="0" y="15240"/>
                  </a:lnTo>
                  <a:lnTo>
                    <a:pt x="0" y="23495"/>
                  </a:lnTo>
                  <a:lnTo>
                    <a:pt x="6985" y="30480"/>
                  </a:lnTo>
                  <a:lnTo>
                    <a:pt x="15239" y="30480"/>
                  </a:lnTo>
                  <a:lnTo>
                    <a:pt x="23494" y="30480"/>
                  </a:lnTo>
                  <a:lnTo>
                    <a:pt x="30479" y="23495"/>
                  </a:lnTo>
                  <a:lnTo>
                    <a:pt x="30479" y="15240"/>
                  </a:lnTo>
                  <a:close/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328795" y="3251199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39" y="50800"/>
                  </a:moveTo>
                  <a:lnTo>
                    <a:pt x="50164" y="48895"/>
                  </a:lnTo>
                  <a:lnTo>
                    <a:pt x="58419" y="43180"/>
                  </a:lnTo>
                  <a:lnTo>
                    <a:pt x="63500" y="35560"/>
                  </a:lnTo>
                  <a:lnTo>
                    <a:pt x="66039" y="25400"/>
                  </a:lnTo>
                  <a:lnTo>
                    <a:pt x="63500" y="15875"/>
                  </a:lnTo>
                  <a:lnTo>
                    <a:pt x="58419" y="7620"/>
                  </a:lnTo>
                  <a:lnTo>
                    <a:pt x="50164" y="1905"/>
                  </a:lnTo>
                  <a:lnTo>
                    <a:pt x="40639" y="0"/>
                  </a:lnTo>
                  <a:lnTo>
                    <a:pt x="30479" y="1905"/>
                  </a:lnTo>
                  <a:lnTo>
                    <a:pt x="22225" y="7620"/>
                  </a:lnTo>
                  <a:lnTo>
                    <a:pt x="17144" y="15875"/>
                  </a:lnTo>
                  <a:lnTo>
                    <a:pt x="15239" y="25400"/>
                  </a:lnTo>
                </a:path>
                <a:path w="233679" h="50800">
                  <a:moveTo>
                    <a:pt x="30479" y="17780"/>
                  </a:moveTo>
                  <a:lnTo>
                    <a:pt x="15239" y="30480"/>
                  </a:lnTo>
                  <a:lnTo>
                    <a:pt x="0" y="17780"/>
                  </a:lnTo>
                </a:path>
                <a:path w="233679" h="50800">
                  <a:moveTo>
                    <a:pt x="193039" y="50800"/>
                  </a:moveTo>
                  <a:lnTo>
                    <a:pt x="182879" y="48895"/>
                  </a:lnTo>
                  <a:lnTo>
                    <a:pt x="174625" y="43180"/>
                  </a:lnTo>
                  <a:lnTo>
                    <a:pt x="169544" y="35560"/>
                  </a:lnTo>
                  <a:lnTo>
                    <a:pt x="167639" y="25400"/>
                  </a:lnTo>
                  <a:lnTo>
                    <a:pt x="169544" y="15875"/>
                  </a:lnTo>
                  <a:lnTo>
                    <a:pt x="174625" y="7620"/>
                  </a:lnTo>
                  <a:lnTo>
                    <a:pt x="182879" y="1905"/>
                  </a:lnTo>
                  <a:lnTo>
                    <a:pt x="193039" y="0"/>
                  </a:lnTo>
                  <a:lnTo>
                    <a:pt x="202564" y="1905"/>
                  </a:lnTo>
                  <a:lnTo>
                    <a:pt x="210819" y="7620"/>
                  </a:lnTo>
                  <a:lnTo>
                    <a:pt x="215900" y="15875"/>
                  </a:lnTo>
                  <a:lnTo>
                    <a:pt x="218439" y="25400"/>
                  </a:lnTo>
                </a:path>
                <a:path w="233679" h="50800">
                  <a:moveTo>
                    <a:pt x="233679" y="17780"/>
                  </a:moveTo>
                  <a:lnTo>
                    <a:pt x="218439" y="30480"/>
                  </a:lnTo>
                  <a:lnTo>
                    <a:pt x="203200" y="17780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71495" y="3345814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6065" y="0"/>
                  </a:moveTo>
                  <a:lnTo>
                    <a:pt x="0" y="0"/>
                  </a:lnTo>
                  <a:lnTo>
                    <a:pt x="0" y="109855"/>
                  </a:lnTo>
                  <a:lnTo>
                    <a:pt x="1536065" y="109855"/>
                  </a:lnTo>
                  <a:lnTo>
                    <a:pt x="1536065" y="0"/>
                  </a:lnTo>
                  <a:close/>
                </a:path>
              </a:pathLst>
            </a:custGeom>
            <a:solidFill>
              <a:srgbClr val="333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-12700" y="319862"/>
            <a:ext cx="74295" cy="245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50" spc="-5" dirty="0">
                <a:latin typeface="Microsoft Sans Serif"/>
                <a:cs typeface="Microsoft Sans Serif"/>
              </a:rPr>
              <a:t> </a:t>
            </a:r>
            <a:endParaRPr sz="1450">
              <a:latin typeface="Microsoft Sans Serif"/>
              <a:cs typeface="Microsoft Sans Serif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230629" y="376957"/>
            <a:ext cx="214566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60" dirty="0">
                <a:solidFill>
                  <a:srgbClr val="3333B1"/>
                </a:solidFill>
                <a:latin typeface="Microsoft Sans Serif"/>
                <a:cs typeface="Microsoft Sans Serif"/>
              </a:rPr>
              <a:t>Figure</a:t>
            </a:r>
            <a:r>
              <a:rPr sz="1000" spc="114" dirty="0">
                <a:solidFill>
                  <a:srgbClr val="3333B1"/>
                </a:solidFill>
                <a:latin typeface="Microsoft Sans Serif"/>
                <a:cs typeface="Microsoft Sans Serif"/>
              </a:rPr>
              <a:t> </a:t>
            </a:r>
            <a:r>
              <a:rPr sz="1000" spc="-60" dirty="0">
                <a:solidFill>
                  <a:srgbClr val="3333B1"/>
                </a:solidFill>
                <a:latin typeface="Microsoft Sans Serif"/>
                <a:cs typeface="Microsoft Sans Serif"/>
              </a:rPr>
              <a:t>13:</a:t>
            </a:r>
            <a:r>
              <a:rPr sz="1000" spc="120" dirty="0">
                <a:solidFill>
                  <a:srgbClr val="3333B1"/>
                </a:solidFill>
                <a:latin typeface="Microsoft Sans Serif"/>
                <a:cs typeface="Microsoft Sans Serif"/>
              </a:rPr>
              <a:t> </a:t>
            </a:r>
            <a:r>
              <a:rPr sz="1000" spc="-50" dirty="0">
                <a:latin typeface="Microsoft Sans Serif"/>
                <a:cs typeface="Microsoft Sans Serif"/>
              </a:rPr>
              <a:t>Elasticity</a:t>
            </a:r>
            <a:r>
              <a:rPr sz="1000" spc="120" dirty="0">
                <a:latin typeface="Microsoft Sans Serif"/>
                <a:cs typeface="Microsoft Sans Serif"/>
              </a:rPr>
              <a:t> </a:t>
            </a:r>
            <a:r>
              <a:rPr sz="1000" spc="-70" dirty="0">
                <a:latin typeface="Microsoft Sans Serif"/>
                <a:cs typeface="Microsoft Sans Serif"/>
              </a:rPr>
              <a:t>and</a:t>
            </a:r>
            <a:r>
              <a:rPr sz="1000" spc="114" dirty="0">
                <a:latin typeface="Microsoft Sans Serif"/>
                <a:cs typeface="Microsoft Sans Serif"/>
              </a:rPr>
              <a:t> </a:t>
            </a:r>
            <a:r>
              <a:rPr sz="1000" spc="-65" dirty="0">
                <a:latin typeface="Microsoft Sans Serif"/>
                <a:cs typeface="Microsoft Sans Serif"/>
              </a:rPr>
              <a:t>Revenue</a:t>
            </a:r>
            <a:r>
              <a:rPr sz="1000" spc="95" dirty="0">
                <a:latin typeface="Microsoft Sans Serif"/>
                <a:cs typeface="Microsoft Sans Serif"/>
              </a:rPr>
              <a:t> </a:t>
            </a:r>
            <a:r>
              <a:rPr sz="1000" spc="-50" dirty="0">
                <a:latin typeface="Microsoft Sans Serif"/>
                <a:cs typeface="Microsoft Sans Serif"/>
              </a:rPr>
              <a:t>curve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</a:p>
        </p:txBody>
      </p:sp>
      <p:sp>
        <p:nvSpPr>
          <p:cNvPr id="23" name="object 23"/>
          <p:cNvSpPr txBox="1"/>
          <p:nvPr/>
        </p:nvSpPr>
        <p:spPr>
          <a:xfrm>
            <a:off x="-12700" y="716660"/>
            <a:ext cx="59690" cy="2640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165"/>
              </a:lnSpc>
              <a:spcBef>
                <a:spcPts val="105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4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4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4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4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4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6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680"/>
              </a:lnSpc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  <a:p>
            <a:pPr marL="12700">
              <a:lnSpc>
                <a:spcPts val="580"/>
              </a:lnSpc>
            </a:pPr>
            <a:r>
              <a:rPr sz="500" dirty="0">
                <a:latin typeface="Microsoft Sans Serif"/>
                <a:cs typeface="Microsoft Sans Serif"/>
              </a:rPr>
              <a:t> 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8844" y="3327908"/>
            <a:ext cx="4572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857625" y="3327908"/>
            <a:ext cx="4572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" y="63449"/>
            <a:ext cx="4391025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Determinants</a:t>
            </a:r>
            <a:r>
              <a:rPr spc="-30" dirty="0"/>
              <a:t> </a:t>
            </a:r>
            <a:r>
              <a:rPr spc="-50" dirty="0"/>
              <a:t>and</a:t>
            </a:r>
            <a:r>
              <a:rPr spc="-15" dirty="0"/>
              <a:t> </a:t>
            </a:r>
            <a:r>
              <a:rPr spc="-45" dirty="0"/>
              <a:t>Importance</a:t>
            </a:r>
            <a:r>
              <a:rPr spc="-10" dirty="0"/>
              <a:t> </a:t>
            </a:r>
            <a:r>
              <a:rPr spc="-40" dirty="0"/>
              <a:t>of</a:t>
            </a:r>
            <a:r>
              <a:rPr spc="-55" dirty="0"/>
              <a:t> </a:t>
            </a:r>
            <a:r>
              <a:rPr spc="-35" dirty="0"/>
              <a:t>price</a:t>
            </a:r>
            <a:r>
              <a:rPr spc="-20" dirty="0"/>
              <a:t> </a:t>
            </a:r>
            <a:r>
              <a:rPr spc="-35" dirty="0"/>
              <a:t>elasticity</a:t>
            </a:r>
            <a:r>
              <a:rPr spc="-5" dirty="0"/>
              <a:t> </a:t>
            </a:r>
            <a:r>
              <a:rPr spc="-40" dirty="0"/>
              <a:t>of</a:t>
            </a:r>
            <a:r>
              <a:rPr spc="-25" dirty="0"/>
              <a:t> </a:t>
            </a:r>
            <a:r>
              <a:rPr spc="-55" dirty="0"/>
              <a:t>demand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43553" y="3340404"/>
            <a:ext cx="4572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34915" y="3340404"/>
            <a:ext cx="4572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-12700" y="3392220"/>
            <a:ext cx="4127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dirty="0">
                <a:latin typeface="Microsoft Sans Serif"/>
                <a:cs typeface="Microsoft Sans Serif"/>
              </a:rPr>
              <a:t> </a:t>
            </a:r>
            <a:endParaRPr sz="45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67354" y="324865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46729" y="3252470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480"/>
                </a:moveTo>
                <a:lnTo>
                  <a:pt x="43180" y="30480"/>
                </a:lnTo>
                <a:lnTo>
                  <a:pt x="43180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ln w="5060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45154" y="324865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099"/>
                </a:lnTo>
                <a:lnTo>
                  <a:pt x="25400" y="19049"/>
                </a:lnTo>
                <a:lnTo>
                  <a:pt x="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3242310" y="3239144"/>
            <a:ext cx="203200" cy="55880"/>
            <a:chOff x="3242310" y="3239144"/>
            <a:chExt cx="203200" cy="55880"/>
          </a:xfrm>
        </p:grpSpPr>
        <p:sp>
          <p:nvSpPr>
            <p:cNvPr id="10" name="object 10"/>
            <p:cNvSpPr/>
            <p:nvPr/>
          </p:nvSpPr>
          <p:spPr>
            <a:xfrm>
              <a:off x="3305175" y="3241675"/>
              <a:ext cx="63500" cy="50800"/>
            </a:xfrm>
            <a:custGeom>
              <a:avLst/>
              <a:gdLst/>
              <a:ahLst/>
              <a:cxnLst/>
              <a:rect l="l" t="t" r="r" b="b"/>
              <a:pathLst>
                <a:path w="63500" h="50800">
                  <a:moveTo>
                    <a:pt x="0" y="50800"/>
                  </a:moveTo>
                  <a:lnTo>
                    <a:pt x="43179" y="50800"/>
                  </a:lnTo>
                  <a:lnTo>
                    <a:pt x="43179" y="20320"/>
                  </a:lnTo>
                  <a:lnTo>
                    <a:pt x="0" y="20320"/>
                  </a:lnTo>
                  <a:lnTo>
                    <a:pt x="0" y="50800"/>
                  </a:lnTo>
                  <a:close/>
                </a:path>
                <a:path w="63500" h="50800">
                  <a:moveTo>
                    <a:pt x="10160" y="20320"/>
                  </a:moveTo>
                  <a:lnTo>
                    <a:pt x="10160" y="10160"/>
                  </a:lnTo>
                  <a:lnTo>
                    <a:pt x="53339" y="10160"/>
                  </a:lnTo>
                  <a:lnTo>
                    <a:pt x="53339" y="40640"/>
                  </a:lnTo>
                  <a:lnTo>
                    <a:pt x="43179" y="40640"/>
                  </a:lnTo>
                </a:path>
                <a:path w="63500" h="50800">
                  <a:moveTo>
                    <a:pt x="20320" y="10160"/>
                  </a:moveTo>
                  <a:lnTo>
                    <a:pt x="20320" y="0"/>
                  </a:lnTo>
                  <a:lnTo>
                    <a:pt x="63500" y="0"/>
                  </a:lnTo>
                  <a:lnTo>
                    <a:pt x="63500" y="30480"/>
                  </a:lnTo>
                  <a:lnTo>
                    <a:pt x="53339" y="30480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42310" y="324802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517900" y="3237878"/>
            <a:ext cx="203200" cy="58419"/>
            <a:chOff x="3517900" y="3237878"/>
            <a:chExt cx="203200" cy="58419"/>
          </a:xfrm>
        </p:grpSpPr>
        <p:sp>
          <p:nvSpPr>
            <p:cNvPr id="13" name="object 13"/>
            <p:cNvSpPr/>
            <p:nvPr/>
          </p:nvSpPr>
          <p:spPr>
            <a:xfrm>
              <a:off x="3606800" y="3255009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17900" y="324802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94100" y="324167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3792854" y="3237878"/>
            <a:ext cx="203200" cy="58419"/>
            <a:chOff x="3792854" y="3237878"/>
            <a:chExt cx="203200" cy="58419"/>
          </a:xfrm>
        </p:grpSpPr>
        <p:sp>
          <p:nvSpPr>
            <p:cNvPr id="17" name="object 17"/>
            <p:cNvSpPr/>
            <p:nvPr/>
          </p:nvSpPr>
          <p:spPr>
            <a:xfrm>
              <a:off x="3869054" y="324167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792854" y="324802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69054" y="327977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4145279" y="32423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699"/>
                </a:moveTo>
                <a:lnTo>
                  <a:pt x="50800" y="12699"/>
                </a:lnTo>
              </a:path>
              <a:path w="50800" h="50800">
                <a:moveTo>
                  <a:pt x="12700" y="25399"/>
                </a:moveTo>
                <a:lnTo>
                  <a:pt x="50800" y="25399"/>
                </a:lnTo>
              </a:path>
              <a:path w="50800" h="50800">
                <a:moveTo>
                  <a:pt x="0" y="38099"/>
                </a:moveTo>
                <a:lnTo>
                  <a:pt x="38100" y="38099"/>
                </a:lnTo>
              </a:path>
              <a:path w="50800" h="50800">
                <a:moveTo>
                  <a:pt x="12700" y="50799"/>
                </a:moveTo>
                <a:lnTo>
                  <a:pt x="50800" y="50799"/>
                </a:lnTo>
              </a:path>
            </a:pathLst>
          </a:custGeom>
          <a:ln w="7592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4326264" y="3239144"/>
            <a:ext cx="238760" cy="57785"/>
            <a:chOff x="4326264" y="3239144"/>
            <a:chExt cx="238760" cy="57785"/>
          </a:xfrm>
        </p:grpSpPr>
        <p:sp>
          <p:nvSpPr>
            <p:cNvPr id="22" name="object 22"/>
            <p:cNvSpPr/>
            <p:nvPr/>
          </p:nvSpPr>
          <p:spPr>
            <a:xfrm>
              <a:off x="4451350" y="3272790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19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23410" y="3245485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479" y="15239"/>
                  </a:moveTo>
                  <a:lnTo>
                    <a:pt x="30479" y="6349"/>
                  </a:lnTo>
                  <a:lnTo>
                    <a:pt x="23494" y="0"/>
                  </a:lnTo>
                  <a:lnTo>
                    <a:pt x="15239" y="0"/>
                  </a:lnTo>
                  <a:lnTo>
                    <a:pt x="6985" y="0"/>
                  </a:lnTo>
                  <a:lnTo>
                    <a:pt x="0" y="6349"/>
                  </a:lnTo>
                  <a:lnTo>
                    <a:pt x="0" y="15239"/>
                  </a:lnTo>
                  <a:lnTo>
                    <a:pt x="0" y="23494"/>
                  </a:lnTo>
                  <a:lnTo>
                    <a:pt x="6985" y="30479"/>
                  </a:lnTo>
                  <a:lnTo>
                    <a:pt x="15239" y="30479"/>
                  </a:lnTo>
                  <a:lnTo>
                    <a:pt x="23494" y="30479"/>
                  </a:lnTo>
                  <a:lnTo>
                    <a:pt x="30479" y="23494"/>
                  </a:lnTo>
                  <a:lnTo>
                    <a:pt x="30479" y="15239"/>
                  </a:lnTo>
                  <a:close/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328795" y="3241675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39" y="50800"/>
                  </a:moveTo>
                  <a:lnTo>
                    <a:pt x="50164" y="48260"/>
                  </a:lnTo>
                  <a:lnTo>
                    <a:pt x="58419" y="43180"/>
                  </a:lnTo>
                  <a:lnTo>
                    <a:pt x="63500" y="34925"/>
                  </a:lnTo>
                  <a:lnTo>
                    <a:pt x="66039" y="25400"/>
                  </a:lnTo>
                  <a:lnTo>
                    <a:pt x="63500" y="15240"/>
                  </a:lnTo>
                  <a:lnTo>
                    <a:pt x="58419" y="6985"/>
                  </a:lnTo>
                  <a:lnTo>
                    <a:pt x="50164" y="1905"/>
                  </a:lnTo>
                  <a:lnTo>
                    <a:pt x="40639" y="0"/>
                  </a:lnTo>
                  <a:lnTo>
                    <a:pt x="30479" y="1905"/>
                  </a:lnTo>
                  <a:lnTo>
                    <a:pt x="22225" y="6985"/>
                  </a:lnTo>
                  <a:lnTo>
                    <a:pt x="17144" y="15240"/>
                  </a:lnTo>
                  <a:lnTo>
                    <a:pt x="15239" y="25400"/>
                  </a:lnTo>
                </a:path>
                <a:path w="233679" h="50800">
                  <a:moveTo>
                    <a:pt x="30479" y="17780"/>
                  </a:moveTo>
                  <a:lnTo>
                    <a:pt x="15239" y="30480"/>
                  </a:lnTo>
                  <a:lnTo>
                    <a:pt x="0" y="17780"/>
                  </a:lnTo>
                </a:path>
                <a:path w="233679" h="50800">
                  <a:moveTo>
                    <a:pt x="193039" y="50800"/>
                  </a:moveTo>
                  <a:lnTo>
                    <a:pt x="182879" y="48260"/>
                  </a:lnTo>
                  <a:lnTo>
                    <a:pt x="174625" y="43180"/>
                  </a:lnTo>
                  <a:lnTo>
                    <a:pt x="169544" y="34925"/>
                  </a:lnTo>
                  <a:lnTo>
                    <a:pt x="167639" y="25400"/>
                  </a:lnTo>
                  <a:lnTo>
                    <a:pt x="169544" y="15240"/>
                  </a:lnTo>
                  <a:lnTo>
                    <a:pt x="174625" y="6985"/>
                  </a:lnTo>
                  <a:lnTo>
                    <a:pt x="182879" y="1905"/>
                  </a:lnTo>
                  <a:lnTo>
                    <a:pt x="193039" y="0"/>
                  </a:lnTo>
                  <a:lnTo>
                    <a:pt x="202564" y="1905"/>
                  </a:lnTo>
                  <a:lnTo>
                    <a:pt x="210819" y="6985"/>
                  </a:lnTo>
                  <a:lnTo>
                    <a:pt x="215900" y="15240"/>
                  </a:lnTo>
                  <a:lnTo>
                    <a:pt x="218439" y="25400"/>
                  </a:lnTo>
                </a:path>
                <a:path w="233679" h="50800">
                  <a:moveTo>
                    <a:pt x="233679" y="17780"/>
                  </a:moveTo>
                  <a:lnTo>
                    <a:pt x="218439" y="30480"/>
                  </a:lnTo>
                  <a:lnTo>
                    <a:pt x="203200" y="17780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5" name="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670" y="997965"/>
            <a:ext cx="64770" cy="64769"/>
          </a:xfrm>
          <a:prstGeom prst="rect">
            <a:avLst/>
          </a:prstGeom>
        </p:spPr>
      </p:pic>
      <p:grpSp>
        <p:nvGrpSpPr>
          <p:cNvPr id="26" name="object 26"/>
          <p:cNvGrpSpPr/>
          <p:nvPr/>
        </p:nvGrpSpPr>
        <p:grpSpPr>
          <a:xfrm>
            <a:off x="509905" y="1149349"/>
            <a:ext cx="114300" cy="721995"/>
            <a:chOff x="509905" y="1149349"/>
            <a:chExt cx="114300" cy="721995"/>
          </a:xfrm>
        </p:grpSpPr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905" y="1149349"/>
              <a:ext cx="114300" cy="1143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905" y="1301114"/>
              <a:ext cx="114300" cy="1143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905" y="1453514"/>
              <a:ext cx="114300" cy="114300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905" y="1605279"/>
              <a:ext cx="114300" cy="11430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905" y="1757044"/>
              <a:ext cx="114300" cy="114300"/>
            </a:xfrm>
            <a:prstGeom prst="rect">
              <a:avLst/>
            </a:prstGeom>
          </p:spPr>
        </p:pic>
      </p:grpSp>
      <p:pic>
        <p:nvPicPr>
          <p:cNvPr id="32" name="object 3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670" y="2123058"/>
            <a:ext cx="64770" cy="64769"/>
          </a:xfrm>
          <a:prstGeom prst="rect">
            <a:avLst/>
          </a:prstGeom>
        </p:spPr>
      </p:pic>
      <p:grpSp>
        <p:nvGrpSpPr>
          <p:cNvPr id="33" name="object 33"/>
          <p:cNvGrpSpPr/>
          <p:nvPr/>
        </p:nvGrpSpPr>
        <p:grpSpPr>
          <a:xfrm>
            <a:off x="509905" y="2273934"/>
            <a:ext cx="114300" cy="266065"/>
            <a:chOff x="509905" y="2273934"/>
            <a:chExt cx="114300" cy="266065"/>
          </a:xfrm>
        </p:grpSpPr>
        <p:pic>
          <p:nvPicPr>
            <p:cNvPr id="34" name="object 3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905" y="2273934"/>
              <a:ext cx="114300" cy="114300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905" y="2425699"/>
              <a:ext cx="114300" cy="114300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-38100" y="319785"/>
            <a:ext cx="4342765" cy="2904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ts val="1165"/>
              </a:lnSpc>
              <a:spcBef>
                <a:spcPts val="105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381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38100">
              <a:lnSpc>
                <a:spcPts val="1145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38100">
              <a:lnSpc>
                <a:spcPts val="1000"/>
              </a:lnSpc>
            </a:pPr>
            <a:r>
              <a:rPr sz="850" spc="-5" dirty="0">
                <a:latin typeface="Microsoft Sans Serif"/>
                <a:cs typeface="Microsoft Sans Serif"/>
              </a:rPr>
              <a:t> </a:t>
            </a:r>
            <a:endParaRPr sz="850">
              <a:latin typeface="Microsoft Sans Serif"/>
              <a:cs typeface="Microsoft Sans Serif"/>
            </a:endParaRPr>
          </a:p>
          <a:p>
            <a:pPr marL="452755">
              <a:lnSpc>
                <a:spcPct val="100000"/>
              </a:lnSpc>
              <a:spcBef>
                <a:spcPts val="220"/>
              </a:spcBef>
            </a:pPr>
            <a:r>
              <a:rPr sz="1100" spc="-35" dirty="0">
                <a:latin typeface="Microsoft Sans Serif"/>
                <a:cs typeface="Microsoft Sans Serif"/>
              </a:rPr>
              <a:t>Determinants</a:t>
            </a:r>
            <a:r>
              <a:rPr sz="1100" spc="-30" dirty="0">
                <a:latin typeface="Microsoft Sans Serif"/>
                <a:cs typeface="Microsoft Sans Serif"/>
              </a:rPr>
              <a:t> of </a:t>
            </a:r>
            <a:r>
              <a:rPr sz="1100" spc="-25" dirty="0">
                <a:latin typeface="Microsoft Sans Serif"/>
                <a:cs typeface="Microsoft Sans Serif"/>
              </a:rPr>
              <a:t>price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elasticity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of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demand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583565">
              <a:lnSpc>
                <a:spcPct val="100000"/>
              </a:lnSpc>
              <a:spcBef>
                <a:spcPts val="175"/>
              </a:spcBef>
            </a:pPr>
            <a:r>
              <a:rPr sz="900" spc="-44" baseline="9259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r>
              <a:rPr sz="900" spc="179" baseline="9259" dirty="0">
                <a:latin typeface="Microsoft Sans Serif"/>
                <a:cs typeface="Microsoft Sans Serif"/>
              </a:rPr>
              <a:t>   </a:t>
            </a:r>
            <a:r>
              <a:rPr sz="1000" spc="-25" dirty="0">
                <a:latin typeface="Microsoft Sans Serif"/>
                <a:cs typeface="Microsoft Sans Serif"/>
              </a:rPr>
              <a:t>Availability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40" dirty="0">
                <a:latin typeface="Microsoft Sans Serif"/>
                <a:cs typeface="Microsoft Sans Serif"/>
              </a:rPr>
              <a:t>of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substitutes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583565">
              <a:lnSpc>
                <a:spcPct val="100000"/>
              </a:lnSpc>
            </a:pPr>
            <a:r>
              <a:rPr sz="900" spc="-44" baseline="9259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r>
              <a:rPr sz="900" spc="179" baseline="9259" dirty="0">
                <a:latin typeface="Microsoft Sans Serif"/>
                <a:cs typeface="Microsoft Sans Serif"/>
              </a:rPr>
              <a:t>   </a:t>
            </a:r>
            <a:r>
              <a:rPr sz="1000" spc="-5" dirty="0">
                <a:latin typeface="Microsoft Sans Serif"/>
                <a:cs typeface="Microsoft Sans Serif"/>
              </a:rPr>
              <a:t>Degree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of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necessity </a:t>
            </a:r>
            <a:endParaRPr sz="1000">
              <a:latin typeface="Microsoft Sans Serif"/>
              <a:cs typeface="Microsoft Sans Serif"/>
            </a:endParaRPr>
          </a:p>
          <a:p>
            <a:pPr marL="583565">
              <a:lnSpc>
                <a:spcPct val="100000"/>
              </a:lnSpc>
            </a:pPr>
            <a:r>
              <a:rPr sz="900" spc="-44" baseline="9259" dirty="0">
                <a:solidFill>
                  <a:srgbClr val="FFFFFF"/>
                </a:solidFill>
                <a:latin typeface="Microsoft Sans Serif"/>
                <a:cs typeface="Microsoft Sans Serif"/>
              </a:rPr>
              <a:t>3</a:t>
            </a:r>
            <a:r>
              <a:rPr sz="900" spc="179" baseline="9259" dirty="0">
                <a:latin typeface="Microsoft Sans Serif"/>
                <a:cs typeface="Microsoft Sans Serif"/>
              </a:rPr>
              <a:t>   </a:t>
            </a:r>
            <a:r>
              <a:rPr sz="1000" spc="-5" dirty="0">
                <a:latin typeface="Microsoft Sans Serif"/>
                <a:cs typeface="Microsoft Sans Serif"/>
              </a:rPr>
              <a:t>Habit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583565">
              <a:lnSpc>
                <a:spcPct val="100000"/>
              </a:lnSpc>
            </a:pPr>
            <a:r>
              <a:rPr sz="900" spc="-44" baseline="9259" dirty="0">
                <a:solidFill>
                  <a:srgbClr val="FFFFFF"/>
                </a:solidFill>
                <a:latin typeface="Microsoft Sans Serif"/>
                <a:cs typeface="Microsoft Sans Serif"/>
              </a:rPr>
              <a:t>4</a:t>
            </a:r>
            <a:r>
              <a:rPr sz="900" baseline="9259" dirty="0">
                <a:latin typeface="Microsoft Sans Serif"/>
                <a:cs typeface="Microsoft Sans Serif"/>
              </a:rPr>
              <a:t>    </a:t>
            </a:r>
            <a:r>
              <a:rPr sz="900" spc="60" baseline="9259" dirty="0">
                <a:latin typeface="Microsoft Sans Serif"/>
                <a:cs typeface="Microsoft Sans Serif"/>
              </a:rPr>
              <a:t> </a:t>
            </a:r>
            <a:r>
              <a:rPr sz="1000" spc="-40" dirty="0">
                <a:latin typeface="Microsoft Sans Serif"/>
                <a:cs typeface="Microsoft Sans Serif"/>
              </a:rPr>
              <a:t>T</a:t>
            </a:r>
            <a:r>
              <a:rPr sz="1000" spc="-35" dirty="0">
                <a:latin typeface="Microsoft Sans Serif"/>
                <a:cs typeface="Microsoft Sans Serif"/>
              </a:rPr>
              <a:t>he</a:t>
            </a:r>
            <a:r>
              <a:rPr sz="1000" spc="-55" dirty="0">
                <a:latin typeface="Microsoft Sans Serif"/>
                <a:cs typeface="Microsoft Sans Serif"/>
              </a:rPr>
              <a:t> </a:t>
            </a:r>
            <a:r>
              <a:rPr sz="1000" spc="-45" dirty="0">
                <a:latin typeface="Microsoft Sans Serif"/>
                <a:cs typeface="Microsoft Sans Serif"/>
              </a:rPr>
              <a:t>s</a:t>
            </a:r>
            <a:r>
              <a:rPr sz="1000" spc="5" dirty="0">
                <a:latin typeface="Microsoft Sans Serif"/>
                <a:cs typeface="Microsoft Sans Serif"/>
              </a:rPr>
              <a:t>i</a:t>
            </a:r>
            <a:r>
              <a:rPr sz="1000" spc="-25" dirty="0">
                <a:latin typeface="Microsoft Sans Serif"/>
                <a:cs typeface="Microsoft Sans Serif"/>
              </a:rPr>
              <a:t>z</a:t>
            </a:r>
            <a:r>
              <a:rPr sz="1000" spc="-55" dirty="0">
                <a:latin typeface="Microsoft Sans Serif"/>
                <a:cs typeface="Microsoft Sans Serif"/>
              </a:rPr>
              <a:t>e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o</a:t>
            </a:r>
            <a:r>
              <a:rPr sz="1000" spc="-15" dirty="0">
                <a:latin typeface="Microsoft Sans Serif"/>
                <a:cs typeface="Microsoft Sans Serif"/>
              </a:rPr>
              <a:t>f</a:t>
            </a:r>
            <a:r>
              <a:rPr sz="1000" spc="-55" dirty="0">
                <a:latin typeface="Microsoft Sans Serif"/>
                <a:cs typeface="Microsoft Sans Serif"/>
              </a:rPr>
              <a:t> </a:t>
            </a:r>
            <a:r>
              <a:rPr sz="1000" spc="5" dirty="0">
                <a:latin typeface="Microsoft Sans Serif"/>
                <a:cs typeface="Microsoft Sans Serif"/>
              </a:rPr>
              <a:t>t</a:t>
            </a:r>
            <a:r>
              <a:rPr sz="1000" spc="-35" dirty="0">
                <a:latin typeface="Microsoft Sans Serif"/>
                <a:cs typeface="Microsoft Sans Serif"/>
              </a:rPr>
              <a:t>h</a:t>
            </a:r>
            <a:r>
              <a:rPr sz="1000" spc="-60" dirty="0">
                <a:latin typeface="Microsoft Sans Serif"/>
                <a:cs typeface="Microsoft Sans Serif"/>
              </a:rPr>
              <a:t>e</a:t>
            </a:r>
            <a:r>
              <a:rPr sz="1000" spc="-55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c</a:t>
            </a:r>
            <a:r>
              <a:rPr sz="1000" spc="-35" dirty="0">
                <a:latin typeface="Microsoft Sans Serif"/>
                <a:cs typeface="Microsoft Sans Serif"/>
              </a:rPr>
              <a:t>onsum</a:t>
            </a:r>
            <a:r>
              <a:rPr sz="1000" spc="-60" dirty="0">
                <a:latin typeface="Microsoft Sans Serif"/>
                <a:cs typeface="Microsoft Sans Serif"/>
              </a:rPr>
              <a:t>e</a:t>
            </a:r>
            <a:r>
              <a:rPr sz="1000" spc="-5" dirty="0">
                <a:latin typeface="Microsoft Sans Serif"/>
                <a:cs typeface="Microsoft Sans Serif"/>
              </a:rPr>
              <a:t>r</a:t>
            </a:r>
            <a:r>
              <a:rPr sz="1000" spc="-40" dirty="0">
                <a:latin typeface="Microsoft Sans Serif"/>
                <a:cs typeface="Microsoft Sans Serif"/>
              </a:rPr>
              <a:t>s</a:t>
            </a:r>
            <a:r>
              <a:rPr sz="1000" spc="-55" dirty="0">
                <a:latin typeface="Microsoft Sans Serif"/>
                <a:cs typeface="Microsoft Sans Serif"/>
              </a:rPr>
              <a:t> </a:t>
            </a:r>
            <a:r>
              <a:rPr sz="1000" spc="5" dirty="0">
                <a:latin typeface="Microsoft Sans Serif"/>
                <a:cs typeface="Microsoft Sans Serif"/>
              </a:rPr>
              <a:t>i</a:t>
            </a:r>
            <a:r>
              <a:rPr sz="1000" spc="-35" dirty="0">
                <a:latin typeface="Microsoft Sans Serif"/>
                <a:cs typeface="Microsoft Sans Serif"/>
              </a:rPr>
              <a:t>ncom</a:t>
            </a:r>
            <a:r>
              <a:rPr sz="1000" spc="-30" dirty="0">
                <a:latin typeface="Microsoft Sans Serif"/>
                <a:cs typeface="Microsoft Sans Serif"/>
              </a:rPr>
              <a:t>e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730250" marR="55880" indent="-146685">
              <a:lnSpc>
                <a:spcPts val="1180"/>
              </a:lnSpc>
              <a:spcBef>
                <a:spcPts val="60"/>
              </a:spcBef>
            </a:pPr>
            <a:r>
              <a:rPr sz="900" spc="-44" baseline="9259" dirty="0">
                <a:solidFill>
                  <a:srgbClr val="FFFFFF"/>
                </a:solidFill>
                <a:latin typeface="Microsoft Sans Serif"/>
                <a:cs typeface="Microsoft Sans Serif"/>
              </a:rPr>
              <a:t>5</a:t>
            </a:r>
            <a:r>
              <a:rPr sz="900" spc="179" baseline="9259" dirty="0">
                <a:latin typeface="Microsoft Sans Serif"/>
                <a:cs typeface="Microsoft Sans Serif"/>
              </a:rPr>
              <a:t>   </a:t>
            </a:r>
            <a:r>
              <a:rPr sz="1000" spc="-45" dirty="0">
                <a:latin typeface="Microsoft Sans Serif"/>
                <a:cs typeface="Microsoft Sans Serif"/>
              </a:rPr>
              <a:t>The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size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of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the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consumers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income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spent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45" dirty="0">
                <a:latin typeface="Microsoft Sans Serif"/>
                <a:cs typeface="Microsoft Sans Serif"/>
              </a:rPr>
              <a:t>on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the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40" dirty="0">
                <a:latin typeface="Microsoft Sans Serif"/>
                <a:cs typeface="Microsoft Sans Serif"/>
              </a:rPr>
              <a:t>good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(share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40" dirty="0">
                <a:latin typeface="Microsoft Sans Serif"/>
                <a:cs typeface="Microsoft Sans Serif"/>
              </a:rPr>
              <a:t>of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the 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budget) </a:t>
            </a:r>
            <a:endParaRPr sz="1000">
              <a:latin typeface="Microsoft Sans Serif"/>
              <a:cs typeface="Microsoft Sans Serif"/>
            </a:endParaRPr>
          </a:p>
          <a:p>
            <a:pPr marL="452755">
              <a:lnSpc>
                <a:spcPct val="100000"/>
              </a:lnSpc>
              <a:spcBef>
                <a:spcPts val="150"/>
              </a:spcBef>
            </a:pPr>
            <a:r>
              <a:rPr sz="1100" spc="-30" dirty="0">
                <a:latin typeface="Microsoft Sans Serif"/>
                <a:cs typeface="Microsoft Sans Serif"/>
              </a:rPr>
              <a:t>Importance </a:t>
            </a:r>
            <a:r>
              <a:rPr sz="1100" spc="-20" dirty="0">
                <a:latin typeface="Microsoft Sans Serif"/>
                <a:cs typeface="Microsoft Sans Serif"/>
              </a:rPr>
              <a:t>if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elasticity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of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price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elasticity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of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demand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583565">
              <a:lnSpc>
                <a:spcPct val="100000"/>
              </a:lnSpc>
              <a:spcBef>
                <a:spcPts val="170"/>
              </a:spcBef>
            </a:pPr>
            <a:r>
              <a:rPr sz="900" spc="-44" baseline="9259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r>
              <a:rPr sz="900" baseline="9259" dirty="0">
                <a:latin typeface="Microsoft Sans Serif"/>
                <a:cs typeface="Microsoft Sans Serif"/>
              </a:rPr>
              <a:t>    </a:t>
            </a:r>
            <a:r>
              <a:rPr sz="900" spc="60" baseline="9259" dirty="0">
                <a:latin typeface="Microsoft Sans Serif"/>
                <a:cs typeface="Microsoft Sans Serif"/>
              </a:rPr>
              <a:t> </a:t>
            </a:r>
            <a:r>
              <a:rPr sz="1000" spc="-50" dirty="0">
                <a:latin typeface="Microsoft Sans Serif"/>
                <a:cs typeface="Microsoft Sans Serif"/>
              </a:rPr>
              <a:t>P</a:t>
            </a:r>
            <a:r>
              <a:rPr sz="1000" spc="-25" dirty="0">
                <a:latin typeface="Microsoft Sans Serif"/>
                <a:cs typeface="Microsoft Sans Serif"/>
              </a:rPr>
              <a:t>r</a:t>
            </a:r>
            <a:r>
              <a:rPr sz="1000" spc="-15" dirty="0">
                <a:latin typeface="Microsoft Sans Serif"/>
                <a:cs typeface="Microsoft Sans Serif"/>
              </a:rPr>
              <a:t>i</a:t>
            </a:r>
            <a:r>
              <a:rPr sz="1000" spc="-50" dirty="0">
                <a:latin typeface="Microsoft Sans Serif"/>
                <a:cs typeface="Microsoft Sans Serif"/>
              </a:rPr>
              <a:t>c</a:t>
            </a:r>
            <a:r>
              <a:rPr sz="1000" spc="5" dirty="0">
                <a:latin typeface="Microsoft Sans Serif"/>
                <a:cs typeface="Microsoft Sans Serif"/>
              </a:rPr>
              <a:t>i</a:t>
            </a:r>
            <a:r>
              <a:rPr sz="1000" spc="-35" dirty="0">
                <a:latin typeface="Microsoft Sans Serif"/>
                <a:cs typeface="Microsoft Sans Serif"/>
              </a:rPr>
              <a:t>ng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p</a:t>
            </a:r>
            <a:r>
              <a:rPr sz="1000" spc="-60" dirty="0">
                <a:latin typeface="Microsoft Sans Serif"/>
                <a:cs typeface="Microsoft Sans Serif"/>
              </a:rPr>
              <a:t>o</a:t>
            </a:r>
            <a:r>
              <a:rPr sz="1000" spc="-15" dirty="0">
                <a:latin typeface="Microsoft Sans Serif"/>
                <a:cs typeface="Microsoft Sans Serif"/>
              </a:rPr>
              <a:t>l</a:t>
            </a:r>
            <a:r>
              <a:rPr sz="1000" spc="5" dirty="0">
                <a:latin typeface="Microsoft Sans Serif"/>
                <a:cs typeface="Microsoft Sans Serif"/>
              </a:rPr>
              <a:t>i</a:t>
            </a:r>
            <a:r>
              <a:rPr sz="1000" spc="-45" dirty="0">
                <a:latin typeface="Microsoft Sans Serif"/>
                <a:cs typeface="Microsoft Sans Serif"/>
              </a:rPr>
              <a:t>c</a:t>
            </a:r>
            <a:r>
              <a:rPr sz="1000" spc="-15" dirty="0">
                <a:latin typeface="Microsoft Sans Serif"/>
                <a:cs typeface="Microsoft Sans Serif"/>
              </a:rPr>
              <a:t>y </a:t>
            </a:r>
            <a:endParaRPr sz="1000">
              <a:latin typeface="Microsoft Sans Serif"/>
              <a:cs typeface="Microsoft Sans Serif"/>
            </a:endParaRPr>
          </a:p>
          <a:p>
            <a:pPr marL="583565">
              <a:lnSpc>
                <a:spcPts val="1190"/>
              </a:lnSpc>
              <a:spcBef>
                <a:spcPts val="30"/>
              </a:spcBef>
            </a:pPr>
            <a:r>
              <a:rPr sz="900" spc="-44" baseline="9259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r>
              <a:rPr sz="900" spc="179" baseline="9259" dirty="0">
                <a:latin typeface="Microsoft Sans Serif"/>
                <a:cs typeface="Microsoft Sans Serif"/>
              </a:rPr>
              <a:t>   </a:t>
            </a:r>
            <a:r>
              <a:rPr sz="1000" spc="-5" dirty="0">
                <a:latin typeface="Microsoft Sans Serif"/>
                <a:cs typeface="Microsoft Sans Serif"/>
              </a:rPr>
              <a:t>Taxation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38100">
              <a:lnSpc>
                <a:spcPts val="1165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38100">
              <a:lnSpc>
                <a:spcPts val="114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381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38100">
              <a:lnSpc>
                <a:spcPts val="115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38100">
              <a:lnSpc>
                <a:spcPts val="645"/>
              </a:lnSpc>
            </a:pPr>
            <a:r>
              <a:rPr sz="550" dirty="0">
                <a:latin typeface="Microsoft Sans Serif"/>
                <a:cs typeface="Microsoft Sans Serif"/>
              </a:rPr>
              <a:t> </a:t>
            </a:r>
            <a:endParaRPr sz="5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" y="63449"/>
            <a:ext cx="2396490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Cross</a:t>
            </a:r>
            <a:r>
              <a:rPr spc="-5" dirty="0"/>
              <a:t> </a:t>
            </a:r>
            <a:r>
              <a:rPr spc="-40" dirty="0"/>
              <a:t>Price</a:t>
            </a:r>
            <a:r>
              <a:rPr spc="35" dirty="0"/>
              <a:t> </a:t>
            </a:r>
            <a:r>
              <a:rPr spc="-35" dirty="0"/>
              <a:t>elasticity</a:t>
            </a:r>
            <a:r>
              <a:rPr spc="35" dirty="0"/>
              <a:t> </a:t>
            </a:r>
            <a:r>
              <a:rPr spc="-40" dirty="0"/>
              <a:t>of</a:t>
            </a:r>
            <a:r>
              <a:rPr spc="10" dirty="0"/>
              <a:t> </a:t>
            </a:r>
            <a:r>
              <a:rPr spc="-55" dirty="0"/>
              <a:t>demand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-12700" y="3392220"/>
            <a:ext cx="33083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spc="-10" dirty="0">
                <a:latin typeface="Microsoft Sans Serif"/>
                <a:cs typeface="Microsoft Sans Serif"/>
              </a:rPr>
              <a:t>[</a:t>
            </a:r>
            <a:r>
              <a:rPr sz="450" spc="5" dirty="0">
                <a:latin typeface="Microsoft Sans Serif"/>
                <a:cs typeface="Microsoft Sans Serif"/>
              </a:rPr>
              <a:t>T</a:t>
            </a:r>
            <a:r>
              <a:rPr sz="450" spc="-15" dirty="0">
                <a:latin typeface="Microsoft Sans Serif"/>
                <a:cs typeface="Microsoft Sans Serif"/>
              </a:rPr>
              <a:t>y</a:t>
            </a:r>
            <a:r>
              <a:rPr sz="450" spc="10" dirty="0">
                <a:latin typeface="Microsoft Sans Serif"/>
                <a:cs typeface="Microsoft Sans Serif"/>
              </a:rPr>
              <a:t>pe</a:t>
            </a:r>
            <a:r>
              <a:rPr sz="450" spc="-25" dirty="0">
                <a:latin typeface="Microsoft Sans Serif"/>
                <a:cs typeface="Microsoft Sans Serif"/>
              </a:rPr>
              <a:t> </a:t>
            </a:r>
            <a:r>
              <a:rPr sz="450" spc="10" dirty="0">
                <a:latin typeface="Microsoft Sans Serif"/>
                <a:cs typeface="Microsoft Sans Serif"/>
              </a:rPr>
              <a:t>he</a:t>
            </a:r>
            <a:r>
              <a:rPr sz="450" spc="-35" dirty="0">
                <a:latin typeface="Microsoft Sans Serif"/>
                <a:cs typeface="Microsoft Sans Serif"/>
              </a:rPr>
              <a:t>r</a:t>
            </a:r>
            <a:r>
              <a:rPr sz="450" spc="10" dirty="0">
                <a:latin typeface="Microsoft Sans Serif"/>
                <a:cs typeface="Microsoft Sans Serif"/>
              </a:rPr>
              <a:t>e</a:t>
            </a:r>
            <a:r>
              <a:rPr sz="450" spc="-5" dirty="0">
                <a:latin typeface="Microsoft Sans Serif"/>
                <a:cs typeface="Microsoft Sans Serif"/>
              </a:rPr>
              <a:t>]</a:t>
            </a:r>
            <a:r>
              <a:rPr sz="450" dirty="0">
                <a:latin typeface="Microsoft Sans Serif"/>
                <a:cs typeface="Microsoft Sans Serif"/>
              </a:rPr>
              <a:t> </a:t>
            </a:r>
            <a:endParaRPr sz="45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49855" y="3392220"/>
            <a:ext cx="33083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spc="-10" dirty="0">
                <a:latin typeface="Microsoft Sans Serif"/>
                <a:cs typeface="Microsoft Sans Serif"/>
              </a:rPr>
              <a:t>[</a:t>
            </a:r>
            <a:r>
              <a:rPr sz="450" spc="5" dirty="0">
                <a:latin typeface="Microsoft Sans Serif"/>
                <a:cs typeface="Microsoft Sans Serif"/>
              </a:rPr>
              <a:t>T</a:t>
            </a:r>
            <a:r>
              <a:rPr sz="450" spc="-15" dirty="0">
                <a:latin typeface="Microsoft Sans Serif"/>
                <a:cs typeface="Microsoft Sans Serif"/>
              </a:rPr>
              <a:t>y</a:t>
            </a:r>
            <a:r>
              <a:rPr sz="450" spc="10" dirty="0">
                <a:latin typeface="Microsoft Sans Serif"/>
                <a:cs typeface="Microsoft Sans Serif"/>
              </a:rPr>
              <a:t>pe</a:t>
            </a:r>
            <a:r>
              <a:rPr sz="450" spc="-25" dirty="0">
                <a:latin typeface="Microsoft Sans Serif"/>
                <a:cs typeface="Microsoft Sans Serif"/>
              </a:rPr>
              <a:t> </a:t>
            </a:r>
            <a:r>
              <a:rPr sz="450" spc="10" dirty="0">
                <a:latin typeface="Microsoft Sans Serif"/>
                <a:cs typeface="Microsoft Sans Serif"/>
              </a:rPr>
              <a:t>he</a:t>
            </a:r>
            <a:r>
              <a:rPr sz="450" spc="-35" dirty="0">
                <a:latin typeface="Microsoft Sans Serif"/>
                <a:cs typeface="Microsoft Sans Serif"/>
              </a:rPr>
              <a:t>r</a:t>
            </a:r>
            <a:r>
              <a:rPr sz="450" spc="10" dirty="0">
                <a:latin typeface="Microsoft Sans Serif"/>
                <a:cs typeface="Microsoft Sans Serif"/>
              </a:rPr>
              <a:t>e</a:t>
            </a:r>
            <a:r>
              <a:rPr sz="450" spc="-5" dirty="0">
                <a:latin typeface="Microsoft Sans Serif"/>
                <a:cs typeface="Microsoft Sans Serif"/>
              </a:rPr>
              <a:t>]</a:t>
            </a:r>
            <a:r>
              <a:rPr sz="450" dirty="0">
                <a:latin typeface="Microsoft Sans Serif"/>
                <a:cs typeface="Microsoft Sans Serif"/>
              </a:rPr>
              <a:t> </a:t>
            </a:r>
            <a:endParaRPr sz="45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12158" y="3392220"/>
            <a:ext cx="31559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spc="-10" dirty="0">
                <a:latin typeface="Microsoft Sans Serif"/>
                <a:cs typeface="Microsoft Sans Serif"/>
              </a:rPr>
              <a:t>[</a:t>
            </a:r>
            <a:r>
              <a:rPr sz="450" spc="5" dirty="0">
                <a:latin typeface="Microsoft Sans Serif"/>
                <a:cs typeface="Microsoft Sans Serif"/>
              </a:rPr>
              <a:t>T</a:t>
            </a:r>
            <a:r>
              <a:rPr sz="450" spc="-15" dirty="0">
                <a:latin typeface="Microsoft Sans Serif"/>
                <a:cs typeface="Microsoft Sans Serif"/>
              </a:rPr>
              <a:t>y</a:t>
            </a:r>
            <a:r>
              <a:rPr sz="450" spc="10" dirty="0">
                <a:latin typeface="Microsoft Sans Serif"/>
                <a:cs typeface="Microsoft Sans Serif"/>
              </a:rPr>
              <a:t>pe</a:t>
            </a:r>
            <a:r>
              <a:rPr sz="450" spc="-25" dirty="0">
                <a:latin typeface="Microsoft Sans Serif"/>
                <a:cs typeface="Microsoft Sans Serif"/>
              </a:rPr>
              <a:t> </a:t>
            </a:r>
            <a:r>
              <a:rPr sz="450" spc="10" dirty="0">
                <a:latin typeface="Microsoft Sans Serif"/>
                <a:cs typeface="Microsoft Sans Serif"/>
              </a:rPr>
              <a:t>he</a:t>
            </a:r>
            <a:r>
              <a:rPr sz="450" spc="-35" dirty="0">
                <a:latin typeface="Microsoft Sans Serif"/>
                <a:cs typeface="Microsoft Sans Serif"/>
              </a:rPr>
              <a:t>r</a:t>
            </a:r>
            <a:r>
              <a:rPr sz="450" spc="10" dirty="0">
                <a:latin typeface="Microsoft Sans Serif"/>
                <a:cs typeface="Microsoft Sans Serif"/>
              </a:rPr>
              <a:t>e</a:t>
            </a:r>
            <a:r>
              <a:rPr sz="450" dirty="0">
                <a:latin typeface="Microsoft Sans Serif"/>
                <a:cs typeface="Microsoft Sans Serif"/>
              </a:rPr>
              <a:t>]</a:t>
            </a:r>
            <a:endParaRPr sz="45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67354" y="324230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46729" y="324611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480"/>
                </a:moveTo>
                <a:lnTo>
                  <a:pt x="43180" y="30480"/>
                </a:lnTo>
                <a:lnTo>
                  <a:pt x="43180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ln w="5060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45154" y="324230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099"/>
                </a:lnTo>
                <a:lnTo>
                  <a:pt x="25400" y="19049"/>
                </a:lnTo>
                <a:lnTo>
                  <a:pt x="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3242310" y="3232794"/>
            <a:ext cx="203200" cy="55880"/>
            <a:chOff x="3242310" y="3232794"/>
            <a:chExt cx="203200" cy="55880"/>
          </a:xfrm>
        </p:grpSpPr>
        <p:sp>
          <p:nvSpPr>
            <p:cNvPr id="10" name="object 10"/>
            <p:cNvSpPr/>
            <p:nvPr/>
          </p:nvSpPr>
          <p:spPr>
            <a:xfrm>
              <a:off x="3305175" y="3235325"/>
              <a:ext cx="63500" cy="50800"/>
            </a:xfrm>
            <a:custGeom>
              <a:avLst/>
              <a:gdLst/>
              <a:ahLst/>
              <a:cxnLst/>
              <a:rect l="l" t="t" r="r" b="b"/>
              <a:pathLst>
                <a:path w="63500" h="50800">
                  <a:moveTo>
                    <a:pt x="0" y="50800"/>
                  </a:moveTo>
                  <a:lnTo>
                    <a:pt x="43179" y="50800"/>
                  </a:lnTo>
                  <a:lnTo>
                    <a:pt x="43179" y="20320"/>
                  </a:lnTo>
                  <a:lnTo>
                    <a:pt x="0" y="20320"/>
                  </a:lnTo>
                  <a:lnTo>
                    <a:pt x="0" y="50800"/>
                  </a:lnTo>
                  <a:close/>
                </a:path>
                <a:path w="63500" h="50800">
                  <a:moveTo>
                    <a:pt x="10160" y="20320"/>
                  </a:moveTo>
                  <a:lnTo>
                    <a:pt x="10160" y="10160"/>
                  </a:lnTo>
                  <a:lnTo>
                    <a:pt x="53339" y="10160"/>
                  </a:lnTo>
                  <a:lnTo>
                    <a:pt x="53339" y="40640"/>
                  </a:lnTo>
                  <a:lnTo>
                    <a:pt x="43179" y="40640"/>
                  </a:lnTo>
                </a:path>
                <a:path w="63500" h="50800">
                  <a:moveTo>
                    <a:pt x="20320" y="10160"/>
                  </a:moveTo>
                  <a:lnTo>
                    <a:pt x="20320" y="0"/>
                  </a:lnTo>
                  <a:lnTo>
                    <a:pt x="63500" y="0"/>
                  </a:lnTo>
                  <a:lnTo>
                    <a:pt x="63500" y="30480"/>
                  </a:lnTo>
                  <a:lnTo>
                    <a:pt x="53339" y="30480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42310" y="324167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517900" y="3231528"/>
            <a:ext cx="203200" cy="58419"/>
            <a:chOff x="3517900" y="3231528"/>
            <a:chExt cx="203200" cy="58419"/>
          </a:xfrm>
        </p:grpSpPr>
        <p:sp>
          <p:nvSpPr>
            <p:cNvPr id="13" name="object 13"/>
            <p:cNvSpPr/>
            <p:nvPr/>
          </p:nvSpPr>
          <p:spPr>
            <a:xfrm>
              <a:off x="3606800" y="3248659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17900" y="324167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94100" y="323532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3792854" y="3231528"/>
            <a:ext cx="203200" cy="58419"/>
            <a:chOff x="3792854" y="3231528"/>
            <a:chExt cx="203200" cy="58419"/>
          </a:xfrm>
        </p:grpSpPr>
        <p:sp>
          <p:nvSpPr>
            <p:cNvPr id="17" name="object 17"/>
            <p:cNvSpPr/>
            <p:nvPr/>
          </p:nvSpPr>
          <p:spPr>
            <a:xfrm>
              <a:off x="3869054" y="323532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792854" y="324167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69054" y="327342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4145279" y="323595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699"/>
                </a:moveTo>
                <a:lnTo>
                  <a:pt x="50800" y="12699"/>
                </a:lnTo>
              </a:path>
              <a:path w="50800" h="50800">
                <a:moveTo>
                  <a:pt x="12700" y="25399"/>
                </a:moveTo>
                <a:lnTo>
                  <a:pt x="50800" y="25399"/>
                </a:lnTo>
              </a:path>
              <a:path w="50800" h="50800">
                <a:moveTo>
                  <a:pt x="0" y="38099"/>
                </a:moveTo>
                <a:lnTo>
                  <a:pt x="38100" y="38099"/>
                </a:lnTo>
              </a:path>
              <a:path w="50800" h="50800">
                <a:moveTo>
                  <a:pt x="12700" y="50799"/>
                </a:moveTo>
                <a:lnTo>
                  <a:pt x="50800" y="50799"/>
                </a:lnTo>
              </a:path>
            </a:pathLst>
          </a:custGeom>
          <a:ln w="7592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4326264" y="3232794"/>
            <a:ext cx="238760" cy="57785"/>
            <a:chOff x="4326264" y="3232794"/>
            <a:chExt cx="238760" cy="57785"/>
          </a:xfrm>
        </p:grpSpPr>
        <p:sp>
          <p:nvSpPr>
            <p:cNvPr id="22" name="object 22"/>
            <p:cNvSpPr/>
            <p:nvPr/>
          </p:nvSpPr>
          <p:spPr>
            <a:xfrm>
              <a:off x="4451350" y="3266440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19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23410" y="3239135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479" y="15239"/>
                  </a:moveTo>
                  <a:lnTo>
                    <a:pt x="30479" y="6984"/>
                  </a:lnTo>
                  <a:lnTo>
                    <a:pt x="23494" y="0"/>
                  </a:lnTo>
                  <a:lnTo>
                    <a:pt x="15239" y="0"/>
                  </a:lnTo>
                  <a:lnTo>
                    <a:pt x="6985" y="0"/>
                  </a:lnTo>
                  <a:lnTo>
                    <a:pt x="0" y="6984"/>
                  </a:lnTo>
                  <a:lnTo>
                    <a:pt x="0" y="15239"/>
                  </a:lnTo>
                  <a:lnTo>
                    <a:pt x="0" y="23494"/>
                  </a:lnTo>
                  <a:lnTo>
                    <a:pt x="6985" y="30479"/>
                  </a:lnTo>
                  <a:lnTo>
                    <a:pt x="15239" y="30479"/>
                  </a:lnTo>
                  <a:lnTo>
                    <a:pt x="23494" y="30479"/>
                  </a:lnTo>
                  <a:lnTo>
                    <a:pt x="30479" y="23494"/>
                  </a:lnTo>
                  <a:lnTo>
                    <a:pt x="30479" y="15239"/>
                  </a:lnTo>
                  <a:close/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328795" y="3235325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39" y="50800"/>
                  </a:moveTo>
                  <a:lnTo>
                    <a:pt x="50164" y="48895"/>
                  </a:lnTo>
                  <a:lnTo>
                    <a:pt x="58419" y="43180"/>
                  </a:lnTo>
                  <a:lnTo>
                    <a:pt x="63500" y="34925"/>
                  </a:lnTo>
                  <a:lnTo>
                    <a:pt x="66039" y="25400"/>
                  </a:lnTo>
                  <a:lnTo>
                    <a:pt x="63500" y="15240"/>
                  </a:lnTo>
                  <a:lnTo>
                    <a:pt x="58419" y="6985"/>
                  </a:lnTo>
                  <a:lnTo>
                    <a:pt x="50164" y="1905"/>
                  </a:lnTo>
                  <a:lnTo>
                    <a:pt x="40639" y="0"/>
                  </a:lnTo>
                  <a:lnTo>
                    <a:pt x="30479" y="1905"/>
                  </a:lnTo>
                  <a:lnTo>
                    <a:pt x="22225" y="6985"/>
                  </a:lnTo>
                  <a:lnTo>
                    <a:pt x="17144" y="15240"/>
                  </a:lnTo>
                  <a:lnTo>
                    <a:pt x="15239" y="25400"/>
                  </a:lnTo>
                </a:path>
                <a:path w="233679" h="50800">
                  <a:moveTo>
                    <a:pt x="30479" y="17780"/>
                  </a:moveTo>
                  <a:lnTo>
                    <a:pt x="15239" y="30480"/>
                  </a:lnTo>
                  <a:lnTo>
                    <a:pt x="0" y="17780"/>
                  </a:lnTo>
                </a:path>
                <a:path w="233679" h="50800">
                  <a:moveTo>
                    <a:pt x="193039" y="50800"/>
                  </a:moveTo>
                  <a:lnTo>
                    <a:pt x="182879" y="48895"/>
                  </a:lnTo>
                  <a:lnTo>
                    <a:pt x="174625" y="43180"/>
                  </a:lnTo>
                  <a:lnTo>
                    <a:pt x="169544" y="34925"/>
                  </a:lnTo>
                  <a:lnTo>
                    <a:pt x="167639" y="25400"/>
                  </a:lnTo>
                  <a:lnTo>
                    <a:pt x="169544" y="15240"/>
                  </a:lnTo>
                  <a:lnTo>
                    <a:pt x="174625" y="6985"/>
                  </a:lnTo>
                  <a:lnTo>
                    <a:pt x="182879" y="1905"/>
                  </a:lnTo>
                  <a:lnTo>
                    <a:pt x="193039" y="0"/>
                  </a:lnTo>
                  <a:lnTo>
                    <a:pt x="202564" y="1905"/>
                  </a:lnTo>
                  <a:lnTo>
                    <a:pt x="210819" y="6985"/>
                  </a:lnTo>
                  <a:lnTo>
                    <a:pt x="215900" y="15240"/>
                  </a:lnTo>
                  <a:lnTo>
                    <a:pt x="218439" y="25400"/>
                  </a:lnTo>
                </a:path>
                <a:path w="233679" h="50800">
                  <a:moveTo>
                    <a:pt x="233679" y="17780"/>
                  </a:moveTo>
                  <a:lnTo>
                    <a:pt x="218439" y="30480"/>
                  </a:lnTo>
                  <a:lnTo>
                    <a:pt x="203200" y="17780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-25400" y="319785"/>
            <a:ext cx="4681855" cy="13106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ts val="1165"/>
              </a:lnSpc>
              <a:spcBef>
                <a:spcPts val="105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254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25400">
              <a:lnSpc>
                <a:spcPts val="1045"/>
              </a:lnSpc>
            </a:pPr>
            <a:r>
              <a:rPr sz="900" dirty="0">
                <a:latin typeface="Microsoft Sans Serif"/>
                <a:cs typeface="Microsoft Sans Serif"/>
              </a:rPr>
              <a:t> </a:t>
            </a:r>
            <a:endParaRPr sz="900">
              <a:latin typeface="Microsoft Sans Serif"/>
              <a:cs typeface="Microsoft Sans Serif"/>
            </a:endParaRPr>
          </a:p>
          <a:p>
            <a:pPr marR="2348230" algn="r">
              <a:lnSpc>
                <a:spcPct val="100000"/>
              </a:lnSpc>
              <a:spcBef>
                <a:spcPts val="235"/>
              </a:spcBef>
            </a:pPr>
            <a:r>
              <a:rPr sz="1100" spc="-65" dirty="0">
                <a:latin typeface="Microsoft Sans Serif"/>
                <a:cs typeface="Microsoft Sans Serif"/>
              </a:rPr>
              <a:t>Cross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Price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elasticity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of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demand </a:t>
            </a:r>
            <a:endParaRPr sz="1100">
              <a:latin typeface="Microsoft Sans Serif"/>
              <a:cs typeface="Microsoft Sans Serif"/>
            </a:endParaRPr>
          </a:p>
          <a:p>
            <a:pPr marL="440055">
              <a:lnSpc>
                <a:spcPct val="100000"/>
              </a:lnSpc>
              <a:spcBef>
                <a:spcPts val="95"/>
              </a:spcBef>
            </a:pPr>
            <a:r>
              <a:rPr sz="1650" spc="-75" baseline="5050" dirty="0">
                <a:latin typeface="Microsoft Sans Serif"/>
                <a:cs typeface="Microsoft Sans Serif"/>
              </a:rPr>
              <a:t>(</a:t>
            </a:r>
            <a:r>
              <a:rPr sz="1650" i="1" spc="-75" baseline="5050" dirty="0">
                <a:latin typeface="Arial"/>
                <a:cs typeface="Arial"/>
              </a:rPr>
              <a:t>ϵ</a:t>
            </a:r>
            <a:r>
              <a:rPr sz="700" i="1" spc="-50" dirty="0">
                <a:latin typeface="Arial"/>
                <a:cs typeface="Arial"/>
              </a:rPr>
              <a:t>x</a:t>
            </a:r>
            <a:r>
              <a:rPr sz="700" i="1" spc="-10" dirty="0">
                <a:latin typeface="Arial"/>
                <a:cs typeface="Arial"/>
              </a:rPr>
              <a:t> </a:t>
            </a:r>
            <a:r>
              <a:rPr sz="1650" i="1" spc="-82" baseline="5050" dirty="0">
                <a:latin typeface="Arial"/>
                <a:cs typeface="Arial"/>
              </a:rPr>
              <a:t>y</a:t>
            </a:r>
            <a:r>
              <a:rPr sz="1650" i="1" spc="15" baseline="5050" dirty="0">
                <a:latin typeface="Arial"/>
                <a:cs typeface="Arial"/>
              </a:rPr>
              <a:t> </a:t>
            </a:r>
            <a:r>
              <a:rPr sz="1650" spc="-89" baseline="5050" dirty="0">
                <a:latin typeface="Microsoft Sans Serif"/>
                <a:cs typeface="Microsoft Sans Serif"/>
              </a:rPr>
              <a:t>)</a:t>
            </a:r>
            <a:r>
              <a:rPr sz="1650" i="1" spc="-89" baseline="5050" dirty="0">
                <a:latin typeface="Arial"/>
                <a:cs typeface="Arial"/>
              </a:rPr>
              <a:t>istheresponsivenessofquantitydemandedofacommodityasaresultofasm</a:t>
            </a:r>
            <a:endParaRPr sz="1650" baseline="5050">
              <a:latin typeface="Arial"/>
              <a:cs typeface="Arial"/>
            </a:endParaRPr>
          </a:p>
          <a:p>
            <a:pPr marR="2402840" algn="r">
              <a:lnSpc>
                <a:spcPct val="100000"/>
              </a:lnSpc>
              <a:spcBef>
                <a:spcPts val="270"/>
              </a:spcBef>
            </a:pPr>
            <a:r>
              <a:rPr sz="1100" spc="-5" dirty="0">
                <a:latin typeface="Microsoft Sans Serif"/>
                <a:cs typeface="Microsoft Sans Serif"/>
              </a:rPr>
              <a:t>Mathematically</a:t>
            </a:r>
            <a:r>
              <a:rPr sz="1100" spc="3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it</a:t>
            </a:r>
            <a:r>
              <a:rPr sz="1100" spc="3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expressed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as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R="49530" algn="ctr">
              <a:lnSpc>
                <a:spcPct val="100000"/>
              </a:lnSpc>
              <a:spcBef>
                <a:spcPts val="890"/>
              </a:spcBef>
            </a:pPr>
            <a:r>
              <a:rPr sz="1100" i="1" spc="25" dirty="0">
                <a:latin typeface="Arial"/>
                <a:cs typeface="Arial"/>
              </a:rPr>
              <a:t>ϵ</a:t>
            </a:r>
            <a:r>
              <a:rPr sz="1100" i="1" spc="145" dirty="0">
                <a:latin typeface="Arial"/>
                <a:cs typeface="Arial"/>
              </a:rPr>
              <a:t> </a:t>
            </a:r>
            <a:r>
              <a:rPr sz="1100" i="1" spc="25" dirty="0">
                <a:latin typeface="Arial"/>
                <a:cs typeface="Arial"/>
              </a:rPr>
              <a:t>y</a:t>
            </a:r>
            <a:r>
              <a:rPr sz="1100" i="1" spc="60" dirty="0">
                <a:latin typeface="Arial"/>
                <a:cs typeface="Arial"/>
              </a:rPr>
              <a:t> </a:t>
            </a:r>
            <a:r>
              <a:rPr sz="1100" spc="25" dirty="0">
                <a:latin typeface="Microsoft Sans Serif"/>
                <a:cs typeface="Microsoft Sans Serif"/>
              </a:rPr>
              <a:t>=</a:t>
            </a:r>
            <a:r>
              <a:rPr sz="1100" spc="100" dirty="0">
                <a:latin typeface="Microsoft Sans Serif"/>
                <a:cs typeface="Microsoft Sans Serif"/>
              </a:rPr>
              <a:t> </a:t>
            </a:r>
            <a:r>
              <a:rPr sz="1650" u="sng" spc="37" baseline="37878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∆</a:t>
            </a:r>
            <a:r>
              <a:rPr sz="1650" i="1" u="sng" spc="37" baseline="37878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Q</a:t>
            </a:r>
            <a:r>
              <a:rPr sz="1200" i="1" u="sng" spc="37" baseline="38194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x</a:t>
            </a:r>
            <a:r>
              <a:rPr sz="1200" i="1" baseline="38194" dirty="0">
                <a:latin typeface="Arial"/>
                <a:cs typeface="Arial"/>
              </a:rPr>
              <a:t> </a:t>
            </a:r>
            <a:r>
              <a:rPr sz="1100" i="1" spc="35" dirty="0">
                <a:latin typeface="Arial"/>
                <a:cs typeface="Arial"/>
              </a:rPr>
              <a:t>X</a:t>
            </a:r>
            <a:r>
              <a:rPr sz="1100" i="1" spc="-35" dirty="0">
                <a:latin typeface="Arial"/>
                <a:cs typeface="Arial"/>
              </a:rPr>
              <a:t> </a:t>
            </a:r>
            <a:r>
              <a:rPr sz="1650" i="1" u="sng" spc="37" baseline="37878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</a:t>
            </a:r>
            <a:r>
              <a:rPr sz="1200" i="1" u="sng" spc="37" baseline="41666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y</a:t>
            </a:r>
            <a:endParaRPr sz="1200" baseline="41666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838705" y="1616455"/>
            <a:ext cx="7302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20" dirty="0">
                <a:latin typeface="Arial"/>
                <a:cs typeface="Arial"/>
              </a:rPr>
              <a:t>x</a:t>
            </a:r>
            <a:endParaRPr sz="7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2189479" y="1628648"/>
            <a:ext cx="6102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9895" algn="l"/>
              </a:tabLst>
            </a:pPr>
            <a:r>
              <a:rPr sz="1650" spc="82" baseline="5050" dirty="0">
                <a:latin typeface="Microsoft Sans Serif"/>
                <a:cs typeface="Microsoft Sans Serif"/>
              </a:rPr>
              <a:t>∆</a:t>
            </a:r>
            <a:r>
              <a:rPr sz="1650" i="1" spc="82" baseline="5050" dirty="0">
                <a:latin typeface="Arial"/>
                <a:cs typeface="Arial"/>
              </a:rPr>
              <a:t>P</a:t>
            </a:r>
            <a:r>
              <a:rPr sz="700" i="1" spc="20" dirty="0">
                <a:latin typeface="Arial"/>
                <a:cs typeface="Arial"/>
              </a:rPr>
              <a:t>y</a:t>
            </a:r>
            <a:r>
              <a:rPr sz="700" i="1" dirty="0">
                <a:latin typeface="Arial"/>
                <a:cs typeface="Arial"/>
              </a:rPr>
              <a:t>	</a:t>
            </a:r>
            <a:r>
              <a:rPr sz="1650" i="1" spc="112" baseline="5050" dirty="0">
                <a:latin typeface="Arial"/>
                <a:cs typeface="Arial"/>
              </a:rPr>
              <a:t>Q</a:t>
            </a:r>
            <a:r>
              <a:rPr sz="700" i="1" spc="20" dirty="0">
                <a:latin typeface="Arial"/>
                <a:cs typeface="Arial"/>
              </a:rPr>
              <a:t>x</a:t>
            </a:r>
            <a:endParaRPr sz="7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4460" y="1857501"/>
            <a:ext cx="1879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Microsoft Sans Serif"/>
                <a:cs typeface="Microsoft Sans Serif"/>
              </a:rPr>
              <a:t>or 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538605" y="1995042"/>
            <a:ext cx="153797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650" i="1" spc="37" baseline="-30303" dirty="0">
                <a:latin typeface="Arial"/>
                <a:cs typeface="Arial"/>
              </a:rPr>
              <a:t>ϵ</a:t>
            </a:r>
            <a:r>
              <a:rPr sz="1650" i="1" spc="307" baseline="-30303" dirty="0">
                <a:latin typeface="Arial"/>
                <a:cs typeface="Arial"/>
              </a:rPr>
              <a:t> </a:t>
            </a:r>
            <a:r>
              <a:rPr sz="1650" i="1" spc="37" baseline="-30303" dirty="0">
                <a:latin typeface="Arial"/>
                <a:cs typeface="Arial"/>
              </a:rPr>
              <a:t>y</a:t>
            </a:r>
            <a:r>
              <a:rPr sz="1650" i="1" spc="172" baseline="-30303" dirty="0">
                <a:latin typeface="Arial"/>
                <a:cs typeface="Arial"/>
              </a:rPr>
              <a:t> </a:t>
            </a:r>
            <a:r>
              <a:rPr sz="1650" spc="37" baseline="-30303" dirty="0">
                <a:latin typeface="Microsoft Sans Serif"/>
                <a:cs typeface="Microsoft Sans Serif"/>
              </a:rPr>
              <a:t>=</a:t>
            </a:r>
            <a:r>
              <a:rPr sz="1650" spc="232" baseline="-30303" dirty="0">
                <a:latin typeface="Microsoft Sans Serif"/>
                <a:cs typeface="Microsoft Sans Serif"/>
              </a:rPr>
              <a:t> </a:t>
            </a:r>
            <a:r>
              <a:rPr sz="1650" u="sng" spc="22" baseline="505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∆</a:t>
            </a:r>
            <a:r>
              <a:rPr sz="1650" i="1" u="sng" spc="22" baseline="50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Q</a:t>
            </a:r>
            <a:r>
              <a:rPr sz="700" i="1" u="sng" spc="1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x</a:t>
            </a:r>
            <a:r>
              <a:rPr sz="700" i="1" spc="80" dirty="0">
                <a:latin typeface="Arial"/>
                <a:cs typeface="Arial"/>
              </a:rPr>
              <a:t> </a:t>
            </a:r>
            <a:r>
              <a:rPr sz="1650" i="1" spc="52" baseline="-30303" dirty="0">
                <a:latin typeface="Arial"/>
                <a:cs typeface="Arial"/>
              </a:rPr>
              <a:t>X</a:t>
            </a:r>
            <a:r>
              <a:rPr sz="1650" i="1" spc="60" baseline="-30303" dirty="0">
                <a:latin typeface="Arial"/>
                <a:cs typeface="Arial"/>
              </a:rPr>
              <a:t> </a:t>
            </a:r>
            <a:r>
              <a:rPr sz="1650" i="1" u="sng" spc="15" baseline="50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</a:t>
            </a:r>
            <a:r>
              <a:rPr sz="700" i="1" u="sng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y</a:t>
            </a:r>
            <a:r>
              <a:rPr sz="700" i="1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700" u="sng" spc="-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1</a:t>
            </a:r>
            <a:r>
              <a:rPr sz="1050" u="sng" spc="179" baseline="7936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1650" u="sng" spc="37" baseline="505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+</a:t>
            </a:r>
            <a:r>
              <a:rPr sz="1650" u="sng" spc="-52" baseline="505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1650" i="1" u="sng" spc="15" baseline="50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</a:t>
            </a:r>
            <a:r>
              <a:rPr sz="700" i="1" u="sng" spc="1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y</a:t>
            </a:r>
            <a:r>
              <a:rPr sz="700" i="1" u="sng" spc="-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700" u="sng" spc="1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2</a:t>
            </a:r>
            <a:r>
              <a:rPr sz="1650" baseline="5050" dirty="0">
                <a:latin typeface="Microsoft Sans Serif"/>
                <a:cs typeface="Microsoft Sans Serif"/>
              </a:rPr>
              <a:t> </a:t>
            </a:r>
            <a:endParaRPr sz="1650" baseline="5050">
              <a:latin typeface="Microsoft Sans Serif"/>
              <a:cs typeface="Microsoft Sans Serif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615821" y="2165705"/>
            <a:ext cx="7302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20" dirty="0">
                <a:latin typeface="Arial"/>
                <a:cs typeface="Arial"/>
              </a:rPr>
              <a:t>x</a:t>
            </a:r>
            <a:endParaRPr sz="7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941322" y="2187041"/>
            <a:ext cx="115252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  <a:tabLst>
                <a:tab pos="458470" algn="l"/>
              </a:tabLst>
            </a:pPr>
            <a:r>
              <a:rPr sz="1650" spc="82" baseline="7575" dirty="0">
                <a:latin typeface="Microsoft Sans Serif"/>
                <a:cs typeface="Microsoft Sans Serif"/>
              </a:rPr>
              <a:t>∆</a:t>
            </a:r>
            <a:r>
              <a:rPr sz="1650" i="1" spc="82" baseline="7575" dirty="0">
                <a:latin typeface="Arial"/>
                <a:cs typeface="Arial"/>
              </a:rPr>
              <a:t>P</a:t>
            </a:r>
            <a:r>
              <a:rPr sz="1050" i="1" spc="30" baseline="3968" dirty="0">
                <a:latin typeface="Arial"/>
                <a:cs typeface="Arial"/>
              </a:rPr>
              <a:t>y</a:t>
            </a:r>
            <a:r>
              <a:rPr sz="1050" i="1" baseline="3968" dirty="0">
                <a:latin typeface="Arial"/>
                <a:cs typeface="Arial"/>
              </a:rPr>
              <a:t>	</a:t>
            </a:r>
            <a:r>
              <a:rPr sz="1650" i="1" spc="7" baseline="7575" dirty="0">
                <a:latin typeface="Arial"/>
                <a:cs typeface="Arial"/>
              </a:rPr>
              <a:t>Q</a:t>
            </a:r>
            <a:r>
              <a:rPr sz="800" i="1" spc="-5" dirty="0">
                <a:latin typeface="Arial"/>
                <a:cs typeface="Arial"/>
              </a:rPr>
              <a:t>x</a:t>
            </a:r>
            <a:r>
              <a:rPr sz="800" i="1" spc="-95" dirty="0">
                <a:latin typeface="Arial"/>
                <a:cs typeface="Arial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1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1650" spc="37" baseline="7575" dirty="0">
                <a:latin typeface="Microsoft Sans Serif"/>
                <a:cs typeface="Microsoft Sans Serif"/>
              </a:rPr>
              <a:t>+</a:t>
            </a:r>
            <a:r>
              <a:rPr sz="1650" spc="-82" baseline="7575" dirty="0">
                <a:latin typeface="Microsoft Sans Serif"/>
                <a:cs typeface="Microsoft Sans Serif"/>
              </a:rPr>
              <a:t> </a:t>
            </a:r>
            <a:r>
              <a:rPr sz="1650" i="1" spc="7" baseline="7575" dirty="0">
                <a:latin typeface="Arial"/>
                <a:cs typeface="Arial"/>
              </a:rPr>
              <a:t>Q</a:t>
            </a:r>
            <a:r>
              <a:rPr sz="800" i="1" spc="-5" dirty="0">
                <a:latin typeface="Arial"/>
                <a:cs typeface="Arial"/>
              </a:rPr>
              <a:t>x</a:t>
            </a:r>
            <a:r>
              <a:rPr sz="800" i="1" spc="-95" dirty="0">
                <a:latin typeface="Arial"/>
                <a:cs typeface="Arial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2</a:t>
            </a:r>
            <a:r>
              <a:rPr sz="800" spc="-5" dirty="0">
                <a:latin typeface="Microsoft Sans Serif"/>
                <a:cs typeface="Microsoft Sans Serif"/>
              </a:rPr>
              <a:t> 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-12700" y="2397658"/>
            <a:ext cx="4450080" cy="82105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49860" marR="5080">
              <a:lnSpc>
                <a:spcPct val="101800"/>
              </a:lnSpc>
              <a:spcBef>
                <a:spcPts val="80"/>
              </a:spcBef>
            </a:pPr>
            <a:r>
              <a:rPr sz="1100" spc="-35" dirty="0">
                <a:latin typeface="Microsoft Sans Serif"/>
                <a:cs typeface="Microsoft Sans Serif"/>
              </a:rPr>
              <a:t>For </a:t>
            </a:r>
            <a:r>
              <a:rPr sz="1100" spc="-25" dirty="0">
                <a:latin typeface="Microsoft Sans Serif"/>
                <a:cs typeface="Microsoft Sans Serif"/>
              </a:rPr>
              <a:t>inferior, </a:t>
            </a:r>
            <a:r>
              <a:rPr sz="1100" spc="-35" dirty="0">
                <a:latin typeface="Microsoft Sans Serif"/>
                <a:cs typeface="Microsoft Sans Serif"/>
              </a:rPr>
              <a:t>normal and </a:t>
            </a:r>
            <a:r>
              <a:rPr sz="1100" spc="-25" dirty="0">
                <a:latin typeface="Microsoft Sans Serif"/>
                <a:cs typeface="Microsoft Sans Serif"/>
              </a:rPr>
              <a:t>superior goods, price </a:t>
            </a:r>
            <a:r>
              <a:rPr sz="1100" spc="-20" dirty="0">
                <a:latin typeface="Microsoft Sans Serif"/>
                <a:cs typeface="Microsoft Sans Serif"/>
              </a:rPr>
              <a:t>elasticity is </a:t>
            </a:r>
            <a:r>
              <a:rPr sz="1100" spc="-25" dirty="0">
                <a:latin typeface="Microsoft Sans Serif"/>
                <a:cs typeface="Microsoft Sans Serif"/>
              </a:rPr>
              <a:t>negative but </a:t>
            </a:r>
            <a:r>
              <a:rPr sz="1100" spc="-15" dirty="0">
                <a:latin typeface="Microsoft Sans Serif"/>
                <a:cs typeface="Microsoft Sans Serif"/>
              </a:rPr>
              <a:t>for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giffen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the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price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elasticity</a:t>
            </a:r>
            <a:r>
              <a:rPr sz="1100" spc="4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positive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ts val="1165"/>
              </a:lnSpc>
              <a:spcBef>
                <a:spcPts val="75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225"/>
              </a:lnSpc>
            </a:pPr>
            <a:r>
              <a:rPr sz="1050" dirty="0">
                <a:latin typeface="Microsoft Sans Serif"/>
                <a:cs typeface="Microsoft Sans Serif"/>
              </a:rPr>
              <a:t> </a:t>
            </a:r>
            <a:endParaRPr sz="1050">
              <a:latin typeface="Microsoft Sans Serif"/>
              <a:cs typeface="Microsoft Sans Serif"/>
            </a:endParaRPr>
          </a:p>
        </p:txBody>
      </p:sp>
      <p:pic>
        <p:nvPicPr>
          <p:cNvPr id="33" name="object 3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670" y="860678"/>
            <a:ext cx="64770" cy="64769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11" y="1242313"/>
            <a:ext cx="64769" cy="64769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11" y="2483827"/>
            <a:ext cx="64769" cy="64769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" y="63449"/>
            <a:ext cx="1643380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Cross</a:t>
            </a:r>
            <a:r>
              <a:rPr spc="45" dirty="0"/>
              <a:t> </a:t>
            </a:r>
            <a:r>
              <a:rPr spc="-35" dirty="0"/>
              <a:t>elasticity</a:t>
            </a:r>
            <a:r>
              <a:rPr spc="55" dirty="0"/>
              <a:t> </a:t>
            </a:r>
            <a:r>
              <a:rPr spc="-40" dirty="0"/>
              <a:t>cont’d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0" y="3345815"/>
            <a:ext cx="4607560" cy="109855"/>
            <a:chOff x="0" y="3345815"/>
            <a:chExt cx="4607560" cy="109855"/>
          </a:xfrm>
        </p:grpSpPr>
        <p:sp>
          <p:nvSpPr>
            <p:cNvPr id="4" name="object 4"/>
            <p:cNvSpPr/>
            <p:nvPr/>
          </p:nvSpPr>
          <p:spPr>
            <a:xfrm>
              <a:off x="0" y="3345815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6065" y="0"/>
                  </a:moveTo>
                  <a:lnTo>
                    <a:pt x="0" y="0"/>
                  </a:lnTo>
                  <a:lnTo>
                    <a:pt x="0" y="109855"/>
                  </a:lnTo>
                  <a:lnTo>
                    <a:pt x="1536065" y="109855"/>
                  </a:lnTo>
                  <a:lnTo>
                    <a:pt x="1536065" y="0"/>
                  </a:lnTo>
                  <a:close/>
                </a:path>
              </a:pathLst>
            </a:custGeom>
            <a:solidFill>
              <a:srgbClr val="1818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35430" y="3345815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6065" y="0"/>
                  </a:moveTo>
                  <a:lnTo>
                    <a:pt x="0" y="0"/>
                  </a:lnTo>
                  <a:lnTo>
                    <a:pt x="0" y="109855"/>
                  </a:lnTo>
                  <a:lnTo>
                    <a:pt x="1536065" y="109855"/>
                  </a:lnTo>
                  <a:lnTo>
                    <a:pt x="1536065" y="0"/>
                  </a:lnTo>
                  <a:close/>
                </a:path>
              </a:pathLst>
            </a:custGeom>
            <a:solidFill>
              <a:srgbClr val="2525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071495" y="3345815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6065" y="0"/>
                  </a:moveTo>
                  <a:lnTo>
                    <a:pt x="0" y="0"/>
                  </a:lnTo>
                  <a:lnTo>
                    <a:pt x="0" y="109855"/>
                  </a:lnTo>
                  <a:lnTo>
                    <a:pt x="1536065" y="109855"/>
                  </a:lnTo>
                  <a:lnTo>
                    <a:pt x="1536065" y="0"/>
                  </a:lnTo>
                  <a:close/>
                </a:path>
              </a:pathLst>
            </a:custGeom>
            <a:solidFill>
              <a:srgbClr val="333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3857625" y="3340404"/>
            <a:ext cx="23177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today</a:t>
            </a: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235958" y="3340404"/>
            <a:ext cx="344805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45</a:t>
            </a: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45" dirty="0">
                <a:solidFill>
                  <a:srgbClr val="FFFFFF"/>
                </a:solidFill>
                <a:latin typeface="Microsoft Sans Serif"/>
                <a:cs typeface="Microsoft Sans Serif"/>
              </a:rPr>
              <a:t>/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15" dirty="0">
                <a:solidFill>
                  <a:srgbClr val="FFFFFF"/>
                </a:solidFill>
                <a:latin typeface="Microsoft Sans Serif"/>
                <a:cs typeface="Microsoft Sans Serif"/>
              </a:rPr>
              <a:t>101</a:t>
            </a: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-12700" y="3392220"/>
            <a:ext cx="4127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dirty="0">
                <a:latin typeface="Microsoft Sans Serif"/>
                <a:cs typeface="Microsoft Sans Serif"/>
              </a:rPr>
              <a:t> </a:t>
            </a:r>
            <a:endParaRPr sz="45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967354" y="324738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6729" y="325183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480"/>
                </a:moveTo>
                <a:lnTo>
                  <a:pt x="43180" y="30480"/>
                </a:lnTo>
                <a:lnTo>
                  <a:pt x="43180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ln w="5060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145154" y="324738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099"/>
                </a:lnTo>
                <a:lnTo>
                  <a:pt x="25400" y="19049"/>
                </a:lnTo>
                <a:lnTo>
                  <a:pt x="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13"/>
          <p:cNvGrpSpPr/>
          <p:nvPr/>
        </p:nvGrpSpPr>
        <p:grpSpPr>
          <a:xfrm>
            <a:off x="3242310" y="3238509"/>
            <a:ext cx="203200" cy="55880"/>
            <a:chOff x="3242310" y="3238509"/>
            <a:chExt cx="203200" cy="55880"/>
          </a:xfrm>
        </p:grpSpPr>
        <p:sp>
          <p:nvSpPr>
            <p:cNvPr id="14" name="object 14"/>
            <p:cNvSpPr/>
            <p:nvPr/>
          </p:nvSpPr>
          <p:spPr>
            <a:xfrm>
              <a:off x="3305175" y="3241039"/>
              <a:ext cx="63500" cy="50800"/>
            </a:xfrm>
            <a:custGeom>
              <a:avLst/>
              <a:gdLst/>
              <a:ahLst/>
              <a:cxnLst/>
              <a:rect l="l" t="t" r="r" b="b"/>
              <a:pathLst>
                <a:path w="63500" h="50800">
                  <a:moveTo>
                    <a:pt x="0" y="50799"/>
                  </a:moveTo>
                  <a:lnTo>
                    <a:pt x="43179" y="50799"/>
                  </a:lnTo>
                  <a:lnTo>
                    <a:pt x="43179" y="20954"/>
                  </a:lnTo>
                  <a:lnTo>
                    <a:pt x="0" y="20954"/>
                  </a:lnTo>
                  <a:lnTo>
                    <a:pt x="0" y="50799"/>
                  </a:lnTo>
                  <a:close/>
                </a:path>
                <a:path w="63500" h="50800">
                  <a:moveTo>
                    <a:pt x="10160" y="20319"/>
                  </a:moveTo>
                  <a:lnTo>
                    <a:pt x="10160" y="10159"/>
                  </a:lnTo>
                  <a:lnTo>
                    <a:pt x="53339" y="10159"/>
                  </a:lnTo>
                  <a:lnTo>
                    <a:pt x="53339" y="40639"/>
                  </a:lnTo>
                  <a:lnTo>
                    <a:pt x="43179" y="40639"/>
                  </a:lnTo>
                </a:path>
                <a:path w="63500" h="50800">
                  <a:moveTo>
                    <a:pt x="20320" y="10159"/>
                  </a:moveTo>
                  <a:lnTo>
                    <a:pt x="20320" y="0"/>
                  </a:lnTo>
                  <a:lnTo>
                    <a:pt x="63500" y="0"/>
                  </a:lnTo>
                  <a:lnTo>
                    <a:pt x="63500" y="30479"/>
                  </a:lnTo>
                  <a:lnTo>
                    <a:pt x="53339" y="30479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242310" y="3247389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49"/>
                  </a:lnTo>
                  <a:lnTo>
                    <a:pt x="25400" y="38099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099"/>
                  </a:lnTo>
                  <a:lnTo>
                    <a:pt x="203200" y="19049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3517900" y="3237243"/>
            <a:ext cx="203200" cy="58419"/>
            <a:chOff x="3517900" y="3237243"/>
            <a:chExt cx="203200" cy="58419"/>
          </a:xfrm>
        </p:grpSpPr>
        <p:sp>
          <p:nvSpPr>
            <p:cNvPr id="17" name="object 17"/>
            <p:cNvSpPr/>
            <p:nvPr/>
          </p:nvSpPr>
          <p:spPr>
            <a:xfrm>
              <a:off x="3606800" y="3253739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517900" y="3247389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49"/>
                  </a:lnTo>
                  <a:lnTo>
                    <a:pt x="25400" y="38099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099"/>
                  </a:lnTo>
                  <a:lnTo>
                    <a:pt x="203200" y="19049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594100" y="3241039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399"/>
                  </a:moveTo>
                  <a:lnTo>
                    <a:pt x="50800" y="25399"/>
                  </a:lnTo>
                </a:path>
                <a:path w="50800" h="50800">
                  <a:moveTo>
                    <a:pt x="0" y="38099"/>
                  </a:moveTo>
                  <a:lnTo>
                    <a:pt x="38100" y="38099"/>
                  </a:lnTo>
                </a:path>
                <a:path w="50800" h="50800">
                  <a:moveTo>
                    <a:pt x="12700" y="50799"/>
                  </a:moveTo>
                  <a:lnTo>
                    <a:pt x="50800" y="50799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3792854" y="3237243"/>
            <a:ext cx="203200" cy="58419"/>
            <a:chOff x="3792854" y="3237243"/>
            <a:chExt cx="203200" cy="58419"/>
          </a:xfrm>
        </p:grpSpPr>
        <p:sp>
          <p:nvSpPr>
            <p:cNvPr id="21" name="object 21"/>
            <p:cNvSpPr/>
            <p:nvPr/>
          </p:nvSpPr>
          <p:spPr>
            <a:xfrm>
              <a:off x="3869054" y="3241039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699"/>
                  </a:moveTo>
                  <a:lnTo>
                    <a:pt x="50800" y="12699"/>
                  </a:lnTo>
                </a:path>
                <a:path w="50800" h="25400">
                  <a:moveTo>
                    <a:pt x="12700" y="25399"/>
                  </a:moveTo>
                  <a:lnTo>
                    <a:pt x="50800" y="25399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792854" y="3247389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49"/>
                  </a:lnTo>
                  <a:lnTo>
                    <a:pt x="25400" y="38099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099"/>
                  </a:lnTo>
                  <a:lnTo>
                    <a:pt x="203200" y="19049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869054" y="3279139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/>
          <p:nvPr/>
        </p:nvSpPr>
        <p:spPr>
          <a:xfrm>
            <a:off x="4145279" y="324103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699"/>
                </a:moveTo>
                <a:lnTo>
                  <a:pt x="50800" y="12699"/>
                </a:lnTo>
              </a:path>
              <a:path w="50800" h="50800">
                <a:moveTo>
                  <a:pt x="12700" y="25399"/>
                </a:moveTo>
                <a:lnTo>
                  <a:pt x="50800" y="25399"/>
                </a:lnTo>
              </a:path>
              <a:path w="50800" h="50800">
                <a:moveTo>
                  <a:pt x="0" y="38099"/>
                </a:moveTo>
                <a:lnTo>
                  <a:pt x="38100" y="38099"/>
                </a:lnTo>
              </a:path>
              <a:path w="50800" h="50800">
                <a:moveTo>
                  <a:pt x="12700" y="50799"/>
                </a:moveTo>
                <a:lnTo>
                  <a:pt x="50800" y="50799"/>
                </a:lnTo>
              </a:path>
            </a:pathLst>
          </a:custGeom>
          <a:ln w="7592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4326264" y="3238509"/>
            <a:ext cx="238760" cy="57150"/>
            <a:chOff x="4326264" y="3238509"/>
            <a:chExt cx="238760" cy="57150"/>
          </a:xfrm>
        </p:grpSpPr>
        <p:sp>
          <p:nvSpPr>
            <p:cNvPr id="26" name="object 26"/>
            <p:cNvSpPr/>
            <p:nvPr/>
          </p:nvSpPr>
          <p:spPr>
            <a:xfrm>
              <a:off x="4451350" y="3271519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423410" y="3244849"/>
              <a:ext cx="30480" cy="29845"/>
            </a:xfrm>
            <a:custGeom>
              <a:avLst/>
              <a:gdLst/>
              <a:ahLst/>
              <a:cxnLst/>
              <a:rect l="l" t="t" r="r" b="b"/>
              <a:pathLst>
                <a:path w="30479" h="29845">
                  <a:moveTo>
                    <a:pt x="30479" y="15240"/>
                  </a:moveTo>
                  <a:lnTo>
                    <a:pt x="30479" y="6350"/>
                  </a:lnTo>
                  <a:lnTo>
                    <a:pt x="23494" y="0"/>
                  </a:lnTo>
                  <a:lnTo>
                    <a:pt x="15239" y="0"/>
                  </a:lnTo>
                  <a:lnTo>
                    <a:pt x="6985" y="0"/>
                  </a:lnTo>
                  <a:lnTo>
                    <a:pt x="0" y="6350"/>
                  </a:lnTo>
                  <a:lnTo>
                    <a:pt x="0" y="15240"/>
                  </a:lnTo>
                  <a:lnTo>
                    <a:pt x="0" y="23495"/>
                  </a:lnTo>
                  <a:lnTo>
                    <a:pt x="6985" y="29845"/>
                  </a:lnTo>
                  <a:lnTo>
                    <a:pt x="15239" y="29845"/>
                  </a:lnTo>
                  <a:lnTo>
                    <a:pt x="23494" y="29845"/>
                  </a:lnTo>
                  <a:lnTo>
                    <a:pt x="30479" y="23495"/>
                  </a:lnTo>
                  <a:lnTo>
                    <a:pt x="30479" y="15240"/>
                  </a:lnTo>
                  <a:close/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328795" y="3241039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39" y="50799"/>
                  </a:moveTo>
                  <a:lnTo>
                    <a:pt x="50164" y="48894"/>
                  </a:lnTo>
                  <a:lnTo>
                    <a:pt x="58419" y="43814"/>
                  </a:lnTo>
                  <a:lnTo>
                    <a:pt x="63500" y="35559"/>
                  </a:lnTo>
                  <a:lnTo>
                    <a:pt x="66039" y="25399"/>
                  </a:lnTo>
                  <a:lnTo>
                    <a:pt x="63500" y="15874"/>
                  </a:lnTo>
                  <a:lnTo>
                    <a:pt x="58419" y="7619"/>
                  </a:lnTo>
                  <a:lnTo>
                    <a:pt x="50164" y="1904"/>
                  </a:lnTo>
                  <a:lnTo>
                    <a:pt x="40639" y="0"/>
                  </a:lnTo>
                  <a:lnTo>
                    <a:pt x="30479" y="1904"/>
                  </a:lnTo>
                  <a:lnTo>
                    <a:pt x="22225" y="7619"/>
                  </a:lnTo>
                  <a:lnTo>
                    <a:pt x="17144" y="15874"/>
                  </a:lnTo>
                  <a:lnTo>
                    <a:pt x="15239" y="25399"/>
                  </a:lnTo>
                </a:path>
                <a:path w="233679" h="50800">
                  <a:moveTo>
                    <a:pt x="30479" y="17779"/>
                  </a:moveTo>
                  <a:lnTo>
                    <a:pt x="15239" y="30479"/>
                  </a:lnTo>
                  <a:lnTo>
                    <a:pt x="0" y="17779"/>
                  </a:lnTo>
                </a:path>
                <a:path w="233679" h="50800">
                  <a:moveTo>
                    <a:pt x="193039" y="50799"/>
                  </a:moveTo>
                  <a:lnTo>
                    <a:pt x="182879" y="48894"/>
                  </a:lnTo>
                  <a:lnTo>
                    <a:pt x="174625" y="43814"/>
                  </a:lnTo>
                  <a:lnTo>
                    <a:pt x="169544" y="35559"/>
                  </a:lnTo>
                  <a:lnTo>
                    <a:pt x="167639" y="25399"/>
                  </a:lnTo>
                  <a:lnTo>
                    <a:pt x="169544" y="15874"/>
                  </a:lnTo>
                  <a:lnTo>
                    <a:pt x="174625" y="7619"/>
                  </a:lnTo>
                  <a:lnTo>
                    <a:pt x="182879" y="1904"/>
                  </a:lnTo>
                  <a:lnTo>
                    <a:pt x="193039" y="0"/>
                  </a:lnTo>
                  <a:lnTo>
                    <a:pt x="202564" y="1904"/>
                  </a:lnTo>
                  <a:lnTo>
                    <a:pt x="210819" y="7619"/>
                  </a:lnTo>
                  <a:lnTo>
                    <a:pt x="215900" y="15874"/>
                  </a:lnTo>
                  <a:lnTo>
                    <a:pt x="218439" y="25399"/>
                  </a:lnTo>
                </a:path>
                <a:path w="233679" h="50800">
                  <a:moveTo>
                    <a:pt x="233679" y="17779"/>
                  </a:moveTo>
                  <a:lnTo>
                    <a:pt x="218439" y="30479"/>
                  </a:lnTo>
                  <a:lnTo>
                    <a:pt x="203200" y="17779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-12700" y="319785"/>
            <a:ext cx="4495800" cy="2904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165"/>
              </a:lnSpc>
              <a:spcBef>
                <a:spcPts val="105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2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635"/>
              </a:lnSpc>
            </a:pPr>
            <a:r>
              <a:rPr sz="1400" spc="-5" dirty="0">
                <a:latin typeface="Microsoft Sans Serif"/>
                <a:cs typeface="Microsoft Sans Serif"/>
              </a:rPr>
              <a:t> </a:t>
            </a:r>
            <a:endParaRPr sz="1400">
              <a:latin typeface="Microsoft Sans Serif"/>
              <a:cs typeface="Microsoft Sans Serif"/>
            </a:endParaRPr>
          </a:p>
          <a:p>
            <a:pPr marL="427355" marR="20955">
              <a:lnSpc>
                <a:spcPct val="101800"/>
              </a:lnSpc>
              <a:spcBef>
                <a:spcPts val="234"/>
              </a:spcBef>
            </a:pPr>
            <a:r>
              <a:rPr sz="1100" spc="-30" dirty="0">
                <a:latin typeface="Microsoft Sans Serif"/>
                <a:cs typeface="Microsoft Sans Serif"/>
              </a:rPr>
              <a:t>In </a:t>
            </a:r>
            <a:r>
              <a:rPr sz="1100" spc="-25" dirty="0">
                <a:latin typeface="Microsoft Sans Serif"/>
                <a:cs typeface="Microsoft Sans Serif"/>
              </a:rPr>
              <a:t>cross elasticity </a:t>
            </a:r>
            <a:r>
              <a:rPr sz="1100" spc="-20" dirty="0">
                <a:latin typeface="Microsoft Sans Serif"/>
                <a:cs typeface="Microsoft Sans Serif"/>
              </a:rPr>
              <a:t>of </a:t>
            </a:r>
            <a:r>
              <a:rPr sz="1100" spc="-35" dirty="0">
                <a:latin typeface="Microsoft Sans Serif"/>
                <a:cs typeface="Microsoft Sans Serif"/>
              </a:rPr>
              <a:t>demand, </a:t>
            </a:r>
            <a:r>
              <a:rPr sz="1100" spc="-25" dirty="0">
                <a:latin typeface="Microsoft Sans Serif"/>
                <a:cs typeface="Microsoft Sans Serif"/>
              </a:rPr>
              <a:t>the elasticity coefficient can </a:t>
            </a:r>
            <a:r>
              <a:rPr sz="1100" spc="-30" dirty="0">
                <a:latin typeface="Microsoft Sans Serif"/>
                <a:cs typeface="Microsoft Sans Serif"/>
              </a:rPr>
              <a:t>be </a:t>
            </a:r>
            <a:r>
              <a:rPr sz="1100" spc="-25" dirty="0">
                <a:latin typeface="Microsoft Sans Serif"/>
                <a:cs typeface="Microsoft Sans Serif"/>
              </a:rPr>
              <a:t>positive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or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negative.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427355" marR="339090">
              <a:lnSpc>
                <a:spcPct val="100099"/>
              </a:lnSpc>
              <a:spcBef>
                <a:spcPts val="405"/>
              </a:spcBef>
            </a:pPr>
            <a:r>
              <a:rPr sz="1650" spc="-112" baseline="5050" dirty="0">
                <a:latin typeface="Microsoft Sans Serif"/>
                <a:cs typeface="Microsoft Sans Serif"/>
              </a:rPr>
              <a:t>When</a:t>
            </a:r>
            <a:r>
              <a:rPr sz="1650" spc="-37" baseline="5050" dirty="0">
                <a:latin typeface="Microsoft Sans Serif"/>
                <a:cs typeface="Microsoft Sans Serif"/>
              </a:rPr>
              <a:t> </a:t>
            </a:r>
            <a:r>
              <a:rPr sz="1650" spc="-75" baseline="5050" dirty="0">
                <a:latin typeface="Microsoft Sans Serif"/>
                <a:cs typeface="Microsoft Sans Serif"/>
              </a:rPr>
              <a:t>elasticity</a:t>
            </a:r>
            <a:r>
              <a:rPr sz="1650" spc="277" baseline="5050" dirty="0">
                <a:latin typeface="Microsoft Sans Serif"/>
                <a:cs typeface="Microsoft Sans Serif"/>
              </a:rPr>
              <a:t> </a:t>
            </a:r>
            <a:r>
              <a:rPr sz="1650" spc="-75" baseline="5050" dirty="0">
                <a:latin typeface="Microsoft Sans Serif"/>
                <a:cs typeface="Microsoft Sans Serif"/>
              </a:rPr>
              <a:t>coefficient</a:t>
            </a:r>
            <a:r>
              <a:rPr sz="1650" spc="277" baseline="5050" dirty="0">
                <a:latin typeface="Microsoft Sans Serif"/>
                <a:cs typeface="Microsoft Sans Serif"/>
              </a:rPr>
              <a:t> </a:t>
            </a:r>
            <a:r>
              <a:rPr sz="1650" spc="-89" baseline="5050" dirty="0">
                <a:latin typeface="Microsoft Sans Serif"/>
                <a:cs typeface="Microsoft Sans Serif"/>
              </a:rPr>
              <a:t>is</a:t>
            </a:r>
            <a:r>
              <a:rPr sz="1650" spc="-67" baseline="5050" dirty="0">
                <a:latin typeface="Microsoft Sans Serif"/>
                <a:cs typeface="Microsoft Sans Serif"/>
              </a:rPr>
              <a:t> </a:t>
            </a:r>
            <a:r>
              <a:rPr sz="1650" spc="-82" baseline="5050" dirty="0">
                <a:latin typeface="Microsoft Sans Serif"/>
                <a:cs typeface="Microsoft Sans Serif"/>
              </a:rPr>
              <a:t>positive</a:t>
            </a:r>
            <a:r>
              <a:rPr sz="1650" spc="-75" baseline="5050" dirty="0">
                <a:latin typeface="Microsoft Sans Serif"/>
                <a:cs typeface="Microsoft Sans Serif"/>
              </a:rPr>
              <a:t> </a:t>
            </a:r>
            <a:r>
              <a:rPr sz="1650" spc="-67" baseline="5050" dirty="0">
                <a:latin typeface="Microsoft Sans Serif"/>
                <a:cs typeface="Microsoft Sans Serif"/>
              </a:rPr>
              <a:t>(i.e.</a:t>
            </a:r>
            <a:r>
              <a:rPr sz="1650" i="1" spc="-67" baseline="5050" dirty="0">
                <a:latin typeface="Arial"/>
                <a:cs typeface="Arial"/>
              </a:rPr>
              <a:t>ϵ</a:t>
            </a:r>
            <a:r>
              <a:rPr sz="700" i="1" spc="-45" dirty="0">
                <a:latin typeface="Arial"/>
                <a:cs typeface="Arial"/>
              </a:rPr>
              <a:t>x</a:t>
            </a:r>
            <a:r>
              <a:rPr sz="700" i="1" spc="-35" dirty="0">
                <a:latin typeface="Arial"/>
                <a:cs typeface="Arial"/>
              </a:rPr>
              <a:t> </a:t>
            </a:r>
            <a:r>
              <a:rPr sz="1650" i="1" spc="-82" baseline="5050" dirty="0">
                <a:latin typeface="Arial"/>
                <a:cs typeface="Arial"/>
              </a:rPr>
              <a:t>y</a:t>
            </a:r>
            <a:r>
              <a:rPr sz="1650" i="1" spc="-30" baseline="5050" dirty="0">
                <a:latin typeface="Arial"/>
                <a:cs typeface="Arial"/>
              </a:rPr>
              <a:t> </a:t>
            </a:r>
            <a:r>
              <a:rPr sz="1650" i="1" spc="-97" baseline="5050" dirty="0">
                <a:latin typeface="Arial"/>
                <a:cs typeface="Arial"/>
              </a:rPr>
              <a:t>&gt;</a:t>
            </a:r>
            <a:r>
              <a:rPr sz="1650" i="1" spc="120" baseline="5050" dirty="0">
                <a:latin typeface="Arial"/>
                <a:cs typeface="Arial"/>
              </a:rPr>
              <a:t> </a:t>
            </a:r>
            <a:r>
              <a:rPr sz="1650" spc="-75" baseline="5050" dirty="0">
                <a:latin typeface="Microsoft Sans Serif"/>
                <a:cs typeface="Microsoft Sans Serif"/>
              </a:rPr>
              <a:t>0)</a:t>
            </a:r>
            <a:r>
              <a:rPr sz="1650" spc="277" baseline="5050" dirty="0">
                <a:latin typeface="Microsoft Sans Serif"/>
                <a:cs typeface="Microsoft Sans Serif"/>
              </a:rPr>
              <a:t> </a:t>
            </a:r>
            <a:r>
              <a:rPr sz="1650" spc="-82" baseline="5050" dirty="0">
                <a:latin typeface="Microsoft Sans Serif"/>
                <a:cs typeface="Microsoft Sans Serif"/>
              </a:rPr>
              <a:t>then</a:t>
            </a:r>
            <a:r>
              <a:rPr sz="1650" spc="-75" baseline="5050" dirty="0">
                <a:latin typeface="Microsoft Sans Serif"/>
                <a:cs typeface="Microsoft Sans Serif"/>
              </a:rPr>
              <a:t> </a:t>
            </a:r>
            <a:r>
              <a:rPr sz="1650" spc="-89" baseline="5050" dirty="0">
                <a:latin typeface="Microsoft Sans Serif"/>
                <a:cs typeface="Microsoft Sans Serif"/>
              </a:rPr>
              <a:t>the</a:t>
            </a:r>
            <a:r>
              <a:rPr sz="1650" spc="-67" baseline="5050" dirty="0">
                <a:latin typeface="Microsoft Sans Serif"/>
                <a:cs typeface="Microsoft Sans Serif"/>
              </a:rPr>
              <a:t> </a:t>
            </a:r>
            <a:r>
              <a:rPr sz="1650" spc="-97" baseline="5050" dirty="0">
                <a:latin typeface="Microsoft Sans Serif"/>
                <a:cs typeface="Microsoft Sans Serif"/>
              </a:rPr>
              <a:t>two </a:t>
            </a:r>
            <a:r>
              <a:rPr sz="1650" spc="-89" baseline="5050" dirty="0">
                <a:latin typeface="Microsoft Sans Serif"/>
                <a:cs typeface="Microsoft Sans Serif"/>
              </a:rPr>
              <a:t> </a:t>
            </a:r>
            <a:r>
              <a:rPr sz="1650" spc="-97" baseline="5050" dirty="0">
                <a:latin typeface="Microsoft Sans Serif"/>
                <a:cs typeface="Microsoft Sans Serif"/>
              </a:rPr>
              <a:t>commodities</a:t>
            </a:r>
            <a:r>
              <a:rPr sz="1650" spc="-44" baseline="5050" dirty="0">
                <a:latin typeface="Microsoft Sans Serif"/>
                <a:cs typeface="Microsoft Sans Serif"/>
              </a:rPr>
              <a:t> </a:t>
            </a:r>
            <a:r>
              <a:rPr sz="1650" spc="-82" baseline="5050" dirty="0">
                <a:latin typeface="Microsoft Sans Serif"/>
                <a:cs typeface="Microsoft Sans Serif"/>
              </a:rPr>
              <a:t>are</a:t>
            </a:r>
            <a:r>
              <a:rPr sz="1650" spc="-37" baseline="5050" dirty="0">
                <a:latin typeface="Microsoft Sans Serif"/>
                <a:cs typeface="Microsoft Sans Serif"/>
              </a:rPr>
              <a:t> </a:t>
            </a:r>
            <a:r>
              <a:rPr sz="1650" spc="-82" baseline="5050" dirty="0">
                <a:latin typeface="Microsoft Sans Serif"/>
                <a:cs typeface="Microsoft Sans Serif"/>
              </a:rPr>
              <a:t>substitutes.</a:t>
            </a:r>
            <a:r>
              <a:rPr sz="1650" spc="-44" baseline="5050" dirty="0">
                <a:latin typeface="Microsoft Sans Serif"/>
                <a:cs typeface="Microsoft Sans Serif"/>
              </a:rPr>
              <a:t> </a:t>
            </a:r>
            <a:r>
              <a:rPr sz="1650" spc="-112" baseline="5050" dirty="0">
                <a:latin typeface="Microsoft Sans Serif"/>
                <a:cs typeface="Microsoft Sans Serif"/>
              </a:rPr>
              <a:t>When</a:t>
            </a:r>
            <a:r>
              <a:rPr sz="1650" spc="-37" baseline="5050" dirty="0">
                <a:latin typeface="Microsoft Sans Serif"/>
                <a:cs typeface="Microsoft Sans Serif"/>
              </a:rPr>
              <a:t> </a:t>
            </a:r>
            <a:r>
              <a:rPr sz="1650" i="1" spc="-67" baseline="5050" dirty="0">
                <a:latin typeface="Arial"/>
                <a:cs typeface="Arial"/>
              </a:rPr>
              <a:t>ϵ</a:t>
            </a:r>
            <a:r>
              <a:rPr sz="700" i="1" spc="-45" dirty="0">
                <a:latin typeface="Arial"/>
                <a:cs typeface="Arial"/>
              </a:rPr>
              <a:t>x</a:t>
            </a:r>
            <a:r>
              <a:rPr sz="700" i="1" spc="-30" dirty="0">
                <a:latin typeface="Arial"/>
                <a:cs typeface="Arial"/>
              </a:rPr>
              <a:t> </a:t>
            </a:r>
            <a:r>
              <a:rPr sz="1650" i="1" spc="-82" baseline="5050" dirty="0">
                <a:latin typeface="Arial"/>
                <a:cs typeface="Arial"/>
              </a:rPr>
              <a:t>y</a:t>
            </a:r>
            <a:r>
              <a:rPr sz="1650" i="1" spc="-89" baseline="5050" dirty="0">
                <a:latin typeface="Arial"/>
                <a:cs typeface="Arial"/>
              </a:rPr>
              <a:t> </a:t>
            </a:r>
            <a:r>
              <a:rPr sz="1650" i="1" spc="-97" baseline="5050" dirty="0">
                <a:latin typeface="Arial"/>
                <a:cs typeface="Arial"/>
              </a:rPr>
              <a:t>&lt;</a:t>
            </a:r>
            <a:r>
              <a:rPr sz="1650" i="1" spc="-30" baseline="5050" dirty="0">
                <a:latin typeface="Arial"/>
                <a:cs typeface="Arial"/>
              </a:rPr>
              <a:t> </a:t>
            </a:r>
            <a:r>
              <a:rPr sz="1650" spc="-82" baseline="5050" dirty="0">
                <a:latin typeface="Microsoft Sans Serif"/>
                <a:cs typeface="Microsoft Sans Serif"/>
              </a:rPr>
              <a:t>0,</a:t>
            </a:r>
            <a:r>
              <a:rPr sz="1650" spc="-15" baseline="5050" dirty="0">
                <a:latin typeface="Microsoft Sans Serif"/>
                <a:cs typeface="Microsoft Sans Serif"/>
              </a:rPr>
              <a:t> </a:t>
            </a:r>
            <a:r>
              <a:rPr sz="1650" spc="-89" baseline="5050" dirty="0">
                <a:latin typeface="Microsoft Sans Serif"/>
                <a:cs typeface="Microsoft Sans Serif"/>
              </a:rPr>
              <a:t>then</a:t>
            </a:r>
            <a:r>
              <a:rPr sz="1650" spc="-37" baseline="5050" dirty="0">
                <a:latin typeface="Microsoft Sans Serif"/>
                <a:cs typeface="Microsoft Sans Serif"/>
              </a:rPr>
              <a:t> </a:t>
            </a:r>
            <a:r>
              <a:rPr sz="1650" spc="-89" baseline="5050" dirty="0">
                <a:latin typeface="Microsoft Sans Serif"/>
                <a:cs typeface="Microsoft Sans Serif"/>
              </a:rPr>
              <a:t>the</a:t>
            </a:r>
            <a:r>
              <a:rPr sz="1650" spc="-15" baseline="5050" dirty="0">
                <a:latin typeface="Microsoft Sans Serif"/>
                <a:cs typeface="Microsoft Sans Serif"/>
              </a:rPr>
              <a:t> </a:t>
            </a:r>
            <a:r>
              <a:rPr sz="1650" spc="-97" baseline="5050" dirty="0">
                <a:latin typeface="Microsoft Sans Serif"/>
                <a:cs typeface="Microsoft Sans Serif"/>
              </a:rPr>
              <a:t>two </a:t>
            </a:r>
            <a:r>
              <a:rPr sz="1650" spc="-89" baseline="505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commodities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are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complements.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427355" marR="5080">
              <a:lnSpc>
                <a:spcPct val="102800"/>
              </a:lnSpc>
              <a:spcBef>
                <a:spcPts val="275"/>
              </a:spcBef>
            </a:pPr>
            <a:r>
              <a:rPr sz="1100" spc="-35" dirty="0">
                <a:latin typeface="Microsoft Sans Serif"/>
                <a:cs typeface="Microsoft Sans Serif"/>
              </a:rPr>
              <a:t>Example: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Find</a:t>
            </a:r>
            <a:r>
              <a:rPr sz="1100" spc="-25" dirty="0">
                <a:latin typeface="Microsoft Sans Serif"/>
                <a:cs typeface="Microsoft Sans Serif"/>
              </a:rPr>
              <a:t> the </a:t>
            </a:r>
            <a:r>
              <a:rPr sz="1100" spc="-30" dirty="0">
                <a:latin typeface="Microsoft Sans Serif"/>
                <a:cs typeface="Microsoft Sans Serif"/>
              </a:rPr>
              <a:t>cross </a:t>
            </a:r>
            <a:r>
              <a:rPr sz="1100" spc="-25" dirty="0">
                <a:latin typeface="Microsoft Sans Serif"/>
                <a:cs typeface="Microsoft Sans Serif"/>
              </a:rPr>
              <a:t>elasticity </a:t>
            </a:r>
            <a:r>
              <a:rPr sz="1100" spc="-20" dirty="0">
                <a:latin typeface="Microsoft Sans Serif"/>
                <a:cs typeface="Microsoft Sans Serif"/>
              </a:rPr>
              <a:t>of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demand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when</a:t>
            </a:r>
            <a:r>
              <a:rPr sz="1100" spc="-30" dirty="0">
                <a:latin typeface="Microsoft Sans Serif"/>
                <a:cs typeface="Microsoft Sans Serif"/>
              </a:rPr>
              <a:t> the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demand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 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Milo increases from</a:t>
            </a:r>
            <a:r>
              <a:rPr sz="1100" spc="-25" dirty="0">
                <a:latin typeface="Microsoft Sans Serif"/>
                <a:cs typeface="Microsoft Sans Serif"/>
              </a:rPr>
              <a:t> 80tins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to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120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tins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as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a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result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of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a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price </a:t>
            </a:r>
            <a:r>
              <a:rPr sz="1100" spc="-35" dirty="0">
                <a:latin typeface="Microsoft Sans Serif"/>
                <a:cs typeface="Microsoft Sans Serif"/>
              </a:rPr>
              <a:t>change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of 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bournvita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from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GH6</a:t>
            </a:r>
            <a:r>
              <a:rPr sz="1100" spc="4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GH8.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ts val="1175"/>
              </a:lnSpc>
              <a:spcBef>
                <a:spcPts val="55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4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25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340"/>
              </a:lnSpc>
            </a:pPr>
            <a:r>
              <a:rPr sz="1150" dirty="0">
                <a:latin typeface="Microsoft Sans Serif"/>
                <a:cs typeface="Microsoft Sans Serif"/>
              </a:rPr>
              <a:t> </a:t>
            </a:r>
            <a:endParaRPr sz="1150">
              <a:latin typeface="Microsoft Sans Serif"/>
              <a:cs typeface="Microsoft Sans Serif"/>
            </a:endParaRPr>
          </a:p>
        </p:txBody>
      </p:sp>
      <p:pic>
        <p:nvPicPr>
          <p:cNvPr id="30" name="object 3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670" y="1080134"/>
            <a:ext cx="64770" cy="64769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0670" y="1460880"/>
            <a:ext cx="64770" cy="64769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0670" y="2015108"/>
            <a:ext cx="64770" cy="64769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" y="63449"/>
            <a:ext cx="2097405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I</a:t>
            </a:r>
            <a:r>
              <a:rPr spc="-65" dirty="0"/>
              <a:t>n</a:t>
            </a:r>
            <a:r>
              <a:rPr spc="-25" dirty="0"/>
              <a:t>c</a:t>
            </a:r>
            <a:r>
              <a:rPr spc="-50" dirty="0"/>
              <a:t>o</a:t>
            </a:r>
            <a:r>
              <a:rPr spc="-75" dirty="0"/>
              <a:t>m</a:t>
            </a:r>
            <a:r>
              <a:rPr spc="-60" dirty="0"/>
              <a:t>e</a:t>
            </a:r>
            <a:r>
              <a:rPr spc="-55" dirty="0"/>
              <a:t> </a:t>
            </a:r>
            <a:r>
              <a:rPr spc="-35" dirty="0"/>
              <a:t>ela</a:t>
            </a:r>
            <a:r>
              <a:rPr spc="-60" dirty="0"/>
              <a:t>s</a:t>
            </a:r>
            <a:r>
              <a:rPr spc="-15" dirty="0"/>
              <a:t>t</a:t>
            </a:r>
            <a:r>
              <a:rPr spc="-40" dirty="0"/>
              <a:t>i</a:t>
            </a:r>
            <a:r>
              <a:rPr spc="-30" dirty="0"/>
              <a:t>c</a:t>
            </a:r>
            <a:r>
              <a:rPr spc="-40" dirty="0"/>
              <a:t>i</a:t>
            </a:r>
            <a:r>
              <a:rPr spc="-20" dirty="0"/>
              <a:t>t</a:t>
            </a:r>
            <a:r>
              <a:rPr spc="-60" dirty="0"/>
              <a:t>y</a:t>
            </a:r>
            <a:r>
              <a:rPr spc="-65" dirty="0"/>
              <a:t> </a:t>
            </a:r>
            <a:r>
              <a:rPr spc="-45" dirty="0"/>
              <a:t>o</a:t>
            </a:r>
            <a:r>
              <a:rPr spc="-40" dirty="0"/>
              <a:t>f</a:t>
            </a:r>
            <a:r>
              <a:rPr spc="-80" dirty="0"/>
              <a:t> </a:t>
            </a:r>
            <a:r>
              <a:rPr spc="-35" dirty="0"/>
              <a:t>d</a:t>
            </a:r>
            <a:r>
              <a:rPr spc="-45" dirty="0"/>
              <a:t>e</a:t>
            </a:r>
            <a:r>
              <a:rPr spc="-75" dirty="0"/>
              <a:t>m</a:t>
            </a:r>
            <a:r>
              <a:rPr spc="-45" dirty="0"/>
              <a:t>an</a:t>
            </a:r>
            <a:r>
              <a:rPr spc="-65" dirty="0"/>
              <a:t>d</a:t>
            </a:r>
          </a:p>
        </p:txBody>
      </p:sp>
      <p:sp>
        <p:nvSpPr>
          <p:cNvPr id="3" name="object 3"/>
          <p:cNvSpPr/>
          <p:nvPr/>
        </p:nvSpPr>
        <p:spPr>
          <a:xfrm>
            <a:off x="992505" y="1605914"/>
            <a:ext cx="2900045" cy="0"/>
          </a:xfrm>
          <a:custGeom>
            <a:avLst/>
            <a:gdLst/>
            <a:ahLst/>
            <a:cxnLst/>
            <a:rect l="l" t="t" r="r" b="b"/>
            <a:pathLst>
              <a:path w="2900045">
                <a:moveTo>
                  <a:pt x="0" y="0"/>
                </a:moveTo>
                <a:lnTo>
                  <a:pt x="2900045" y="0"/>
                </a:lnTo>
              </a:path>
            </a:pathLst>
          </a:custGeom>
          <a:ln w="55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52039" y="2363469"/>
            <a:ext cx="231775" cy="0"/>
          </a:xfrm>
          <a:custGeom>
            <a:avLst/>
            <a:gdLst/>
            <a:ahLst/>
            <a:cxnLst/>
            <a:rect l="l" t="t" r="r" b="b"/>
            <a:pathLst>
              <a:path w="231775">
                <a:moveTo>
                  <a:pt x="0" y="0"/>
                </a:moveTo>
                <a:lnTo>
                  <a:pt x="231775" y="0"/>
                </a:lnTo>
              </a:path>
            </a:pathLst>
          </a:custGeom>
          <a:ln w="55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24785" y="2363469"/>
            <a:ext cx="116205" cy="0"/>
          </a:xfrm>
          <a:custGeom>
            <a:avLst/>
            <a:gdLst/>
            <a:ahLst/>
            <a:cxnLst/>
            <a:rect l="l" t="t" r="r" b="b"/>
            <a:pathLst>
              <a:path w="116205">
                <a:moveTo>
                  <a:pt x="0" y="0"/>
                </a:moveTo>
                <a:lnTo>
                  <a:pt x="116204" y="0"/>
                </a:lnTo>
              </a:path>
            </a:pathLst>
          </a:custGeom>
          <a:ln w="55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63445" y="2867025"/>
            <a:ext cx="231775" cy="0"/>
          </a:xfrm>
          <a:custGeom>
            <a:avLst/>
            <a:gdLst/>
            <a:ahLst/>
            <a:cxnLst/>
            <a:rect l="l" t="t" r="r" b="b"/>
            <a:pathLst>
              <a:path w="231775">
                <a:moveTo>
                  <a:pt x="0" y="0"/>
                </a:moveTo>
                <a:lnTo>
                  <a:pt x="231775" y="0"/>
                </a:lnTo>
              </a:path>
            </a:pathLst>
          </a:custGeom>
          <a:ln w="55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36189" y="2867025"/>
            <a:ext cx="493395" cy="0"/>
          </a:xfrm>
          <a:custGeom>
            <a:avLst/>
            <a:gdLst/>
            <a:ahLst/>
            <a:cxnLst/>
            <a:rect l="l" t="t" r="r" b="b"/>
            <a:pathLst>
              <a:path w="493394">
                <a:moveTo>
                  <a:pt x="0" y="0"/>
                </a:moveTo>
                <a:lnTo>
                  <a:pt x="493395" y="0"/>
                </a:lnTo>
              </a:path>
            </a:pathLst>
          </a:custGeom>
          <a:ln w="55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67354" y="322198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46729" y="3225800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480"/>
                </a:moveTo>
                <a:lnTo>
                  <a:pt x="43180" y="30480"/>
                </a:lnTo>
                <a:lnTo>
                  <a:pt x="43180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ln w="5060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145154" y="322198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099"/>
                </a:lnTo>
                <a:lnTo>
                  <a:pt x="25400" y="19049"/>
                </a:lnTo>
                <a:lnTo>
                  <a:pt x="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3242310" y="3212474"/>
            <a:ext cx="203200" cy="55880"/>
            <a:chOff x="3242310" y="3212474"/>
            <a:chExt cx="203200" cy="55880"/>
          </a:xfrm>
        </p:grpSpPr>
        <p:sp>
          <p:nvSpPr>
            <p:cNvPr id="12" name="object 12"/>
            <p:cNvSpPr/>
            <p:nvPr/>
          </p:nvSpPr>
          <p:spPr>
            <a:xfrm>
              <a:off x="3305175" y="3215004"/>
              <a:ext cx="63500" cy="50800"/>
            </a:xfrm>
            <a:custGeom>
              <a:avLst/>
              <a:gdLst/>
              <a:ahLst/>
              <a:cxnLst/>
              <a:rect l="l" t="t" r="r" b="b"/>
              <a:pathLst>
                <a:path w="63500" h="50800">
                  <a:moveTo>
                    <a:pt x="0" y="50800"/>
                  </a:moveTo>
                  <a:lnTo>
                    <a:pt x="43179" y="50800"/>
                  </a:lnTo>
                  <a:lnTo>
                    <a:pt x="43179" y="20320"/>
                  </a:lnTo>
                  <a:lnTo>
                    <a:pt x="0" y="20320"/>
                  </a:lnTo>
                  <a:lnTo>
                    <a:pt x="0" y="50800"/>
                  </a:lnTo>
                  <a:close/>
                </a:path>
                <a:path w="63500" h="50800">
                  <a:moveTo>
                    <a:pt x="10160" y="20320"/>
                  </a:moveTo>
                  <a:lnTo>
                    <a:pt x="10160" y="10160"/>
                  </a:lnTo>
                  <a:lnTo>
                    <a:pt x="53339" y="10160"/>
                  </a:lnTo>
                  <a:lnTo>
                    <a:pt x="53339" y="40639"/>
                  </a:lnTo>
                  <a:lnTo>
                    <a:pt x="43179" y="40639"/>
                  </a:lnTo>
                </a:path>
                <a:path w="63500" h="50800">
                  <a:moveTo>
                    <a:pt x="20320" y="10160"/>
                  </a:moveTo>
                  <a:lnTo>
                    <a:pt x="20320" y="0"/>
                  </a:lnTo>
                  <a:lnTo>
                    <a:pt x="63500" y="0"/>
                  </a:lnTo>
                  <a:lnTo>
                    <a:pt x="63500" y="30479"/>
                  </a:lnTo>
                  <a:lnTo>
                    <a:pt x="53339" y="30479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242310" y="322135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3517900" y="3211208"/>
            <a:ext cx="203200" cy="58419"/>
            <a:chOff x="3517900" y="3211208"/>
            <a:chExt cx="203200" cy="58419"/>
          </a:xfrm>
        </p:grpSpPr>
        <p:sp>
          <p:nvSpPr>
            <p:cNvPr id="15" name="object 15"/>
            <p:cNvSpPr/>
            <p:nvPr/>
          </p:nvSpPr>
          <p:spPr>
            <a:xfrm>
              <a:off x="3606800" y="3228339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17900" y="322135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594100" y="321500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8" name="object 18"/>
          <p:cNvGrpSpPr/>
          <p:nvPr/>
        </p:nvGrpSpPr>
        <p:grpSpPr>
          <a:xfrm>
            <a:off x="3792854" y="3211208"/>
            <a:ext cx="203200" cy="58419"/>
            <a:chOff x="3792854" y="3211208"/>
            <a:chExt cx="203200" cy="58419"/>
          </a:xfrm>
        </p:grpSpPr>
        <p:sp>
          <p:nvSpPr>
            <p:cNvPr id="19" name="object 19"/>
            <p:cNvSpPr/>
            <p:nvPr/>
          </p:nvSpPr>
          <p:spPr>
            <a:xfrm>
              <a:off x="3869054" y="321500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792854" y="322135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69054" y="325310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4145279" y="321563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699"/>
                </a:moveTo>
                <a:lnTo>
                  <a:pt x="50800" y="12699"/>
                </a:lnTo>
              </a:path>
              <a:path w="50800" h="50800">
                <a:moveTo>
                  <a:pt x="12700" y="25399"/>
                </a:moveTo>
                <a:lnTo>
                  <a:pt x="50800" y="25399"/>
                </a:lnTo>
              </a:path>
              <a:path w="50800" h="50800">
                <a:moveTo>
                  <a:pt x="0" y="38099"/>
                </a:moveTo>
                <a:lnTo>
                  <a:pt x="38100" y="38099"/>
                </a:lnTo>
              </a:path>
              <a:path w="50800" h="50800">
                <a:moveTo>
                  <a:pt x="12700" y="50799"/>
                </a:moveTo>
                <a:lnTo>
                  <a:pt x="50800" y="50799"/>
                </a:lnTo>
              </a:path>
            </a:pathLst>
          </a:custGeom>
          <a:ln w="7592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4326264" y="3212474"/>
            <a:ext cx="238760" cy="57785"/>
            <a:chOff x="4326264" y="3212474"/>
            <a:chExt cx="238760" cy="57785"/>
          </a:xfrm>
        </p:grpSpPr>
        <p:sp>
          <p:nvSpPr>
            <p:cNvPr id="24" name="object 24"/>
            <p:cNvSpPr/>
            <p:nvPr/>
          </p:nvSpPr>
          <p:spPr>
            <a:xfrm>
              <a:off x="4451350" y="3246119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423410" y="321944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30479" y="15240"/>
                  </a:moveTo>
                  <a:lnTo>
                    <a:pt x="30479" y="6985"/>
                  </a:lnTo>
                  <a:lnTo>
                    <a:pt x="23494" y="0"/>
                  </a:lnTo>
                  <a:lnTo>
                    <a:pt x="15239" y="0"/>
                  </a:lnTo>
                  <a:lnTo>
                    <a:pt x="6985" y="0"/>
                  </a:lnTo>
                  <a:lnTo>
                    <a:pt x="0" y="6985"/>
                  </a:lnTo>
                  <a:lnTo>
                    <a:pt x="0" y="15240"/>
                  </a:lnTo>
                  <a:lnTo>
                    <a:pt x="0" y="23495"/>
                  </a:lnTo>
                  <a:lnTo>
                    <a:pt x="6985" y="30480"/>
                  </a:lnTo>
                  <a:lnTo>
                    <a:pt x="15239" y="30480"/>
                  </a:lnTo>
                  <a:lnTo>
                    <a:pt x="23494" y="30480"/>
                  </a:lnTo>
                  <a:lnTo>
                    <a:pt x="30479" y="23495"/>
                  </a:lnTo>
                  <a:lnTo>
                    <a:pt x="30479" y="15240"/>
                  </a:lnTo>
                  <a:close/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328795" y="3215004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39" y="50800"/>
                  </a:moveTo>
                  <a:lnTo>
                    <a:pt x="50164" y="48894"/>
                  </a:lnTo>
                  <a:lnTo>
                    <a:pt x="58419" y="43180"/>
                  </a:lnTo>
                  <a:lnTo>
                    <a:pt x="63500" y="34925"/>
                  </a:lnTo>
                  <a:lnTo>
                    <a:pt x="66039" y="25400"/>
                  </a:lnTo>
                  <a:lnTo>
                    <a:pt x="63500" y="15239"/>
                  </a:lnTo>
                  <a:lnTo>
                    <a:pt x="58419" y="7620"/>
                  </a:lnTo>
                  <a:lnTo>
                    <a:pt x="50164" y="1904"/>
                  </a:lnTo>
                  <a:lnTo>
                    <a:pt x="40639" y="0"/>
                  </a:lnTo>
                  <a:lnTo>
                    <a:pt x="30479" y="1904"/>
                  </a:lnTo>
                  <a:lnTo>
                    <a:pt x="22225" y="7620"/>
                  </a:lnTo>
                  <a:lnTo>
                    <a:pt x="17144" y="15239"/>
                  </a:lnTo>
                  <a:lnTo>
                    <a:pt x="15239" y="25400"/>
                  </a:lnTo>
                </a:path>
                <a:path w="233679" h="50800">
                  <a:moveTo>
                    <a:pt x="30479" y="17779"/>
                  </a:moveTo>
                  <a:lnTo>
                    <a:pt x="15239" y="30479"/>
                  </a:lnTo>
                  <a:lnTo>
                    <a:pt x="0" y="17779"/>
                  </a:lnTo>
                </a:path>
                <a:path w="233679" h="50800">
                  <a:moveTo>
                    <a:pt x="193039" y="50800"/>
                  </a:moveTo>
                  <a:lnTo>
                    <a:pt x="182879" y="48894"/>
                  </a:lnTo>
                  <a:lnTo>
                    <a:pt x="174625" y="43180"/>
                  </a:lnTo>
                  <a:lnTo>
                    <a:pt x="169544" y="34925"/>
                  </a:lnTo>
                  <a:lnTo>
                    <a:pt x="167639" y="25400"/>
                  </a:lnTo>
                  <a:lnTo>
                    <a:pt x="169544" y="15239"/>
                  </a:lnTo>
                  <a:lnTo>
                    <a:pt x="174625" y="7620"/>
                  </a:lnTo>
                  <a:lnTo>
                    <a:pt x="182879" y="1904"/>
                  </a:lnTo>
                  <a:lnTo>
                    <a:pt x="193039" y="0"/>
                  </a:lnTo>
                  <a:lnTo>
                    <a:pt x="202564" y="1904"/>
                  </a:lnTo>
                  <a:lnTo>
                    <a:pt x="210819" y="7620"/>
                  </a:lnTo>
                  <a:lnTo>
                    <a:pt x="215900" y="15239"/>
                  </a:lnTo>
                  <a:lnTo>
                    <a:pt x="218439" y="25400"/>
                  </a:lnTo>
                </a:path>
                <a:path w="233679" h="50800">
                  <a:moveTo>
                    <a:pt x="233679" y="17779"/>
                  </a:moveTo>
                  <a:lnTo>
                    <a:pt x="218439" y="30479"/>
                  </a:lnTo>
                  <a:lnTo>
                    <a:pt x="203200" y="17779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-12700" y="319785"/>
            <a:ext cx="4519930" cy="17316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010"/>
              </a:lnSpc>
              <a:spcBef>
                <a:spcPts val="10"/>
              </a:spcBef>
            </a:pPr>
            <a:r>
              <a:rPr sz="850" spc="-5" dirty="0">
                <a:latin typeface="Microsoft Sans Serif"/>
                <a:cs typeface="Microsoft Sans Serif"/>
              </a:rPr>
              <a:t> </a:t>
            </a:r>
            <a:endParaRPr sz="850">
              <a:latin typeface="Microsoft Sans Serif"/>
              <a:cs typeface="Microsoft Sans Serif"/>
            </a:endParaRPr>
          </a:p>
          <a:p>
            <a:pPr marL="427355" marR="5080">
              <a:lnSpc>
                <a:spcPts val="1270"/>
              </a:lnSpc>
              <a:spcBef>
                <a:spcPts val="75"/>
              </a:spcBef>
            </a:pPr>
            <a:r>
              <a:rPr sz="1650" spc="-67" baseline="5050" dirty="0">
                <a:latin typeface="Microsoft Sans Serif"/>
                <a:cs typeface="Microsoft Sans Serif"/>
              </a:rPr>
              <a:t>I</a:t>
            </a:r>
            <a:r>
              <a:rPr sz="1650" spc="-97" baseline="5050" dirty="0">
                <a:latin typeface="Microsoft Sans Serif"/>
                <a:cs typeface="Microsoft Sans Serif"/>
              </a:rPr>
              <a:t>n</a:t>
            </a:r>
            <a:r>
              <a:rPr sz="1650" spc="-112" baseline="5050" dirty="0">
                <a:latin typeface="Microsoft Sans Serif"/>
                <a:cs typeface="Microsoft Sans Serif"/>
              </a:rPr>
              <a:t>c</a:t>
            </a:r>
            <a:r>
              <a:rPr sz="1650" spc="-97" baseline="5050" dirty="0">
                <a:latin typeface="Microsoft Sans Serif"/>
                <a:cs typeface="Microsoft Sans Serif"/>
              </a:rPr>
              <a:t>o</a:t>
            </a:r>
            <a:r>
              <a:rPr sz="1650" spc="-157" baseline="5050" dirty="0">
                <a:latin typeface="Microsoft Sans Serif"/>
                <a:cs typeface="Microsoft Sans Serif"/>
              </a:rPr>
              <a:t>m</a:t>
            </a:r>
            <a:r>
              <a:rPr sz="1650" spc="-67" baseline="5050" dirty="0">
                <a:latin typeface="Microsoft Sans Serif"/>
                <a:cs typeface="Microsoft Sans Serif"/>
              </a:rPr>
              <a:t>e </a:t>
            </a:r>
            <a:r>
              <a:rPr sz="1650" spc="-60" baseline="5050" dirty="0">
                <a:latin typeface="Microsoft Sans Serif"/>
                <a:cs typeface="Microsoft Sans Serif"/>
              </a:rPr>
              <a:t>el</a:t>
            </a:r>
            <a:r>
              <a:rPr sz="1650" spc="-97" baseline="5050" dirty="0">
                <a:latin typeface="Microsoft Sans Serif"/>
                <a:cs typeface="Microsoft Sans Serif"/>
              </a:rPr>
              <a:t>a</a:t>
            </a:r>
            <a:r>
              <a:rPr sz="1650" spc="-75" baseline="5050" dirty="0">
                <a:latin typeface="Microsoft Sans Serif"/>
                <a:cs typeface="Microsoft Sans Serif"/>
              </a:rPr>
              <a:t>s</a:t>
            </a:r>
            <a:r>
              <a:rPr sz="1650" spc="-67" baseline="5050" dirty="0">
                <a:latin typeface="Microsoft Sans Serif"/>
                <a:cs typeface="Microsoft Sans Serif"/>
              </a:rPr>
              <a:t>t</a:t>
            </a:r>
            <a:r>
              <a:rPr sz="1650" spc="-22" baseline="5050" dirty="0">
                <a:latin typeface="Microsoft Sans Serif"/>
                <a:cs typeface="Microsoft Sans Serif"/>
              </a:rPr>
              <a:t>i</a:t>
            </a:r>
            <a:r>
              <a:rPr sz="1650" spc="-112" baseline="5050" dirty="0">
                <a:latin typeface="Microsoft Sans Serif"/>
                <a:cs typeface="Microsoft Sans Serif"/>
              </a:rPr>
              <a:t>c</a:t>
            </a:r>
            <a:r>
              <a:rPr sz="1650" spc="-60" baseline="5050" dirty="0">
                <a:latin typeface="Microsoft Sans Serif"/>
                <a:cs typeface="Microsoft Sans Serif"/>
              </a:rPr>
              <a:t>i</a:t>
            </a:r>
            <a:r>
              <a:rPr sz="1650" spc="-30" baseline="5050" dirty="0">
                <a:latin typeface="Microsoft Sans Serif"/>
                <a:cs typeface="Microsoft Sans Serif"/>
              </a:rPr>
              <a:t>t</a:t>
            </a:r>
            <a:r>
              <a:rPr sz="1650" spc="-104" baseline="5050" dirty="0">
                <a:latin typeface="Microsoft Sans Serif"/>
                <a:cs typeface="Microsoft Sans Serif"/>
              </a:rPr>
              <a:t>y</a:t>
            </a:r>
            <a:r>
              <a:rPr sz="1650" spc="-44" baseline="5050" dirty="0">
                <a:latin typeface="Microsoft Sans Serif"/>
                <a:cs typeface="Microsoft Sans Serif"/>
              </a:rPr>
              <a:t> </a:t>
            </a:r>
            <a:r>
              <a:rPr sz="1650" spc="-60" baseline="5050" dirty="0">
                <a:latin typeface="Microsoft Sans Serif"/>
                <a:cs typeface="Microsoft Sans Serif"/>
              </a:rPr>
              <a:t>o</a:t>
            </a:r>
            <a:r>
              <a:rPr sz="1650" spc="-67" baseline="5050" dirty="0">
                <a:latin typeface="Microsoft Sans Serif"/>
                <a:cs typeface="Microsoft Sans Serif"/>
              </a:rPr>
              <a:t>f</a:t>
            </a:r>
            <a:r>
              <a:rPr sz="1650" spc="-44" baseline="5050" dirty="0">
                <a:latin typeface="Microsoft Sans Serif"/>
                <a:cs typeface="Microsoft Sans Serif"/>
              </a:rPr>
              <a:t> </a:t>
            </a:r>
            <a:r>
              <a:rPr sz="1650" spc="-97" baseline="5050" dirty="0">
                <a:latin typeface="Microsoft Sans Serif"/>
                <a:cs typeface="Microsoft Sans Serif"/>
              </a:rPr>
              <a:t>de</a:t>
            </a:r>
            <a:r>
              <a:rPr sz="1650" spc="-157" baseline="5050" dirty="0">
                <a:latin typeface="Microsoft Sans Serif"/>
                <a:cs typeface="Microsoft Sans Serif"/>
              </a:rPr>
              <a:t>m</a:t>
            </a:r>
            <a:r>
              <a:rPr sz="1650" spc="-97" baseline="5050" dirty="0">
                <a:latin typeface="Microsoft Sans Serif"/>
                <a:cs typeface="Microsoft Sans Serif"/>
              </a:rPr>
              <a:t>an</a:t>
            </a:r>
            <a:r>
              <a:rPr sz="1650" spc="-67" baseline="5050" dirty="0">
                <a:latin typeface="Microsoft Sans Serif"/>
                <a:cs typeface="Microsoft Sans Serif"/>
              </a:rPr>
              <a:t>d </a:t>
            </a:r>
            <a:r>
              <a:rPr sz="1650" spc="-52" baseline="5050" dirty="0">
                <a:latin typeface="Microsoft Sans Serif"/>
                <a:cs typeface="Microsoft Sans Serif"/>
              </a:rPr>
              <a:t>(</a:t>
            </a:r>
            <a:r>
              <a:rPr sz="1650" i="1" spc="-52" baseline="5050" dirty="0">
                <a:latin typeface="Arial"/>
                <a:cs typeface="Arial"/>
              </a:rPr>
              <a:t>ϵ</a:t>
            </a:r>
            <a:r>
              <a:rPr sz="700" i="1" spc="-60" dirty="0">
                <a:latin typeface="Arial"/>
                <a:cs typeface="Arial"/>
              </a:rPr>
              <a:t>y</a:t>
            </a:r>
            <a:r>
              <a:rPr sz="700" i="1" spc="65" dirty="0">
                <a:latin typeface="Arial"/>
                <a:cs typeface="Arial"/>
              </a:rPr>
              <a:t> </a:t>
            </a:r>
            <a:r>
              <a:rPr sz="1650" spc="-52" baseline="5050" dirty="0">
                <a:latin typeface="Microsoft Sans Serif"/>
                <a:cs typeface="Microsoft Sans Serif"/>
              </a:rPr>
              <a:t>)</a:t>
            </a:r>
            <a:r>
              <a:rPr sz="1650" spc="-44" baseline="5050" dirty="0">
                <a:latin typeface="Microsoft Sans Serif"/>
                <a:cs typeface="Microsoft Sans Serif"/>
              </a:rPr>
              <a:t> </a:t>
            </a:r>
            <a:r>
              <a:rPr sz="1650" spc="-22" baseline="5050" dirty="0">
                <a:latin typeface="Microsoft Sans Serif"/>
                <a:cs typeface="Microsoft Sans Serif"/>
              </a:rPr>
              <a:t>i</a:t>
            </a:r>
            <a:r>
              <a:rPr sz="1650" spc="-112" baseline="5050" dirty="0">
                <a:latin typeface="Microsoft Sans Serif"/>
                <a:cs typeface="Microsoft Sans Serif"/>
              </a:rPr>
              <a:t>s</a:t>
            </a:r>
            <a:r>
              <a:rPr sz="1650" spc="-15" baseline="5050" dirty="0">
                <a:latin typeface="Microsoft Sans Serif"/>
                <a:cs typeface="Microsoft Sans Serif"/>
              </a:rPr>
              <a:t> </a:t>
            </a:r>
            <a:r>
              <a:rPr sz="1650" spc="-67" baseline="5050" dirty="0">
                <a:latin typeface="Microsoft Sans Serif"/>
                <a:cs typeface="Microsoft Sans Serif"/>
              </a:rPr>
              <a:t>t</a:t>
            </a:r>
            <a:r>
              <a:rPr sz="1650" spc="-97" baseline="5050" dirty="0">
                <a:latin typeface="Microsoft Sans Serif"/>
                <a:cs typeface="Microsoft Sans Serif"/>
              </a:rPr>
              <a:t>he</a:t>
            </a:r>
            <a:r>
              <a:rPr sz="1650" spc="-52" baseline="5050" dirty="0">
                <a:latin typeface="Microsoft Sans Serif"/>
                <a:cs typeface="Microsoft Sans Serif"/>
              </a:rPr>
              <a:t> r</a:t>
            </a:r>
            <a:r>
              <a:rPr sz="1650" spc="-97" baseline="5050" dirty="0">
                <a:latin typeface="Microsoft Sans Serif"/>
                <a:cs typeface="Microsoft Sans Serif"/>
              </a:rPr>
              <a:t>e</a:t>
            </a:r>
            <a:r>
              <a:rPr sz="1650" spc="-112" baseline="5050" dirty="0">
                <a:latin typeface="Microsoft Sans Serif"/>
                <a:cs typeface="Microsoft Sans Serif"/>
              </a:rPr>
              <a:t>s</a:t>
            </a:r>
            <a:r>
              <a:rPr sz="1650" spc="-97" baseline="5050" dirty="0">
                <a:latin typeface="Microsoft Sans Serif"/>
                <a:cs typeface="Microsoft Sans Serif"/>
              </a:rPr>
              <a:t>pon</a:t>
            </a:r>
            <a:r>
              <a:rPr sz="1650" spc="-82" baseline="5050" dirty="0">
                <a:latin typeface="Microsoft Sans Serif"/>
                <a:cs typeface="Microsoft Sans Serif"/>
              </a:rPr>
              <a:t>s</a:t>
            </a:r>
            <a:r>
              <a:rPr sz="1650" spc="-60" baseline="5050" dirty="0">
                <a:latin typeface="Microsoft Sans Serif"/>
                <a:cs typeface="Microsoft Sans Serif"/>
              </a:rPr>
              <a:t>i</a:t>
            </a:r>
            <a:r>
              <a:rPr sz="1650" spc="-112" baseline="5050" dirty="0">
                <a:latin typeface="Microsoft Sans Serif"/>
                <a:cs typeface="Microsoft Sans Serif"/>
              </a:rPr>
              <a:t>v</a:t>
            </a:r>
            <a:r>
              <a:rPr sz="1650" spc="-97" baseline="5050" dirty="0">
                <a:latin typeface="Microsoft Sans Serif"/>
                <a:cs typeface="Microsoft Sans Serif"/>
              </a:rPr>
              <a:t>en</a:t>
            </a:r>
            <a:r>
              <a:rPr sz="1650" spc="-60" baseline="5050" dirty="0">
                <a:latin typeface="Microsoft Sans Serif"/>
                <a:cs typeface="Microsoft Sans Serif"/>
              </a:rPr>
              <a:t>e</a:t>
            </a:r>
            <a:r>
              <a:rPr sz="1650" spc="-112" baseline="5050" dirty="0">
                <a:latin typeface="Microsoft Sans Serif"/>
                <a:cs typeface="Microsoft Sans Serif"/>
              </a:rPr>
              <a:t>s</a:t>
            </a:r>
            <a:r>
              <a:rPr sz="1650" spc="-97" baseline="5050" dirty="0">
                <a:latin typeface="Microsoft Sans Serif"/>
                <a:cs typeface="Microsoft Sans Serif"/>
              </a:rPr>
              <a:t>s</a:t>
            </a:r>
            <a:r>
              <a:rPr sz="1650" spc="-15" baseline="5050" dirty="0">
                <a:latin typeface="Microsoft Sans Serif"/>
                <a:cs typeface="Microsoft Sans Serif"/>
              </a:rPr>
              <a:t> </a:t>
            </a:r>
            <a:r>
              <a:rPr sz="1650" spc="-97" baseline="5050" dirty="0">
                <a:latin typeface="Microsoft Sans Serif"/>
                <a:cs typeface="Microsoft Sans Serif"/>
              </a:rPr>
              <a:t>o</a:t>
            </a:r>
            <a:r>
              <a:rPr sz="1650" spc="-67" baseline="5050" dirty="0">
                <a:latin typeface="Microsoft Sans Serif"/>
                <a:cs typeface="Microsoft Sans Serif"/>
              </a:rPr>
              <a:t>f</a:t>
            </a:r>
            <a:r>
              <a:rPr sz="1650" spc="-44" baseline="5050" dirty="0">
                <a:latin typeface="Microsoft Sans Serif"/>
                <a:cs typeface="Microsoft Sans Serif"/>
              </a:rPr>
              <a:t> </a:t>
            </a:r>
            <a:r>
              <a:rPr sz="1650" spc="-97" baseline="5050" dirty="0">
                <a:latin typeface="Microsoft Sans Serif"/>
                <a:cs typeface="Microsoft Sans Serif"/>
              </a:rPr>
              <a:t>quan</a:t>
            </a:r>
            <a:r>
              <a:rPr sz="1650" spc="-67" baseline="5050" dirty="0">
                <a:latin typeface="Microsoft Sans Serif"/>
                <a:cs typeface="Microsoft Sans Serif"/>
              </a:rPr>
              <a:t>ti</a:t>
            </a:r>
            <a:r>
              <a:rPr sz="1650" spc="-30" baseline="5050" dirty="0">
                <a:latin typeface="Microsoft Sans Serif"/>
                <a:cs typeface="Microsoft Sans Serif"/>
              </a:rPr>
              <a:t>t</a:t>
            </a:r>
            <a:r>
              <a:rPr sz="1650" spc="-89" baseline="5050" dirty="0">
                <a:latin typeface="Microsoft Sans Serif"/>
                <a:cs typeface="Microsoft Sans Serif"/>
              </a:rPr>
              <a:t>y </a:t>
            </a:r>
            <a:r>
              <a:rPr sz="1650" spc="-44" baseline="505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demanded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of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a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commodity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as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a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result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of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a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small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proportionate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change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427355">
              <a:lnSpc>
                <a:spcPct val="100000"/>
              </a:lnSpc>
              <a:spcBef>
                <a:spcPts val="15"/>
              </a:spcBef>
            </a:pPr>
            <a:r>
              <a:rPr sz="1100" spc="-5" dirty="0">
                <a:latin typeface="Microsoft Sans Serif"/>
                <a:cs typeface="Microsoft Sans Serif"/>
              </a:rPr>
              <a:t>in</a:t>
            </a:r>
            <a:r>
              <a:rPr sz="1100" spc="30" dirty="0">
                <a:latin typeface="Microsoft Sans Serif"/>
                <a:cs typeface="Microsoft Sans Serif"/>
              </a:rPr>
              <a:t> </a:t>
            </a:r>
            <a:r>
              <a:rPr sz="1100" spc="5" dirty="0">
                <a:latin typeface="Microsoft Sans Serif"/>
                <a:cs typeface="Microsoft Sans Serif"/>
              </a:rPr>
              <a:t>the</a:t>
            </a:r>
            <a:r>
              <a:rPr sz="1100" spc="3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income</a:t>
            </a:r>
            <a:r>
              <a:rPr sz="1100" spc="3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3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the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consumer.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427355">
              <a:lnSpc>
                <a:spcPct val="100000"/>
              </a:lnSpc>
              <a:spcBef>
                <a:spcPts val="340"/>
              </a:spcBef>
            </a:pPr>
            <a:r>
              <a:rPr sz="1100" spc="-20" dirty="0">
                <a:latin typeface="Microsoft Sans Serif"/>
                <a:cs typeface="Microsoft Sans Serif"/>
              </a:rPr>
              <a:t>It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i</a:t>
            </a:r>
            <a:r>
              <a:rPr sz="1100" spc="-5" dirty="0">
                <a:latin typeface="Microsoft Sans Serif"/>
                <a:cs typeface="Microsoft Sans Serif"/>
              </a:rPr>
              <a:t>s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de</a:t>
            </a:r>
            <a:r>
              <a:rPr sz="1100" spc="-20" dirty="0">
                <a:latin typeface="Microsoft Sans Serif"/>
                <a:cs typeface="Microsoft Sans Serif"/>
              </a:rPr>
              <a:t>f</a:t>
            </a:r>
            <a:r>
              <a:rPr sz="1100" spc="-15" dirty="0">
                <a:latin typeface="Microsoft Sans Serif"/>
                <a:cs typeface="Microsoft Sans Serif"/>
              </a:rPr>
              <a:t>i</a:t>
            </a:r>
            <a:r>
              <a:rPr sz="1100" spc="-40" dirty="0">
                <a:latin typeface="Microsoft Sans Serif"/>
                <a:cs typeface="Microsoft Sans Serif"/>
              </a:rPr>
              <a:t>n</a:t>
            </a:r>
            <a:r>
              <a:rPr sz="1100" spc="-15" dirty="0">
                <a:latin typeface="Microsoft Sans Serif"/>
                <a:cs typeface="Microsoft Sans Serif"/>
              </a:rPr>
              <a:t>e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a</a:t>
            </a:r>
            <a:r>
              <a:rPr sz="1100" dirty="0">
                <a:latin typeface="Microsoft Sans Serif"/>
                <a:cs typeface="Microsoft Sans Serif"/>
              </a:rPr>
              <a:t>s </a:t>
            </a:r>
            <a:endParaRPr sz="1100">
              <a:latin typeface="Microsoft Sans Serif"/>
              <a:cs typeface="Microsoft Sans Serif"/>
            </a:endParaRPr>
          </a:p>
          <a:p>
            <a:pPr marL="1143635" marR="667385" indent="-140335">
              <a:lnSpc>
                <a:spcPct val="112700"/>
              </a:lnSpc>
              <a:spcBef>
                <a:spcPts val="459"/>
              </a:spcBef>
            </a:pPr>
            <a:r>
              <a:rPr sz="1100" i="1" spc="-60" dirty="0">
                <a:latin typeface="Arial"/>
                <a:cs typeface="Arial"/>
              </a:rPr>
              <a:t>Thepercentagechangeinquantitydemandedofagood </a:t>
            </a:r>
            <a:r>
              <a:rPr sz="1100" i="1" spc="-295" dirty="0">
                <a:latin typeface="Arial"/>
                <a:cs typeface="Arial"/>
              </a:rPr>
              <a:t> </a:t>
            </a:r>
            <a:r>
              <a:rPr sz="1100" i="1" spc="-60" dirty="0">
                <a:latin typeface="Arial"/>
                <a:cs typeface="Arial"/>
              </a:rPr>
              <a:t>Thepercentagechangeinincomeoftheconsumer</a:t>
            </a:r>
            <a:endParaRPr sz="1100">
              <a:latin typeface="Arial"/>
              <a:cs typeface="Arial"/>
            </a:endParaRPr>
          </a:p>
          <a:p>
            <a:pPr marL="427355">
              <a:lnSpc>
                <a:spcPct val="100000"/>
              </a:lnSpc>
              <a:spcBef>
                <a:spcPts val="840"/>
              </a:spcBef>
            </a:pPr>
            <a:r>
              <a:rPr sz="1100" spc="-60" dirty="0">
                <a:latin typeface="Microsoft Sans Serif"/>
                <a:cs typeface="Microsoft Sans Serif"/>
              </a:rPr>
              <a:t>Mathematically</a:t>
            </a:r>
            <a:r>
              <a:rPr sz="1100" spc="8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it</a:t>
            </a:r>
            <a:r>
              <a:rPr sz="1100" spc="9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is</a:t>
            </a:r>
            <a:r>
              <a:rPr sz="1100" spc="9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expressed</a:t>
            </a:r>
            <a:r>
              <a:rPr sz="1100" spc="8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as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-12700" y="2025141"/>
            <a:ext cx="42545" cy="102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" dirty="0">
                <a:latin typeface="Microsoft Sans Serif"/>
                <a:cs typeface="Microsoft Sans Serif"/>
              </a:rPr>
              <a:t> 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980438" y="2101697"/>
            <a:ext cx="899160" cy="34607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50800" marR="43180" indent="323215">
              <a:lnSpc>
                <a:spcPts val="1200"/>
              </a:lnSpc>
              <a:spcBef>
                <a:spcPts val="240"/>
              </a:spcBef>
              <a:tabLst>
                <a:tab pos="742950" algn="l"/>
              </a:tabLst>
            </a:pPr>
            <a:r>
              <a:rPr sz="1100" spc="25" dirty="0">
                <a:latin typeface="Microsoft Sans Serif"/>
                <a:cs typeface="Microsoft Sans Serif"/>
              </a:rPr>
              <a:t>∆</a:t>
            </a:r>
            <a:r>
              <a:rPr sz="1100" i="1" spc="45" dirty="0">
                <a:latin typeface="Arial"/>
                <a:cs typeface="Arial"/>
              </a:rPr>
              <a:t>Q</a:t>
            </a:r>
            <a:r>
              <a:rPr sz="1100" i="1" dirty="0">
                <a:latin typeface="Arial"/>
                <a:cs typeface="Arial"/>
              </a:rPr>
              <a:t>	</a:t>
            </a:r>
            <a:r>
              <a:rPr sz="1100" i="1" spc="20" dirty="0">
                <a:latin typeface="Arial"/>
                <a:cs typeface="Arial"/>
              </a:rPr>
              <a:t>Y  </a:t>
            </a:r>
            <a:r>
              <a:rPr sz="1650" i="1" spc="44" baseline="5050" dirty="0">
                <a:latin typeface="Arial"/>
                <a:cs typeface="Arial"/>
              </a:rPr>
              <a:t>ϵ</a:t>
            </a:r>
            <a:r>
              <a:rPr sz="700" i="1" spc="30" dirty="0">
                <a:latin typeface="Arial"/>
                <a:cs typeface="Arial"/>
              </a:rPr>
              <a:t>y</a:t>
            </a:r>
            <a:r>
              <a:rPr sz="700" i="1" spc="175" dirty="0">
                <a:latin typeface="Arial"/>
                <a:cs typeface="Arial"/>
              </a:rPr>
              <a:t> </a:t>
            </a:r>
            <a:r>
              <a:rPr sz="1650" spc="112" baseline="5050" dirty="0">
                <a:latin typeface="Microsoft Sans Serif"/>
                <a:cs typeface="Microsoft Sans Serif"/>
              </a:rPr>
              <a:t>=</a:t>
            </a:r>
            <a:r>
              <a:rPr sz="1650" spc="60" baseline="5050" dirty="0">
                <a:latin typeface="Microsoft Sans Serif"/>
                <a:cs typeface="Microsoft Sans Serif"/>
              </a:rPr>
              <a:t> </a:t>
            </a:r>
            <a:r>
              <a:rPr sz="1650" spc="112" baseline="-30303" dirty="0">
                <a:latin typeface="Microsoft Sans Serif"/>
                <a:cs typeface="Microsoft Sans Serif"/>
              </a:rPr>
              <a:t>∆</a:t>
            </a:r>
            <a:r>
              <a:rPr sz="1650" i="1" spc="112" baseline="-30303" dirty="0">
                <a:latin typeface="Arial"/>
                <a:cs typeface="Arial"/>
              </a:rPr>
              <a:t>Y</a:t>
            </a:r>
            <a:r>
              <a:rPr sz="1650" i="1" spc="-82" baseline="-30303" dirty="0">
                <a:latin typeface="Arial"/>
                <a:cs typeface="Arial"/>
              </a:rPr>
              <a:t> </a:t>
            </a:r>
            <a:r>
              <a:rPr sz="1650" i="1" spc="112" baseline="5050" dirty="0">
                <a:latin typeface="Arial"/>
                <a:cs typeface="Arial"/>
              </a:rPr>
              <a:t>X</a:t>
            </a:r>
            <a:r>
              <a:rPr sz="1650" i="1" spc="-112" baseline="5050" dirty="0">
                <a:latin typeface="Arial"/>
                <a:cs typeface="Arial"/>
              </a:rPr>
              <a:t> </a:t>
            </a:r>
            <a:r>
              <a:rPr sz="1650" i="1" spc="127" baseline="-30303" dirty="0">
                <a:latin typeface="Arial"/>
                <a:cs typeface="Arial"/>
              </a:rPr>
              <a:t>Q</a:t>
            </a:r>
            <a:endParaRPr sz="1650" baseline="-30303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02132" y="2525674"/>
            <a:ext cx="1879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Microsoft Sans Serif"/>
                <a:cs typeface="Microsoft Sans Serif"/>
              </a:rPr>
              <a:t>or 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832610" y="2739339"/>
            <a:ext cx="9080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i="1" spc="25" dirty="0">
                <a:latin typeface="Arial"/>
                <a:cs typeface="Arial"/>
              </a:rPr>
              <a:t>ϵ</a:t>
            </a:r>
            <a:endParaRPr sz="11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971294" y="2654604"/>
            <a:ext cx="1133475" cy="37909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70"/>
              </a:spcBef>
            </a:pPr>
            <a:r>
              <a:rPr sz="1650" spc="37" baseline="-30303" dirty="0">
                <a:latin typeface="Microsoft Sans Serif"/>
                <a:cs typeface="Microsoft Sans Serif"/>
              </a:rPr>
              <a:t>=</a:t>
            </a:r>
            <a:r>
              <a:rPr sz="1650" spc="22" baseline="-30303" dirty="0">
                <a:latin typeface="Microsoft Sans Serif"/>
                <a:cs typeface="Microsoft Sans Serif"/>
              </a:rPr>
              <a:t> </a:t>
            </a:r>
            <a:r>
              <a:rPr sz="1650" spc="-179" baseline="-30303" dirty="0">
                <a:latin typeface="Microsoft Sans Serif"/>
                <a:cs typeface="Microsoft Sans Serif"/>
              </a:rPr>
              <a:t> </a:t>
            </a:r>
            <a:r>
              <a:rPr sz="1650" spc="37" baseline="5050" dirty="0">
                <a:latin typeface="Microsoft Sans Serif"/>
                <a:cs typeface="Microsoft Sans Serif"/>
              </a:rPr>
              <a:t>∆</a:t>
            </a:r>
            <a:r>
              <a:rPr sz="1650" i="1" spc="67" baseline="5050" dirty="0">
                <a:latin typeface="Arial"/>
                <a:cs typeface="Arial"/>
              </a:rPr>
              <a:t>Q</a:t>
            </a:r>
            <a:r>
              <a:rPr sz="1650" i="1" spc="-120" baseline="5050" dirty="0">
                <a:latin typeface="Arial"/>
                <a:cs typeface="Arial"/>
              </a:rPr>
              <a:t> </a:t>
            </a:r>
            <a:r>
              <a:rPr sz="1650" i="1" spc="52" baseline="-30303" dirty="0">
                <a:latin typeface="Arial"/>
                <a:cs typeface="Arial"/>
              </a:rPr>
              <a:t>X</a:t>
            </a:r>
            <a:r>
              <a:rPr sz="1650" i="1" spc="67" baseline="-30303" dirty="0">
                <a:latin typeface="Arial"/>
                <a:cs typeface="Arial"/>
              </a:rPr>
              <a:t> </a:t>
            </a:r>
            <a:r>
              <a:rPr sz="1650" i="1" spc="82" baseline="5050" dirty="0">
                <a:latin typeface="Arial"/>
                <a:cs typeface="Arial"/>
              </a:rPr>
              <a:t>Y</a:t>
            </a:r>
            <a:r>
              <a:rPr sz="700" spc="-10" dirty="0">
                <a:latin typeface="Microsoft Sans Serif"/>
                <a:cs typeface="Microsoft Sans Serif"/>
              </a:rPr>
              <a:t>1</a:t>
            </a:r>
            <a:r>
              <a:rPr sz="1650" spc="60" baseline="5050" dirty="0">
                <a:latin typeface="Microsoft Sans Serif"/>
                <a:cs typeface="Microsoft Sans Serif"/>
              </a:rPr>
              <a:t> </a:t>
            </a:r>
            <a:r>
              <a:rPr sz="1650" spc="37" baseline="5050" dirty="0">
                <a:latin typeface="Microsoft Sans Serif"/>
                <a:cs typeface="Microsoft Sans Serif"/>
              </a:rPr>
              <a:t>+</a:t>
            </a:r>
            <a:r>
              <a:rPr sz="1650" spc="-44" baseline="5050" dirty="0">
                <a:latin typeface="Microsoft Sans Serif"/>
                <a:cs typeface="Microsoft Sans Serif"/>
              </a:rPr>
              <a:t> </a:t>
            </a:r>
            <a:r>
              <a:rPr sz="1650" i="1" spc="75" baseline="5050" dirty="0">
                <a:latin typeface="Arial"/>
                <a:cs typeface="Arial"/>
              </a:rPr>
              <a:t>Y</a:t>
            </a:r>
            <a:r>
              <a:rPr sz="700" spc="15" dirty="0">
                <a:latin typeface="Microsoft Sans Serif"/>
                <a:cs typeface="Microsoft Sans Serif"/>
              </a:rPr>
              <a:t>2</a:t>
            </a:r>
            <a:r>
              <a:rPr sz="1650" baseline="5050" dirty="0">
                <a:latin typeface="Microsoft Sans Serif"/>
                <a:cs typeface="Microsoft Sans Serif"/>
              </a:rPr>
              <a:t> </a:t>
            </a:r>
            <a:endParaRPr sz="1650" baseline="5050">
              <a:latin typeface="Microsoft Sans Serif"/>
              <a:cs typeface="Microsoft Sans Serif"/>
            </a:endParaRPr>
          </a:p>
          <a:p>
            <a:pPr marL="196850">
              <a:lnSpc>
                <a:spcPct val="100000"/>
              </a:lnSpc>
              <a:spcBef>
                <a:spcPts val="70"/>
              </a:spcBef>
              <a:tabLst>
                <a:tab pos="568960" algn="l"/>
              </a:tabLst>
            </a:pPr>
            <a:r>
              <a:rPr sz="1650" spc="82" baseline="5050" dirty="0">
                <a:latin typeface="Microsoft Sans Serif"/>
                <a:cs typeface="Microsoft Sans Serif"/>
              </a:rPr>
              <a:t>∆</a:t>
            </a:r>
            <a:r>
              <a:rPr sz="1650" i="1" spc="112" baseline="5050" dirty="0">
                <a:latin typeface="Arial"/>
                <a:cs typeface="Arial"/>
              </a:rPr>
              <a:t>Y</a:t>
            </a:r>
            <a:r>
              <a:rPr sz="1650" i="1" baseline="5050" dirty="0">
                <a:latin typeface="Arial"/>
                <a:cs typeface="Arial"/>
              </a:rPr>
              <a:t>	</a:t>
            </a:r>
            <a:r>
              <a:rPr sz="1650" i="1" spc="44" baseline="5050" dirty="0">
                <a:latin typeface="Arial"/>
                <a:cs typeface="Arial"/>
              </a:rPr>
              <a:t>Q</a:t>
            </a:r>
            <a:r>
              <a:rPr sz="700" spc="15" dirty="0">
                <a:latin typeface="Microsoft Sans Serif"/>
                <a:cs typeface="Microsoft Sans Serif"/>
              </a:rPr>
              <a:t>1</a:t>
            </a:r>
            <a:r>
              <a:rPr sz="1650" spc="-7" baseline="5050" dirty="0">
                <a:latin typeface="Microsoft Sans Serif"/>
                <a:cs typeface="Microsoft Sans Serif"/>
              </a:rPr>
              <a:t> </a:t>
            </a:r>
            <a:r>
              <a:rPr sz="1650" spc="37" baseline="5050" dirty="0">
                <a:latin typeface="Microsoft Sans Serif"/>
                <a:cs typeface="Microsoft Sans Serif"/>
              </a:rPr>
              <a:t>+</a:t>
            </a:r>
            <a:r>
              <a:rPr sz="1650" spc="-82" baseline="5050" dirty="0">
                <a:latin typeface="Microsoft Sans Serif"/>
                <a:cs typeface="Microsoft Sans Serif"/>
              </a:rPr>
              <a:t> </a:t>
            </a:r>
            <a:r>
              <a:rPr sz="1650" i="1" spc="82" baseline="5050" dirty="0">
                <a:latin typeface="Arial"/>
                <a:cs typeface="Arial"/>
              </a:rPr>
              <a:t>Q</a:t>
            </a:r>
            <a:r>
              <a:rPr sz="700" spc="15" dirty="0">
                <a:latin typeface="Microsoft Sans Serif"/>
                <a:cs typeface="Microsoft Sans Serif"/>
              </a:rPr>
              <a:t>2</a:t>
            </a:r>
            <a:r>
              <a:rPr sz="1650" baseline="5050" dirty="0">
                <a:latin typeface="Microsoft Sans Serif"/>
                <a:cs typeface="Microsoft Sans Serif"/>
              </a:rPr>
              <a:t> </a:t>
            </a:r>
            <a:endParaRPr sz="1650" baseline="5050">
              <a:latin typeface="Microsoft Sans Serif"/>
              <a:cs typeface="Microsoft Sans Serif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887473" y="2827731"/>
            <a:ext cx="7302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20" dirty="0">
                <a:latin typeface="Arial"/>
                <a:cs typeface="Arial"/>
              </a:rPr>
              <a:t>y</a:t>
            </a:r>
            <a:endParaRPr sz="7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-12700" y="2983179"/>
            <a:ext cx="67945" cy="21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dirty="0">
                <a:latin typeface="Microsoft Sans Serif"/>
                <a:cs typeface="Microsoft Sans Serif"/>
              </a:rPr>
              <a:t> </a:t>
            </a:r>
            <a:endParaRPr sz="1250">
              <a:latin typeface="Microsoft Sans Serif"/>
              <a:cs typeface="Microsoft Sans Serif"/>
            </a:endParaRPr>
          </a:p>
        </p:txBody>
      </p:sp>
      <p:pic>
        <p:nvPicPr>
          <p:cNvPr id="35" name="object 3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670" y="678052"/>
            <a:ext cx="64770" cy="64769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0670" y="1231518"/>
            <a:ext cx="64770" cy="64769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670" y="1942464"/>
            <a:ext cx="64770" cy="64769"/>
          </a:xfrm>
          <a:prstGeom prst="rect">
            <a:avLst/>
          </a:prstGeom>
        </p:spPr>
      </p:pic>
      <p:sp>
        <p:nvSpPr>
          <p:cNvPr id="38" name="object 38"/>
          <p:cNvSpPr txBox="1"/>
          <p:nvPr/>
        </p:nvSpPr>
        <p:spPr>
          <a:xfrm>
            <a:off x="4043553" y="3346357"/>
            <a:ext cx="45720" cy="1117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534915" y="3346357"/>
            <a:ext cx="45720" cy="1117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-12700" y="3396745"/>
            <a:ext cx="41275" cy="914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450" dirty="0">
                <a:latin typeface="Microsoft Sans Serif"/>
                <a:cs typeface="Microsoft Sans Serif"/>
              </a:rPr>
              <a:t> </a:t>
            </a:r>
            <a:endParaRPr sz="4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" y="63449"/>
            <a:ext cx="1774825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" dirty="0"/>
              <a:t>Income</a:t>
            </a:r>
            <a:r>
              <a:rPr spc="-15" dirty="0"/>
              <a:t> </a:t>
            </a:r>
            <a:r>
              <a:rPr spc="-35" dirty="0"/>
              <a:t>elasticity</a:t>
            </a:r>
            <a:r>
              <a:rPr spc="-25" dirty="0"/>
              <a:t> </a:t>
            </a:r>
            <a:r>
              <a:rPr spc="-40" dirty="0"/>
              <a:t>cont’d</a:t>
            </a:r>
          </a:p>
        </p:txBody>
      </p:sp>
      <p:sp>
        <p:nvSpPr>
          <p:cNvPr id="3" name="object 3"/>
          <p:cNvSpPr/>
          <p:nvPr/>
        </p:nvSpPr>
        <p:spPr>
          <a:xfrm>
            <a:off x="2967354" y="324738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6729" y="3251200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480"/>
                </a:moveTo>
                <a:lnTo>
                  <a:pt x="43180" y="30480"/>
                </a:lnTo>
                <a:lnTo>
                  <a:pt x="43180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ln w="5060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45154" y="324738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099"/>
                </a:lnTo>
                <a:lnTo>
                  <a:pt x="25400" y="19049"/>
                </a:lnTo>
                <a:lnTo>
                  <a:pt x="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242310" y="3237874"/>
            <a:ext cx="203200" cy="55880"/>
            <a:chOff x="3242310" y="3237874"/>
            <a:chExt cx="203200" cy="55880"/>
          </a:xfrm>
        </p:grpSpPr>
        <p:sp>
          <p:nvSpPr>
            <p:cNvPr id="7" name="object 7"/>
            <p:cNvSpPr/>
            <p:nvPr/>
          </p:nvSpPr>
          <p:spPr>
            <a:xfrm>
              <a:off x="3305175" y="3240404"/>
              <a:ext cx="63500" cy="50800"/>
            </a:xfrm>
            <a:custGeom>
              <a:avLst/>
              <a:gdLst/>
              <a:ahLst/>
              <a:cxnLst/>
              <a:rect l="l" t="t" r="r" b="b"/>
              <a:pathLst>
                <a:path w="63500" h="50800">
                  <a:moveTo>
                    <a:pt x="0" y="50800"/>
                  </a:moveTo>
                  <a:lnTo>
                    <a:pt x="43179" y="50800"/>
                  </a:lnTo>
                  <a:lnTo>
                    <a:pt x="43179" y="20319"/>
                  </a:lnTo>
                  <a:lnTo>
                    <a:pt x="0" y="20319"/>
                  </a:lnTo>
                  <a:lnTo>
                    <a:pt x="0" y="50800"/>
                  </a:lnTo>
                  <a:close/>
                </a:path>
                <a:path w="63500" h="50800">
                  <a:moveTo>
                    <a:pt x="10160" y="20319"/>
                  </a:moveTo>
                  <a:lnTo>
                    <a:pt x="10160" y="10160"/>
                  </a:lnTo>
                  <a:lnTo>
                    <a:pt x="53339" y="10160"/>
                  </a:lnTo>
                  <a:lnTo>
                    <a:pt x="53339" y="40639"/>
                  </a:lnTo>
                  <a:lnTo>
                    <a:pt x="43179" y="40639"/>
                  </a:lnTo>
                </a:path>
                <a:path w="63500" h="50800">
                  <a:moveTo>
                    <a:pt x="20320" y="10160"/>
                  </a:moveTo>
                  <a:lnTo>
                    <a:pt x="20320" y="0"/>
                  </a:lnTo>
                  <a:lnTo>
                    <a:pt x="63500" y="0"/>
                  </a:lnTo>
                  <a:lnTo>
                    <a:pt x="63500" y="30480"/>
                  </a:lnTo>
                  <a:lnTo>
                    <a:pt x="53339" y="30480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42310" y="324675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517900" y="3236608"/>
            <a:ext cx="203200" cy="58419"/>
            <a:chOff x="3517900" y="3236608"/>
            <a:chExt cx="203200" cy="58419"/>
          </a:xfrm>
        </p:grpSpPr>
        <p:sp>
          <p:nvSpPr>
            <p:cNvPr id="10" name="object 10"/>
            <p:cNvSpPr/>
            <p:nvPr/>
          </p:nvSpPr>
          <p:spPr>
            <a:xfrm>
              <a:off x="3606800" y="3253739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7900" y="324675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4100" y="324040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792854" y="3236608"/>
            <a:ext cx="203200" cy="58419"/>
            <a:chOff x="3792854" y="3236608"/>
            <a:chExt cx="203200" cy="58419"/>
          </a:xfrm>
        </p:grpSpPr>
        <p:sp>
          <p:nvSpPr>
            <p:cNvPr id="14" name="object 14"/>
            <p:cNvSpPr/>
            <p:nvPr/>
          </p:nvSpPr>
          <p:spPr>
            <a:xfrm>
              <a:off x="3869054" y="324040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92854" y="324675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69054" y="327850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4145279" y="324103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699"/>
                </a:moveTo>
                <a:lnTo>
                  <a:pt x="50800" y="12699"/>
                </a:lnTo>
              </a:path>
              <a:path w="50800" h="50800">
                <a:moveTo>
                  <a:pt x="12700" y="25399"/>
                </a:moveTo>
                <a:lnTo>
                  <a:pt x="50800" y="25399"/>
                </a:lnTo>
              </a:path>
              <a:path w="50800" h="50800">
                <a:moveTo>
                  <a:pt x="0" y="38099"/>
                </a:moveTo>
                <a:lnTo>
                  <a:pt x="38100" y="38099"/>
                </a:lnTo>
              </a:path>
              <a:path w="50800" h="50800">
                <a:moveTo>
                  <a:pt x="12700" y="50799"/>
                </a:moveTo>
                <a:lnTo>
                  <a:pt x="50800" y="50799"/>
                </a:lnTo>
              </a:path>
            </a:pathLst>
          </a:custGeom>
          <a:ln w="7592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326264" y="3237874"/>
            <a:ext cx="238760" cy="57785"/>
            <a:chOff x="4326264" y="3237874"/>
            <a:chExt cx="238760" cy="57785"/>
          </a:xfrm>
        </p:grpSpPr>
        <p:sp>
          <p:nvSpPr>
            <p:cNvPr id="19" name="object 19"/>
            <p:cNvSpPr/>
            <p:nvPr/>
          </p:nvSpPr>
          <p:spPr>
            <a:xfrm>
              <a:off x="4451350" y="3271519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23410" y="3244214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479" y="15239"/>
                  </a:moveTo>
                  <a:lnTo>
                    <a:pt x="30479" y="6984"/>
                  </a:lnTo>
                  <a:lnTo>
                    <a:pt x="23494" y="0"/>
                  </a:lnTo>
                  <a:lnTo>
                    <a:pt x="15239" y="0"/>
                  </a:lnTo>
                  <a:lnTo>
                    <a:pt x="6985" y="0"/>
                  </a:lnTo>
                  <a:lnTo>
                    <a:pt x="0" y="6984"/>
                  </a:lnTo>
                  <a:lnTo>
                    <a:pt x="0" y="15239"/>
                  </a:lnTo>
                  <a:lnTo>
                    <a:pt x="0" y="23494"/>
                  </a:lnTo>
                  <a:lnTo>
                    <a:pt x="6985" y="30479"/>
                  </a:lnTo>
                  <a:lnTo>
                    <a:pt x="15239" y="30479"/>
                  </a:lnTo>
                  <a:lnTo>
                    <a:pt x="23494" y="30479"/>
                  </a:lnTo>
                  <a:lnTo>
                    <a:pt x="30479" y="23494"/>
                  </a:lnTo>
                  <a:lnTo>
                    <a:pt x="30479" y="15239"/>
                  </a:lnTo>
                  <a:close/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28795" y="3240404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39" y="50800"/>
                  </a:moveTo>
                  <a:lnTo>
                    <a:pt x="50164" y="48260"/>
                  </a:lnTo>
                  <a:lnTo>
                    <a:pt x="58419" y="43180"/>
                  </a:lnTo>
                  <a:lnTo>
                    <a:pt x="63500" y="34925"/>
                  </a:lnTo>
                  <a:lnTo>
                    <a:pt x="66039" y="25400"/>
                  </a:lnTo>
                  <a:lnTo>
                    <a:pt x="63500" y="15239"/>
                  </a:lnTo>
                  <a:lnTo>
                    <a:pt x="58419" y="6985"/>
                  </a:lnTo>
                  <a:lnTo>
                    <a:pt x="50164" y="1904"/>
                  </a:lnTo>
                  <a:lnTo>
                    <a:pt x="40639" y="0"/>
                  </a:lnTo>
                  <a:lnTo>
                    <a:pt x="30479" y="1904"/>
                  </a:lnTo>
                  <a:lnTo>
                    <a:pt x="22225" y="6985"/>
                  </a:lnTo>
                  <a:lnTo>
                    <a:pt x="17144" y="15239"/>
                  </a:lnTo>
                  <a:lnTo>
                    <a:pt x="15239" y="25400"/>
                  </a:lnTo>
                </a:path>
                <a:path w="233679" h="50800">
                  <a:moveTo>
                    <a:pt x="30479" y="17780"/>
                  </a:moveTo>
                  <a:lnTo>
                    <a:pt x="15239" y="30480"/>
                  </a:lnTo>
                  <a:lnTo>
                    <a:pt x="0" y="17780"/>
                  </a:lnTo>
                </a:path>
                <a:path w="233679" h="50800">
                  <a:moveTo>
                    <a:pt x="193039" y="50800"/>
                  </a:moveTo>
                  <a:lnTo>
                    <a:pt x="182879" y="48260"/>
                  </a:lnTo>
                  <a:lnTo>
                    <a:pt x="174625" y="43180"/>
                  </a:lnTo>
                  <a:lnTo>
                    <a:pt x="169544" y="34925"/>
                  </a:lnTo>
                  <a:lnTo>
                    <a:pt x="167639" y="25400"/>
                  </a:lnTo>
                  <a:lnTo>
                    <a:pt x="169544" y="15239"/>
                  </a:lnTo>
                  <a:lnTo>
                    <a:pt x="174625" y="6985"/>
                  </a:lnTo>
                  <a:lnTo>
                    <a:pt x="182879" y="1904"/>
                  </a:lnTo>
                  <a:lnTo>
                    <a:pt x="193039" y="0"/>
                  </a:lnTo>
                  <a:lnTo>
                    <a:pt x="202564" y="1904"/>
                  </a:lnTo>
                  <a:lnTo>
                    <a:pt x="210819" y="6985"/>
                  </a:lnTo>
                  <a:lnTo>
                    <a:pt x="215900" y="15239"/>
                  </a:lnTo>
                  <a:lnTo>
                    <a:pt x="218439" y="25400"/>
                  </a:lnTo>
                </a:path>
                <a:path w="233679" h="50800">
                  <a:moveTo>
                    <a:pt x="233679" y="17780"/>
                  </a:moveTo>
                  <a:lnTo>
                    <a:pt x="218439" y="30480"/>
                  </a:lnTo>
                  <a:lnTo>
                    <a:pt x="203200" y="17780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-12700" y="319785"/>
            <a:ext cx="4535170" cy="2907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165"/>
              </a:lnSpc>
              <a:spcBef>
                <a:spcPts val="105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45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15"/>
              </a:lnSpc>
            </a:pPr>
            <a:r>
              <a:rPr sz="950" dirty="0">
                <a:latin typeface="Microsoft Sans Serif"/>
                <a:cs typeface="Microsoft Sans Serif"/>
              </a:rPr>
              <a:t> </a:t>
            </a:r>
            <a:endParaRPr sz="950">
              <a:latin typeface="Microsoft Sans Serif"/>
              <a:cs typeface="Microsoft Sans Serif"/>
            </a:endParaRPr>
          </a:p>
          <a:p>
            <a:pPr marL="427355" marR="410209">
              <a:lnSpc>
                <a:spcPct val="101800"/>
              </a:lnSpc>
              <a:spcBef>
                <a:spcPts val="225"/>
              </a:spcBef>
            </a:pPr>
            <a:r>
              <a:rPr sz="1100" spc="-30" dirty="0">
                <a:latin typeface="Microsoft Sans Serif"/>
                <a:cs typeface="Microsoft Sans Serif"/>
              </a:rPr>
              <a:t>In income</a:t>
            </a:r>
            <a:r>
              <a:rPr sz="1100" spc="-25" dirty="0">
                <a:latin typeface="Microsoft Sans Serif"/>
                <a:cs typeface="Microsoft Sans Serif"/>
              </a:rPr>
              <a:t> elasticity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of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demand,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elasticity</a:t>
            </a:r>
            <a:r>
              <a:rPr sz="1100" spc="-25" dirty="0">
                <a:latin typeface="Microsoft Sans Serif"/>
                <a:cs typeface="Microsoft Sans Serif"/>
              </a:rPr>
              <a:t> coefficient </a:t>
            </a:r>
            <a:r>
              <a:rPr sz="1100" spc="-30" dirty="0">
                <a:latin typeface="Microsoft Sans Serif"/>
                <a:cs typeface="Microsoft Sans Serif"/>
              </a:rPr>
              <a:t>can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be 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positive</a:t>
            </a:r>
            <a:r>
              <a:rPr sz="1100" spc="35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or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negative.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427355" marR="5080" algn="just">
              <a:lnSpc>
                <a:spcPct val="101000"/>
              </a:lnSpc>
              <a:spcBef>
                <a:spcPts val="400"/>
              </a:spcBef>
            </a:pPr>
            <a:r>
              <a:rPr sz="1650" spc="-67" baseline="5050" dirty="0">
                <a:latin typeface="Microsoft Sans Serif"/>
                <a:cs typeface="Microsoft Sans Serif"/>
              </a:rPr>
              <a:t>When</a:t>
            </a:r>
            <a:r>
              <a:rPr sz="1650" spc="300" baseline="5050" dirty="0">
                <a:latin typeface="Microsoft Sans Serif"/>
                <a:cs typeface="Microsoft Sans Serif"/>
              </a:rPr>
              <a:t> </a:t>
            </a:r>
            <a:r>
              <a:rPr sz="1650" spc="-37" baseline="5050" dirty="0">
                <a:latin typeface="Microsoft Sans Serif"/>
                <a:cs typeface="Microsoft Sans Serif"/>
              </a:rPr>
              <a:t>elasticity coefficient </a:t>
            </a:r>
            <a:r>
              <a:rPr sz="1650" spc="-30" baseline="5050" dirty="0">
                <a:latin typeface="Microsoft Sans Serif"/>
                <a:cs typeface="Microsoft Sans Serif"/>
              </a:rPr>
              <a:t>is </a:t>
            </a:r>
            <a:r>
              <a:rPr sz="1650" spc="-37" baseline="5050" dirty="0">
                <a:latin typeface="Microsoft Sans Serif"/>
                <a:cs typeface="Microsoft Sans Serif"/>
              </a:rPr>
              <a:t>positive </a:t>
            </a:r>
            <a:r>
              <a:rPr sz="1650" spc="-30" baseline="5050" dirty="0">
                <a:latin typeface="Microsoft Sans Serif"/>
                <a:cs typeface="Microsoft Sans Serif"/>
              </a:rPr>
              <a:t>(i.e.</a:t>
            </a:r>
            <a:r>
              <a:rPr sz="1650" i="1" spc="-30" baseline="5050" dirty="0">
                <a:latin typeface="Arial"/>
                <a:cs typeface="Arial"/>
              </a:rPr>
              <a:t>ϵ</a:t>
            </a:r>
            <a:r>
              <a:rPr sz="700" i="1" spc="-20" dirty="0">
                <a:latin typeface="Arial"/>
                <a:cs typeface="Arial"/>
              </a:rPr>
              <a:t>y</a:t>
            </a:r>
            <a:r>
              <a:rPr sz="700" i="1" spc="155" dirty="0">
                <a:latin typeface="Arial"/>
                <a:cs typeface="Arial"/>
              </a:rPr>
              <a:t> </a:t>
            </a:r>
            <a:r>
              <a:rPr sz="1650" i="1" spc="-44" baseline="5050" dirty="0">
                <a:latin typeface="Arial"/>
                <a:cs typeface="Arial"/>
              </a:rPr>
              <a:t>&gt;</a:t>
            </a:r>
            <a:r>
              <a:rPr sz="1650" i="1" spc="367" baseline="5050" dirty="0">
                <a:latin typeface="Arial"/>
                <a:cs typeface="Arial"/>
              </a:rPr>
              <a:t> </a:t>
            </a:r>
            <a:r>
              <a:rPr sz="1650" spc="-44" baseline="5050" dirty="0">
                <a:latin typeface="Microsoft Sans Serif"/>
                <a:cs typeface="Microsoft Sans Serif"/>
              </a:rPr>
              <a:t>0) then </a:t>
            </a:r>
            <a:r>
              <a:rPr sz="1650" spc="-37" baseline="5050" dirty="0">
                <a:latin typeface="Microsoft Sans Serif"/>
                <a:cs typeface="Microsoft Sans Serif"/>
              </a:rPr>
              <a:t>the </a:t>
            </a:r>
            <a:r>
              <a:rPr sz="1650" spc="-44" baseline="5050" dirty="0">
                <a:latin typeface="Microsoft Sans Serif"/>
                <a:cs typeface="Microsoft Sans Serif"/>
              </a:rPr>
              <a:t>commodity </a:t>
            </a:r>
            <a:r>
              <a:rPr sz="1650" spc="-37" baseline="5050" dirty="0">
                <a:latin typeface="Microsoft Sans Serif"/>
                <a:cs typeface="Microsoft Sans Serif"/>
              </a:rPr>
              <a:t> </a:t>
            </a:r>
            <a:r>
              <a:rPr sz="1650" spc="-30" baseline="5050" dirty="0">
                <a:latin typeface="Microsoft Sans Serif"/>
                <a:cs typeface="Microsoft Sans Serif"/>
              </a:rPr>
              <a:t>is </a:t>
            </a:r>
            <a:r>
              <a:rPr sz="1650" spc="-37" baseline="5050" dirty="0">
                <a:latin typeface="Microsoft Sans Serif"/>
                <a:cs typeface="Microsoft Sans Serif"/>
              </a:rPr>
              <a:t>either inferior, </a:t>
            </a:r>
            <a:r>
              <a:rPr sz="1650" spc="-44" baseline="5050" dirty="0">
                <a:latin typeface="Microsoft Sans Serif"/>
                <a:cs typeface="Microsoft Sans Serif"/>
              </a:rPr>
              <a:t>normal </a:t>
            </a:r>
            <a:r>
              <a:rPr sz="1650" spc="-22" baseline="5050" dirty="0">
                <a:latin typeface="Microsoft Sans Serif"/>
                <a:cs typeface="Microsoft Sans Serif"/>
              </a:rPr>
              <a:t>or </a:t>
            </a:r>
            <a:r>
              <a:rPr sz="1650" spc="-37" baseline="5050" dirty="0">
                <a:latin typeface="Microsoft Sans Serif"/>
                <a:cs typeface="Microsoft Sans Serif"/>
              </a:rPr>
              <a:t>luxury. </a:t>
            </a:r>
            <a:r>
              <a:rPr sz="1650" spc="-52" baseline="5050" dirty="0">
                <a:latin typeface="Microsoft Sans Serif"/>
                <a:cs typeface="Microsoft Sans Serif"/>
              </a:rPr>
              <a:t>When </a:t>
            </a:r>
            <a:r>
              <a:rPr sz="1650" i="1" spc="-52" baseline="5050" dirty="0">
                <a:latin typeface="Arial"/>
                <a:cs typeface="Arial"/>
              </a:rPr>
              <a:t>ϵ</a:t>
            </a:r>
            <a:r>
              <a:rPr sz="700" i="1" spc="-35" dirty="0">
                <a:latin typeface="Arial"/>
                <a:cs typeface="Arial"/>
              </a:rPr>
              <a:t>y</a:t>
            </a:r>
            <a:r>
              <a:rPr sz="700" i="1" spc="-30" dirty="0">
                <a:latin typeface="Arial"/>
                <a:cs typeface="Arial"/>
              </a:rPr>
              <a:t> </a:t>
            </a:r>
            <a:r>
              <a:rPr sz="1650" i="1" spc="-44" baseline="5050" dirty="0">
                <a:latin typeface="Arial"/>
                <a:cs typeface="Arial"/>
              </a:rPr>
              <a:t>&lt; </a:t>
            </a:r>
            <a:r>
              <a:rPr sz="1650" spc="-30" baseline="5050" dirty="0">
                <a:latin typeface="Microsoft Sans Serif"/>
                <a:cs typeface="Microsoft Sans Serif"/>
              </a:rPr>
              <a:t>0, </a:t>
            </a:r>
            <a:r>
              <a:rPr sz="1650" spc="-37" baseline="5050" dirty="0">
                <a:latin typeface="Microsoft Sans Serif"/>
                <a:cs typeface="Microsoft Sans Serif"/>
              </a:rPr>
              <a:t>then </a:t>
            </a:r>
            <a:r>
              <a:rPr sz="1650" spc="-30" baseline="5050" dirty="0">
                <a:latin typeface="Microsoft Sans Serif"/>
                <a:cs typeface="Microsoft Sans Serif"/>
              </a:rPr>
              <a:t>the </a:t>
            </a:r>
            <a:r>
              <a:rPr sz="1650" spc="-44" baseline="5050" dirty="0">
                <a:latin typeface="Microsoft Sans Serif"/>
                <a:cs typeface="Microsoft Sans Serif"/>
              </a:rPr>
              <a:t>commodity </a:t>
            </a:r>
            <a:r>
              <a:rPr sz="1650" spc="-37" baseline="505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are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giffen.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427355" marR="47625">
              <a:lnSpc>
                <a:spcPct val="102299"/>
              </a:lnSpc>
              <a:spcBef>
                <a:spcPts val="280"/>
              </a:spcBef>
            </a:pPr>
            <a:r>
              <a:rPr sz="1100" spc="-35" dirty="0">
                <a:latin typeface="Microsoft Sans Serif"/>
                <a:cs typeface="Microsoft Sans Serif"/>
              </a:rPr>
              <a:t>Example: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Suppose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a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consumers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monthly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income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increases</a:t>
            </a:r>
            <a:r>
              <a:rPr sz="1100" spc="-25" dirty="0">
                <a:latin typeface="Microsoft Sans Serif"/>
                <a:cs typeface="Microsoft Sans Serif"/>
              </a:rPr>
              <a:t> from </a:t>
            </a:r>
            <a:r>
              <a:rPr sz="1100" spc="-2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GH1500</a:t>
            </a:r>
            <a:r>
              <a:rPr sz="1100" spc="-30" dirty="0">
                <a:latin typeface="Microsoft Sans Serif"/>
                <a:cs typeface="Microsoft Sans Serif"/>
              </a:rPr>
              <a:t> to </a:t>
            </a:r>
            <a:r>
              <a:rPr sz="1100" spc="-35" dirty="0">
                <a:latin typeface="Microsoft Sans Serif"/>
                <a:cs typeface="Microsoft Sans Serif"/>
              </a:rPr>
              <a:t>GH1800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as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a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result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of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an </a:t>
            </a:r>
            <a:r>
              <a:rPr sz="1100" spc="-35" dirty="0">
                <a:latin typeface="Microsoft Sans Serif"/>
                <a:cs typeface="Microsoft Sans Serif"/>
              </a:rPr>
              <a:t>end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of</a:t>
            </a:r>
            <a:r>
              <a:rPr sz="1100" spc="-30" dirty="0">
                <a:latin typeface="Microsoft Sans Serif"/>
                <a:cs typeface="Microsoft Sans Serif"/>
              </a:rPr>
              <a:t> year </a:t>
            </a:r>
            <a:r>
              <a:rPr sz="1100" spc="-25" dirty="0">
                <a:latin typeface="Microsoft Sans Serif"/>
                <a:cs typeface="Microsoft Sans Serif"/>
              </a:rPr>
              <a:t>salary </a:t>
            </a:r>
            <a:r>
              <a:rPr sz="1100" spc="-20" dirty="0">
                <a:latin typeface="Microsoft Sans Serif"/>
                <a:cs typeface="Microsoft Sans Serif"/>
              </a:rPr>
              <a:t>review.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If </a:t>
            </a:r>
            <a:r>
              <a:rPr sz="1100" spc="-1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before </a:t>
            </a:r>
            <a:r>
              <a:rPr sz="1100" spc="-30" dirty="0">
                <a:latin typeface="Microsoft Sans Serif"/>
                <a:cs typeface="Microsoft Sans Serif"/>
              </a:rPr>
              <a:t>the increase, he </a:t>
            </a:r>
            <a:r>
              <a:rPr sz="1100" spc="-40" dirty="0">
                <a:latin typeface="Microsoft Sans Serif"/>
                <a:cs typeface="Microsoft Sans Serif"/>
              </a:rPr>
              <a:t>was </a:t>
            </a:r>
            <a:r>
              <a:rPr sz="1100" spc="-35" dirty="0">
                <a:latin typeface="Microsoft Sans Serif"/>
                <a:cs typeface="Microsoft Sans Serif"/>
              </a:rPr>
              <a:t>demanding </a:t>
            </a:r>
            <a:r>
              <a:rPr sz="1100" spc="-40" dirty="0">
                <a:latin typeface="Microsoft Sans Serif"/>
                <a:cs typeface="Microsoft Sans Serif"/>
              </a:rPr>
              <a:t>25kg </a:t>
            </a:r>
            <a:r>
              <a:rPr sz="1100" spc="-30" dirty="0">
                <a:latin typeface="Microsoft Sans Serif"/>
                <a:cs typeface="Microsoft Sans Serif"/>
              </a:rPr>
              <a:t>of </a:t>
            </a:r>
            <a:r>
              <a:rPr sz="1100" spc="-40" dirty="0">
                <a:latin typeface="Microsoft Sans Serif"/>
                <a:cs typeface="Microsoft Sans Serif"/>
              </a:rPr>
              <a:t>a </a:t>
            </a:r>
            <a:r>
              <a:rPr sz="1100" spc="-25" dirty="0">
                <a:latin typeface="Microsoft Sans Serif"/>
                <a:cs typeface="Microsoft Sans Serif"/>
              </a:rPr>
              <a:t>particular </a:t>
            </a:r>
            <a:r>
              <a:rPr sz="1100" spc="-30" dirty="0">
                <a:latin typeface="Microsoft Sans Serif"/>
                <a:cs typeface="Microsoft Sans Serif"/>
              </a:rPr>
              <a:t>good, </a:t>
            </a:r>
            <a:r>
              <a:rPr sz="1100" spc="-25" dirty="0">
                <a:latin typeface="Microsoft Sans Serif"/>
                <a:cs typeface="Microsoft Sans Serif"/>
              </a:rPr>
              <a:t>but </a:t>
            </a:r>
            <a:r>
              <a:rPr sz="1100" spc="-2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h</a:t>
            </a:r>
            <a:r>
              <a:rPr sz="1100" spc="-20" dirty="0">
                <a:latin typeface="Microsoft Sans Serif"/>
                <a:cs typeface="Microsoft Sans Serif"/>
              </a:rPr>
              <a:t>is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deman</a:t>
            </a:r>
            <a:r>
              <a:rPr sz="1100" spc="-35" dirty="0">
                <a:latin typeface="Microsoft Sans Serif"/>
                <a:cs typeface="Microsoft Sans Serif"/>
              </a:rPr>
              <a:t>d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f</a:t>
            </a:r>
            <a:r>
              <a:rPr sz="1100" spc="-40" dirty="0">
                <a:latin typeface="Microsoft Sans Serif"/>
                <a:cs typeface="Microsoft Sans Serif"/>
              </a:rPr>
              <a:t>e</a:t>
            </a:r>
            <a:r>
              <a:rPr sz="1100" spc="-15" dirty="0">
                <a:latin typeface="Microsoft Sans Serif"/>
                <a:cs typeface="Microsoft Sans Serif"/>
              </a:rPr>
              <a:t>l</a:t>
            </a:r>
            <a:r>
              <a:rPr sz="1100" spc="-10" dirty="0">
                <a:latin typeface="Microsoft Sans Serif"/>
                <a:cs typeface="Microsoft Sans Serif"/>
              </a:rPr>
              <a:t>l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t</a:t>
            </a:r>
            <a:r>
              <a:rPr sz="1100" spc="-40" dirty="0">
                <a:latin typeface="Microsoft Sans Serif"/>
                <a:cs typeface="Microsoft Sans Serif"/>
              </a:rPr>
              <a:t>o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2</a:t>
            </a:r>
            <a:r>
              <a:rPr sz="1100" spc="-40" dirty="0">
                <a:latin typeface="Microsoft Sans Serif"/>
                <a:cs typeface="Microsoft Sans Serif"/>
              </a:rPr>
              <a:t>0</a:t>
            </a:r>
            <a:r>
              <a:rPr sz="1100" spc="-30" dirty="0">
                <a:latin typeface="Microsoft Sans Serif"/>
                <a:cs typeface="Microsoft Sans Serif"/>
              </a:rPr>
              <a:t>k</a:t>
            </a:r>
            <a:r>
              <a:rPr sz="1100" spc="-35" dirty="0">
                <a:latin typeface="Microsoft Sans Serif"/>
                <a:cs typeface="Microsoft Sans Serif"/>
              </a:rPr>
              <a:t>g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a</a:t>
            </a:r>
            <a:r>
              <a:rPr sz="1100" spc="-20" dirty="0">
                <a:latin typeface="Microsoft Sans Serif"/>
                <a:cs typeface="Microsoft Sans Serif"/>
              </a:rPr>
              <a:t>ft</a:t>
            </a:r>
            <a:r>
              <a:rPr sz="1100" spc="-15" dirty="0">
                <a:latin typeface="Microsoft Sans Serif"/>
                <a:cs typeface="Microsoft Sans Serif"/>
              </a:rPr>
              <a:t>e</a:t>
            </a:r>
            <a:r>
              <a:rPr sz="1100" spc="-35" dirty="0">
                <a:latin typeface="Microsoft Sans Serif"/>
                <a:cs typeface="Microsoft Sans Serif"/>
              </a:rPr>
              <a:t>r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h</a:t>
            </a:r>
            <a:r>
              <a:rPr sz="1100" spc="-15" dirty="0">
                <a:latin typeface="Microsoft Sans Serif"/>
                <a:cs typeface="Microsoft Sans Serif"/>
              </a:rPr>
              <a:t>i</a:t>
            </a:r>
            <a:r>
              <a:rPr sz="1100" spc="-25" dirty="0">
                <a:latin typeface="Microsoft Sans Serif"/>
                <a:cs typeface="Microsoft Sans Serif"/>
              </a:rPr>
              <a:t>s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i</a:t>
            </a:r>
            <a:r>
              <a:rPr sz="1100" spc="-40" dirty="0">
                <a:latin typeface="Microsoft Sans Serif"/>
                <a:cs typeface="Microsoft Sans Serif"/>
              </a:rPr>
              <a:t>n</a:t>
            </a:r>
            <a:r>
              <a:rPr sz="1100" spc="-30" dirty="0">
                <a:latin typeface="Microsoft Sans Serif"/>
                <a:cs typeface="Microsoft Sans Serif"/>
              </a:rPr>
              <a:t>c</a:t>
            </a:r>
            <a:r>
              <a:rPr sz="1100" spc="-40" dirty="0">
                <a:latin typeface="Microsoft Sans Serif"/>
                <a:cs typeface="Microsoft Sans Serif"/>
              </a:rPr>
              <a:t>o</a:t>
            </a:r>
            <a:r>
              <a:rPr sz="1100" spc="-35" dirty="0">
                <a:latin typeface="Microsoft Sans Serif"/>
                <a:cs typeface="Microsoft Sans Serif"/>
              </a:rPr>
              <a:t>me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ha</a:t>
            </a:r>
            <a:r>
              <a:rPr sz="1100" spc="-30" dirty="0">
                <a:latin typeface="Microsoft Sans Serif"/>
                <a:cs typeface="Microsoft Sans Serif"/>
              </a:rPr>
              <a:t>s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i</a:t>
            </a:r>
            <a:r>
              <a:rPr sz="1100" spc="-40" dirty="0">
                <a:latin typeface="Microsoft Sans Serif"/>
                <a:cs typeface="Microsoft Sans Serif"/>
              </a:rPr>
              <a:t>n</a:t>
            </a:r>
            <a:r>
              <a:rPr sz="1100" spc="-5" dirty="0">
                <a:latin typeface="Microsoft Sans Serif"/>
                <a:cs typeface="Microsoft Sans Serif"/>
              </a:rPr>
              <a:t>c</a:t>
            </a:r>
            <a:r>
              <a:rPr sz="1100" spc="-35" dirty="0">
                <a:latin typeface="Microsoft Sans Serif"/>
                <a:cs typeface="Microsoft Sans Serif"/>
              </a:rPr>
              <a:t>r</a:t>
            </a:r>
            <a:r>
              <a:rPr sz="1100" spc="-40" dirty="0">
                <a:latin typeface="Microsoft Sans Serif"/>
                <a:cs typeface="Microsoft Sans Serif"/>
              </a:rPr>
              <a:t>ea</a:t>
            </a:r>
            <a:r>
              <a:rPr sz="1100" spc="-30" dirty="0">
                <a:latin typeface="Microsoft Sans Serif"/>
                <a:cs typeface="Microsoft Sans Serif"/>
              </a:rPr>
              <a:t>s</a:t>
            </a:r>
            <a:r>
              <a:rPr sz="1100" spc="-15" dirty="0">
                <a:latin typeface="Microsoft Sans Serif"/>
                <a:cs typeface="Microsoft Sans Serif"/>
              </a:rPr>
              <a:t>e</a:t>
            </a:r>
            <a:r>
              <a:rPr sz="1100" spc="-40" dirty="0">
                <a:latin typeface="Microsoft Sans Serif"/>
                <a:cs typeface="Microsoft Sans Serif"/>
              </a:rPr>
              <a:t>d</a:t>
            </a:r>
            <a:r>
              <a:rPr sz="1100" spc="-10" dirty="0">
                <a:latin typeface="Microsoft Sans Serif"/>
                <a:cs typeface="Microsoft Sans Serif"/>
              </a:rPr>
              <a:t>.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C</a:t>
            </a:r>
            <a:r>
              <a:rPr sz="1100" spc="-40" dirty="0">
                <a:latin typeface="Microsoft Sans Serif"/>
                <a:cs typeface="Microsoft Sans Serif"/>
              </a:rPr>
              <a:t>a</a:t>
            </a:r>
            <a:r>
              <a:rPr sz="1100" spc="-20" dirty="0">
                <a:latin typeface="Microsoft Sans Serif"/>
                <a:cs typeface="Microsoft Sans Serif"/>
              </a:rPr>
              <a:t>lc</a:t>
            </a:r>
            <a:r>
              <a:rPr sz="1100" spc="-40" dirty="0">
                <a:latin typeface="Microsoft Sans Serif"/>
                <a:cs typeface="Microsoft Sans Serif"/>
              </a:rPr>
              <a:t>u</a:t>
            </a:r>
            <a:r>
              <a:rPr sz="1100" spc="-15" dirty="0">
                <a:latin typeface="Microsoft Sans Serif"/>
                <a:cs typeface="Microsoft Sans Serif"/>
              </a:rPr>
              <a:t>l</a:t>
            </a:r>
            <a:r>
              <a:rPr sz="1100" spc="-40" dirty="0">
                <a:latin typeface="Microsoft Sans Serif"/>
                <a:cs typeface="Microsoft Sans Serif"/>
              </a:rPr>
              <a:t>a</a:t>
            </a:r>
            <a:r>
              <a:rPr sz="1100" spc="-30" dirty="0">
                <a:latin typeface="Microsoft Sans Serif"/>
                <a:cs typeface="Microsoft Sans Serif"/>
              </a:rPr>
              <a:t>te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t</a:t>
            </a:r>
            <a:r>
              <a:rPr sz="1100" spc="-40" dirty="0">
                <a:latin typeface="Microsoft Sans Serif"/>
                <a:cs typeface="Microsoft Sans Serif"/>
              </a:rPr>
              <a:t>h</a:t>
            </a:r>
            <a:r>
              <a:rPr sz="1100" spc="-10" dirty="0">
                <a:latin typeface="Microsoft Sans Serif"/>
                <a:cs typeface="Microsoft Sans Serif"/>
              </a:rPr>
              <a:t>e </a:t>
            </a:r>
            <a:r>
              <a:rPr sz="1100" spc="-1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income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elasticity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of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demand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and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determine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the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nature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if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the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product 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5" dirty="0">
                <a:latin typeface="Microsoft Sans Serif"/>
                <a:cs typeface="Microsoft Sans Serif"/>
              </a:rPr>
              <a:t>to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the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consumer.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ts val="1165"/>
              </a:lnSpc>
              <a:spcBef>
                <a:spcPts val="80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4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75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</p:txBody>
      </p:sp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670" y="873632"/>
            <a:ext cx="64770" cy="64769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0670" y="1254378"/>
            <a:ext cx="64770" cy="64769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670" y="1808479"/>
            <a:ext cx="64770" cy="64769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4043553" y="3346357"/>
            <a:ext cx="45720" cy="1117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534915" y="3346357"/>
            <a:ext cx="45720" cy="1117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-12700" y="3396745"/>
            <a:ext cx="41275" cy="914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450" dirty="0">
                <a:latin typeface="Microsoft Sans Serif"/>
                <a:cs typeface="Microsoft Sans Serif"/>
              </a:rPr>
              <a:t> </a:t>
            </a:r>
            <a:endParaRPr sz="4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" y="63449"/>
            <a:ext cx="1826260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Price</a:t>
            </a:r>
            <a:r>
              <a:rPr spc="25" dirty="0"/>
              <a:t> </a:t>
            </a:r>
            <a:r>
              <a:rPr spc="-35" dirty="0"/>
              <a:t>elasticity</a:t>
            </a:r>
            <a:r>
              <a:rPr spc="45" dirty="0"/>
              <a:t> </a:t>
            </a:r>
            <a:r>
              <a:rPr spc="-40" dirty="0"/>
              <a:t>of</a:t>
            </a:r>
            <a:r>
              <a:rPr spc="20" dirty="0"/>
              <a:t> </a:t>
            </a:r>
            <a:r>
              <a:rPr spc="-40" dirty="0"/>
              <a:t>supply</a:t>
            </a:r>
          </a:p>
        </p:txBody>
      </p:sp>
      <p:sp>
        <p:nvSpPr>
          <p:cNvPr id="3" name="object 3"/>
          <p:cNvSpPr/>
          <p:nvPr/>
        </p:nvSpPr>
        <p:spPr>
          <a:xfrm>
            <a:off x="1284605" y="1275714"/>
            <a:ext cx="2315845" cy="0"/>
          </a:xfrm>
          <a:custGeom>
            <a:avLst/>
            <a:gdLst/>
            <a:ahLst/>
            <a:cxnLst/>
            <a:rect l="l" t="t" r="r" b="b"/>
            <a:pathLst>
              <a:path w="2315845">
                <a:moveTo>
                  <a:pt x="0" y="0"/>
                </a:moveTo>
                <a:lnTo>
                  <a:pt x="2315845" y="0"/>
                </a:lnTo>
              </a:path>
            </a:pathLst>
          </a:custGeom>
          <a:ln w="55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55214" y="1997709"/>
            <a:ext cx="227965" cy="0"/>
          </a:xfrm>
          <a:custGeom>
            <a:avLst/>
            <a:gdLst/>
            <a:ahLst/>
            <a:cxnLst/>
            <a:rect l="l" t="t" r="r" b="b"/>
            <a:pathLst>
              <a:path w="227964">
                <a:moveTo>
                  <a:pt x="0" y="0"/>
                </a:moveTo>
                <a:lnTo>
                  <a:pt x="227965" y="0"/>
                </a:lnTo>
              </a:path>
            </a:pathLst>
          </a:custGeom>
          <a:ln w="55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724150" y="1997709"/>
            <a:ext cx="112395" cy="0"/>
          </a:xfrm>
          <a:custGeom>
            <a:avLst/>
            <a:gdLst/>
            <a:ahLst/>
            <a:cxnLst/>
            <a:rect l="l" t="t" r="r" b="b"/>
            <a:pathLst>
              <a:path w="112394">
                <a:moveTo>
                  <a:pt x="0" y="0"/>
                </a:moveTo>
                <a:lnTo>
                  <a:pt x="112394" y="0"/>
                </a:lnTo>
              </a:path>
            </a:pathLst>
          </a:custGeom>
          <a:ln w="55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33650" y="2482850"/>
            <a:ext cx="493395" cy="0"/>
          </a:xfrm>
          <a:custGeom>
            <a:avLst/>
            <a:gdLst/>
            <a:ahLst/>
            <a:cxnLst/>
            <a:rect l="l" t="t" r="r" b="b"/>
            <a:pathLst>
              <a:path w="493394">
                <a:moveTo>
                  <a:pt x="0" y="0"/>
                </a:moveTo>
                <a:lnTo>
                  <a:pt x="493394" y="0"/>
                </a:lnTo>
              </a:path>
            </a:pathLst>
          </a:custGeom>
          <a:ln w="55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-12700" y="325881"/>
            <a:ext cx="4889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" dirty="0">
                <a:latin typeface="Microsoft Sans Serif"/>
                <a:cs typeface="Microsoft Sans Serif"/>
              </a:rPr>
              <a:t> </a:t>
            </a:r>
            <a:endParaRPr sz="70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4032" y="469518"/>
            <a:ext cx="3712845" cy="2002789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50800" marR="43180">
              <a:lnSpc>
                <a:spcPts val="1270"/>
              </a:lnSpc>
              <a:spcBef>
                <a:spcPts val="185"/>
              </a:spcBef>
            </a:pPr>
            <a:r>
              <a:rPr sz="1650" spc="-135" baseline="5050" dirty="0">
                <a:latin typeface="Microsoft Sans Serif"/>
                <a:cs typeface="Microsoft Sans Serif"/>
              </a:rPr>
              <a:t>P</a:t>
            </a:r>
            <a:r>
              <a:rPr sz="1650" spc="-60" baseline="5050" dirty="0">
                <a:latin typeface="Microsoft Sans Serif"/>
                <a:cs typeface="Microsoft Sans Serif"/>
              </a:rPr>
              <a:t>ri</a:t>
            </a:r>
            <a:r>
              <a:rPr sz="1650" spc="-112" baseline="5050" dirty="0">
                <a:latin typeface="Microsoft Sans Serif"/>
                <a:cs typeface="Microsoft Sans Serif"/>
              </a:rPr>
              <a:t>c</a:t>
            </a:r>
            <a:r>
              <a:rPr sz="1650" spc="-67" baseline="5050" dirty="0">
                <a:latin typeface="Microsoft Sans Serif"/>
                <a:cs typeface="Microsoft Sans Serif"/>
              </a:rPr>
              <a:t>e </a:t>
            </a:r>
            <a:r>
              <a:rPr sz="1650" spc="-225" baseline="5050" dirty="0">
                <a:latin typeface="Microsoft Sans Serif"/>
                <a:cs typeface="Microsoft Sans Serif"/>
              </a:rPr>
              <a:t> </a:t>
            </a:r>
            <a:r>
              <a:rPr sz="1650" spc="-97" baseline="5050" dirty="0">
                <a:latin typeface="Microsoft Sans Serif"/>
                <a:cs typeface="Microsoft Sans Serif"/>
              </a:rPr>
              <a:t>e</a:t>
            </a:r>
            <a:r>
              <a:rPr sz="1650" spc="-60" baseline="5050" dirty="0">
                <a:latin typeface="Microsoft Sans Serif"/>
                <a:cs typeface="Microsoft Sans Serif"/>
              </a:rPr>
              <a:t>la</a:t>
            </a:r>
            <a:r>
              <a:rPr sz="1650" spc="-112" baseline="5050" dirty="0">
                <a:latin typeface="Microsoft Sans Serif"/>
                <a:cs typeface="Microsoft Sans Serif"/>
              </a:rPr>
              <a:t>s</a:t>
            </a:r>
            <a:r>
              <a:rPr sz="1650" spc="-30" baseline="5050" dirty="0">
                <a:latin typeface="Microsoft Sans Serif"/>
                <a:cs typeface="Microsoft Sans Serif"/>
              </a:rPr>
              <a:t>t</a:t>
            </a:r>
            <a:r>
              <a:rPr sz="1650" spc="-60" baseline="5050" dirty="0">
                <a:latin typeface="Microsoft Sans Serif"/>
                <a:cs typeface="Microsoft Sans Serif"/>
              </a:rPr>
              <a:t>i</a:t>
            </a:r>
            <a:r>
              <a:rPr sz="1650" spc="-75" baseline="5050" dirty="0">
                <a:latin typeface="Microsoft Sans Serif"/>
                <a:cs typeface="Microsoft Sans Serif"/>
              </a:rPr>
              <a:t>c</a:t>
            </a:r>
            <a:r>
              <a:rPr sz="1650" spc="-60" baseline="5050" dirty="0">
                <a:latin typeface="Microsoft Sans Serif"/>
                <a:cs typeface="Microsoft Sans Serif"/>
              </a:rPr>
              <a:t>i</a:t>
            </a:r>
            <a:r>
              <a:rPr sz="1650" spc="-30" baseline="5050" dirty="0">
                <a:latin typeface="Microsoft Sans Serif"/>
                <a:cs typeface="Microsoft Sans Serif"/>
              </a:rPr>
              <a:t>t</a:t>
            </a:r>
            <a:r>
              <a:rPr sz="1650" spc="-97" baseline="5050" dirty="0">
                <a:latin typeface="Microsoft Sans Serif"/>
                <a:cs typeface="Microsoft Sans Serif"/>
              </a:rPr>
              <a:t>y</a:t>
            </a:r>
            <a:r>
              <a:rPr sz="1650" spc="-44" baseline="5050" dirty="0">
                <a:latin typeface="Microsoft Sans Serif"/>
                <a:cs typeface="Microsoft Sans Serif"/>
              </a:rPr>
              <a:t> </a:t>
            </a:r>
            <a:r>
              <a:rPr sz="1650" spc="-225" baseline="5050" dirty="0">
                <a:latin typeface="Microsoft Sans Serif"/>
                <a:cs typeface="Microsoft Sans Serif"/>
              </a:rPr>
              <a:t> </a:t>
            </a:r>
            <a:r>
              <a:rPr sz="1650" spc="-97" baseline="5050" dirty="0">
                <a:latin typeface="Microsoft Sans Serif"/>
                <a:cs typeface="Microsoft Sans Serif"/>
              </a:rPr>
              <a:t>o</a:t>
            </a:r>
            <a:r>
              <a:rPr sz="1650" spc="-67" baseline="5050" dirty="0">
                <a:latin typeface="Microsoft Sans Serif"/>
                <a:cs typeface="Microsoft Sans Serif"/>
              </a:rPr>
              <a:t>f</a:t>
            </a:r>
            <a:r>
              <a:rPr sz="1650" spc="-44" baseline="5050" dirty="0">
                <a:latin typeface="Microsoft Sans Serif"/>
                <a:cs typeface="Microsoft Sans Serif"/>
              </a:rPr>
              <a:t> </a:t>
            </a:r>
            <a:r>
              <a:rPr sz="1650" spc="-225" baseline="5050" dirty="0">
                <a:latin typeface="Microsoft Sans Serif"/>
                <a:cs typeface="Microsoft Sans Serif"/>
              </a:rPr>
              <a:t> </a:t>
            </a:r>
            <a:r>
              <a:rPr sz="1650" spc="-112" baseline="5050" dirty="0">
                <a:latin typeface="Microsoft Sans Serif"/>
                <a:cs typeface="Microsoft Sans Serif"/>
              </a:rPr>
              <a:t>s</a:t>
            </a:r>
            <a:r>
              <a:rPr sz="1650" spc="-97" baseline="5050" dirty="0">
                <a:latin typeface="Microsoft Sans Serif"/>
                <a:cs typeface="Microsoft Sans Serif"/>
              </a:rPr>
              <a:t>upp</a:t>
            </a:r>
            <a:r>
              <a:rPr sz="1650" spc="-22" baseline="5050" dirty="0">
                <a:latin typeface="Microsoft Sans Serif"/>
                <a:cs typeface="Microsoft Sans Serif"/>
              </a:rPr>
              <a:t>l</a:t>
            </a:r>
            <a:r>
              <a:rPr sz="1650" spc="-104" baseline="5050" dirty="0">
                <a:latin typeface="Microsoft Sans Serif"/>
                <a:cs typeface="Microsoft Sans Serif"/>
              </a:rPr>
              <a:t>y</a:t>
            </a:r>
            <a:r>
              <a:rPr sz="1650" spc="-44" baseline="5050" dirty="0">
                <a:latin typeface="Microsoft Sans Serif"/>
                <a:cs typeface="Microsoft Sans Serif"/>
              </a:rPr>
              <a:t> </a:t>
            </a:r>
            <a:r>
              <a:rPr sz="1650" spc="-225" baseline="5050" dirty="0">
                <a:latin typeface="Microsoft Sans Serif"/>
                <a:cs typeface="Microsoft Sans Serif"/>
              </a:rPr>
              <a:t> </a:t>
            </a:r>
            <a:r>
              <a:rPr sz="1650" spc="-52" baseline="5050" dirty="0">
                <a:latin typeface="Microsoft Sans Serif"/>
                <a:cs typeface="Microsoft Sans Serif"/>
              </a:rPr>
              <a:t>(</a:t>
            </a:r>
            <a:r>
              <a:rPr sz="1650" i="1" spc="-52" baseline="5050" dirty="0">
                <a:latin typeface="Arial"/>
                <a:cs typeface="Arial"/>
              </a:rPr>
              <a:t>ϵ</a:t>
            </a:r>
            <a:r>
              <a:rPr sz="700" i="1" spc="-60" dirty="0">
                <a:latin typeface="Arial"/>
                <a:cs typeface="Arial"/>
              </a:rPr>
              <a:t>s</a:t>
            </a:r>
            <a:r>
              <a:rPr sz="700" i="1" spc="-85" dirty="0">
                <a:latin typeface="Arial"/>
                <a:cs typeface="Arial"/>
              </a:rPr>
              <a:t> </a:t>
            </a:r>
            <a:r>
              <a:rPr sz="1650" spc="-52" baseline="5050" dirty="0">
                <a:latin typeface="Microsoft Sans Serif"/>
                <a:cs typeface="Microsoft Sans Serif"/>
              </a:rPr>
              <a:t>)</a:t>
            </a:r>
            <a:r>
              <a:rPr sz="1650" spc="-44" baseline="5050" dirty="0">
                <a:latin typeface="Microsoft Sans Serif"/>
                <a:cs typeface="Microsoft Sans Serif"/>
              </a:rPr>
              <a:t> </a:t>
            </a:r>
            <a:r>
              <a:rPr sz="1650" spc="-225" baseline="5050" dirty="0">
                <a:latin typeface="Microsoft Sans Serif"/>
                <a:cs typeface="Microsoft Sans Serif"/>
              </a:rPr>
              <a:t> </a:t>
            </a:r>
            <a:r>
              <a:rPr sz="1650" spc="-82" baseline="5050" dirty="0">
                <a:latin typeface="Microsoft Sans Serif"/>
                <a:cs typeface="Microsoft Sans Serif"/>
              </a:rPr>
              <a:t>is</a:t>
            </a:r>
            <a:r>
              <a:rPr sz="1650" spc="-44" baseline="5050" dirty="0">
                <a:latin typeface="Microsoft Sans Serif"/>
                <a:cs typeface="Microsoft Sans Serif"/>
              </a:rPr>
              <a:t> </a:t>
            </a:r>
            <a:r>
              <a:rPr sz="1650" spc="-187" baseline="5050" dirty="0">
                <a:latin typeface="Microsoft Sans Serif"/>
                <a:cs typeface="Microsoft Sans Serif"/>
              </a:rPr>
              <a:t> </a:t>
            </a:r>
            <a:r>
              <a:rPr sz="1650" spc="-67" baseline="5050" dirty="0">
                <a:latin typeface="Microsoft Sans Serif"/>
                <a:cs typeface="Microsoft Sans Serif"/>
              </a:rPr>
              <a:t>t</a:t>
            </a:r>
            <a:r>
              <a:rPr sz="1650" spc="-97" baseline="5050" dirty="0">
                <a:latin typeface="Microsoft Sans Serif"/>
                <a:cs typeface="Microsoft Sans Serif"/>
              </a:rPr>
              <a:t>he</a:t>
            </a:r>
            <a:r>
              <a:rPr sz="1650" spc="-44" baseline="5050" dirty="0">
                <a:latin typeface="Microsoft Sans Serif"/>
                <a:cs typeface="Microsoft Sans Serif"/>
              </a:rPr>
              <a:t> </a:t>
            </a:r>
            <a:r>
              <a:rPr sz="1650" spc="-225" baseline="5050" dirty="0">
                <a:latin typeface="Microsoft Sans Serif"/>
                <a:cs typeface="Microsoft Sans Serif"/>
              </a:rPr>
              <a:t> </a:t>
            </a:r>
            <a:r>
              <a:rPr sz="1650" spc="-60" baseline="5050" dirty="0">
                <a:latin typeface="Microsoft Sans Serif"/>
                <a:cs typeface="Microsoft Sans Serif"/>
              </a:rPr>
              <a:t>r</a:t>
            </a:r>
            <a:r>
              <a:rPr sz="1650" spc="-97" baseline="5050" dirty="0">
                <a:latin typeface="Microsoft Sans Serif"/>
                <a:cs typeface="Microsoft Sans Serif"/>
              </a:rPr>
              <a:t>e</a:t>
            </a:r>
            <a:r>
              <a:rPr sz="1650" spc="-112" baseline="5050" dirty="0">
                <a:latin typeface="Microsoft Sans Serif"/>
                <a:cs typeface="Microsoft Sans Serif"/>
              </a:rPr>
              <a:t>s</a:t>
            </a:r>
            <a:r>
              <a:rPr sz="1650" spc="-97" baseline="5050" dirty="0">
                <a:latin typeface="Microsoft Sans Serif"/>
                <a:cs typeface="Microsoft Sans Serif"/>
              </a:rPr>
              <a:t>pon</a:t>
            </a:r>
            <a:r>
              <a:rPr sz="1650" spc="-112" baseline="5050" dirty="0">
                <a:latin typeface="Microsoft Sans Serif"/>
                <a:cs typeface="Microsoft Sans Serif"/>
              </a:rPr>
              <a:t>s</a:t>
            </a:r>
            <a:r>
              <a:rPr sz="1650" spc="-22" baseline="5050" dirty="0">
                <a:latin typeface="Microsoft Sans Serif"/>
                <a:cs typeface="Microsoft Sans Serif"/>
              </a:rPr>
              <a:t>i</a:t>
            </a:r>
            <a:r>
              <a:rPr sz="1650" spc="-112" baseline="5050" dirty="0">
                <a:latin typeface="Microsoft Sans Serif"/>
                <a:cs typeface="Microsoft Sans Serif"/>
              </a:rPr>
              <a:t>v</a:t>
            </a:r>
            <a:r>
              <a:rPr sz="1650" spc="-97" baseline="5050" dirty="0">
                <a:latin typeface="Microsoft Sans Serif"/>
                <a:cs typeface="Microsoft Sans Serif"/>
              </a:rPr>
              <a:t>ene</a:t>
            </a:r>
            <a:r>
              <a:rPr sz="1650" spc="-82" baseline="5050" dirty="0">
                <a:latin typeface="Microsoft Sans Serif"/>
                <a:cs typeface="Microsoft Sans Serif"/>
              </a:rPr>
              <a:t>s</a:t>
            </a:r>
            <a:r>
              <a:rPr sz="1650" spc="-97" baseline="5050" dirty="0">
                <a:latin typeface="Microsoft Sans Serif"/>
                <a:cs typeface="Microsoft Sans Serif"/>
              </a:rPr>
              <a:t>s</a:t>
            </a:r>
            <a:r>
              <a:rPr sz="1650" spc="-44" baseline="5050" dirty="0">
                <a:latin typeface="Microsoft Sans Serif"/>
                <a:cs typeface="Microsoft Sans Serif"/>
              </a:rPr>
              <a:t> </a:t>
            </a:r>
            <a:r>
              <a:rPr sz="1650" spc="-225" baseline="5050" dirty="0">
                <a:latin typeface="Microsoft Sans Serif"/>
                <a:cs typeface="Microsoft Sans Serif"/>
              </a:rPr>
              <a:t> </a:t>
            </a:r>
            <a:r>
              <a:rPr sz="1650" spc="-97" baseline="5050" dirty="0">
                <a:latin typeface="Microsoft Sans Serif"/>
                <a:cs typeface="Microsoft Sans Serif"/>
              </a:rPr>
              <a:t>o</a:t>
            </a:r>
            <a:r>
              <a:rPr sz="1650" spc="-30" baseline="5050" dirty="0">
                <a:latin typeface="Microsoft Sans Serif"/>
                <a:cs typeface="Microsoft Sans Serif"/>
              </a:rPr>
              <a:t>f</a:t>
            </a:r>
            <a:r>
              <a:rPr sz="1650" spc="-44" baseline="5050" dirty="0">
                <a:latin typeface="Microsoft Sans Serif"/>
                <a:cs typeface="Microsoft Sans Serif"/>
              </a:rPr>
              <a:t> </a:t>
            </a:r>
            <a:r>
              <a:rPr sz="1650" spc="-225" baseline="5050" dirty="0">
                <a:latin typeface="Microsoft Sans Serif"/>
                <a:cs typeface="Microsoft Sans Serif"/>
              </a:rPr>
              <a:t> </a:t>
            </a:r>
            <a:r>
              <a:rPr sz="1650" spc="-97" baseline="5050" dirty="0">
                <a:latin typeface="Microsoft Sans Serif"/>
                <a:cs typeface="Microsoft Sans Serif"/>
              </a:rPr>
              <a:t>quan</a:t>
            </a:r>
            <a:r>
              <a:rPr sz="1650" spc="-75" baseline="5050" dirty="0">
                <a:latin typeface="Microsoft Sans Serif"/>
                <a:cs typeface="Microsoft Sans Serif"/>
              </a:rPr>
              <a:t>tity </a:t>
            </a:r>
            <a:r>
              <a:rPr sz="1650" spc="-44" baseline="505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supplied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of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20" dirty="0">
                <a:latin typeface="Microsoft Sans Serif"/>
                <a:cs typeface="Microsoft Sans Serif"/>
              </a:rPr>
              <a:t>a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commodity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5" dirty="0">
                <a:latin typeface="Microsoft Sans Serif"/>
                <a:cs typeface="Microsoft Sans Serif"/>
              </a:rPr>
              <a:t>to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changes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in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its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price.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50800">
              <a:lnSpc>
                <a:spcPct val="100000"/>
              </a:lnSpc>
              <a:spcBef>
                <a:spcPts val="235"/>
              </a:spcBef>
            </a:pPr>
            <a:r>
              <a:rPr sz="1100" spc="-20" dirty="0">
                <a:latin typeface="Microsoft Sans Serif"/>
                <a:cs typeface="Microsoft Sans Serif"/>
              </a:rPr>
              <a:t>It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i</a:t>
            </a:r>
            <a:r>
              <a:rPr sz="1100" spc="-5" dirty="0">
                <a:latin typeface="Microsoft Sans Serif"/>
                <a:cs typeface="Microsoft Sans Serif"/>
              </a:rPr>
              <a:t>s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de</a:t>
            </a:r>
            <a:r>
              <a:rPr sz="1100" spc="-20" dirty="0">
                <a:latin typeface="Microsoft Sans Serif"/>
                <a:cs typeface="Microsoft Sans Serif"/>
              </a:rPr>
              <a:t>f</a:t>
            </a:r>
            <a:r>
              <a:rPr sz="1100" spc="-15" dirty="0">
                <a:latin typeface="Microsoft Sans Serif"/>
                <a:cs typeface="Microsoft Sans Serif"/>
              </a:rPr>
              <a:t>i</a:t>
            </a:r>
            <a:r>
              <a:rPr sz="1100" spc="-40" dirty="0">
                <a:latin typeface="Microsoft Sans Serif"/>
                <a:cs typeface="Microsoft Sans Serif"/>
              </a:rPr>
              <a:t>n</a:t>
            </a:r>
            <a:r>
              <a:rPr sz="1100" spc="-15" dirty="0">
                <a:latin typeface="Microsoft Sans Serif"/>
                <a:cs typeface="Microsoft Sans Serif"/>
              </a:rPr>
              <a:t>e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a</a:t>
            </a:r>
            <a:r>
              <a:rPr sz="1100" dirty="0">
                <a:latin typeface="Microsoft Sans Serif"/>
                <a:cs typeface="Microsoft Sans Serif"/>
              </a:rPr>
              <a:t>s </a:t>
            </a:r>
            <a:endParaRPr sz="1100">
              <a:latin typeface="Microsoft Sans Serif"/>
              <a:cs typeface="Microsoft Sans Serif"/>
            </a:endParaRPr>
          </a:p>
          <a:p>
            <a:pPr marL="919480" marR="526415" algn="ctr">
              <a:lnSpc>
                <a:spcPct val="112700"/>
              </a:lnSpc>
              <a:spcBef>
                <a:spcPts val="315"/>
              </a:spcBef>
            </a:pPr>
            <a:r>
              <a:rPr sz="1100" i="1" spc="-60" dirty="0">
                <a:latin typeface="Arial"/>
                <a:cs typeface="Arial"/>
              </a:rPr>
              <a:t>Thepercentagechangeinquantitysupplied </a:t>
            </a:r>
            <a:r>
              <a:rPr sz="1100" i="1" spc="-295" dirty="0">
                <a:latin typeface="Arial"/>
                <a:cs typeface="Arial"/>
              </a:rPr>
              <a:t> </a:t>
            </a:r>
            <a:r>
              <a:rPr sz="1100" i="1" spc="-60" dirty="0">
                <a:latin typeface="Arial"/>
                <a:cs typeface="Arial"/>
              </a:rPr>
              <a:t>Thepercentagechangeinpriceofthegood</a:t>
            </a:r>
            <a:endParaRPr sz="11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725"/>
              </a:spcBef>
            </a:pPr>
            <a:r>
              <a:rPr sz="1100" spc="-60" dirty="0">
                <a:latin typeface="Microsoft Sans Serif"/>
                <a:cs typeface="Microsoft Sans Serif"/>
              </a:rPr>
              <a:t>Mathematically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price</a:t>
            </a:r>
            <a:r>
              <a:rPr sz="1100" spc="8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elasticity</a:t>
            </a:r>
            <a:r>
              <a:rPr sz="1100" spc="8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of</a:t>
            </a:r>
            <a:r>
              <a:rPr sz="1100" spc="85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demand</a:t>
            </a:r>
            <a:r>
              <a:rPr sz="1100" spc="8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is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expressed </a:t>
            </a:r>
            <a:endParaRPr sz="1100">
              <a:latin typeface="Microsoft Sans Serif"/>
              <a:cs typeface="Microsoft Sans Serif"/>
            </a:endParaRPr>
          </a:p>
          <a:p>
            <a:pPr marL="1673225" marR="1240790" indent="316865">
              <a:lnSpc>
                <a:spcPts val="1200"/>
              </a:lnSpc>
              <a:spcBef>
                <a:spcPts val="595"/>
              </a:spcBef>
              <a:tabLst>
                <a:tab pos="2365375" algn="l"/>
              </a:tabLst>
            </a:pPr>
            <a:r>
              <a:rPr sz="1100" spc="25" dirty="0">
                <a:latin typeface="Microsoft Sans Serif"/>
                <a:cs typeface="Microsoft Sans Serif"/>
              </a:rPr>
              <a:t>∆</a:t>
            </a:r>
            <a:r>
              <a:rPr sz="1100" i="1" spc="45" dirty="0">
                <a:latin typeface="Arial"/>
                <a:cs typeface="Arial"/>
              </a:rPr>
              <a:t>Q</a:t>
            </a:r>
            <a:r>
              <a:rPr sz="1100" i="1" dirty="0">
                <a:latin typeface="Arial"/>
                <a:cs typeface="Arial"/>
              </a:rPr>
              <a:t>	</a:t>
            </a:r>
            <a:r>
              <a:rPr sz="1100" i="1" spc="20" dirty="0">
                <a:latin typeface="Arial"/>
                <a:cs typeface="Arial"/>
              </a:rPr>
              <a:t>P  </a:t>
            </a:r>
            <a:r>
              <a:rPr sz="1650" i="1" spc="7" baseline="5050" dirty="0">
                <a:latin typeface="Arial"/>
                <a:cs typeface="Arial"/>
              </a:rPr>
              <a:t>ϵ</a:t>
            </a:r>
            <a:r>
              <a:rPr sz="700" i="1" spc="5" dirty="0">
                <a:latin typeface="Arial"/>
                <a:cs typeface="Arial"/>
              </a:rPr>
              <a:t>p</a:t>
            </a:r>
            <a:r>
              <a:rPr sz="700" i="1" spc="185" dirty="0">
                <a:latin typeface="Arial"/>
                <a:cs typeface="Arial"/>
              </a:rPr>
              <a:t> </a:t>
            </a:r>
            <a:r>
              <a:rPr sz="1650" spc="37" baseline="5050" dirty="0">
                <a:latin typeface="Microsoft Sans Serif"/>
                <a:cs typeface="Microsoft Sans Serif"/>
              </a:rPr>
              <a:t>=</a:t>
            </a:r>
            <a:r>
              <a:rPr sz="1650" spc="270" baseline="5050" dirty="0">
                <a:latin typeface="Microsoft Sans Serif"/>
                <a:cs typeface="Microsoft Sans Serif"/>
              </a:rPr>
              <a:t> </a:t>
            </a:r>
            <a:r>
              <a:rPr sz="1650" spc="44" baseline="-30303" dirty="0">
                <a:latin typeface="Microsoft Sans Serif"/>
                <a:cs typeface="Microsoft Sans Serif"/>
              </a:rPr>
              <a:t>∆</a:t>
            </a:r>
            <a:r>
              <a:rPr sz="1650" i="1" spc="44" baseline="-30303" dirty="0">
                <a:latin typeface="Arial"/>
                <a:cs typeface="Arial"/>
              </a:rPr>
              <a:t>P</a:t>
            </a:r>
            <a:r>
              <a:rPr sz="1650" i="1" spc="-89" baseline="-30303" dirty="0">
                <a:latin typeface="Arial"/>
                <a:cs typeface="Arial"/>
              </a:rPr>
              <a:t> </a:t>
            </a:r>
            <a:r>
              <a:rPr sz="1650" i="1" spc="52" baseline="5050" dirty="0">
                <a:latin typeface="Arial"/>
                <a:cs typeface="Arial"/>
              </a:rPr>
              <a:t>X</a:t>
            </a:r>
            <a:r>
              <a:rPr sz="1650" i="1" spc="-89" baseline="5050" dirty="0">
                <a:latin typeface="Arial"/>
                <a:cs typeface="Arial"/>
              </a:rPr>
              <a:t> </a:t>
            </a:r>
            <a:r>
              <a:rPr sz="1650" i="1" spc="67" baseline="-30303" dirty="0">
                <a:latin typeface="Arial"/>
                <a:cs typeface="Arial"/>
              </a:rPr>
              <a:t>Q</a:t>
            </a:r>
            <a:endParaRPr sz="1650" baseline="-30303">
              <a:latin typeface="Arial"/>
              <a:cs typeface="Arial"/>
            </a:endParaRPr>
          </a:p>
          <a:p>
            <a:pPr marL="50800">
              <a:lnSpc>
                <a:spcPts val="1200"/>
              </a:lnSpc>
              <a:spcBef>
                <a:spcPts val="655"/>
              </a:spcBef>
            </a:pPr>
            <a:r>
              <a:rPr sz="1100" dirty="0">
                <a:latin typeface="Microsoft Sans Serif"/>
                <a:cs typeface="Microsoft Sans Serif"/>
              </a:rPr>
              <a:t>or </a:t>
            </a:r>
            <a:endParaRPr sz="1100">
              <a:latin typeface="Microsoft Sans Serif"/>
              <a:cs typeface="Microsoft Sans Serif"/>
            </a:endParaRPr>
          </a:p>
          <a:p>
            <a:pPr marL="448945" algn="ctr">
              <a:lnSpc>
                <a:spcPts val="1200"/>
              </a:lnSpc>
            </a:pPr>
            <a:r>
              <a:rPr sz="1650" i="1" spc="37" baseline="-30303" dirty="0">
                <a:latin typeface="Arial"/>
                <a:cs typeface="Arial"/>
              </a:rPr>
              <a:t>ϵ </a:t>
            </a:r>
            <a:r>
              <a:rPr sz="1650" i="1" spc="-104" baseline="-30303" dirty="0">
                <a:latin typeface="Arial"/>
                <a:cs typeface="Arial"/>
              </a:rPr>
              <a:t> </a:t>
            </a:r>
            <a:r>
              <a:rPr sz="1650" spc="37" baseline="-30303" dirty="0">
                <a:latin typeface="Microsoft Sans Serif"/>
                <a:cs typeface="Microsoft Sans Serif"/>
              </a:rPr>
              <a:t>=</a:t>
            </a:r>
            <a:r>
              <a:rPr sz="1650" spc="22" baseline="-30303" dirty="0">
                <a:latin typeface="Microsoft Sans Serif"/>
                <a:cs typeface="Microsoft Sans Serif"/>
              </a:rPr>
              <a:t> </a:t>
            </a:r>
            <a:r>
              <a:rPr sz="1650" spc="-217" baseline="-30303" dirty="0">
                <a:latin typeface="Microsoft Sans Serif"/>
                <a:cs typeface="Microsoft Sans Serif"/>
              </a:rPr>
              <a:t> </a:t>
            </a:r>
            <a:r>
              <a:rPr sz="1650" u="sng" spc="37" baseline="505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∆</a:t>
            </a:r>
            <a:r>
              <a:rPr sz="1650" i="1" u="sng" spc="67" baseline="50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Q</a:t>
            </a:r>
            <a:r>
              <a:rPr sz="1650" i="1" spc="-157" baseline="5050" dirty="0">
                <a:latin typeface="Arial"/>
                <a:cs typeface="Arial"/>
              </a:rPr>
              <a:t> </a:t>
            </a:r>
            <a:r>
              <a:rPr sz="1650" i="1" spc="52" baseline="-30303" dirty="0">
                <a:latin typeface="Arial"/>
                <a:cs typeface="Arial"/>
              </a:rPr>
              <a:t>X</a:t>
            </a:r>
            <a:r>
              <a:rPr sz="1650" i="1" spc="104" baseline="-30303" dirty="0">
                <a:latin typeface="Arial"/>
                <a:cs typeface="Arial"/>
              </a:rPr>
              <a:t> </a:t>
            </a:r>
            <a:r>
              <a:rPr sz="1650" i="1" spc="82" baseline="5050" dirty="0">
                <a:latin typeface="Arial"/>
                <a:cs typeface="Arial"/>
              </a:rPr>
              <a:t>P</a:t>
            </a:r>
            <a:r>
              <a:rPr sz="700" spc="-10" dirty="0">
                <a:latin typeface="Microsoft Sans Serif"/>
                <a:cs typeface="Microsoft Sans Serif"/>
              </a:rPr>
              <a:t>1</a:t>
            </a:r>
            <a:r>
              <a:rPr sz="1650" spc="22" baseline="5050" dirty="0">
                <a:latin typeface="Microsoft Sans Serif"/>
                <a:cs typeface="Microsoft Sans Serif"/>
              </a:rPr>
              <a:t> </a:t>
            </a:r>
            <a:r>
              <a:rPr sz="1650" spc="37" baseline="5050" dirty="0">
                <a:latin typeface="Microsoft Sans Serif"/>
                <a:cs typeface="Microsoft Sans Serif"/>
              </a:rPr>
              <a:t>+</a:t>
            </a:r>
            <a:r>
              <a:rPr sz="1650" spc="-44" baseline="5050" dirty="0">
                <a:latin typeface="Microsoft Sans Serif"/>
                <a:cs typeface="Microsoft Sans Serif"/>
              </a:rPr>
              <a:t> </a:t>
            </a:r>
            <a:r>
              <a:rPr sz="1650" i="1" spc="37" baseline="5050" dirty="0">
                <a:latin typeface="Arial"/>
                <a:cs typeface="Arial"/>
              </a:rPr>
              <a:t>P</a:t>
            </a:r>
            <a:r>
              <a:rPr sz="700" spc="15" dirty="0">
                <a:latin typeface="Microsoft Sans Serif"/>
                <a:cs typeface="Microsoft Sans Serif"/>
              </a:rPr>
              <a:t>2</a:t>
            </a:r>
            <a:r>
              <a:rPr sz="1650" baseline="5050" dirty="0">
                <a:latin typeface="Microsoft Sans Serif"/>
                <a:cs typeface="Microsoft Sans Serif"/>
              </a:rPr>
              <a:t> </a:t>
            </a:r>
            <a:endParaRPr sz="1650" baseline="505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-12700" y="2433929"/>
            <a:ext cx="67945" cy="216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dirty="0">
                <a:latin typeface="Microsoft Sans Serif"/>
                <a:cs typeface="Microsoft Sans Serif"/>
              </a:rPr>
              <a:t> </a:t>
            </a:r>
            <a:endParaRPr sz="125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2132" y="2614066"/>
            <a:ext cx="40449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65" dirty="0">
                <a:latin typeface="Microsoft Sans Serif"/>
                <a:cs typeface="Microsoft Sans Serif"/>
              </a:rPr>
              <a:t>where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87473" y="2443378"/>
            <a:ext cx="7874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i="1" spc="25" dirty="0">
                <a:latin typeface="Arial"/>
                <a:cs typeface="Arial"/>
              </a:rPr>
              <a:t>p</a:t>
            </a:r>
            <a:endParaRPr sz="7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159000" y="2455570"/>
            <a:ext cx="91376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7825" algn="l"/>
              </a:tabLst>
            </a:pPr>
            <a:r>
              <a:rPr sz="1650" spc="82" baseline="5050" dirty="0">
                <a:latin typeface="Microsoft Sans Serif"/>
                <a:cs typeface="Microsoft Sans Serif"/>
              </a:rPr>
              <a:t>∆</a:t>
            </a:r>
            <a:r>
              <a:rPr sz="1650" i="1" spc="112" baseline="5050" dirty="0">
                <a:latin typeface="Arial"/>
                <a:cs typeface="Arial"/>
              </a:rPr>
              <a:t>P</a:t>
            </a:r>
            <a:r>
              <a:rPr sz="1650" i="1" baseline="5050" dirty="0">
                <a:latin typeface="Arial"/>
                <a:cs typeface="Arial"/>
              </a:rPr>
              <a:t>	</a:t>
            </a:r>
            <a:r>
              <a:rPr sz="1650" i="1" spc="44" baseline="5050" dirty="0">
                <a:latin typeface="Arial"/>
                <a:cs typeface="Arial"/>
              </a:rPr>
              <a:t>Q</a:t>
            </a:r>
            <a:r>
              <a:rPr sz="700" spc="15" dirty="0">
                <a:latin typeface="Microsoft Sans Serif"/>
                <a:cs typeface="Microsoft Sans Serif"/>
              </a:rPr>
              <a:t>1</a:t>
            </a:r>
            <a:r>
              <a:rPr sz="1650" spc="-7" baseline="5050" dirty="0">
                <a:latin typeface="Microsoft Sans Serif"/>
                <a:cs typeface="Microsoft Sans Serif"/>
              </a:rPr>
              <a:t> </a:t>
            </a:r>
            <a:r>
              <a:rPr sz="1650" spc="37" baseline="5050" dirty="0">
                <a:latin typeface="Microsoft Sans Serif"/>
                <a:cs typeface="Microsoft Sans Serif"/>
              </a:rPr>
              <a:t>+</a:t>
            </a:r>
            <a:r>
              <a:rPr sz="1650" spc="-82" baseline="5050" dirty="0">
                <a:latin typeface="Microsoft Sans Serif"/>
                <a:cs typeface="Microsoft Sans Serif"/>
              </a:rPr>
              <a:t> </a:t>
            </a:r>
            <a:r>
              <a:rPr sz="1650" i="1" spc="82" baseline="5050" dirty="0">
                <a:latin typeface="Arial"/>
                <a:cs typeface="Arial"/>
              </a:rPr>
              <a:t>Q</a:t>
            </a:r>
            <a:r>
              <a:rPr sz="700" spc="15" dirty="0">
                <a:latin typeface="Microsoft Sans Serif"/>
                <a:cs typeface="Microsoft Sans Serif"/>
              </a:rPr>
              <a:t>2</a:t>
            </a:r>
            <a:r>
              <a:rPr sz="1650" baseline="5050" dirty="0">
                <a:latin typeface="Microsoft Sans Serif"/>
                <a:cs typeface="Microsoft Sans Serif"/>
              </a:rPr>
              <a:t> </a:t>
            </a:r>
            <a:endParaRPr sz="1650" baseline="505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02132" y="2812491"/>
            <a:ext cx="4105275" cy="45212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3800"/>
              </a:lnSpc>
              <a:spcBef>
                <a:spcPts val="50"/>
              </a:spcBef>
            </a:pPr>
            <a:r>
              <a:rPr sz="1100" spc="-40" dirty="0">
                <a:latin typeface="Microsoft Sans Serif"/>
                <a:cs typeface="Microsoft Sans Serif"/>
              </a:rPr>
              <a:t>∆</a:t>
            </a:r>
            <a:r>
              <a:rPr sz="1100" i="1" spc="-40" dirty="0">
                <a:latin typeface="Arial"/>
                <a:cs typeface="Arial"/>
              </a:rPr>
              <a:t>Q </a:t>
            </a:r>
            <a:r>
              <a:rPr sz="1100" spc="-20" dirty="0">
                <a:latin typeface="Microsoft Sans Serif"/>
                <a:cs typeface="Microsoft Sans Serif"/>
              </a:rPr>
              <a:t>is </a:t>
            </a:r>
            <a:r>
              <a:rPr sz="1100" spc="-30" dirty="0">
                <a:latin typeface="Microsoft Sans Serif"/>
                <a:cs typeface="Microsoft Sans Serif"/>
              </a:rPr>
              <a:t>change in </a:t>
            </a:r>
            <a:r>
              <a:rPr sz="1100" spc="-25" dirty="0">
                <a:latin typeface="Microsoft Sans Serif"/>
                <a:cs typeface="Microsoft Sans Serif"/>
              </a:rPr>
              <a:t>quantity </a:t>
            </a:r>
            <a:r>
              <a:rPr sz="1100" spc="-35" dirty="0">
                <a:latin typeface="Microsoft Sans Serif"/>
                <a:cs typeface="Microsoft Sans Serif"/>
              </a:rPr>
              <a:t>demanded, </a:t>
            </a:r>
            <a:r>
              <a:rPr sz="1100" spc="-40" dirty="0">
                <a:latin typeface="Microsoft Sans Serif"/>
                <a:cs typeface="Microsoft Sans Serif"/>
              </a:rPr>
              <a:t>∆</a:t>
            </a:r>
            <a:r>
              <a:rPr sz="1100" i="1" spc="-40" dirty="0">
                <a:latin typeface="Arial"/>
                <a:cs typeface="Arial"/>
              </a:rPr>
              <a:t>P</a:t>
            </a:r>
            <a:r>
              <a:rPr sz="1100" i="1" spc="-35" dirty="0">
                <a:latin typeface="Arial"/>
                <a:cs typeface="Arial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is </a:t>
            </a:r>
            <a:r>
              <a:rPr sz="1100" spc="-35" dirty="0">
                <a:latin typeface="Microsoft Sans Serif"/>
                <a:cs typeface="Microsoft Sans Serif"/>
              </a:rPr>
              <a:t>change </a:t>
            </a:r>
            <a:r>
              <a:rPr sz="1100" spc="-15" dirty="0">
                <a:latin typeface="Microsoft Sans Serif"/>
                <a:cs typeface="Microsoft Sans Serif"/>
              </a:rPr>
              <a:t>in </a:t>
            </a:r>
            <a:r>
              <a:rPr sz="1100" spc="-25" dirty="0">
                <a:latin typeface="Microsoft Sans Serif"/>
                <a:cs typeface="Microsoft Sans Serif"/>
              </a:rPr>
              <a:t>price, </a:t>
            </a:r>
            <a:r>
              <a:rPr sz="1100" spc="-40" dirty="0">
                <a:latin typeface="Microsoft Sans Serif"/>
                <a:cs typeface="Microsoft Sans Serif"/>
              </a:rPr>
              <a:t>P </a:t>
            </a:r>
            <a:r>
              <a:rPr sz="1100" spc="-10" dirty="0">
                <a:latin typeface="Microsoft Sans Serif"/>
                <a:cs typeface="Microsoft Sans Serif"/>
              </a:rPr>
              <a:t>is </a:t>
            </a:r>
            <a:r>
              <a:rPr sz="1100" spc="-25" dirty="0">
                <a:latin typeface="Microsoft Sans Serif"/>
                <a:cs typeface="Microsoft Sans Serif"/>
              </a:rPr>
              <a:t>price </a:t>
            </a:r>
            <a:r>
              <a:rPr sz="1100" spc="-20" dirty="0">
                <a:latin typeface="Microsoft Sans Serif"/>
                <a:cs typeface="Microsoft Sans Serif"/>
              </a:rPr>
              <a:t> </a:t>
            </a:r>
            <a:r>
              <a:rPr sz="1100" spc="5" dirty="0">
                <a:latin typeface="Microsoft Sans Serif"/>
                <a:cs typeface="Microsoft Sans Serif"/>
              </a:rPr>
              <a:t>of</a:t>
            </a:r>
            <a:r>
              <a:rPr sz="1100" spc="-7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the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commodity,</a:t>
            </a:r>
            <a:r>
              <a:rPr sz="1100" spc="-7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and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5" dirty="0">
                <a:latin typeface="Microsoft Sans Serif"/>
                <a:cs typeface="Microsoft Sans Serif"/>
              </a:rPr>
              <a:t>Q</a:t>
            </a:r>
            <a:r>
              <a:rPr sz="1100" spc="-7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-4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the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quantity</a:t>
            </a:r>
            <a:r>
              <a:rPr sz="1100" spc="-4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supplied</a:t>
            </a:r>
            <a:r>
              <a:rPr sz="1100" spc="-75" dirty="0">
                <a:latin typeface="Microsoft Sans Serif"/>
                <a:cs typeface="Microsoft Sans Serif"/>
              </a:rPr>
              <a:t> </a:t>
            </a:r>
            <a:r>
              <a:rPr sz="1100" spc="5" dirty="0">
                <a:latin typeface="Microsoft Sans Serif"/>
                <a:cs typeface="Microsoft Sans Serif"/>
              </a:rPr>
              <a:t>of</a:t>
            </a:r>
            <a:r>
              <a:rPr sz="1100" spc="-75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the</a:t>
            </a:r>
            <a:r>
              <a:rPr sz="1100" spc="-4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commodity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R="503555" algn="r">
              <a:lnSpc>
                <a:spcPct val="100000"/>
              </a:lnSpc>
              <a:spcBef>
                <a:spcPts val="125"/>
              </a:spcBef>
            </a:pPr>
            <a:r>
              <a:rPr sz="450" dirty="0">
                <a:latin typeface="Microsoft Sans Serif"/>
                <a:cs typeface="Microsoft Sans Serif"/>
              </a:rPr>
              <a:t> </a:t>
            </a:r>
            <a:endParaRPr sz="45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68444" y="3163315"/>
            <a:ext cx="4127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dirty="0">
                <a:latin typeface="Microsoft Sans Serif"/>
                <a:cs typeface="Microsoft Sans Serif"/>
              </a:rPr>
              <a:t> </a:t>
            </a:r>
            <a:endParaRPr sz="450">
              <a:latin typeface="Microsoft Sans Serif"/>
              <a:cs typeface="Microsoft Sans Serif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330074" y="3168659"/>
            <a:ext cx="238760" cy="57785"/>
            <a:chOff x="4330074" y="3168659"/>
            <a:chExt cx="238760" cy="57785"/>
          </a:xfrm>
        </p:grpSpPr>
        <p:sp>
          <p:nvSpPr>
            <p:cNvPr id="16" name="object 16"/>
            <p:cNvSpPr/>
            <p:nvPr/>
          </p:nvSpPr>
          <p:spPr>
            <a:xfrm>
              <a:off x="4455159" y="320230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19">
                  <a:moveTo>
                    <a:pt x="0" y="0"/>
                  </a:moveTo>
                  <a:lnTo>
                    <a:pt x="20319" y="2032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427854" y="3175634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30480" y="15239"/>
                  </a:moveTo>
                  <a:lnTo>
                    <a:pt x="30480" y="6984"/>
                  </a:lnTo>
                  <a:lnTo>
                    <a:pt x="23495" y="0"/>
                  </a:lnTo>
                  <a:lnTo>
                    <a:pt x="15240" y="0"/>
                  </a:lnTo>
                  <a:lnTo>
                    <a:pt x="6985" y="0"/>
                  </a:lnTo>
                  <a:lnTo>
                    <a:pt x="0" y="6984"/>
                  </a:lnTo>
                  <a:lnTo>
                    <a:pt x="0" y="15239"/>
                  </a:lnTo>
                  <a:lnTo>
                    <a:pt x="0" y="23494"/>
                  </a:lnTo>
                  <a:lnTo>
                    <a:pt x="6985" y="30479"/>
                  </a:lnTo>
                  <a:lnTo>
                    <a:pt x="15240" y="30479"/>
                  </a:lnTo>
                  <a:lnTo>
                    <a:pt x="23495" y="30479"/>
                  </a:lnTo>
                  <a:lnTo>
                    <a:pt x="30480" y="23494"/>
                  </a:lnTo>
                  <a:lnTo>
                    <a:pt x="30480" y="15239"/>
                  </a:lnTo>
                  <a:close/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32604" y="3171189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40" y="50799"/>
                  </a:moveTo>
                  <a:lnTo>
                    <a:pt x="50165" y="48894"/>
                  </a:lnTo>
                  <a:lnTo>
                    <a:pt x="58420" y="43179"/>
                  </a:lnTo>
                  <a:lnTo>
                    <a:pt x="64135" y="35559"/>
                  </a:lnTo>
                  <a:lnTo>
                    <a:pt x="66040" y="25399"/>
                  </a:lnTo>
                  <a:lnTo>
                    <a:pt x="64135" y="15239"/>
                  </a:lnTo>
                  <a:lnTo>
                    <a:pt x="58420" y="7619"/>
                  </a:lnTo>
                  <a:lnTo>
                    <a:pt x="50800" y="1904"/>
                  </a:lnTo>
                  <a:lnTo>
                    <a:pt x="40640" y="0"/>
                  </a:lnTo>
                  <a:lnTo>
                    <a:pt x="30480" y="1904"/>
                  </a:lnTo>
                  <a:lnTo>
                    <a:pt x="22860" y="7619"/>
                  </a:lnTo>
                  <a:lnTo>
                    <a:pt x="17145" y="15239"/>
                  </a:lnTo>
                  <a:lnTo>
                    <a:pt x="15240" y="25399"/>
                  </a:lnTo>
                </a:path>
                <a:path w="233679" h="50800">
                  <a:moveTo>
                    <a:pt x="30480" y="17779"/>
                  </a:moveTo>
                  <a:lnTo>
                    <a:pt x="15240" y="30479"/>
                  </a:lnTo>
                  <a:lnTo>
                    <a:pt x="0" y="17779"/>
                  </a:lnTo>
                </a:path>
                <a:path w="233679" h="50800">
                  <a:moveTo>
                    <a:pt x="193040" y="50799"/>
                  </a:moveTo>
                  <a:lnTo>
                    <a:pt x="182880" y="48894"/>
                  </a:lnTo>
                  <a:lnTo>
                    <a:pt x="175260" y="43179"/>
                  </a:lnTo>
                  <a:lnTo>
                    <a:pt x="169545" y="35559"/>
                  </a:lnTo>
                  <a:lnTo>
                    <a:pt x="167640" y="25399"/>
                  </a:lnTo>
                  <a:lnTo>
                    <a:pt x="169545" y="15239"/>
                  </a:lnTo>
                  <a:lnTo>
                    <a:pt x="175260" y="7619"/>
                  </a:lnTo>
                  <a:lnTo>
                    <a:pt x="182880" y="1904"/>
                  </a:lnTo>
                  <a:lnTo>
                    <a:pt x="193040" y="0"/>
                  </a:lnTo>
                  <a:lnTo>
                    <a:pt x="203200" y="1904"/>
                  </a:lnTo>
                  <a:lnTo>
                    <a:pt x="210820" y="7619"/>
                  </a:lnTo>
                  <a:lnTo>
                    <a:pt x="216535" y="15239"/>
                  </a:lnTo>
                  <a:lnTo>
                    <a:pt x="218440" y="25399"/>
                  </a:lnTo>
                </a:path>
                <a:path w="233679" h="50800">
                  <a:moveTo>
                    <a:pt x="233680" y="17779"/>
                  </a:moveTo>
                  <a:lnTo>
                    <a:pt x="218440" y="30479"/>
                  </a:lnTo>
                  <a:lnTo>
                    <a:pt x="203200" y="17779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/>
          <p:nvPr/>
        </p:nvSpPr>
        <p:spPr>
          <a:xfrm>
            <a:off x="4150359" y="317245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699"/>
                </a:moveTo>
                <a:lnTo>
                  <a:pt x="50800" y="12699"/>
                </a:lnTo>
              </a:path>
              <a:path w="50800" h="50800">
                <a:moveTo>
                  <a:pt x="12700" y="25399"/>
                </a:moveTo>
                <a:lnTo>
                  <a:pt x="50800" y="25399"/>
                </a:lnTo>
              </a:path>
              <a:path w="50800" h="50800">
                <a:moveTo>
                  <a:pt x="0" y="38099"/>
                </a:moveTo>
                <a:lnTo>
                  <a:pt x="38100" y="38099"/>
                </a:lnTo>
              </a:path>
              <a:path w="50800" h="50800">
                <a:moveTo>
                  <a:pt x="12700" y="50799"/>
                </a:moveTo>
                <a:lnTo>
                  <a:pt x="50800" y="50799"/>
                </a:lnTo>
              </a:path>
            </a:pathLst>
          </a:custGeom>
          <a:ln w="7592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3767454" y="3168663"/>
            <a:ext cx="203200" cy="58419"/>
            <a:chOff x="3767454" y="3168663"/>
            <a:chExt cx="203200" cy="58419"/>
          </a:xfrm>
        </p:grpSpPr>
        <p:sp>
          <p:nvSpPr>
            <p:cNvPr id="21" name="object 21"/>
            <p:cNvSpPr/>
            <p:nvPr/>
          </p:nvSpPr>
          <p:spPr>
            <a:xfrm>
              <a:off x="3843654" y="3172459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699"/>
                  </a:moveTo>
                  <a:lnTo>
                    <a:pt x="50800" y="12699"/>
                  </a:lnTo>
                </a:path>
                <a:path w="50800" h="25400">
                  <a:moveTo>
                    <a:pt x="12700" y="25399"/>
                  </a:moveTo>
                  <a:lnTo>
                    <a:pt x="50800" y="25399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767454" y="3178809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49"/>
                  </a:lnTo>
                  <a:lnTo>
                    <a:pt x="25400" y="38099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099"/>
                  </a:lnTo>
                  <a:lnTo>
                    <a:pt x="203200" y="19049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843654" y="3210559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4" name="object 24"/>
          <p:cNvGrpSpPr/>
          <p:nvPr/>
        </p:nvGrpSpPr>
        <p:grpSpPr>
          <a:xfrm>
            <a:off x="3497579" y="3168663"/>
            <a:ext cx="203200" cy="58419"/>
            <a:chOff x="3497579" y="3168663"/>
            <a:chExt cx="203200" cy="58419"/>
          </a:xfrm>
        </p:grpSpPr>
        <p:sp>
          <p:nvSpPr>
            <p:cNvPr id="25" name="object 25"/>
            <p:cNvSpPr/>
            <p:nvPr/>
          </p:nvSpPr>
          <p:spPr>
            <a:xfrm>
              <a:off x="3586479" y="318579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497579" y="3178809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49"/>
                  </a:lnTo>
                  <a:lnTo>
                    <a:pt x="25400" y="38099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099"/>
                  </a:lnTo>
                  <a:lnTo>
                    <a:pt x="203200" y="19049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573779" y="3172459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399"/>
                  </a:moveTo>
                  <a:lnTo>
                    <a:pt x="50800" y="25399"/>
                  </a:lnTo>
                </a:path>
                <a:path w="50800" h="50800">
                  <a:moveTo>
                    <a:pt x="0" y="38099"/>
                  </a:moveTo>
                  <a:lnTo>
                    <a:pt x="38100" y="38099"/>
                  </a:lnTo>
                </a:path>
                <a:path w="50800" h="50800">
                  <a:moveTo>
                    <a:pt x="12700" y="50799"/>
                  </a:moveTo>
                  <a:lnTo>
                    <a:pt x="50800" y="50799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3229610" y="3168659"/>
            <a:ext cx="203200" cy="55880"/>
            <a:chOff x="3229610" y="3168659"/>
            <a:chExt cx="203200" cy="55880"/>
          </a:xfrm>
        </p:grpSpPr>
        <p:sp>
          <p:nvSpPr>
            <p:cNvPr id="29" name="object 29"/>
            <p:cNvSpPr/>
            <p:nvPr/>
          </p:nvSpPr>
          <p:spPr>
            <a:xfrm>
              <a:off x="3292475" y="3171189"/>
              <a:ext cx="64135" cy="50800"/>
            </a:xfrm>
            <a:custGeom>
              <a:avLst/>
              <a:gdLst/>
              <a:ahLst/>
              <a:cxnLst/>
              <a:rect l="l" t="t" r="r" b="b"/>
              <a:pathLst>
                <a:path w="64135" h="50800">
                  <a:moveTo>
                    <a:pt x="0" y="50799"/>
                  </a:moveTo>
                  <a:lnTo>
                    <a:pt x="43179" y="50799"/>
                  </a:lnTo>
                  <a:lnTo>
                    <a:pt x="43179" y="20319"/>
                  </a:lnTo>
                  <a:lnTo>
                    <a:pt x="0" y="20319"/>
                  </a:lnTo>
                  <a:lnTo>
                    <a:pt x="0" y="50799"/>
                  </a:lnTo>
                  <a:close/>
                </a:path>
                <a:path w="64135" h="50800">
                  <a:moveTo>
                    <a:pt x="10795" y="20319"/>
                  </a:moveTo>
                  <a:lnTo>
                    <a:pt x="10795" y="10159"/>
                  </a:lnTo>
                  <a:lnTo>
                    <a:pt x="53975" y="10159"/>
                  </a:lnTo>
                  <a:lnTo>
                    <a:pt x="53975" y="40639"/>
                  </a:lnTo>
                  <a:lnTo>
                    <a:pt x="43814" y="40639"/>
                  </a:lnTo>
                </a:path>
                <a:path w="64135" h="50800">
                  <a:moveTo>
                    <a:pt x="20954" y="10159"/>
                  </a:moveTo>
                  <a:lnTo>
                    <a:pt x="20954" y="0"/>
                  </a:lnTo>
                  <a:lnTo>
                    <a:pt x="64135" y="0"/>
                  </a:lnTo>
                  <a:lnTo>
                    <a:pt x="64135" y="30479"/>
                  </a:lnTo>
                  <a:lnTo>
                    <a:pt x="53975" y="30479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229610" y="3177539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49"/>
                  </a:lnTo>
                  <a:lnTo>
                    <a:pt x="25400" y="38099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099"/>
                  </a:lnTo>
                  <a:lnTo>
                    <a:pt x="203200" y="19049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/>
          <p:nvPr/>
        </p:nvSpPr>
        <p:spPr>
          <a:xfrm>
            <a:off x="3139439" y="319150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099"/>
                </a:lnTo>
                <a:lnTo>
                  <a:pt x="25400" y="19049"/>
                </a:lnTo>
                <a:lnTo>
                  <a:pt x="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048635" y="319341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30479"/>
                </a:moveTo>
                <a:lnTo>
                  <a:pt x="43180" y="30479"/>
                </a:lnTo>
                <a:lnTo>
                  <a:pt x="4318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ln w="5060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2966720" y="319150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4" name="object 3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670" y="546353"/>
            <a:ext cx="64770" cy="64769"/>
          </a:xfrm>
          <a:prstGeom prst="rect">
            <a:avLst/>
          </a:prstGeom>
        </p:spPr>
      </p:pic>
      <p:pic>
        <p:nvPicPr>
          <p:cNvPr id="35" name="object 3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0670" y="919098"/>
            <a:ext cx="64770" cy="64769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0670" y="1595119"/>
            <a:ext cx="64770" cy="64769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670" y="2898914"/>
            <a:ext cx="64770" cy="64770"/>
          </a:xfrm>
          <a:prstGeom prst="rect">
            <a:avLst/>
          </a:prstGeom>
        </p:spPr>
      </p:pic>
      <p:sp>
        <p:nvSpPr>
          <p:cNvPr id="38" name="object 38"/>
          <p:cNvSpPr txBox="1"/>
          <p:nvPr/>
        </p:nvSpPr>
        <p:spPr>
          <a:xfrm>
            <a:off x="4043553" y="3346357"/>
            <a:ext cx="45720" cy="1117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534915" y="3346357"/>
            <a:ext cx="45720" cy="1117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-12700" y="3396745"/>
            <a:ext cx="41275" cy="914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450" dirty="0">
                <a:latin typeface="Microsoft Sans Serif"/>
                <a:cs typeface="Microsoft Sans Serif"/>
              </a:rPr>
              <a:t> </a:t>
            </a:r>
            <a:endParaRPr sz="4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" y="63449"/>
            <a:ext cx="3051810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Determinants</a:t>
            </a:r>
            <a:r>
              <a:rPr spc="-10" dirty="0"/>
              <a:t> </a:t>
            </a:r>
            <a:r>
              <a:rPr spc="-45" dirty="0"/>
              <a:t>of</a:t>
            </a:r>
            <a:r>
              <a:rPr spc="-10" dirty="0"/>
              <a:t> </a:t>
            </a:r>
            <a:r>
              <a:rPr spc="-40" dirty="0"/>
              <a:t>price</a:t>
            </a:r>
            <a:r>
              <a:rPr spc="-10" dirty="0"/>
              <a:t> </a:t>
            </a:r>
            <a:r>
              <a:rPr spc="-35" dirty="0"/>
              <a:t>elasticity</a:t>
            </a:r>
            <a:r>
              <a:rPr dirty="0"/>
              <a:t> </a:t>
            </a:r>
            <a:r>
              <a:rPr spc="-45" dirty="0"/>
              <a:t>of</a:t>
            </a:r>
            <a:r>
              <a:rPr spc="-5" dirty="0"/>
              <a:t> </a:t>
            </a:r>
            <a:r>
              <a:rPr spc="-40" dirty="0"/>
              <a:t>supply</a:t>
            </a:r>
          </a:p>
        </p:txBody>
      </p:sp>
      <p:sp>
        <p:nvSpPr>
          <p:cNvPr id="3" name="object 3"/>
          <p:cNvSpPr/>
          <p:nvPr/>
        </p:nvSpPr>
        <p:spPr>
          <a:xfrm>
            <a:off x="2967354" y="324929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6729" y="325310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480"/>
                </a:moveTo>
                <a:lnTo>
                  <a:pt x="43180" y="30480"/>
                </a:lnTo>
                <a:lnTo>
                  <a:pt x="43180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ln w="5060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45154" y="324929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242310" y="3240414"/>
            <a:ext cx="203200" cy="55880"/>
            <a:chOff x="3242310" y="3240414"/>
            <a:chExt cx="203200" cy="55880"/>
          </a:xfrm>
        </p:grpSpPr>
        <p:sp>
          <p:nvSpPr>
            <p:cNvPr id="7" name="object 7"/>
            <p:cNvSpPr/>
            <p:nvPr/>
          </p:nvSpPr>
          <p:spPr>
            <a:xfrm>
              <a:off x="3305175" y="3242944"/>
              <a:ext cx="63500" cy="50800"/>
            </a:xfrm>
            <a:custGeom>
              <a:avLst/>
              <a:gdLst/>
              <a:ahLst/>
              <a:cxnLst/>
              <a:rect l="l" t="t" r="r" b="b"/>
              <a:pathLst>
                <a:path w="63500" h="50800">
                  <a:moveTo>
                    <a:pt x="0" y="50800"/>
                  </a:moveTo>
                  <a:lnTo>
                    <a:pt x="43179" y="50800"/>
                  </a:lnTo>
                  <a:lnTo>
                    <a:pt x="43179" y="20320"/>
                  </a:lnTo>
                  <a:lnTo>
                    <a:pt x="0" y="20320"/>
                  </a:lnTo>
                  <a:lnTo>
                    <a:pt x="0" y="50800"/>
                  </a:lnTo>
                  <a:close/>
                </a:path>
                <a:path w="63500" h="50800">
                  <a:moveTo>
                    <a:pt x="10160" y="20320"/>
                  </a:moveTo>
                  <a:lnTo>
                    <a:pt x="10160" y="10160"/>
                  </a:lnTo>
                  <a:lnTo>
                    <a:pt x="53339" y="10160"/>
                  </a:lnTo>
                  <a:lnTo>
                    <a:pt x="53339" y="40640"/>
                  </a:lnTo>
                  <a:lnTo>
                    <a:pt x="43179" y="40640"/>
                  </a:lnTo>
                </a:path>
                <a:path w="63500" h="50800">
                  <a:moveTo>
                    <a:pt x="20320" y="10160"/>
                  </a:moveTo>
                  <a:lnTo>
                    <a:pt x="20320" y="0"/>
                  </a:lnTo>
                  <a:lnTo>
                    <a:pt x="63500" y="0"/>
                  </a:lnTo>
                  <a:lnTo>
                    <a:pt x="63500" y="30480"/>
                  </a:lnTo>
                  <a:lnTo>
                    <a:pt x="53339" y="30480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42310" y="324929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517900" y="3239148"/>
            <a:ext cx="203200" cy="58419"/>
            <a:chOff x="3517900" y="3239148"/>
            <a:chExt cx="203200" cy="58419"/>
          </a:xfrm>
        </p:grpSpPr>
        <p:sp>
          <p:nvSpPr>
            <p:cNvPr id="10" name="object 10"/>
            <p:cNvSpPr/>
            <p:nvPr/>
          </p:nvSpPr>
          <p:spPr>
            <a:xfrm>
              <a:off x="3606800" y="325564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7900" y="324929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4100" y="324294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792854" y="3239148"/>
            <a:ext cx="203200" cy="58419"/>
            <a:chOff x="3792854" y="3239148"/>
            <a:chExt cx="203200" cy="58419"/>
          </a:xfrm>
        </p:grpSpPr>
        <p:sp>
          <p:nvSpPr>
            <p:cNvPr id="14" name="object 14"/>
            <p:cNvSpPr/>
            <p:nvPr/>
          </p:nvSpPr>
          <p:spPr>
            <a:xfrm>
              <a:off x="3869054" y="324294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92854" y="324929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69054" y="328104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4145279" y="324294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2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326264" y="3240414"/>
            <a:ext cx="238760" cy="57150"/>
            <a:chOff x="4326264" y="3240414"/>
            <a:chExt cx="238760" cy="57150"/>
          </a:xfrm>
        </p:grpSpPr>
        <p:sp>
          <p:nvSpPr>
            <p:cNvPr id="19" name="object 19"/>
            <p:cNvSpPr/>
            <p:nvPr/>
          </p:nvSpPr>
          <p:spPr>
            <a:xfrm>
              <a:off x="4451350" y="327342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19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23410" y="3246754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479" y="15239"/>
                  </a:moveTo>
                  <a:lnTo>
                    <a:pt x="30479" y="6985"/>
                  </a:lnTo>
                  <a:lnTo>
                    <a:pt x="23494" y="0"/>
                  </a:lnTo>
                  <a:lnTo>
                    <a:pt x="15239" y="0"/>
                  </a:lnTo>
                  <a:lnTo>
                    <a:pt x="6985" y="0"/>
                  </a:lnTo>
                  <a:lnTo>
                    <a:pt x="0" y="6985"/>
                  </a:lnTo>
                  <a:lnTo>
                    <a:pt x="0" y="15239"/>
                  </a:lnTo>
                  <a:lnTo>
                    <a:pt x="0" y="23494"/>
                  </a:lnTo>
                  <a:lnTo>
                    <a:pt x="6985" y="30480"/>
                  </a:lnTo>
                  <a:lnTo>
                    <a:pt x="15239" y="30480"/>
                  </a:lnTo>
                  <a:lnTo>
                    <a:pt x="23494" y="30480"/>
                  </a:lnTo>
                  <a:lnTo>
                    <a:pt x="30479" y="23494"/>
                  </a:lnTo>
                  <a:lnTo>
                    <a:pt x="30479" y="15239"/>
                  </a:lnTo>
                  <a:close/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28795" y="3242944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39" y="50800"/>
                  </a:moveTo>
                  <a:lnTo>
                    <a:pt x="50164" y="48895"/>
                  </a:lnTo>
                  <a:lnTo>
                    <a:pt x="58419" y="43180"/>
                  </a:lnTo>
                  <a:lnTo>
                    <a:pt x="63500" y="35560"/>
                  </a:lnTo>
                  <a:lnTo>
                    <a:pt x="66039" y="25400"/>
                  </a:lnTo>
                  <a:lnTo>
                    <a:pt x="63500" y="15875"/>
                  </a:lnTo>
                  <a:lnTo>
                    <a:pt x="58419" y="7620"/>
                  </a:lnTo>
                  <a:lnTo>
                    <a:pt x="50164" y="1905"/>
                  </a:lnTo>
                  <a:lnTo>
                    <a:pt x="40639" y="0"/>
                  </a:lnTo>
                  <a:lnTo>
                    <a:pt x="30479" y="1905"/>
                  </a:lnTo>
                  <a:lnTo>
                    <a:pt x="22225" y="7620"/>
                  </a:lnTo>
                  <a:lnTo>
                    <a:pt x="17144" y="15875"/>
                  </a:lnTo>
                  <a:lnTo>
                    <a:pt x="15239" y="25400"/>
                  </a:lnTo>
                </a:path>
                <a:path w="233679" h="50800">
                  <a:moveTo>
                    <a:pt x="30479" y="17780"/>
                  </a:moveTo>
                  <a:lnTo>
                    <a:pt x="15239" y="30480"/>
                  </a:lnTo>
                  <a:lnTo>
                    <a:pt x="0" y="17780"/>
                  </a:lnTo>
                </a:path>
                <a:path w="233679" h="50800">
                  <a:moveTo>
                    <a:pt x="193039" y="50800"/>
                  </a:moveTo>
                  <a:lnTo>
                    <a:pt x="182879" y="48895"/>
                  </a:lnTo>
                  <a:lnTo>
                    <a:pt x="174625" y="43180"/>
                  </a:lnTo>
                  <a:lnTo>
                    <a:pt x="169544" y="35560"/>
                  </a:lnTo>
                  <a:lnTo>
                    <a:pt x="167639" y="25400"/>
                  </a:lnTo>
                  <a:lnTo>
                    <a:pt x="169544" y="15875"/>
                  </a:lnTo>
                  <a:lnTo>
                    <a:pt x="174625" y="7620"/>
                  </a:lnTo>
                  <a:lnTo>
                    <a:pt x="182879" y="1905"/>
                  </a:lnTo>
                  <a:lnTo>
                    <a:pt x="193039" y="0"/>
                  </a:lnTo>
                  <a:lnTo>
                    <a:pt x="202564" y="1905"/>
                  </a:lnTo>
                  <a:lnTo>
                    <a:pt x="210819" y="7620"/>
                  </a:lnTo>
                  <a:lnTo>
                    <a:pt x="215900" y="15875"/>
                  </a:lnTo>
                  <a:lnTo>
                    <a:pt x="218439" y="25400"/>
                  </a:lnTo>
                </a:path>
                <a:path w="233679" h="50800">
                  <a:moveTo>
                    <a:pt x="233679" y="17780"/>
                  </a:moveTo>
                  <a:lnTo>
                    <a:pt x="218439" y="30480"/>
                  </a:lnTo>
                  <a:lnTo>
                    <a:pt x="203200" y="17780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-12700" y="319785"/>
            <a:ext cx="2188845" cy="2357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165"/>
              </a:lnSpc>
              <a:spcBef>
                <a:spcPts val="105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65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427355" marR="180340">
              <a:lnSpc>
                <a:spcPct val="126400"/>
              </a:lnSpc>
              <a:spcBef>
                <a:spcPts val="515"/>
              </a:spcBef>
            </a:pPr>
            <a:r>
              <a:rPr sz="1100" spc="-35" dirty="0">
                <a:latin typeface="Microsoft Sans Serif"/>
                <a:cs typeface="Microsoft Sans Serif"/>
              </a:rPr>
              <a:t>Length</a:t>
            </a:r>
            <a:r>
              <a:rPr sz="1100" spc="-1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of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time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adjustment 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Availability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5" dirty="0">
                <a:latin typeface="Microsoft Sans Serif"/>
                <a:cs typeface="Microsoft Sans Serif"/>
              </a:rPr>
              <a:t>of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inputs 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Technology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427355" marR="5080">
              <a:lnSpc>
                <a:spcPct val="123900"/>
              </a:lnSpc>
              <a:spcBef>
                <a:spcPts val="25"/>
              </a:spcBef>
            </a:pPr>
            <a:r>
              <a:rPr sz="1100" spc="5" dirty="0">
                <a:latin typeface="Microsoft Sans Serif"/>
                <a:cs typeface="Microsoft Sans Serif"/>
              </a:rPr>
              <a:t>The </a:t>
            </a:r>
            <a:r>
              <a:rPr sz="1100" spc="-5" dirty="0">
                <a:latin typeface="Microsoft Sans Serif"/>
                <a:cs typeface="Microsoft Sans Serif"/>
              </a:rPr>
              <a:t>number </a:t>
            </a:r>
            <a:r>
              <a:rPr sz="1100" dirty="0">
                <a:latin typeface="Microsoft Sans Serif"/>
                <a:cs typeface="Microsoft Sans Serif"/>
              </a:rPr>
              <a:t>of </a:t>
            </a:r>
            <a:r>
              <a:rPr sz="1100" spc="-5" dirty="0">
                <a:latin typeface="Microsoft Sans Serif"/>
                <a:cs typeface="Microsoft Sans Serif"/>
              </a:rPr>
              <a:t>markets 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Weather</a:t>
            </a:r>
            <a:r>
              <a:rPr sz="1100" spc="-25" dirty="0">
                <a:latin typeface="Microsoft Sans Serif"/>
                <a:cs typeface="Microsoft Sans Serif"/>
              </a:rPr>
              <a:t> (climatic conditions)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ts val="1175"/>
              </a:lnSpc>
              <a:spcBef>
                <a:spcPts val="340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4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65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</p:txBody>
      </p:sp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670" y="1242567"/>
            <a:ext cx="64770" cy="64769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0670" y="1452117"/>
            <a:ext cx="64770" cy="64769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0670" y="1662302"/>
            <a:ext cx="64770" cy="64769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0670" y="1873122"/>
            <a:ext cx="64770" cy="64769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0670" y="2082672"/>
            <a:ext cx="64770" cy="64769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-12700" y="2685332"/>
            <a:ext cx="59690" cy="53975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ts val="1175"/>
              </a:lnSpc>
              <a:spcBef>
                <a:spcPts val="30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4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5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645"/>
              </a:lnSpc>
            </a:pPr>
            <a:r>
              <a:rPr sz="550" dirty="0">
                <a:latin typeface="Microsoft Sans Serif"/>
                <a:cs typeface="Microsoft Sans Serif"/>
              </a:rPr>
              <a:t> </a:t>
            </a:r>
            <a:endParaRPr sz="550">
              <a:latin typeface="Microsoft Sans Serif"/>
              <a:cs typeface="Microsoft Sans Serif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043553" y="3346357"/>
            <a:ext cx="45720" cy="1117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534915" y="3346357"/>
            <a:ext cx="45720" cy="1117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-12700" y="3396745"/>
            <a:ext cx="41275" cy="914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450" dirty="0">
                <a:latin typeface="Microsoft Sans Serif"/>
                <a:cs typeface="Microsoft Sans Serif"/>
              </a:rPr>
              <a:t> </a:t>
            </a:r>
            <a:endParaRPr sz="4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" y="63449"/>
            <a:ext cx="741045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R</a:t>
            </a:r>
            <a:r>
              <a:rPr spc="-70" dirty="0"/>
              <a:t>e</a:t>
            </a:r>
            <a:r>
              <a:rPr spc="-80" dirty="0"/>
              <a:t>s</a:t>
            </a:r>
            <a:r>
              <a:rPr spc="-95" dirty="0"/>
              <a:t>o</a:t>
            </a:r>
            <a:r>
              <a:rPr spc="-90" dirty="0"/>
              <a:t>u</a:t>
            </a:r>
            <a:r>
              <a:rPr spc="-30" dirty="0"/>
              <a:t>r</a:t>
            </a:r>
            <a:r>
              <a:rPr spc="-75" dirty="0"/>
              <a:t>c</a:t>
            </a:r>
            <a:r>
              <a:rPr spc="-70" dirty="0"/>
              <a:t>e</a:t>
            </a:r>
            <a:r>
              <a:rPr spc="-75" dirty="0"/>
              <a:t>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86605" y="3340404"/>
            <a:ext cx="4572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31867" y="3340404"/>
            <a:ext cx="4572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-12700" y="3392220"/>
            <a:ext cx="4127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dirty="0">
                <a:latin typeface="Microsoft Sans Serif"/>
                <a:cs typeface="Microsoft Sans Serif"/>
              </a:rPr>
              <a:t> </a:t>
            </a:r>
            <a:endParaRPr sz="45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67354" y="32454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46729" y="324929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480"/>
                </a:moveTo>
                <a:lnTo>
                  <a:pt x="43180" y="30480"/>
                </a:lnTo>
                <a:lnTo>
                  <a:pt x="43180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ln w="5060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45154" y="32454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099"/>
                </a:lnTo>
                <a:lnTo>
                  <a:pt x="25400" y="19049"/>
                </a:lnTo>
                <a:lnTo>
                  <a:pt x="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3242310" y="3235969"/>
            <a:ext cx="203200" cy="55880"/>
            <a:chOff x="3242310" y="3235969"/>
            <a:chExt cx="203200" cy="55880"/>
          </a:xfrm>
        </p:grpSpPr>
        <p:sp>
          <p:nvSpPr>
            <p:cNvPr id="10" name="object 10"/>
            <p:cNvSpPr/>
            <p:nvPr/>
          </p:nvSpPr>
          <p:spPr>
            <a:xfrm>
              <a:off x="3305175" y="3238500"/>
              <a:ext cx="63500" cy="50800"/>
            </a:xfrm>
            <a:custGeom>
              <a:avLst/>
              <a:gdLst/>
              <a:ahLst/>
              <a:cxnLst/>
              <a:rect l="l" t="t" r="r" b="b"/>
              <a:pathLst>
                <a:path w="63500" h="50800">
                  <a:moveTo>
                    <a:pt x="0" y="50800"/>
                  </a:moveTo>
                  <a:lnTo>
                    <a:pt x="43179" y="50800"/>
                  </a:lnTo>
                  <a:lnTo>
                    <a:pt x="43179" y="20320"/>
                  </a:lnTo>
                  <a:lnTo>
                    <a:pt x="0" y="20320"/>
                  </a:lnTo>
                  <a:lnTo>
                    <a:pt x="0" y="50800"/>
                  </a:lnTo>
                  <a:close/>
                </a:path>
                <a:path w="63500" h="50800">
                  <a:moveTo>
                    <a:pt x="10160" y="20320"/>
                  </a:moveTo>
                  <a:lnTo>
                    <a:pt x="10160" y="10160"/>
                  </a:lnTo>
                  <a:lnTo>
                    <a:pt x="53339" y="10160"/>
                  </a:lnTo>
                  <a:lnTo>
                    <a:pt x="53339" y="40640"/>
                  </a:lnTo>
                  <a:lnTo>
                    <a:pt x="43179" y="40640"/>
                  </a:lnTo>
                </a:path>
                <a:path w="63500" h="50800">
                  <a:moveTo>
                    <a:pt x="20320" y="10160"/>
                  </a:moveTo>
                  <a:lnTo>
                    <a:pt x="20320" y="0"/>
                  </a:lnTo>
                  <a:lnTo>
                    <a:pt x="63500" y="0"/>
                  </a:lnTo>
                  <a:lnTo>
                    <a:pt x="63500" y="30480"/>
                  </a:lnTo>
                  <a:lnTo>
                    <a:pt x="53339" y="30480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42310" y="3244850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517900" y="3234703"/>
            <a:ext cx="203200" cy="58419"/>
            <a:chOff x="3517900" y="3234703"/>
            <a:chExt cx="203200" cy="58419"/>
          </a:xfrm>
        </p:grpSpPr>
        <p:sp>
          <p:nvSpPr>
            <p:cNvPr id="13" name="object 13"/>
            <p:cNvSpPr/>
            <p:nvPr/>
          </p:nvSpPr>
          <p:spPr>
            <a:xfrm>
              <a:off x="3606800" y="325183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17900" y="3244849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94100" y="3238499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3792854" y="3234703"/>
            <a:ext cx="203200" cy="58419"/>
            <a:chOff x="3792854" y="3234703"/>
            <a:chExt cx="203200" cy="58419"/>
          </a:xfrm>
        </p:grpSpPr>
        <p:sp>
          <p:nvSpPr>
            <p:cNvPr id="17" name="object 17"/>
            <p:cNvSpPr/>
            <p:nvPr/>
          </p:nvSpPr>
          <p:spPr>
            <a:xfrm>
              <a:off x="3869054" y="3238499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792854" y="3244849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69054" y="3276599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4145279" y="323913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699"/>
                </a:moveTo>
                <a:lnTo>
                  <a:pt x="50800" y="12699"/>
                </a:lnTo>
              </a:path>
              <a:path w="50800" h="50800">
                <a:moveTo>
                  <a:pt x="12700" y="25399"/>
                </a:moveTo>
                <a:lnTo>
                  <a:pt x="50800" y="25399"/>
                </a:lnTo>
              </a:path>
              <a:path w="50800" h="50800">
                <a:moveTo>
                  <a:pt x="0" y="38099"/>
                </a:moveTo>
                <a:lnTo>
                  <a:pt x="38100" y="38099"/>
                </a:lnTo>
              </a:path>
              <a:path w="50800" h="50800">
                <a:moveTo>
                  <a:pt x="12700" y="50799"/>
                </a:moveTo>
                <a:lnTo>
                  <a:pt x="50800" y="50799"/>
                </a:lnTo>
              </a:path>
            </a:pathLst>
          </a:custGeom>
          <a:ln w="7592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4326264" y="3235969"/>
            <a:ext cx="238760" cy="57785"/>
            <a:chOff x="4326264" y="3235969"/>
            <a:chExt cx="238760" cy="57785"/>
          </a:xfrm>
        </p:grpSpPr>
        <p:sp>
          <p:nvSpPr>
            <p:cNvPr id="22" name="object 22"/>
            <p:cNvSpPr/>
            <p:nvPr/>
          </p:nvSpPr>
          <p:spPr>
            <a:xfrm>
              <a:off x="4451350" y="3269615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19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23410" y="3242945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479" y="15240"/>
                  </a:moveTo>
                  <a:lnTo>
                    <a:pt x="30479" y="6985"/>
                  </a:lnTo>
                  <a:lnTo>
                    <a:pt x="23494" y="0"/>
                  </a:lnTo>
                  <a:lnTo>
                    <a:pt x="15239" y="0"/>
                  </a:lnTo>
                  <a:lnTo>
                    <a:pt x="6985" y="0"/>
                  </a:lnTo>
                  <a:lnTo>
                    <a:pt x="0" y="6985"/>
                  </a:lnTo>
                  <a:lnTo>
                    <a:pt x="0" y="15240"/>
                  </a:lnTo>
                  <a:lnTo>
                    <a:pt x="0" y="23495"/>
                  </a:lnTo>
                  <a:lnTo>
                    <a:pt x="6985" y="30480"/>
                  </a:lnTo>
                  <a:lnTo>
                    <a:pt x="15239" y="30480"/>
                  </a:lnTo>
                  <a:lnTo>
                    <a:pt x="23494" y="30480"/>
                  </a:lnTo>
                  <a:lnTo>
                    <a:pt x="30479" y="23495"/>
                  </a:lnTo>
                  <a:lnTo>
                    <a:pt x="30479" y="15240"/>
                  </a:lnTo>
                  <a:close/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328795" y="3238500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39" y="50800"/>
                  </a:moveTo>
                  <a:lnTo>
                    <a:pt x="50164" y="48895"/>
                  </a:lnTo>
                  <a:lnTo>
                    <a:pt x="58419" y="43180"/>
                  </a:lnTo>
                  <a:lnTo>
                    <a:pt x="63500" y="34925"/>
                  </a:lnTo>
                  <a:lnTo>
                    <a:pt x="66039" y="25400"/>
                  </a:lnTo>
                  <a:lnTo>
                    <a:pt x="63500" y="15240"/>
                  </a:lnTo>
                  <a:lnTo>
                    <a:pt x="58419" y="6985"/>
                  </a:lnTo>
                  <a:lnTo>
                    <a:pt x="50164" y="1905"/>
                  </a:lnTo>
                  <a:lnTo>
                    <a:pt x="40639" y="0"/>
                  </a:lnTo>
                  <a:lnTo>
                    <a:pt x="30479" y="1905"/>
                  </a:lnTo>
                  <a:lnTo>
                    <a:pt x="22225" y="6985"/>
                  </a:lnTo>
                  <a:lnTo>
                    <a:pt x="17144" y="15240"/>
                  </a:lnTo>
                  <a:lnTo>
                    <a:pt x="15239" y="25400"/>
                  </a:lnTo>
                </a:path>
                <a:path w="233679" h="50800">
                  <a:moveTo>
                    <a:pt x="30479" y="17780"/>
                  </a:moveTo>
                  <a:lnTo>
                    <a:pt x="15239" y="30480"/>
                  </a:lnTo>
                  <a:lnTo>
                    <a:pt x="0" y="17780"/>
                  </a:lnTo>
                </a:path>
                <a:path w="233679" h="50800">
                  <a:moveTo>
                    <a:pt x="193039" y="50800"/>
                  </a:moveTo>
                  <a:lnTo>
                    <a:pt x="182879" y="48895"/>
                  </a:lnTo>
                  <a:lnTo>
                    <a:pt x="174625" y="43180"/>
                  </a:lnTo>
                  <a:lnTo>
                    <a:pt x="169544" y="34925"/>
                  </a:lnTo>
                  <a:lnTo>
                    <a:pt x="167639" y="25400"/>
                  </a:lnTo>
                  <a:lnTo>
                    <a:pt x="169544" y="15240"/>
                  </a:lnTo>
                  <a:lnTo>
                    <a:pt x="174625" y="6985"/>
                  </a:lnTo>
                  <a:lnTo>
                    <a:pt x="182879" y="1905"/>
                  </a:lnTo>
                  <a:lnTo>
                    <a:pt x="193039" y="0"/>
                  </a:lnTo>
                  <a:lnTo>
                    <a:pt x="202564" y="1905"/>
                  </a:lnTo>
                  <a:lnTo>
                    <a:pt x="210819" y="6985"/>
                  </a:lnTo>
                  <a:lnTo>
                    <a:pt x="215900" y="15240"/>
                  </a:lnTo>
                  <a:lnTo>
                    <a:pt x="218439" y="25400"/>
                  </a:lnTo>
                </a:path>
                <a:path w="233679" h="50800">
                  <a:moveTo>
                    <a:pt x="233679" y="17780"/>
                  </a:moveTo>
                  <a:lnTo>
                    <a:pt x="218439" y="30480"/>
                  </a:lnTo>
                  <a:lnTo>
                    <a:pt x="203200" y="17780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-12700" y="319785"/>
            <a:ext cx="4523105" cy="2904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165"/>
              </a:lnSpc>
              <a:spcBef>
                <a:spcPts val="105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45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940"/>
              </a:lnSpc>
            </a:pPr>
            <a:r>
              <a:rPr sz="800" spc="-5" dirty="0">
                <a:latin typeface="Microsoft Sans Serif"/>
                <a:cs typeface="Microsoft Sans Serif"/>
              </a:rPr>
              <a:t> </a:t>
            </a:r>
            <a:endParaRPr sz="800">
              <a:latin typeface="Microsoft Sans Serif"/>
              <a:cs typeface="Microsoft Sans Serif"/>
            </a:endParaRPr>
          </a:p>
          <a:p>
            <a:pPr marL="427355" marR="5080">
              <a:lnSpc>
                <a:spcPct val="101800"/>
              </a:lnSpc>
              <a:spcBef>
                <a:spcPts val="209"/>
              </a:spcBef>
            </a:pPr>
            <a:r>
              <a:rPr sz="1100" spc="-25" dirty="0">
                <a:latin typeface="Microsoft Sans Serif"/>
                <a:cs typeface="Microsoft Sans Serif"/>
              </a:rPr>
              <a:t>Positive </a:t>
            </a:r>
            <a:r>
              <a:rPr sz="1100" spc="-35" dirty="0">
                <a:latin typeface="Microsoft Sans Serif"/>
                <a:cs typeface="Microsoft Sans Serif"/>
              </a:rPr>
              <a:t>economics are </a:t>
            </a:r>
            <a:r>
              <a:rPr sz="1100" spc="-25" dirty="0">
                <a:latin typeface="Microsoft Sans Serif"/>
                <a:cs typeface="Microsoft Sans Serif"/>
              </a:rPr>
              <a:t>analysis strictly limited </a:t>
            </a:r>
            <a:r>
              <a:rPr sz="1100" spc="-30" dirty="0">
                <a:latin typeface="Microsoft Sans Serif"/>
                <a:cs typeface="Microsoft Sans Serif"/>
              </a:rPr>
              <a:t>to making </a:t>
            </a:r>
            <a:r>
              <a:rPr sz="1100" spc="-25" dirty="0">
                <a:latin typeface="Microsoft Sans Serif"/>
                <a:cs typeface="Microsoft Sans Serif"/>
              </a:rPr>
              <a:t>either </a:t>
            </a:r>
            <a:r>
              <a:rPr sz="1100" spc="-30" dirty="0">
                <a:latin typeface="Microsoft Sans Serif"/>
                <a:cs typeface="Microsoft Sans Serif"/>
              </a:rPr>
              <a:t>purely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descriptive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statements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or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scientific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predictions.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427355" marR="117475" algn="just">
              <a:lnSpc>
                <a:spcPct val="101899"/>
              </a:lnSpc>
              <a:spcBef>
                <a:spcPts val="310"/>
              </a:spcBef>
            </a:pPr>
            <a:r>
              <a:rPr sz="1100" spc="-35" dirty="0">
                <a:latin typeface="Microsoft Sans Serif"/>
                <a:cs typeface="Microsoft Sans Serif"/>
              </a:rPr>
              <a:t>Examples: </a:t>
            </a:r>
            <a:r>
              <a:rPr sz="1100" spc="-30" dirty="0">
                <a:latin typeface="Microsoft Sans Serif"/>
                <a:cs typeface="Microsoft Sans Serif"/>
              </a:rPr>
              <a:t>An </a:t>
            </a:r>
            <a:r>
              <a:rPr sz="1100" spc="-25" dirty="0">
                <a:latin typeface="Microsoft Sans Serif"/>
                <a:cs typeface="Microsoft Sans Serif"/>
              </a:rPr>
              <a:t>increase </a:t>
            </a:r>
            <a:r>
              <a:rPr sz="1100" spc="-30" dirty="0">
                <a:latin typeface="Microsoft Sans Serif"/>
                <a:cs typeface="Microsoft Sans Serif"/>
              </a:rPr>
              <a:t>in </a:t>
            </a:r>
            <a:r>
              <a:rPr sz="1100" spc="-25" dirty="0">
                <a:latin typeface="Microsoft Sans Serif"/>
                <a:cs typeface="Microsoft Sans Serif"/>
              </a:rPr>
              <a:t>the </a:t>
            </a:r>
            <a:r>
              <a:rPr sz="1100" spc="-20" dirty="0">
                <a:latin typeface="Microsoft Sans Serif"/>
                <a:cs typeface="Microsoft Sans Serif"/>
              </a:rPr>
              <a:t>price of </a:t>
            </a:r>
            <a:r>
              <a:rPr sz="1100" spc="-30" dirty="0">
                <a:latin typeface="Microsoft Sans Serif"/>
                <a:cs typeface="Microsoft Sans Serif"/>
              </a:rPr>
              <a:t>fuel </a:t>
            </a:r>
            <a:r>
              <a:rPr sz="1100" spc="-25" dirty="0">
                <a:latin typeface="Microsoft Sans Serif"/>
                <a:cs typeface="Microsoft Sans Serif"/>
              </a:rPr>
              <a:t>will </a:t>
            </a:r>
            <a:r>
              <a:rPr sz="1100" spc="-20" dirty="0">
                <a:latin typeface="Microsoft Sans Serif"/>
                <a:cs typeface="Microsoft Sans Serif"/>
              </a:rPr>
              <a:t>lead </a:t>
            </a:r>
            <a:r>
              <a:rPr sz="1100" spc="-30" dirty="0">
                <a:latin typeface="Microsoft Sans Serif"/>
                <a:cs typeface="Microsoft Sans Serif"/>
              </a:rPr>
              <a:t>to </a:t>
            </a:r>
            <a:r>
              <a:rPr sz="1100" spc="-40" dirty="0">
                <a:latin typeface="Microsoft Sans Serif"/>
                <a:cs typeface="Microsoft Sans Serif"/>
              </a:rPr>
              <a:t>an </a:t>
            </a:r>
            <a:r>
              <a:rPr sz="1100" spc="-25" dirty="0">
                <a:latin typeface="Microsoft Sans Serif"/>
                <a:cs typeface="Microsoft Sans Serif"/>
              </a:rPr>
              <a:t>increase </a:t>
            </a:r>
            <a:r>
              <a:rPr sz="1100" spc="-15" dirty="0">
                <a:latin typeface="Microsoft Sans Serif"/>
                <a:cs typeface="Microsoft Sans Serif"/>
              </a:rPr>
              <a:t>in 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prices </a:t>
            </a:r>
            <a:r>
              <a:rPr sz="1100" spc="-20" dirty="0">
                <a:latin typeface="Microsoft Sans Serif"/>
                <a:cs typeface="Microsoft Sans Serif"/>
              </a:rPr>
              <a:t>of </a:t>
            </a:r>
            <a:r>
              <a:rPr sz="1100" spc="-30" dirty="0">
                <a:latin typeface="Microsoft Sans Serif"/>
                <a:cs typeface="Microsoft Sans Serif"/>
              </a:rPr>
              <a:t>commodities. </a:t>
            </a:r>
            <a:r>
              <a:rPr sz="1100" spc="-40" dirty="0">
                <a:latin typeface="Microsoft Sans Serif"/>
                <a:cs typeface="Microsoft Sans Serif"/>
              </a:rPr>
              <a:t>On </a:t>
            </a:r>
            <a:r>
              <a:rPr sz="1100" spc="-35" dirty="0">
                <a:latin typeface="Microsoft Sans Serif"/>
                <a:cs typeface="Microsoft Sans Serif"/>
              </a:rPr>
              <a:t>average, </a:t>
            </a:r>
            <a:r>
              <a:rPr sz="1100" spc="-25" dirty="0">
                <a:latin typeface="Microsoft Sans Serif"/>
                <a:cs typeface="Microsoft Sans Serif"/>
              </a:rPr>
              <a:t>countries </a:t>
            </a:r>
            <a:r>
              <a:rPr sz="1100" spc="-30" dirty="0">
                <a:latin typeface="Microsoft Sans Serif"/>
                <a:cs typeface="Microsoft Sans Serif"/>
              </a:rPr>
              <a:t>in Sub-Sahara </a:t>
            </a:r>
            <a:r>
              <a:rPr sz="1100" spc="-25" dirty="0">
                <a:latin typeface="Microsoft Sans Serif"/>
                <a:cs typeface="Microsoft Sans Serif"/>
              </a:rPr>
              <a:t>Africa </a:t>
            </a:r>
            <a:r>
              <a:rPr sz="1100" spc="-2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have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higher inflationary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rate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than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those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in Europe.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427355" marR="142875">
              <a:lnSpc>
                <a:spcPct val="102800"/>
              </a:lnSpc>
              <a:spcBef>
                <a:spcPts val="305"/>
              </a:spcBef>
            </a:pPr>
            <a:r>
              <a:rPr sz="1100" spc="-65" dirty="0">
                <a:latin typeface="Microsoft Sans Serif"/>
                <a:cs typeface="Microsoft Sans Serif"/>
              </a:rPr>
              <a:t>Normative</a:t>
            </a:r>
            <a:r>
              <a:rPr sz="1100" spc="-6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economics</a:t>
            </a:r>
            <a:r>
              <a:rPr sz="1100" spc="-6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are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analysis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involving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value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judgments</a:t>
            </a:r>
            <a:r>
              <a:rPr sz="1100" spc="-60" dirty="0">
                <a:latin typeface="Microsoft Sans Serif"/>
                <a:cs typeface="Microsoft Sans Serif"/>
              </a:rPr>
              <a:t> about 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economic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policies.</a:t>
            </a:r>
            <a:r>
              <a:rPr sz="1100" spc="9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This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is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a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statement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of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what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ought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to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be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or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what 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some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people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think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it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should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be.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427355" marR="102235">
              <a:lnSpc>
                <a:spcPct val="102800"/>
              </a:lnSpc>
              <a:spcBef>
                <a:spcPts val="275"/>
              </a:spcBef>
            </a:pPr>
            <a:r>
              <a:rPr sz="1100" spc="-35" dirty="0">
                <a:latin typeface="Microsoft Sans Serif"/>
                <a:cs typeface="Microsoft Sans Serif"/>
              </a:rPr>
              <a:t>Examples: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National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debt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ought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to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reduce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since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government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have 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reduced </a:t>
            </a:r>
            <a:r>
              <a:rPr sz="1100" spc="-30" dirty="0">
                <a:latin typeface="Microsoft Sans Serif"/>
                <a:cs typeface="Microsoft Sans Serif"/>
              </a:rPr>
              <a:t>expenditure. </a:t>
            </a:r>
            <a:r>
              <a:rPr sz="1100" spc="-35" dirty="0">
                <a:latin typeface="Microsoft Sans Serif"/>
                <a:cs typeface="Microsoft Sans Serif"/>
              </a:rPr>
              <a:t>Ghana must </a:t>
            </a:r>
            <a:r>
              <a:rPr sz="1100" spc="-30" dirty="0">
                <a:latin typeface="Microsoft Sans Serif"/>
                <a:cs typeface="Microsoft Sans Serif"/>
              </a:rPr>
              <a:t>be </a:t>
            </a:r>
            <a:r>
              <a:rPr sz="1100" spc="-25" dirty="0">
                <a:latin typeface="Microsoft Sans Serif"/>
                <a:cs typeface="Microsoft Sans Serif"/>
              </a:rPr>
              <a:t>self sufficient </a:t>
            </a:r>
            <a:r>
              <a:rPr sz="1100" spc="-15" dirty="0">
                <a:latin typeface="Microsoft Sans Serif"/>
                <a:cs typeface="Microsoft Sans Serif"/>
              </a:rPr>
              <a:t>in </a:t>
            </a:r>
            <a:r>
              <a:rPr sz="1100" spc="-35" dirty="0">
                <a:latin typeface="Microsoft Sans Serif"/>
                <a:cs typeface="Microsoft Sans Serif"/>
              </a:rPr>
              <a:t>food </a:t>
            </a:r>
            <a:r>
              <a:rPr sz="1100" spc="-30" dirty="0">
                <a:latin typeface="Microsoft Sans Serif"/>
                <a:cs typeface="Microsoft Sans Serif"/>
              </a:rPr>
              <a:t>since </a:t>
            </a:r>
            <a:r>
              <a:rPr sz="1100" spc="-25" dirty="0">
                <a:latin typeface="Microsoft Sans Serif"/>
                <a:cs typeface="Microsoft Sans Serif"/>
              </a:rPr>
              <a:t>the </a:t>
            </a:r>
            <a:r>
              <a:rPr sz="1100" spc="-2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country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endowed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with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abundant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fertile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land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ts val="1165"/>
              </a:lnSpc>
              <a:spcBef>
                <a:spcPts val="50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55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070"/>
              </a:lnSpc>
            </a:pPr>
            <a:r>
              <a:rPr sz="900" dirty="0">
                <a:latin typeface="Microsoft Sans Serif"/>
                <a:cs typeface="Microsoft Sans Serif"/>
              </a:rPr>
              <a:t> 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-12700" y="3273044"/>
            <a:ext cx="5969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</p:txBody>
      </p:sp>
      <p:pic>
        <p:nvPicPr>
          <p:cNvPr id="27" name="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670" y="847597"/>
            <a:ext cx="64770" cy="64769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670" y="1228978"/>
            <a:ext cx="64770" cy="64769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670" y="1782317"/>
            <a:ext cx="64770" cy="64770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670" y="2334996"/>
            <a:ext cx="64770" cy="64769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" y="63449"/>
            <a:ext cx="2684780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Background</a:t>
            </a:r>
            <a:r>
              <a:rPr spc="-25" dirty="0"/>
              <a:t> </a:t>
            </a:r>
            <a:r>
              <a:rPr spc="-40" dirty="0"/>
              <a:t>to</a:t>
            </a:r>
            <a:r>
              <a:rPr spc="-20" dirty="0"/>
              <a:t> </a:t>
            </a:r>
            <a:r>
              <a:rPr spc="-50" dirty="0"/>
              <a:t>Consumer</a:t>
            </a:r>
            <a:r>
              <a:rPr spc="-15" dirty="0"/>
              <a:t> </a:t>
            </a:r>
            <a:r>
              <a:rPr spc="-40" dirty="0"/>
              <a:t>behaviour</a:t>
            </a:r>
          </a:p>
        </p:txBody>
      </p:sp>
      <p:sp>
        <p:nvSpPr>
          <p:cNvPr id="3" name="object 3"/>
          <p:cNvSpPr/>
          <p:nvPr/>
        </p:nvSpPr>
        <p:spPr>
          <a:xfrm>
            <a:off x="2967354" y="324611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6729" y="324992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480"/>
                </a:moveTo>
                <a:lnTo>
                  <a:pt x="43180" y="30480"/>
                </a:lnTo>
                <a:lnTo>
                  <a:pt x="43180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ln w="5060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45154" y="324611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242310" y="3236604"/>
            <a:ext cx="203200" cy="55880"/>
            <a:chOff x="3242310" y="3236604"/>
            <a:chExt cx="203200" cy="55880"/>
          </a:xfrm>
        </p:grpSpPr>
        <p:sp>
          <p:nvSpPr>
            <p:cNvPr id="7" name="object 7"/>
            <p:cNvSpPr/>
            <p:nvPr/>
          </p:nvSpPr>
          <p:spPr>
            <a:xfrm>
              <a:off x="3305175" y="3239134"/>
              <a:ext cx="63500" cy="50800"/>
            </a:xfrm>
            <a:custGeom>
              <a:avLst/>
              <a:gdLst/>
              <a:ahLst/>
              <a:cxnLst/>
              <a:rect l="l" t="t" r="r" b="b"/>
              <a:pathLst>
                <a:path w="63500" h="50800">
                  <a:moveTo>
                    <a:pt x="0" y="50799"/>
                  </a:moveTo>
                  <a:lnTo>
                    <a:pt x="43179" y="50799"/>
                  </a:lnTo>
                  <a:lnTo>
                    <a:pt x="43179" y="20319"/>
                  </a:lnTo>
                  <a:lnTo>
                    <a:pt x="0" y="20319"/>
                  </a:lnTo>
                  <a:lnTo>
                    <a:pt x="0" y="50799"/>
                  </a:lnTo>
                  <a:close/>
                </a:path>
                <a:path w="63500" h="50800">
                  <a:moveTo>
                    <a:pt x="10160" y="20319"/>
                  </a:moveTo>
                  <a:lnTo>
                    <a:pt x="10160" y="10159"/>
                  </a:lnTo>
                  <a:lnTo>
                    <a:pt x="53339" y="10159"/>
                  </a:lnTo>
                  <a:lnTo>
                    <a:pt x="53339" y="40639"/>
                  </a:lnTo>
                  <a:lnTo>
                    <a:pt x="43179" y="40639"/>
                  </a:lnTo>
                </a:path>
                <a:path w="63500" h="50800">
                  <a:moveTo>
                    <a:pt x="20320" y="10159"/>
                  </a:moveTo>
                  <a:lnTo>
                    <a:pt x="20320" y="0"/>
                  </a:lnTo>
                  <a:lnTo>
                    <a:pt x="63500" y="0"/>
                  </a:lnTo>
                  <a:lnTo>
                    <a:pt x="63500" y="30479"/>
                  </a:lnTo>
                  <a:lnTo>
                    <a:pt x="53339" y="30479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42310" y="32454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49"/>
                  </a:lnTo>
                  <a:lnTo>
                    <a:pt x="25400" y="38099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099"/>
                  </a:lnTo>
                  <a:lnTo>
                    <a:pt x="203200" y="19049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517900" y="3235338"/>
            <a:ext cx="203200" cy="58419"/>
            <a:chOff x="3517900" y="3235338"/>
            <a:chExt cx="203200" cy="58419"/>
          </a:xfrm>
        </p:grpSpPr>
        <p:sp>
          <p:nvSpPr>
            <p:cNvPr id="10" name="object 10"/>
            <p:cNvSpPr/>
            <p:nvPr/>
          </p:nvSpPr>
          <p:spPr>
            <a:xfrm>
              <a:off x="3606800" y="3252469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7900" y="32454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49"/>
                  </a:lnTo>
                  <a:lnTo>
                    <a:pt x="25400" y="38099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099"/>
                  </a:lnTo>
                  <a:lnTo>
                    <a:pt x="203200" y="19049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4100" y="323913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399"/>
                  </a:moveTo>
                  <a:lnTo>
                    <a:pt x="50800" y="25399"/>
                  </a:lnTo>
                </a:path>
                <a:path w="50800" h="50800">
                  <a:moveTo>
                    <a:pt x="0" y="38099"/>
                  </a:moveTo>
                  <a:lnTo>
                    <a:pt x="38100" y="38099"/>
                  </a:lnTo>
                </a:path>
                <a:path w="50800" h="50800">
                  <a:moveTo>
                    <a:pt x="12700" y="50799"/>
                  </a:moveTo>
                  <a:lnTo>
                    <a:pt x="50800" y="50799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792854" y="3235338"/>
            <a:ext cx="203200" cy="58419"/>
            <a:chOff x="3792854" y="3235338"/>
            <a:chExt cx="203200" cy="58419"/>
          </a:xfrm>
        </p:grpSpPr>
        <p:sp>
          <p:nvSpPr>
            <p:cNvPr id="14" name="object 14"/>
            <p:cNvSpPr/>
            <p:nvPr/>
          </p:nvSpPr>
          <p:spPr>
            <a:xfrm>
              <a:off x="3869054" y="323913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699"/>
                  </a:moveTo>
                  <a:lnTo>
                    <a:pt x="50800" y="12699"/>
                  </a:lnTo>
                </a:path>
                <a:path w="50800" h="25400">
                  <a:moveTo>
                    <a:pt x="12700" y="25399"/>
                  </a:moveTo>
                  <a:lnTo>
                    <a:pt x="50800" y="25399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92854" y="32454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49"/>
                  </a:lnTo>
                  <a:lnTo>
                    <a:pt x="25400" y="38099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099"/>
                  </a:lnTo>
                  <a:lnTo>
                    <a:pt x="203200" y="19049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69054" y="327723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4145279" y="323976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2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326264" y="3236604"/>
            <a:ext cx="238760" cy="57785"/>
            <a:chOff x="4326264" y="3236604"/>
            <a:chExt cx="238760" cy="57785"/>
          </a:xfrm>
        </p:grpSpPr>
        <p:sp>
          <p:nvSpPr>
            <p:cNvPr id="19" name="object 19"/>
            <p:cNvSpPr/>
            <p:nvPr/>
          </p:nvSpPr>
          <p:spPr>
            <a:xfrm>
              <a:off x="4451350" y="3270249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19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23410" y="324357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479" y="15239"/>
                  </a:moveTo>
                  <a:lnTo>
                    <a:pt x="30479" y="6985"/>
                  </a:lnTo>
                  <a:lnTo>
                    <a:pt x="23494" y="0"/>
                  </a:lnTo>
                  <a:lnTo>
                    <a:pt x="15239" y="0"/>
                  </a:lnTo>
                  <a:lnTo>
                    <a:pt x="6985" y="0"/>
                  </a:lnTo>
                  <a:lnTo>
                    <a:pt x="0" y="6985"/>
                  </a:lnTo>
                  <a:lnTo>
                    <a:pt x="0" y="15239"/>
                  </a:lnTo>
                  <a:lnTo>
                    <a:pt x="0" y="23494"/>
                  </a:lnTo>
                  <a:lnTo>
                    <a:pt x="6985" y="30480"/>
                  </a:lnTo>
                  <a:lnTo>
                    <a:pt x="15239" y="30480"/>
                  </a:lnTo>
                  <a:lnTo>
                    <a:pt x="23494" y="30480"/>
                  </a:lnTo>
                  <a:lnTo>
                    <a:pt x="30479" y="23494"/>
                  </a:lnTo>
                  <a:lnTo>
                    <a:pt x="30479" y="15239"/>
                  </a:lnTo>
                  <a:close/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28795" y="3239134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39" y="50799"/>
                  </a:moveTo>
                  <a:lnTo>
                    <a:pt x="50164" y="48894"/>
                  </a:lnTo>
                  <a:lnTo>
                    <a:pt x="58419" y="43179"/>
                  </a:lnTo>
                  <a:lnTo>
                    <a:pt x="63500" y="34924"/>
                  </a:lnTo>
                  <a:lnTo>
                    <a:pt x="66039" y="25399"/>
                  </a:lnTo>
                  <a:lnTo>
                    <a:pt x="63500" y="15239"/>
                  </a:lnTo>
                  <a:lnTo>
                    <a:pt x="58419" y="7619"/>
                  </a:lnTo>
                  <a:lnTo>
                    <a:pt x="50164" y="1904"/>
                  </a:lnTo>
                  <a:lnTo>
                    <a:pt x="40639" y="0"/>
                  </a:lnTo>
                  <a:lnTo>
                    <a:pt x="30479" y="1904"/>
                  </a:lnTo>
                  <a:lnTo>
                    <a:pt x="22225" y="7619"/>
                  </a:lnTo>
                  <a:lnTo>
                    <a:pt x="17144" y="15239"/>
                  </a:lnTo>
                  <a:lnTo>
                    <a:pt x="15239" y="25399"/>
                  </a:lnTo>
                </a:path>
                <a:path w="233679" h="50800">
                  <a:moveTo>
                    <a:pt x="30479" y="17779"/>
                  </a:moveTo>
                  <a:lnTo>
                    <a:pt x="15239" y="30479"/>
                  </a:lnTo>
                  <a:lnTo>
                    <a:pt x="0" y="17779"/>
                  </a:lnTo>
                </a:path>
                <a:path w="233679" h="50800">
                  <a:moveTo>
                    <a:pt x="193039" y="50799"/>
                  </a:moveTo>
                  <a:lnTo>
                    <a:pt x="182879" y="48894"/>
                  </a:lnTo>
                  <a:lnTo>
                    <a:pt x="174625" y="43179"/>
                  </a:lnTo>
                  <a:lnTo>
                    <a:pt x="169544" y="34924"/>
                  </a:lnTo>
                  <a:lnTo>
                    <a:pt x="167639" y="25399"/>
                  </a:lnTo>
                  <a:lnTo>
                    <a:pt x="169544" y="15239"/>
                  </a:lnTo>
                  <a:lnTo>
                    <a:pt x="174625" y="7619"/>
                  </a:lnTo>
                  <a:lnTo>
                    <a:pt x="182879" y="1904"/>
                  </a:lnTo>
                  <a:lnTo>
                    <a:pt x="193039" y="0"/>
                  </a:lnTo>
                  <a:lnTo>
                    <a:pt x="202564" y="1904"/>
                  </a:lnTo>
                  <a:lnTo>
                    <a:pt x="210819" y="7619"/>
                  </a:lnTo>
                  <a:lnTo>
                    <a:pt x="215900" y="15239"/>
                  </a:lnTo>
                  <a:lnTo>
                    <a:pt x="218439" y="25399"/>
                  </a:lnTo>
                </a:path>
                <a:path w="233679" h="50800">
                  <a:moveTo>
                    <a:pt x="233679" y="17779"/>
                  </a:moveTo>
                  <a:lnTo>
                    <a:pt x="218439" y="30479"/>
                  </a:lnTo>
                  <a:lnTo>
                    <a:pt x="203200" y="17779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-12700" y="319785"/>
            <a:ext cx="4521200" cy="2363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165"/>
              </a:lnSpc>
              <a:spcBef>
                <a:spcPts val="105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5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485"/>
              </a:lnSpc>
            </a:pPr>
            <a:r>
              <a:rPr sz="1250" dirty="0">
                <a:latin typeface="Microsoft Sans Serif"/>
                <a:cs typeface="Microsoft Sans Serif"/>
              </a:rPr>
              <a:t> </a:t>
            </a:r>
            <a:endParaRPr sz="1250">
              <a:latin typeface="Microsoft Sans Serif"/>
              <a:cs typeface="Microsoft Sans Serif"/>
            </a:endParaRPr>
          </a:p>
          <a:p>
            <a:pPr marL="427355" marR="41275">
              <a:lnSpc>
                <a:spcPct val="101899"/>
              </a:lnSpc>
              <a:spcBef>
                <a:spcPts val="210"/>
              </a:spcBef>
            </a:pPr>
            <a:r>
              <a:rPr sz="1100" spc="-45" dirty="0">
                <a:latin typeface="Microsoft Sans Serif"/>
                <a:cs typeface="Microsoft Sans Serif"/>
              </a:rPr>
              <a:t>When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p</a:t>
            </a:r>
            <a:r>
              <a:rPr sz="1100" spc="-35" dirty="0">
                <a:latin typeface="Microsoft Sans Serif"/>
                <a:cs typeface="Microsoft Sans Serif"/>
              </a:rPr>
              <a:t>r</a:t>
            </a:r>
            <a:r>
              <a:rPr sz="1100" spc="-20" dirty="0">
                <a:latin typeface="Microsoft Sans Serif"/>
                <a:cs typeface="Microsoft Sans Serif"/>
              </a:rPr>
              <a:t>ic</a:t>
            </a:r>
            <a:r>
              <a:rPr sz="1100" spc="-40" dirty="0">
                <a:latin typeface="Microsoft Sans Serif"/>
                <a:cs typeface="Microsoft Sans Serif"/>
              </a:rPr>
              <a:t>e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o</a:t>
            </a:r>
            <a:r>
              <a:rPr sz="1100" dirty="0">
                <a:latin typeface="Microsoft Sans Serif"/>
                <a:cs typeface="Microsoft Sans Serif"/>
              </a:rPr>
              <a:t>f</a:t>
            </a:r>
            <a:r>
              <a:rPr sz="1100" spc="-30" dirty="0">
                <a:latin typeface="Microsoft Sans Serif"/>
                <a:cs typeface="Microsoft Sans Serif"/>
              </a:rPr>
              <a:t> c</a:t>
            </a:r>
            <a:r>
              <a:rPr sz="1100" spc="-50" dirty="0">
                <a:latin typeface="Microsoft Sans Serif"/>
                <a:cs typeface="Microsoft Sans Serif"/>
              </a:rPr>
              <a:t>om</a:t>
            </a:r>
            <a:r>
              <a:rPr sz="1100" spc="-35" dirty="0">
                <a:latin typeface="Microsoft Sans Serif"/>
                <a:cs typeface="Microsoft Sans Serif"/>
              </a:rPr>
              <a:t>m</a:t>
            </a:r>
            <a:r>
              <a:rPr sz="1100" spc="-40" dirty="0">
                <a:latin typeface="Microsoft Sans Serif"/>
                <a:cs typeface="Microsoft Sans Serif"/>
              </a:rPr>
              <a:t>od</a:t>
            </a:r>
            <a:r>
              <a:rPr sz="1100" spc="-20" dirty="0">
                <a:latin typeface="Microsoft Sans Serif"/>
                <a:cs typeface="Microsoft Sans Serif"/>
              </a:rPr>
              <a:t>ity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i</a:t>
            </a:r>
            <a:r>
              <a:rPr sz="1100" spc="-40" dirty="0">
                <a:latin typeface="Microsoft Sans Serif"/>
                <a:cs typeface="Microsoft Sans Serif"/>
              </a:rPr>
              <a:t>n</a:t>
            </a:r>
            <a:r>
              <a:rPr sz="1100" spc="-30" dirty="0">
                <a:latin typeface="Microsoft Sans Serif"/>
                <a:cs typeface="Microsoft Sans Serif"/>
              </a:rPr>
              <a:t>c</a:t>
            </a:r>
            <a:r>
              <a:rPr sz="1100" spc="-15" dirty="0">
                <a:latin typeface="Microsoft Sans Serif"/>
                <a:cs typeface="Microsoft Sans Serif"/>
              </a:rPr>
              <a:t>r</a:t>
            </a:r>
            <a:r>
              <a:rPr sz="1100" spc="-40" dirty="0">
                <a:latin typeface="Microsoft Sans Serif"/>
                <a:cs typeface="Microsoft Sans Serif"/>
              </a:rPr>
              <a:t>ea</a:t>
            </a:r>
            <a:r>
              <a:rPr sz="1100" spc="-30" dirty="0">
                <a:latin typeface="Microsoft Sans Serif"/>
                <a:cs typeface="Microsoft Sans Serif"/>
              </a:rPr>
              <a:t>s</a:t>
            </a:r>
            <a:r>
              <a:rPr sz="1100" spc="-40" dirty="0">
                <a:latin typeface="Microsoft Sans Serif"/>
                <a:cs typeface="Microsoft Sans Serif"/>
              </a:rPr>
              <a:t>e</a:t>
            </a:r>
            <a:r>
              <a:rPr sz="1100" spc="-30" dirty="0">
                <a:latin typeface="Microsoft Sans Serif"/>
                <a:cs typeface="Microsoft Sans Serif"/>
              </a:rPr>
              <a:t>s</a:t>
            </a:r>
            <a:r>
              <a:rPr sz="1100" spc="5" dirty="0">
                <a:latin typeface="Microsoft Sans Serif"/>
                <a:cs typeface="Microsoft Sans Serif"/>
              </a:rPr>
              <a:t>,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d</a:t>
            </a:r>
            <a:r>
              <a:rPr sz="1100" spc="-15" dirty="0">
                <a:latin typeface="Microsoft Sans Serif"/>
                <a:cs typeface="Microsoft Sans Serif"/>
              </a:rPr>
              <a:t>e</a:t>
            </a:r>
            <a:r>
              <a:rPr sz="1100" spc="-45" dirty="0">
                <a:latin typeface="Microsoft Sans Serif"/>
                <a:cs typeface="Microsoft Sans Serif"/>
              </a:rPr>
              <a:t>man</a:t>
            </a:r>
            <a:r>
              <a:rPr sz="1100" spc="-15" dirty="0">
                <a:latin typeface="Microsoft Sans Serif"/>
                <a:cs typeface="Microsoft Sans Serif"/>
              </a:rPr>
              <a:t>d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o</a:t>
            </a:r>
            <a:r>
              <a:rPr sz="1100" dirty="0">
                <a:latin typeface="Microsoft Sans Serif"/>
                <a:cs typeface="Microsoft Sans Serif"/>
              </a:rPr>
              <a:t>f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t</a:t>
            </a:r>
            <a:r>
              <a:rPr sz="1100" spc="-40" dirty="0">
                <a:latin typeface="Microsoft Sans Serif"/>
                <a:cs typeface="Microsoft Sans Serif"/>
              </a:rPr>
              <a:t>h</a:t>
            </a:r>
            <a:r>
              <a:rPr sz="1100" spc="-15" dirty="0">
                <a:latin typeface="Microsoft Sans Serif"/>
                <a:cs typeface="Microsoft Sans Serif"/>
              </a:rPr>
              <a:t>e</a:t>
            </a:r>
            <a:r>
              <a:rPr sz="1100" spc="-30" dirty="0">
                <a:latin typeface="Microsoft Sans Serif"/>
                <a:cs typeface="Microsoft Sans Serif"/>
              </a:rPr>
              <a:t> c</a:t>
            </a:r>
            <a:r>
              <a:rPr sz="1100" spc="-45" dirty="0">
                <a:latin typeface="Microsoft Sans Serif"/>
                <a:cs typeface="Microsoft Sans Serif"/>
              </a:rPr>
              <a:t>ommod</a:t>
            </a:r>
            <a:r>
              <a:rPr sz="1100" spc="-20" dirty="0">
                <a:latin typeface="Microsoft Sans Serif"/>
                <a:cs typeface="Microsoft Sans Serif"/>
              </a:rPr>
              <a:t>ity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f</a:t>
            </a:r>
            <a:r>
              <a:rPr sz="1100" spc="-40" dirty="0">
                <a:latin typeface="Microsoft Sans Serif"/>
                <a:cs typeface="Microsoft Sans Serif"/>
              </a:rPr>
              <a:t>a</a:t>
            </a:r>
            <a:r>
              <a:rPr sz="1100" spc="-15" dirty="0">
                <a:latin typeface="Microsoft Sans Serif"/>
                <a:cs typeface="Microsoft Sans Serif"/>
              </a:rPr>
              <a:t>ll</a:t>
            </a:r>
            <a:r>
              <a:rPr sz="1100" dirty="0">
                <a:latin typeface="Microsoft Sans Serif"/>
                <a:cs typeface="Microsoft Sans Serif"/>
              </a:rPr>
              <a:t>s </a:t>
            </a:r>
            <a:r>
              <a:rPr sz="1100" spc="-15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because</a:t>
            </a:r>
            <a:r>
              <a:rPr sz="1100" spc="-6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marginal </a:t>
            </a:r>
            <a:r>
              <a:rPr sz="1100" spc="-65" dirty="0">
                <a:latin typeface="Microsoft Sans Serif"/>
                <a:cs typeface="Microsoft Sans Serif"/>
              </a:rPr>
              <a:t>consumers</a:t>
            </a:r>
            <a:r>
              <a:rPr sz="1100" spc="-60" dirty="0">
                <a:latin typeface="Microsoft Sans Serif"/>
                <a:cs typeface="Microsoft Sans Serif"/>
              </a:rPr>
              <a:t> leave the market </a:t>
            </a:r>
            <a:r>
              <a:rPr sz="1100" spc="-65" dirty="0">
                <a:latin typeface="Microsoft Sans Serif"/>
                <a:cs typeface="Microsoft Sans Serif"/>
              </a:rPr>
              <a:t>and</a:t>
            </a:r>
            <a:r>
              <a:rPr sz="1100" spc="-60" dirty="0">
                <a:latin typeface="Microsoft Sans Serif"/>
                <a:cs typeface="Microsoft Sans Serif"/>
              </a:rPr>
              <a:t> existing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consumers </a:t>
            </a:r>
            <a:r>
              <a:rPr sz="1100" spc="-65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reduce</a:t>
            </a:r>
            <a:r>
              <a:rPr sz="1100" spc="35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the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amount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they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buy.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427355" marR="133985">
              <a:lnSpc>
                <a:spcPct val="102800"/>
              </a:lnSpc>
              <a:spcBef>
                <a:spcPts val="280"/>
              </a:spcBef>
            </a:pPr>
            <a:r>
              <a:rPr sz="1100" spc="-45" dirty="0">
                <a:latin typeface="Microsoft Sans Serif"/>
                <a:cs typeface="Microsoft Sans Serif"/>
              </a:rPr>
              <a:t>When </a:t>
            </a:r>
            <a:r>
              <a:rPr sz="1100" spc="-25" dirty="0">
                <a:latin typeface="Microsoft Sans Serif"/>
                <a:cs typeface="Microsoft Sans Serif"/>
              </a:rPr>
              <a:t>price </a:t>
            </a:r>
            <a:r>
              <a:rPr sz="1100" spc="-20" dirty="0">
                <a:latin typeface="Microsoft Sans Serif"/>
                <a:cs typeface="Microsoft Sans Serif"/>
              </a:rPr>
              <a:t>falls, </a:t>
            </a:r>
            <a:r>
              <a:rPr sz="1100" spc="-35" dirty="0">
                <a:latin typeface="Microsoft Sans Serif"/>
                <a:cs typeface="Microsoft Sans Serif"/>
              </a:rPr>
              <a:t>consumers </a:t>
            </a:r>
            <a:r>
              <a:rPr sz="1100" spc="-30" dirty="0">
                <a:latin typeface="Microsoft Sans Serif"/>
                <a:cs typeface="Microsoft Sans Serif"/>
              </a:rPr>
              <a:t>who </a:t>
            </a:r>
            <a:r>
              <a:rPr sz="1100" spc="-25" dirty="0">
                <a:latin typeface="Microsoft Sans Serif"/>
                <a:cs typeface="Microsoft Sans Serif"/>
              </a:rPr>
              <a:t>could not buy </a:t>
            </a:r>
            <a:r>
              <a:rPr sz="1100" spc="-20" dirty="0">
                <a:latin typeface="Microsoft Sans Serif"/>
                <a:cs typeface="Microsoft Sans Serif"/>
              </a:rPr>
              <a:t>at the </a:t>
            </a:r>
            <a:r>
              <a:rPr sz="1100" spc="-25" dirty="0">
                <a:latin typeface="Microsoft Sans Serif"/>
                <a:cs typeface="Microsoft Sans Serif"/>
              </a:rPr>
              <a:t>earlier higher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price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join</a:t>
            </a:r>
            <a:r>
              <a:rPr sz="1100" spc="-25" dirty="0">
                <a:latin typeface="Microsoft Sans Serif"/>
                <a:cs typeface="Microsoft Sans Serif"/>
              </a:rPr>
              <a:t> the </a:t>
            </a:r>
            <a:r>
              <a:rPr sz="1100" spc="-35" dirty="0">
                <a:latin typeface="Microsoft Sans Serif"/>
                <a:cs typeface="Microsoft Sans Serif"/>
              </a:rPr>
              <a:t>market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and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existing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consumers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increase</a:t>
            </a:r>
            <a:r>
              <a:rPr sz="1100" spc="-25" dirty="0">
                <a:latin typeface="Microsoft Sans Serif"/>
                <a:cs typeface="Microsoft Sans Serif"/>
              </a:rPr>
              <a:t> the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amount 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they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buy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causing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total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demand</a:t>
            </a:r>
            <a:r>
              <a:rPr sz="1100" spc="-80" dirty="0">
                <a:latin typeface="Microsoft Sans Serif"/>
                <a:cs typeface="Microsoft Sans Serif"/>
              </a:rPr>
              <a:t> </a:t>
            </a:r>
            <a:r>
              <a:rPr sz="1100" spc="5" dirty="0">
                <a:latin typeface="Microsoft Sans Serif"/>
                <a:cs typeface="Microsoft Sans Serif"/>
              </a:rPr>
              <a:t>of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the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commodity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5" dirty="0">
                <a:latin typeface="Microsoft Sans Serif"/>
                <a:cs typeface="Microsoft Sans Serif"/>
              </a:rPr>
              <a:t>to</a:t>
            </a:r>
            <a:r>
              <a:rPr sz="1100" spc="-8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increase.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427355" marR="179705">
              <a:lnSpc>
                <a:spcPct val="102000"/>
              </a:lnSpc>
              <a:spcBef>
                <a:spcPts val="310"/>
              </a:spcBef>
            </a:pPr>
            <a:r>
              <a:rPr sz="1100" spc="-35" dirty="0">
                <a:latin typeface="Microsoft Sans Serif"/>
                <a:cs typeface="Microsoft Sans Serif"/>
              </a:rPr>
              <a:t>This </a:t>
            </a:r>
            <a:r>
              <a:rPr sz="1100" spc="-25" dirty="0">
                <a:latin typeface="Microsoft Sans Serif"/>
                <a:cs typeface="Microsoft Sans Serif"/>
              </a:rPr>
              <a:t>attitude </a:t>
            </a:r>
            <a:r>
              <a:rPr sz="1100" spc="-20" dirty="0">
                <a:latin typeface="Microsoft Sans Serif"/>
                <a:cs typeface="Microsoft Sans Serif"/>
              </a:rPr>
              <a:t>of </a:t>
            </a:r>
            <a:r>
              <a:rPr sz="1100" spc="-35" dirty="0">
                <a:latin typeface="Microsoft Sans Serif"/>
                <a:cs typeface="Microsoft Sans Serif"/>
              </a:rPr>
              <a:t>consumer demand </a:t>
            </a:r>
            <a:r>
              <a:rPr sz="1100" spc="-30" dirty="0">
                <a:latin typeface="Microsoft Sans Serif"/>
                <a:cs typeface="Microsoft Sans Serif"/>
              </a:rPr>
              <a:t>to </a:t>
            </a:r>
            <a:r>
              <a:rPr sz="1100" spc="-25" dirty="0">
                <a:latin typeface="Microsoft Sans Serif"/>
                <a:cs typeface="Microsoft Sans Serif"/>
              </a:rPr>
              <a:t>price </a:t>
            </a:r>
            <a:r>
              <a:rPr sz="1100" spc="-35" dirty="0">
                <a:latin typeface="Microsoft Sans Serif"/>
                <a:cs typeface="Microsoft Sans Serif"/>
              </a:rPr>
              <a:t>changes </a:t>
            </a:r>
            <a:r>
              <a:rPr sz="1100" spc="-10" dirty="0">
                <a:latin typeface="Microsoft Sans Serif"/>
                <a:cs typeface="Microsoft Sans Serif"/>
              </a:rPr>
              <a:t>is </a:t>
            </a:r>
            <a:r>
              <a:rPr sz="1100" spc="-30" dirty="0">
                <a:latin typeface="Microsoft Sans Serif"/>
                <a:cs typeface="Microsoft Sans Serif"/>
              </a:rPr>
              <a:t>explained </a:t>
            </a:r>
            <a:r>
              <a:rPr sz="1100" spc="-35" dirty="0">
                <a:latin typeface="Microsoft Sans Serif"/>
                <a:cs typeface="Microsoft Sans Serif"/>
              </a:rPr>
              <a:t>by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5" dirty="0">
                <a:latin typeface="Microsoft Sans Serif"/>
                <a:cs typeface="Microsoft Sans Serif"/>
              </a:rPr>
              <a:t>the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law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5" dirty="0">
                <a:latin typeface="Microsoft Sans Serif"/>
                <a:cs typeface="Microsoft Sans Serif"/>
              </a:rPr>
              <a:t>of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marginal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utility.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427355" marR="5080">
              <a:lnSpc>
                <a:spcPct val="101800"/>
              </a:lnSpc>
              <a:spcBef>
                <a:spcPts val="315"/>
              </a:spcBef>
            </a:pPr>
            <a:r>
              <a:rPr sz="1100" spc="-75" dirty="0">
                <a:latin typeface="Microsoft Sans Serif"/>
                <a:cs typeface="Microsoft Sans Serif"/>
              </a:rPr>
              <a:t>Two</a:t>
            </a:r>
            <a:r>
              <a:rPr sz="1100" spc="-7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approaches</a:t>
            </a:r>
            <a:r>
              <a:rPr sz="1100" spc="-6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would</a:t>
            </a:r>
            <a:r>
              <a:rPr sz="1100" spc="-6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be</a:t>
            </a:r>
            <a:r>
              <a:rPr sz="1100" spc="-60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use</a:t>
            </a:r>
            <a:r>
              <a:rPr sz="1100" spc="-65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to </a:t>
            </a:r>
            <a:r>
              <a:rPr sz="1100" spc="-60" dirty="0">
                <a:latin typeface="Microsoft Sans Serif"/>
                <a:cs typeface="Microsoft Sans Serif"/>
              </a:rPr>
              <a:t>determine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consumer</a:t>
            </a:r>
            <a:r>
              <a:rPr sz="1100" spc="-60" dirty="0">
                <a:latin typeface="Microsoft Sans Serif"/>
                <a:cs typeface="Microsoft Sans Serif"/>
              </a:rPr>
              <a:t> behaviour </a:t>
            </a:r>
            <a:r>
              <a:rPr sz="1100" spc="-70" dirty="0">
                <a:latin typeface="Microsoft Sans Serif"/>
                <a:cs typeface="Microsoft Sans Serif"/>
              </a:rPr>
              <a:t>when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commodity</a:t>
            </a:r>
            <a:r>
              <a:rPr sz="1100" spc="3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price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changes.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670" y="916685"/>
            <a:ext cx="64770" cy="64769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0670" y="1469389"/>
            <a:ext cx="64770" cy="64769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670" y="2022728"/>
            <a:ext cx="64770" cy="64769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670" y="2404122"/>
            <a:ext cx="64770" cy="64769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-12700" y="2685332"/>
            <a:ext cx="59690" cy="53975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ts val="1175"/>
              </a:lnSpc>
              <a:spcBef>
                <a:spcPts val="30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4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5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645"/>
              </a:lnSpc>
            </a:pPr>
            <a:r>
              <a:rPr sz="550" dirty="0">
                <a:latin typeface="Microsoft Sans Serif"/>
                <a:cs typeface="Microsoft Sans Serif"/>
              </a:rPr>
              <a:t> </a:t>
            </a:r>
            <a:endParaRPr sz="550">
              <a:latin typeface="Microsoft Sans Serif"/>
              <a:cs typeface="Microsoft Sans Serif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043553" y="3346357"/>
            <a:ext cx="45720" cy="1117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534915" y="3346357"/>
            <a:ext cx="45720" cy="1117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-12700" y="3396745"/>
            <a:ext cx="41275" cy="914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450" dirty="0">
                <a:latin typeface="Microsoft Sans Serif"/>
                <a:cs typeface="Microsoft Sans Serif"/>
              </a:rPr>
              <a:t> </a:t>
            </a:r>
            <a:endParaRPr sz="4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" y="63449"/>
            <a:ext cx="1948180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M</a:t>
            </a:r>
            <a:r>
              <a:rPr spc="-20" dirty="0"/>
              <a:t>a</a:t>
            </a:r>
            <a:r>
              <a:rPr spc="-10" dirty="0"/>
              <a:t>rg</a:t>
            </a:r>
            <a:r>
              <a:rPr spc="-15" dirty="0"/>
              <a:t>in</a:t>
            </a:r>
            <a:r>
              <a:rPr spc="-20" dirty="0"/>
              <a:t>a</a:t>
            </a:r>
            <a:r>
              <a:rPr spc="-5" dirty="0"/>
              <a:t>l</a:t>
            </a:r>
            <a:r>
              <a:rPr spc="-100" dirty="0"/>
              <a:t> </a:t>
            </a:r>
            <a:r>
              <a:rPr spc="-5" dirty="0"/>
              <a:t>U</a:t>
            </a:r>
            <a:r>
              <a:rPr spc="-20" dirty="0"/>
              <a:t>t</a:t>
            </a:r>
            <a:r>
              <a:rPr spc="-15" dirty="0"/>
              <a:t>il</a:t>
            </a:r>
            <a:r>
              <a:rPr spc="10" dirty="0"/>
              <a:t>i</a:t>
            </a:r>
            <a:r>
              <a:rPr spc="-20" dirty="0"/>
              <a:t>t</a:t>
            </a:r>
            <a:r>
              <a:rPr spc="-5" dirty="0"/>
              <a:t>y</a:t>
            </a:r>
            <a:r>
              <a:rPr spc="-100" dirty="0"/>
              <a:t> </a:t>
            </a:r>
            <a:r>
              <a:rPr spc="-5" dirty="0"/>
              <a:t>Appr</a:t>
            </a:r>
            <a:r>
              <a:rPr dirty="0"/>
              <a:t>o</a:t>
            </a:r>
            <a:r>
              <a:rPr spc="-20" dirty="0"/>
              <a:t>a</a:t>
            </a:r>
            <a:r>
              <a:rPr spc="-5" dirty="0"/>
              <a:t>ch</a:t>
            </a:r>
          </a:p>
        </p:txBody>
      </p:sp>
      <p:sp>
        <p:nvSpPr>
          <p:cNvPr id="3" name="object 3"/>
          <p:cNvSpPr/>
          <p:nvPr/>
        </p:nvSpPr>
        <p:spPr>
          <a:xfrm>
            <a:off x="2967354" y="324865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6729" y="3252470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480"/>
                </a:moveTo>
                <a:lnTo>
                  <a:pt x="43180" y="30480"/>
                </a:lnTo>
                <a:lnTo>
                  <a:pt x="43180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ln w="5060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45154" y="324865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099"/>
                </a:lnTo>
                <a:lnTo>
                  <a:pt x="25400" y="19049"/>
                </a:lnTo>
                <a:lnTo>
                  <a:pt x="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242310" y="3239144"/>
            <a:ext cx="203200" cy="55880"/>
            <a:chOff x="3242310" y="3239144"/>
            <a:chExt cx="203200" cy="55880"/>
          </a:xfrm>
        </p:grpSpPr>
        <p:sp>
          <p:nvSpPr>
            <p:cNvPr id="7" name="object 7"/>
            <p:cNvSpPr/>
            <p:nvPr/>
          </p:nvSpPr>
          <p:spPr>
            <a:xfrm>
              <a:off x="3305175" y="3241675"/>
              <a:ext cx="63500" cy="50800"/>
            </a:xfrm>
            <a:custGeom>
              <a:avLst/>
              <a:gdLst/>
              <a:ahLst/>
              <a:cxnLst/>
              <a:rect l="l" t="t" r="r" b="b"/>
              <a:pathLst>
                <a:path w="63500" h="50800">
                  <a:moveTo>
                    <a:pt x="0" y="50800"/>
                  </a:moveTo>
                  <a:lnTo>
                    <a:pt x="43179" y="50800"/>
                  </a:lnTo>
                  <a:lnTo>
                    <a:pt x="43179" y="20320"/>
                  </a:lnTo>
                  <a:lnTo>
                    <a:pt x="0" y="20320"/>
                  </a:lnTo>
                  <a:lnTo>
                    <a:pt x="0" y="50800"/>
                  </a:lnTo>
                  <a:close/>
                </a:path>
                <a:path w="63500" h="50800">
                  <a:moveTo>
                    <a:pt x="10160" y="20320"/>
                  </a:moveTo>
                  <a:lnTo>
                    <a:pt x="10160" y="10160"/>
                  </a:lnTo>
                  <a:lnTo>
                    <a:pt x="53339" y="10160"/>
                  </a:lnTo>
                  <a:lnTo>
                    <a:pt x="53339" y="40640"/>
                  </a:lnTo>
                  <a:lnTo>
                    <a:pt x="43179" y="40640"/>
                  </a:lnTo>
                </a:path>
                <a:path w="63500" h="50800">
                  <a:moveTo>
                    <a:pt x="20320" y="10160"/>
                  </a:moveTo>
                  <a:lnTo>
                    <a:pt x="20320" y="0"/>
                  </a:lnTo>
                  <a:lnTo>
                    <a:pt x="63500" y="0"/>
                  </a:lnTo>
                  <a:lnTo>
                    <a:pt x="63500" y="30480"/>
                  </a:lnTo>
                  <a:lnTo>
                    <a:pt x="53339" y="30480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42310" y="324802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517900" y="3237878"/>
            <a:ext cx="203200" cy="58419"/>
            <a:chOff x="3517900" y="3237878"/>
            <a:chExt cx="203200" cy="58419"/>
          </a:xfrm>
        </p:grpSpPr>
        <p:sp>
          <p:nvSpPr>
            <p:cNvPr id="10" name="object 10"/>
            <p:cNvSpPr/>
            <p:nvPr/>
          </p:nvSpPr>
          <p:spPr>
            <a:xfrm>
              <a:off x="3606800" y="3255009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7900" y="324802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4100" y="324167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792854" y="3237878"/>
            <a:ext cx="203200" cy="58419"/>
            <a:chOff x="3792854" y="3237878"/>
            <a:chExt cx="203200" cy="58419"/>
          </a:xfrm>
        </p:grpSpPr>
        <p:sp>
          <p:nvSpPr>
            <p:cNvPr id="14" name="object 14"/>
            <p:cNvSpPr/>
            <p:nvPr/>
          </p:nvSpPr>
          <p:spPr>
            <a:xfrm>
              <a:off x="3869054" y="324167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92854" y="324802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69054" y="327977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4145279" y="32423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699"/>
                </a:moveTo>
                <a:lnTo>
                  <a:pt x="50800" y="12699"/>
                </a:lnTo>
              </a:path>
              <a:path w="50800" h="50800">
                <a:moveTo>
                  <a:pt x="12700" y="25399"/>
                </a:moveTo>
                <a:lnTo>
                  <a:pt x="50800" y="25399"/>
                </a:lnTo>
              </a:path>
              <a:path w="50800" h="50800">
                <a:moveTo>
                  <a:pt x="0" y="38099"/>
                </a:moveTo>
                <a:lnTo>
                  <a:pt x="38100" y="38099"/>
                </a:lnTo>
              </a:path>
              <a:path w="50800" h="50800">
                <a:moveTo>
                  <a:pt x="12700" y="50799"/>
                </a:moveTo>
                <a:lnTo>
                  <a:pt x="50800" y="50799"/>
                </a:lnTo>
              </a:path>
            </a:pathLst>
          </a:custGeom>
          <a:ln w="7592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326264" y="3239144"/>
            <a:ext cx="238760" cy="57785"/>
            <a:chOff x="4326264" y="3239144"/>
            <a:chExt cx="238760" cy="57785"/>
          </a:xfrm>
        </p:grpSpPr>
        <p:sp>
          <p:nvSpPr>
            <p:cNvPr id="19" name="object 19"/>
            <p:cNvSpPr/>
            <p:nvPr/>
          </p:nvSpPr>
          <p:spPr>
            <a:xfrm>
              <a:off x="4451350" y="3272790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19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23410" y="3245485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479" y="15239"/>
                  </a:moveTo>
                  <a:lnTo>
                    <a:pt x="30479" y="6349"/>
                  </a:lnTo>
                  <a:lnTo>
                    <a:pt x="23494" y="0"/>
                  </a:lnTo>
                  <a:lnTo>
                    <a:pt x="15239" y="0"/>
                  </a:lnTo>
                  <a:lnTo>
                    <a:pt x="6985" y="0"/>
                  </a:lnTo>
                  <a:lnTo>
                    <a:pt x="0" y="6349"/>
                  </a:lnTo>
                  <a:lnTo>
                    <a:pt x="0" y="15239"/>
                  </a:lnTo>
                  <a:lnTo>
                    <a:pt x="0" y="23494"/>
                  </a:lnTo>
                  <a:lnTo>
                    <a:pt x="6985" y="30479"/>
                  </a:lnTo>
                  <a:lnTo>
                    <a:pt x="15239" y="30479"/>
                  </a:lnTo>
                  <a:lnTo>
                    <a:pt x="23494" y="30479"/>
                  </a:lnTo>
                  <a:lnTo>
                    <a:pt x="30479" y="23494"/>
                  </a:lnTo>
                  <a:lnTo>
                    <a:pt x="30479" y="15239"/>
                  </a:lnTo>
                  <a:close/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28795" y="3241675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39" y="50800"/>
                  </a:moveTo>
                  <a:lnTo>
                    <a:pt x="50164" y="48260"/>
                  </a:lnTo>
                  <a:lnTo>
                    <a:pt x="58419" y="43180"/>
                  </a:lnTo>
                  <a:lnTo>
                    <a:pt x="63500" y="34925"/>
                  </a:lnTo>
                  <a:lnTo>
                    <a:pt x="66039" y="25400"/>
                  </a:lnTo>
                  <a:lnTo>
                    <a:pt x="63500" y="15240"/>
                  </a:lnTo>
                  <a:lnTo>
                    <a:pt x="58419" y="6985"/>
                  </a:lnTo>
                  <a:lnTo>
                    <a:pt x="50164" y="1905"/>
                  </a:lnTo>
                  <a:lnTo>
                    <a:pt x="40639" y="0"/>
                  </a:lnTo>
                  <a:lnTo>
                    <a:pt x="30479" y="1905"/>
                  </a:lnTo>
                  <a:lnTo>
                    <a:pt x="22225" y="6985"/>
                  </a:lnTo>
                  <a:lnTo>
                    <a:pt x="17144" y="15240"/>
                  </a:lnTo>
                  <a:lnTo>
                    <a:pt x="15239" y="25400"/>
                  </a:lnTo>
                </a:path>
                <a:path w="233679" h="50800">
                  <a:moveTo>
                    <a:pt x="30479" y="17780"/>
                  </a:moveTo>
                  <a:lnTo>
                    <a:pt x="15239" y="30480"/>
                  </a:lnTo>
                  <a:lnTo>
                    <a:pt x="0" y="17780"/>
                  </a:lnTo>
                </a:path>
                <a:path w="233679" h="50800">
                  <a:moveTo>
                    <a:pt x="193039" y="50800"/>
                  </a:moveTo>
                  <a:lnTo>
                    <a:pt x="182879" y="48260"/>
                  </a:lnTo>
                  <a:lnTo>
                    <a:pt x="174625" y="43180"/>
                  </a:lnTo>
                  <a:lnTo>
                    <a:pt x="169544" y="34925"/>
                  </a:lnTo>
                  <a:lnTo>
                    <a:pt x="167639" y="25400"/>
                  </a:lnTo>
                  <a:lnTo>
                    <a:pt x="169544" y="15240"/>
                  </a:lnTo>
                  <a:lnTo>
                    <a:pt x="174625" y="6985"/>
                  </a:lnTo>
                  <a:lnTo>
                    <a:pt x="182879" y="1905"/>
                  </a:lnTo>
                  <a:lnTo>
                    <a:pt x="193039" y="0"/>
                  </a:lnTo>
                  <a:lnTo>
                    <a:pt x="202564" y="1905"/>
                  </a:lnTo>
                  <a:lnTo>
                    <a:pt x="210819" y="6985"/>
                  </a:lnTo>
                  <a:lnTo>
                    <a:pt x="215900" y="15240"/>
                  </a:lnTo>
                  <a:lnTo>
                    <a:pt x="218439" y="25400"/>
                  </a:lnTo>
                </a:path>
                <a:path w="233679" h="50800">
                  <a:moveTo>
                    <a:pt x="233679" y="17780"/>
                  </a:moveTo>
                  <a:lnTo>
                    <a:pt x="218439" y="30480"/>
                  </a:lnTo>
                  <a:lnTo>
                    <a:pt x="203200" y="17780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509905" y="1240154"/>
            <a:ext cx="114300" cy="266065"/>
            <a:chOff x="509905" y="1240154"/>
            <a:chExt cx="114300" cy="266065"/>
          </a:xfrm>
        </p:grpSpPr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9905" y="1240154"/>
              <a:ext cx="114300" cy="1143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9905" y="1391919"/>
              <a:ext cx="114300" cy="114300"/>
            </a:xfrm>
            <a:prstGeom prst="rect">
              <a:avLst/>
            </a:prstGeom>
          </p:spPr>
        </p:pic>
      </p:grpSp>
      <p:pic>
        <p:nvPicPr>
          <p:cNvPr id="25" name="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905" y="1695450"/>
            <a:ext cx="114300" cy="114300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-38100" y="319785"/>
            <a:ext cx="4544695" cy="2391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ts val="1165"/>
              </a:lnSpc>
              <a:spcBef>
                <a:spcPts val="105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381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38100">
              <a:lnSpc>
                <a:spcPts val="1135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38100">
              <a:lnSpc>
                <a:spcPts val="1415"/>
              </a:lnSpc>
            </a:pP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175260">
              <a:lnSpc>
                <a:spcPct val="100000"/>
              </a:lnSpc>
              <a:spcBef>
                <a:spcPts val="245"/>
              </a:spcBef>
            </a:pPr>
            <a:r>
              <a:rPr sz="1100" spc="-5" dirty="0">
                <a:latin typeface="Microsoft Sans Serif"/>
                <a:cs typeface="Microsoft Sans Serif"/>
              </a:rPr>
              <a:t>Assumptions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583565">
              <a:lnSpc>
                <a:spcPct val="100000"/>
              </a:lnSpc>
              <a:spcBef>
                <a:spcPts val="464"/>
              </a:spcBef>
            </a:pPr>
            <a:r>
              <a:rPr sz="900" spc="-44" baseline="9259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r>
              <a:rPr sz="900" baseline="9259" dirty="0">
                <a:latin typeface="Microsoft Sans Serif"/>
                <a:cs typeface="Microsoft Sans Serif"/>
              </a:rPr>
              <a:t>    </a:t>
            </a:r>
            <a:r>
              <a:rPr sz="900" spc="60" baseline="9259" dirty="0">
                <a:latin typeface="Microsoft Sans Serif"/>
                <a:cs typeface="Microsoft Sans Serif"/>
              </a:rPr>
              <a:t> </a:t>
            </a:r>
            <a:r>
              <a:rPr sz="1000" spc="-40" dirty="0">
                <a:latin typeface="Microsoft Sans Serif"/>
                <a:cs typeface="Microsoft Sans Serif"/>
              </a:rPr>
              <a:t>T</a:t>
            </a:r>
            <a:r>
              <a:rPr sz="1000" spc="-35" dirty="0">
                <a:latin typeface="Microsoft Sans Serif"/>
                <a:cs typeface="Microsoft Sans Serif"/>
              </a:rPr>
              <a:t>he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c</a:t>
            </a:r>
            <a:r>
              <a:rPr sz="1000" spc="-35" dirty="0">
                <a:latin typeface="Microsoft Sans Serif"/>
                <a:cs typeface="Microsoft Sans Serif"/>
              </a:rPr>
              <a:t>o</a:t>
            </a:r>
            <a:r>
              <a:rPr sz="1000" spc="-60" dirty="0">
                <a:latin typeface="Microsoft Sans Serif"/>
                <a:cs typeface="Microsoft Sans Serif"/>
              </a:rPr>
              <a:t>n</a:t>
            </a:r>
            <a:r>
              <a:rPr sz="1000" spc="-25" dirty="0">
                <a:latin typeface="Microsoft Sans Serif"/>
                <a:cs typeface="Microsoft Sans Serif"/>
              </a:rPr>
              <a:t>s</a:t>
            </a:r>
            <a:r>
              <a:rPr sz="1000" spc="-40" dirty="0">
                <a:latin typeface="Microsoft Sans Serif"/>
                <a:cs typeface="Microsoft Sans Serif"/>
              </a:rPr>
              <a:t>um</a:t>
            </a:r>
            <a:r>
              <a:rPr sz="1000" spc="-60" dirty="0">
                <a:latin typeface="Microsoft Sans Serif"/>
                <a:cs typeface="Microsoft Sans Serif"/>
              </a:rPr>
              <a:t>e</a:t>
            </a:r>
            <a:r>
              <a:rPr sz="1000" dirty="0">
                <a:latin typeface="Microsoft Sans Serif"/>
                <a:cs typeface="Microsoft Sans Serif"/>
              </a:rPr>
              <a:t>r</a:t>
            </a:r>
            <a:r>
              <a:rPr sz="1000" spc="-55" dirty="0">
                <a:latin typeface="Microsoft Sans Serif"/>
                <a:cs typeface="Microsoft Sans Serif"/>
              </a:rPr>
              <a:t> </a:t>
            </a:r>
            <a:r>
              <a:rPr sz="1000" spc="5" dirty="0">
                <a:latin typeface="Microsoft Sans Serif"/>
                <a:cs typeface="Microsoft Sans Serif"/>
              </a:rPr>
              <a:t>i</a:t>
            </a:r>
            <a:r>
              <a:rPr sz="1000" spc="-25" dirty="0">
                <a:latin typeface="Microsoft Sans Serif"/>
                <a:cs typeface="Microsoft Sans Serif"/>
              </a:rPr>
              <a:t>s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a</a:t>
            </a:r>
            <a:r>
              <a:rPr sz="1000" spc="-25" dirty="0">
                <a:latin typeface="Microsoft Sans Serif"/>
                <a:cs typeface="Microsoft Sans Serif"/>
              </a:rPr>
              <a:t>ss</a:t>
            </a:r>
            <a:r>
              <a:rPr sz="1000" spc="-40" dirty="0">
                <a:latin typeface="Microsoft Sans Serif"/>
                <a:cs typeface="Microsoft Sans Serif"/>
              </a:rPr>
              <a:t>ume</a:t>
            </a:r>
            <a:r>
              <a:rPr sz="1000" spc="-30" dirty="0">
                <a:latin typeface="Microsoft Sans Serif"/>
                <a:cs typeface="Microsoft Sans Serif"/>
              </a:rPr>
              <a:t>d</a:t>
            </a:r>
            <a:r>
              <a:rPr sz="1000" spc="-55" dirty="0">
                <a:latin typeface="Microsoft Sans Serif"/>
                <a:cs typeface="Microsoft Sans Serif"/>
              </a:rPr>
              <a:t> </a:t>
            </a:r>
            <a:r>
              <a:rPr sz="1000" spc="5" dirty="0">
                <a:latin typeface="Microsoft Sans Serif"/>
                <a:cs typeface="Microsoft Sans Serif"/>
              </a:rPr>
              <a:t>t</a:t>
            </a:r>
            <a:r>
              <a:rPr sz="1000" spc="-30" dirty="0">
                <a:latin typeface="Microsoft Sans Serif"/>
                <a:cs typeface="Microsoft Sans Serif"/>
              </a:rPr>
              <a:t>o </a:t>
            </a:r>
            <a:r>
              <a:rPr sz="1000" spc="-35" dirty="0">
                <a:latin typeface="Microsoft Sans Serif"/>
                <a:cs typeface="Microsoft Sans Serif"/>
              </a:rPr>
              <a:t>be</a:t>
            </a:r>
            <a:r>
              <a:rPr sz="1000" spc="-5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r</a:t>
            </a:r>
            <a:r>
              <a:rPr sz="1000" spc="-60" dirty="0">
                <a:latin typeface="Microsoft Sans Serif"/>
                <a:cs typeface="Microsoft Sans Serif"/>
              </a:rPr>
              <a:t>a</a:t>
            </a:r>
            <a:r>
              <a:rPr sz="1000" spc="-15" dirty="0">
                <a:latin typeface="Microsoft Sans Serif"/>
                <a:cs typeface="Microsoft Sans Serif"/>
              </a:rPr>
              <a:t>t</a:t>
            </a:r>
            <a:r>
              <a:rPr sz="1000" spc="5" dirty="0">
                <a:latin typeface="Microsoft Sans Serif"/>
                <a:cs typeface="Microsoft Sans Serif"/>
              </a:rPr>
              <a:t>i</a:t>
            </a:r>
            <a:r>
              <a:rPr sz="1000" spc="-35" dirty="0">
                <a:latin typeface="Microsoft Sans Serif"/>
                <a:cs typeface="Microsoft Sans Serif"/>
              </a:rPr>
              <a:t>on</a:t>
            </a:r>
            <a:r>
              <a:rPr sz="1000" spc="-60" dirty="0">
                <a:latin typeface="Microsoft Sans Serif"/>
                <a:cs typeface="Microsoft Sans Serif"/>
              </a:rPr>
              <a:t>a</a:t>
            </a:r>
            <a:r>
              <a:rPr sz="1000" spc="10" dirty="0">
                <a:latin typeface="Microsoft Sans Serif"/>
                <a:cs typeface="Microsoft Sans Serif"/>
              </a:rPr>
              <a:t>l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730250" marR="95250" indent="-146685">
              <a:lnSpc>
                <a:spcPct val="100000"/>
              </a:lnSpc>
            </a:pPr>
            <a:r>
              <a:rPr sz="900" spc="-44" baseline="9259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r>
              <a:rPr sz="900" spc="179" baseline="9259" dirty="0">
                <a:latin typeface="Microsoft Sans Serif"/>
                <a:cs typeface="Microsoft Sans Serif"/>
              </a:rPr>
              <a:t>   </a:t>
            </a:r>
            <a:r>
              <a:rPr sz="1000" spc="-30" dirty="0">
                <a:latin typeface="Microsoft Sans Serif"/>
                <a:cs typeface="Microsoft Sans Serif"/>
              </a:rPr>
              <a:t>Prices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-40" dirty="0">
                <a:latin typeface="Microsoft Sans Serif"/>
                <a:cs typeface="Microsoft Sans Serif"/>
              </a:rPr>
              <a:t>of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40" dirty="0">
                <a:latin typeface="Microsoft Sans Serif"/>
                <a:cs typeface="Microsoft Sans Serif"/>
              </a:rPr>
              <a:t>goods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40" dirty="0">
                <a:latin typeface="Microsoft Sans Serif"/>
                <a:cs typeface="Microsoft Sans Serif"/>
              </a:rPr>
              <a:t>are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determined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40" dirty="0">
                <a:latin typeface="Microsoft Sans Serif"/>
                <a:cs typeface="Microsoft Sans Serif"/>
              </a:rPr>
              <a:t>by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the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free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interaction</a:t>
            </a:r>
            <a:r>
              <a:rPr sz="1000" spc="-20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of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40" dirty="0">
                <a:latin typeface="Microsoft Sans Serif"/>
                <a:cs typeface="Microsoft Sans Serif"/>
              </a:rPr>
              <a:t>demand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and 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supply </a:t>
            </a:r>
            <a:endParaRPr sz="1000">
              <a:latin typeface="Microsoft Sans Serif"/>
              <a:cs typeface="Microsoft Sans Serif"/>
            </a:endParaRPr>
          </a:p>
          <a:p>
            <a:pPr marL="583565">
              <a:lnSpc>
                <a:spcPct val="100000"/>
              </a:lnSpc>
            </a:pPr>
            <a:r>
              <a:rPr sz="900" spc="-44" baseline="13888" dirty="0">
                <a:solidFill>
                  <a:srgbClr val="FFFFFF"/>
                </a:solidFill>
                <a:latin typeface="Microsoft Sans Serif"/>
                <a:cs typeface="Microsoft Sans Serif"/>
              </a:rPr>
              <a:t>3</a:t>
            </a:r>
            <a:r>
              <a:rPr sz="900" spc="179" baseline="13888" dirty="0">
                <a:latin typeface="Microsoft Sans Serif"/>
                <a:cs typeface="Microsoft Sans Serif"/>
              </a:rPr>
              <a:t>   </a:t>
            </a:r>
            <a:r>
              <a:rPr sz="1000" spc="-30" dirty="0">
                <a:latin typeface="Microsoft Sans Serif"/>
                <a:cs typeface="Microsoft Sans Serif"/>
              </a:rPr>
              <a:t>Marginal</a:t>
            </a:r>
            <a:r>
              <a:rPr sz="1000" spc="20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utility</a:t>
            </a:r>
            <a:r>
              <a:rPr sz="1000" spc="20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of</a:t>
            </a:r>
            <a:r>
              <a:rPr sz="1000" spc="20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money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is</a:t>
            </a:r>
            <a:r>
              <a:rPr sz="1000" spc="20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assumed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to</a:t>
            </a:r>
            <a:r>
              <a:rPr sz="1000" spc="20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be</a:t>
            </a:r>
            <a:r>
              <a:rPr sz="1000" spc="20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constant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452755" marR="55880">
              <a:lnSpc>
                <a:spcPct val="102800"/>
              </a:lnSpc>
              <a:spcBef>
                <a:spcPts val="490"/>
              </a:spcBef>
            </a:pPr>
            <a:r>
              <a:rPr sz="1100" spc="-45" dirty="0">
                <a:latin typeface="Microsoft Sans Serif"/>
                <a:cs typeface="Microsoft Sans Serif"/>
              </a:rPr>
              <a:t>The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law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of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marginal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utility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states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that,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other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things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being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equal,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as </a:t>
            </a:r>
            <a:r>
              <a:rPr sz="1100" spc="-1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more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and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more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of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a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commodity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is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consumed,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the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total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utility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may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be 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increased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but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the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marginal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utility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reduces. </a:t>
            </a:r>
            <a:endParaRPr sz="1100">
              <a:latin typeface="Microsoft Sans Serif"/>
              <a:cs typeface="Microsoft Sans Serif"/>
            </a:endParaRPr>
          </a:p>
          <a:p>
            <a:pPr marL="38100">
              <a:lnSpc>
                <a:spcPts val="1165"/>
              </a:lnSpc>
              <a:spcBef>
                <a:spcPts val="55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38100">
              <a:lnSpc>
                <a:spcPts val="1165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</p:txBody>
      </p:sp>
      <p:pic>
        <p:nvPicPr>
          <p:cNvPr id="27" name="object 2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0670" y="1956561"/>
            <a:ext cx="64770" cy="64769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-12700" y="2685332"/>
            <a:ext cx="59690" cy="53975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ts val="1175"/>
              </a:lnSpc>
              <a:spcBef>
                <a:spcPts val="30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4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5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645"/>
              </a:lnSpc>
            </a:pPr>
            <a:r>
              <a:rPr sz="550" dirty="0">
                <a:latin typeface="Microsoft Sans Serif"/>
                <a:cs typeface="Microsoft Sans Serif"/>
              </a:rPr>
              <a:t> </a:t>
            </a:r>
            <a:endParaRPr sz="550">
              <a:latin typeface="Microsoft Sans Serif"/>
              <a:cs typeface="Microsoft Sans Serif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043553" y="3346357"/>
            <a:ext cx="45720" cy="1117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534915" y="3346357"/>
            <a:ext cx="45720" cy="1117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-12700" y="3396745"/>
            <a:ext cx="41275" cy="914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450" dirty="0">
                <a:latin typeface="Microsoft Sans Serif"/>
                <a:cs typeface="Microsoft Sans Serif"/>
              </a:rPr>
              <a:t> </a:t>
            </a:r>
            <a:endParaRPr sz="4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" y="63449"/>
            <a:ext cx="2412365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Basic</a:t>
            </a:r>
            <a:r>
              <a:rPr spc="65" dirty="0"/>
              <a:t> </a:t>
            </a:r>
            <a:r>
              <a:rPr spc="-40" dirty="0"/>
              <a:t>Utility</a:t>
            </a:r>
            <a:r>
              <a:rPr spc="75" dirty="0"/>
              <a:t> </a:t>
            </a:r>
            <a:r>
              <a:rPr spc="-45" dirty="0"/>
              <a:t>terms</a:t>
            </a:r>
            <a:r>
              <a:rPr spc="60" dirty="0"/>
              <a:t> </a:t>
            </a:r>
            <a:r>
              <a:rPr spc="-60" dirty="0"/>
              <a:t>and</a:t>
            </a:r>
            <a:r>
              <a:rPr spc="75" dirty="0"/>
              <a:t> </a:t>
            </a:r>
            <a:r>
              <a:rPr spc="-40" dirty="0"/>
              <a:t>formulas</a:t>
            </a:r>
          </a:p>
        </p:txBody>
      </p:sp>
      <p:sp>
        <p:nvSpPr>
          <p:cNvPr id="3" name="object 3"/>
          <p:cNvSpPr/>
          <p:nvPr/>
        </p:nvSpPr>
        <p:spPr>
          <a:xfrm>
            <a:off x="3355340" y="1777364"/>
            <a:ext cx="244475" cy="0"/>
          </a:xfrm>
          <a:custGeom>
            <a:avLst/>
            <a:gdLst/>
            <a:ahLst/>
            <a:cxnLst/>
            <a:rect l="l" t="t" r="r" b="b"/>
            <a:pathLst>
              <a:path w="244475">
                <a:moveTo>
                  <a:pt x="0" y="0"/>
                </a:moveTo>
                <a:lnTo>
                  <a:pt x="244475" y="0"/>
                </a:lnTo>
              </a:path>
            </a:pathLst>
          </a:custGeom>
          <a:ln w="55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78834" y="1750821"/>
            <a:ext cx="193675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90" dirty="0">
                <a:latin typeface="Microsoft Sans Serif"/>
                <a:cs typeface="Microsoft Sans Serif"/>
              </a:rPr>
              <a:t>∆</a:t>
            </a:r>
            <a:r>
              <a:rPr sz="800" i="1" spc="75" dirty="0">
                <a:latin typeface="Arial"/>
                <a:cs typeface="Arial"/>
              </a:rPr>
              <a:t>Q</a:t>
            </a:r>
            <a:endParaRPr sz="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-38100" y="319785"/>
            <a:ext cx="4442460" cy="1362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ts val="1165"/>
              </a:lnSpc>
              <a:spcBef>
                <a:spcPts val="105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38100">
              <a:lnSpc>
                <a:spcPts val="1145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38100">
              <a:lnSpc>
                <a:spcPts val="940"/>
              </a:lnSpc>
            </a:pPr>
            <a:r>
              <a:rPr sz="800" spc="-5" dirty="0">
                <a:latin typeface="Microsoft Sans Serif"/>
                <a:cs typeface="Microsoft Sans Serif"/>
              </a:rPr>
              <a:t> </a:t>
            </a:r>
            <a:endParaRPr sz="800">
              <a:latin typeface="Microsoft Sans Serif"/>
              <a:cs typeface="Microsoft Sans Serif"/>
            </a:endParaRPr>
          </a:p>
          <a:p>
            <a:pPr marL="452755" marR="55880" algn="just">
              <a:lnSpc>
                <a:spcPct val="102499"/>
              </a:lnSpc>
              <a:spcBef>
                <a:spcPts val="200"/>
              </a:spcBef>
            </a:pPr>
            <a:r>
              <a:rPr sz="1100" dirty="0">
                <a:latin typeface="Microsoft Sans Serif"/>
                <a:cs typeface="Microsoft Sans Serif"/>
              </a:rPr>
              <a:t>Total </a:t>
            </a:r>
            <a:r>
              <a:rPr sz="1100" spc="-10" dirty="0">
                <a:latin typeface="Microsoft Sans Serif"/>
                <a:cs typeface="Microsoft Sans Serif"/>
              </a:rPr>
              <a:t>Utility: </a:t>
            </a:r>
            <a:r>
              <a:rPr sz="1100" spc="-5" dirty="0">
                <a:latin typeface="Microsoft Sans Serif"/>
                <a:cs typeface="Microsoft Sans Serif"/>
              </a:rPr>
              <a:t>this </a:t>
            </a:r>
            <a:r>
              <a:rPr sz="1100" spc="-10" dirty="0">
                <a:latin typeface="Microsoft Sans Serif"/>
                <a:cs typeface="Microsoft Sans Serif"/>
              </a:rPr>
              <a:t>is </a:t>
            </a:r>
            <a:r>
              <a:rPr sz="1100" spc="5" dirty="0">
                <a:latin typeface="Microsoft Sans Serif"/>
                <a:cs typeface="Microsoft Sans Serif"/>
              </a:rPr>
              <a:t>the </a:t>
            </a:r>
            <a:r>
              <a:rPr sz="1100" spc="-5" dirty="0">
                <a:latin typeface="Microsoft Sans Serif"/>
                <a:cs typeface="Microsoft Sans Serif"/>
              </a:rPr>
              <a:t>total satisfaction an individual </a:t>
            </a:r>
            <a:r>
              <a:rPr sz="1100" dirty="0">
                <a:latin typeface="Microsoft Sans Serif"/>
                <a:cs typeface="Microsoft Sans Serif"/>
              </a:rPr>
              <a:t>gets </a:t>
            </a:r>
            <a:r>
              <a:rPr sz="1100" spc="5" dirty="0">
                <a:latin typeface="Microsoft Sans Serif"/>
                <a:cs typeface="Microsoft Sans Serif"/>
              </a:rPr>
              <a:t>from 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consuming </a:t>
            </a:r>
            <a:r>
              <a:rPr sz="1100" spc="-15" dirty="0">
                <a:latin typeface="Microsoft Sans Serif"/>
                <a:cs typeface="Microsoft Sans Serif"/>
              </a:rPr>
              <a:t>a </a:t>
            </a:r>
            <a:r>
              <a:rPr sz="1100" spc="-25" dirty="0">
                <a:latin typeface="Microsoft Sans Serif"/>
                <a:cs typeface="Microsoft Sans Serif"/>
              </a:rPr>
              <a:t>quantity </a:t>
            </a:r>
            <a:r>
              <a:rPr sz="1100" spc="-20" dirty="0">
                <a:latin typeface="Microsoft Sans Serif"/>
                <a:cs typeface="Microsoft Sans Serif"/>
              </a:rPr>
              <a:t>of </a:t>
            </a:r>
            <a:r>
              <a:rPr sz="1100" spc="-15" dirty="0">
                <a:latin typeface="Microsoft Sans Serif"/>
                <a:cs typeface="Microsoft Sans Serif"/>
              </a:rPr>
              <a:t>a </a:t>
            </a:r>
            <a:r>
              <a:rPr sz="1100" spc="-30" dirty="0">
                <a:latin typeface="Microsoft Sans Serif"/>
                <a:cs typeface="Microsoft Sans Serif"/>
              </a:rPr>
              <a:t>commodity. </a:t>
            </a:r>
            <a:r>
              <a:rPr sz="1100" spc="-35" dirty="0">
                <a:latin typeface="Microsoft Sans Serif"/>
                <a:cs typeface="Microsoft Sans Serif"/>
              </a:rPr>
              <a:t>The </a:t>
            </a:r>
            <a:r>
              <a:rPr sz="1100" spc="-30" dirty="0">
                <a:latin typeface="Microsoft Sans Serif"/>
                <a:cs typeface="Microsoft Sans Serif"/>
              </a:rPr>
              <a:t>unit </a:t>
            </a:r>
            <a:r>
              <a:rPr sz="1100" spc="-20" dirty="0">
                <a:latin typeface="Microsoft Sans Serif"/>
                <a:cs typeface="Microsoft Sans Serif"/>
              </a:rPr>
              <a:t>of </a:t>
            </a:r>
            <a:r>
              <a:rPr sz="1100" spc="-35" dirty="0">
                <a:latin typeface="Microsoft Sans Serif"/>
                <a:cs typeface="Microsoft Sans Serif"/>
              </a:rPr>
              <a:t>measurement </a:t>
            </a:r>
            <a:r>
              <a:rPr sz="1100" spc="-10" dirty="0">
                <a:latin typeface="Microsoft Sans Serif"/>
                <a:cs typeface="Microsoft Sans Serif"/>
              </a:rPr>
              <a:t>is 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utils. </a:t>
            </a:r>
            <a:r>
              <a:rPr sz="1100" spc="-135" dirty="0">
                <a:latin typeface="Microsoft Sans Serif"/>
                <a:cs typeface="Microsoft Sans Serif"/>
              </a:rPr>
              <a:t>Total</a:t>
            </a:r>
            <a:r>
              <a:rPr sz="1650" spc="-202" baseline="-40404" dirty="0">
                <a:latin typeface="Lucida Sans Unicode"/>
                <a:cs typeface="Lucida Sans Unicode"/>
              </a:rPr>
              <a:t>Σ</a:t>
            </a:r>
            <a:r>
              <a:rPr sz="1100" spc="-135" dirty="0">
                <a:latin typeface="Lucida Sans Unicode"/>
                <a:cs typeface="Lucida Sans Unicode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utility is </a:t>
            </a:r>
            <a:r>
              <a:rPr sz="1100" spc="-30" dirty="0">
                <a:latin typeface="Microsoft Sans Serif"/>
                <a:cs typeface="Microsoft Sans Serif"/>
              </a:rPr>
              <a:t>obtained by </a:t>
            </a:r>
            <a:r>
              <a:rPr sz="1100" spc="-40" dirty="0">
                <a:latin typeface="Microsoft Sans Serif"/>
                <a:cs typeface="Microsoft Sans Serif"/>
              </a:rPr>
              <a:t>summing </a:t>
            </a:r>
            <a:r>
              <a:rPr sz="1100" spc="-30" dirty="0">
                <a:latin typeface="Microsoft Sans Serif"/>
                <a:cs typeface="Microsoft Sans Serif"/>
              </a:rPr>
              <a:t>up </a:t>
            </a:r>
            <a:r>
              <a:rPr sz="1100" spc="-35" dirty="0">
                <a:latin typeface="Microsoft Sans Serif"/>
                <a:cs typeface="Microsoft Sans Serif"/>
              </a:rPr>
              <a:t>the </a:t>
            </a:r>
            <a:r>
              <a:rPr sz="1100" spc="-30" dirty="0">
                <a:latin typeface="Microsoft Sans Serif"/>
                <a:cs typeface="Microsoft Sans Serif"/>
              </a:rPr>
              <a:t>marginal </a:t>
            </a:r>
            <a:r>
              <a:rPr sz="1100" spc="-20" dirty="0">
                <a:latin typeface="Microsoft Sans Serif"/>
                <a:cs typeface="Microsoft Sans Serif"/>
              </a:rPr>
              <a:t>utilities, </a:t>
            </a:r>
            <a:r>
              <a:rPr sz="1100" spc="-15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i.e.</a:t>
            </a:r>
            <a:r>
              <a:rPr sz="1100" spc="160" dirty="0">
                <a:latin typeface="Microsoft Sans Serif"/>
                <a:cs typeface="Microsoft Sans Serif"/>
              </a:rPr>
              <a:t> </a:t>
            </a:r>
            <a:r>
              <a:rPr sz="1100" i="1" spc="40" dirty="0">
                <a:latin typeface="Arial"/>
                <a:cs typeface="Arial"/>
              </a:rPr>
              <a:t>TU</a:t>
            </a:r>
            <a:r>
              <a:rPr sz="1100" i="1" spc="35" dirty="0">
                <a:latin typeface="Arial"/>
                <a:cs typeface="Arial"/>
              </a:rPr>
              <a:t> </a:t>
            </a:r>
            <a:r>
              <a:rPr sz="1100" spc="45" dirty="0">
                <a:latin typeface="Microsoft Sans Serif"/>
                <a:cs typeface="Microsoft Sans Serif"/>
              </a:rPr>
              <a:t>=</a:t>
            </a:r>
            <a:r>
              <a:rPr sz="1100" spc="330" dirty="0">
                <a:latin typeface="Microsoft Sans Serif"/>
                <a:cs typeface="Microsoft Sans Serif"/>
              </a:rPr>
              <a:t> </a:t>
            </a:r>
            <a:r>
              <a:rPr sz="1100" i="1" spc="25" dirty="0">
                <a:latin typeface="Arial"/>
                <a:cs typeface="Arial"/>
              </a:rPr>
              <a:t>MU</a:t>
            </a:r>
            <a:r>
              <a:rPr sz="1100" spc="25" dirty="0">
                <a:latin typeface="Microsoft Sans Serif"/>
                <a:cs typeface="Microsoft Sans Serif"/>
              </a:rPr>
              <a:t>.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452755">
              <a:lnSpc>
                <a:spcPct val="100000"/>
              </a:lnSpc>
              <a:spcBef>
                <a:spcPts val="335"/>
              </a:spcBef>
            </a:pPr>
            <a:r>
              <a:rPr sz="1100" spc="-5" dirty="0">
                <a:latin typeface="Microsoft Sans Serif"/>
                <a:cs typeface="Microsoft Sans Serif"/>
              </a:rPr>
              <a:t>Marginal utility: This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5" dirty="0">
                <a:latin typeface="Microsoft Sans Serif"/>
                <a:cs typeface="Microsoft Sans Serif"/>
              </a:rPr>
              <a:t>the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additional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satisfaction derived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from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67354" y="32454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46729" y="324929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480"/>
                </a:moveTo>
                <a:lnTo>
                  <a:pt x="43180" y="30480"/>
                </a:lnTo>
                <a:lnTo>
                  <a:pt x="43180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ln w="5060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45154" y="324548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099"/>
                </a:lnTo>
                <a:lnTo>
                  <a:pt x="25400" y="19049"/>
                </a:lnTo>
                <a:lnTo>
                  <a:pt x="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3242310" y="3235969"/>
            <a:ext cx="203200" cy="55880"/>
            <a:chOff x="3242310" y="3235969"/>
            <a:chExt cx="203200" cy="55880"/>
          </a:xfrm>
        </p:grpSpPr>
        <p:sp>
          <p:nvSpPr>
            <p:cNvPr id="10" name="object 10"/>
            <p:cNvSpPr/>
            <p:nvPr/>
          </p:nvSpPr>
          <p:spPr>
            <a:xfrm>
              <a:off x="3305175" y="3238500"/>
              <a:ext cx="63500" cy="50800"/>
            </a:xfrm>
            <a:custGeom>
              <a:avLst/>
              <a:gdLst/>
              <a:ahLst/>
              <a:cxnLst/>
              <a:rect l="l" t="t" r="r" b="b"/>
              <a:pathLst>
                <a:path w="63500" h="50800">
                  <a:moveTo>
                    <a:pt x="0" y="50800"/>
                  </a:moveTo>
                  <a:lnTo>
                    <a:pt x="43179" y="50800"/>
                  </a:lnTo>
                  <a:lnTo>
                    <a:pt x="43179" y="20320"/>
                  </a:lnTo>
                  <a:lnTo>
                    <a:pt x="0" y="20320"/>
                  </a:lnTo>
                  <a:lnTo>
                    <a:pt x="0" y="50800"/>
                  </a:lnTo>
                  <a:close/>
                </a:path>
                <a:path w="63500" h="50800">
                  <a:moveTo>
                    <a:pt x="10160" y="20320"/>
                  </a:moveTo>
                  <a:lnTo>
                    <a:pt x="10160" y="10160"/>
                  </a:lnTo>
                  <a:lnTo>
                    <a:pt x="53339" y="10160"/>
                  </a:lnTo>
                  <a:lnTo>
                    <a:pt x="53339" y="40640"/>
                  </a:lnTo>
                  <a:lnTo>
                    <a:pt x="43179" y="40640"/>
                  </a:lnTo>
                </a:path>
                <a:path w="63500" h="50800">
                  <a:moveTo>
                    <a:pt x="20320" y="10160"/>
                  </a:moveTo>
                  <a:lnTo>
                    <a:pt x="20320" y="0"/>
                  </a:lnTo>
                  <a:lnTo>
                    <a:pt x="63500" y="0"/>
                  </a:lnTo>
                  <a:lnTo>
                    <a:pt x="63500" y="30480"/>
                  </a:lnTo>
                  <a:lnTo>
                    <a:pt x="53339" y="30480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42310" y="3244850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517900" y="3234703"/>
            <a:ext cx="203200" cy="58419"/>
            <a:chOff x="3517900" y="3234703"/>
            <a:chExt cx="203200" cy="58419"/>
          </a:xfrm>
        </p:grpSpPr>
        <p:sp>
          <p:nvSpPr>
            <p:cNvPr id="13" name="object 13"/>
            <p:cNvSpPr/>
            <p:nvPr/>
          </p:nvSpPr>
          <p:spPr>
            <a:xfrm>
              <a:off x="3606800" y="325183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17900" y="3244849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94100" y="3238499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3792854" y="3234703"/>
            <a:ext cx="203200" cy="58419"/>
            <a:chOff x="3792854" y="3234703"/>
            <a:chExt cx="203200" cy="58419"/>
          </a:xfrm>
        </p:grpSpPr>
        <p:sp>
          <p:nvSpPr>
            <p:cNvPr id="17" name="object 17"/>
            <p:cNvSpPr/>
            <p:nvPr/>
          </p:nvSpPr>
          <p:spPr>
            <a:xfrm>
              <a:off x="3869054" y="3238499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792854" y="3244849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69054" y="3276599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4145279" y="323913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699"/>
                </a:moveTo>
                <a:lnTo>
                  <a:pt x="50800" y="12699"/>
                </a:lnTo>
              </a:path>
              <a:path w="50800" h="50800">
                <a:moveTo>
                  <a:pt x="12700" y="25399"/>
                </a:moveTo>
                <a:lnTo>
                  <a:pt x="50800" y="25399"/>
                </a:lnTo>
              </a:path>
              <a:path w="50800" h="50800">
                <a:moveTo>
                  <a:pt x="0" y="38099"/>
                </a:moveTo>
                <a:lnTo>
                  <a:pt x="38100" y="38099"/>
                </a:lnTo>
              </a:path>
              <a:path w="50800" h="50800">
                <a:moveTo>
                  <a:pt x="12700" y="50799"/>
                </a:moveTo>
                <a:lnTo>
                  <a:pt x="50800" y="50799"/>
                </a:lnTo>
              </a:path>
            </a:pathLst>
          </a:custGeom>
          <a:ln w="7592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4326264" y="3235969"/>
            <a:ext cx="238760" cy="57785"/>
            <a:chOff x="4326264" y="3235969"/>
            <a:chExt cx="238760" cy="57785"/>
          </a:xfrm>
        </p:grpSpPr>
        <p:sp>
          <p:nvSpPr>
            <p:cNvPr id="22" name="object 22"/>
            <p:cNvSpPr/>
            <p:nvPr/>
          </p:nvSpPr>
          <p:spPr>
            <a:xfrm>
              <a:off x="4451350" y="3269615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19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23410" y="3242945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479" y="15240"/>
                  </a:moveTo>
                  <a:lnTo>
                    <a:pt x="30479" y="6985"/>
                  </a:lnTo>
                  <a:lnTo>
                    <a:pt x="23494" y="0"/>
                  </a:lnTo>
                  <a:lnTo>
                    <a:pt x="15239" y="0"/>
                  </a:lnTo>
                  <a:lnTo>
                    <a:pt x="6985" y="0"/>
                  </a:lnTo>
                  <a:lnTo>
                    <a:pt x="0" y="6985"/>
                  </a:lnTo>
                  <a:lnTo>
                    <a:pt x="0" y="15240"/>
                  </a:lnTo>
                  <a:lnTo>
                    <a:pt x="0" y="23495"/>
                  </a:lnTo>
                  <a:lnTo>
                    <a:pt x="6985" y="30480"/>
                  </a:lnTo>
                  <a:lnTo>
                    <a:pt x="15239" y="30480"/>
                  </a:lnTo>
                  <a:lnTo>
                    <a:pt x="23494" y="30480"/>
                  </a:lnTo>
                  <a:lnTo>
                    <a:pt x="30479" y="23495"/>
                  </a:lnTo>
                  <a:lnTo>
                    <a:pt x="30479" y="15240"/>
                  </a:lnTo>
                  <a:close/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328795" y="3238500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39" y="50800"/>
                  </a:moveTo>
                  <a:lnTo>
                    <a:pt x="50164" y="48895"/>
                  </a:lnTo>
                  <a:lnTo>
                    <a:pt x="58419" y="43180"/>
                  </a:lnTo>
                  <a:lnTo>
                    <a:pt x="63500" y="34925"/>
                  </a:lnTo>
                  <a:lnTo>
                    <a:pt x="66039" y="25400"/>
                  </a:lnTo>
                  <a:lnTo>
                    <a:pt x="63500" y="15240"/>
                  </a:lnTo>
                  <a:lnTo>
                    <a:pt x="58419" y="6985"/>
                  </a:lnTo>
                  <a:lnTo>
                    <a:pt x="50164" y="1905"/>
                  </a:lnTo>
                  <a:lnTo>
                    <a:pt x="40639" y="0"/>
                  </a:lnTo>
                  <a:lnTo>
                    <a:pt x="30479" y="1905"/>
                  </a:lnTo>
                  <a:lnTo>
                    <a:pt x="22225" y="6985"/>
                  </a:lnTo>
                  <a:lnTo>
                    <a:pt x="17144" y="15240"/>
                  </a:lnTo>
                  <a:lnTo>
                    <a:pt x="15239" y="25400"/>
                  </a:lnTo>
                </a:path>
                <a:path w="233679" h="50800">
                  <a:moveTo>
                    <a:pt x="30479" y="17780"/>
                  </a:moveTo>
                  <a:lnTo>
                    <a:pt x="15239" y="30480"/>
                  </a:lnTo>
                  <a:lnTo>
                    <a:pt x="0" y="17780"/>
                  </a:lnTo>
                </a:path>
                <a:path w="233679" h="50800">
                  <a:moveTo>
                    <a:pt x="193039" y="50800"/>
                  </a:moveTo>
                  <a:lnTo>
                    <a:pt x="182879" y="48895"/>
                  </a:lnTo>
                  <a:lnTo>
                    <a:pt x="174625" y="43180"/>
                  </a:lnTo>
                  <a:lnTo>
                    <a:pt x="169544" y="34925"/>
                  </a:lnTo>
                  <a:lnTo>
                    <a:pt x="167639" y="25400"/>
                  </a:lnTo>
                  <a:lnTo>
                    <a:pt x="169544" y="15240"/>
                  </a:lnTo>
                  <a:lnTo>
                    <a:pt x="174625" y="6985"/>
                  </a:lnTo>
                  <a:lnTo>
                    <a:pt x="182879" y="1905"/>
                  </a:lnTo>
                  <a:lnTo>
                    <a:pt x="193039" y="0"/>
                  </a:lnTo>
                  <a:lnTo>
                    <a:pt x="202564" y="1905"/>
                  </a:lnTo>
                  <a:lnTo>
                    <a:pt x="210819" y="6985"/>
                  </a:lnTo>
                  <a:lnTo>
                    <a:pt x="215900" y="15240"/>
                  </a:lnTo>
                  <a:lnTo>
                    <a:pt x="218439" y="25400"/>
                  </a:lnTo>
                </a:path>
                <a:path w="233679" h="50800">
                  <a:moveTo>
                    <a:pt x="233679" y="17780"/>
                  </a:moveTo>
                  <a:lnTo>
                    <a:pt x="218439" y="30480"/>
                  </a:lnTo>
                  <a:lnTo>
                    <a:pt x="203200" y="17780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76732" y="1653286"/>
            <a:ext cx="403796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100" spc="-35" dirty="0">
                <a:latin typeface="Microsoft Sans Serif"/>
                <a:cs typeface="Microsoft Sans Serif"/>
              </a:rPr>
              <a:t>consuming</a:t>
            </a:r>
            <a:r>
              <a:rPr sz="1100" spc="8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one</a:t>
            </a:r>
            <a:r>
              <a:rPr sz="1100" spc="9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extra</a:t>
            </a:r>
            <a:r>
              <a:rPr sz="1100" spc="11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unit</a:t>
            </a:r>
            <a:r>
              <a:rPr sz="1100" spc="11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of</a:t>
            </a:r>
            <a:r>
              <a:rPr sz="1100" spc="9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a</a:t>
            </a:r>
            <a:r>
              <a:rPr sz="1100" spc="9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commodity.  </a:t>
            </a:r>
            <a:r>
              <a:rPr sz="1100" i="1" spc="-45" dirty="0">
                <a:latin typeface="Arial"/>
                <a:cs typeface="Arial"/>
              </a:rPr>
              <a:t>MU</a:t>
            </a:r>
            <a:r>
              <a:rPr sz="1100" i="1" spc="135" dirty="0">
                <a:latin typeface="Arial"/>
                <a:cs typeface="Arial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=</a:t>
            </a:r>
            <a:r>
              <a:rPr sz="1100" spc="165" dirty="0">
                <a:latin typeface="Microsoft Sans Serif"/>
                <a:cs typeface="Microsoft Sans Serif"/>
              </a:rPr>
              <a:t> </a:t>
            </a:r>
            <a:r>
              <a:rPr sz="1050" spc="-44" baseline="31746" dirty="0">
                <a:latin typeface="Microsoft Sans Serif"/>
                <a:cs typeface="Microsoft Sans Serif"/>
              </a:rPr>
              <a:t>∆</a:t>
            </a:r>
            <a:r>
              <a:rPr sz="1050" i="1" spc="-44" baseline="31746" dirty="0">
                <a:latin typeface="Arial"/>
                <a:cs typeface="Arial"/>
              </a:rPr>
              <a:t>TU</a:t>
            </a:r>
            <a:r>
              <a:rPr sz="1050" i="1" spc="15" baseline="31746" dirty="0">
                <a:latin typeface="Arial"/>
                <a:cs typeface="Arial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,</a:t>
            </a:r>
            <a:r>
              <a:rPr sz="1100" spc="9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where</a:t>
            </a:r>
            <a:r>
              <a:rPr sz="1100" spc="9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∆</a:t>
            </a:r>
            <a:r>
              <a:rPr sz="1100" i="1" spc="-35" dirty="0">
                <a:latin typeface="Arial"/>
                <a:cs typeface="Arial"/>
              </a:rPr>
              <a:t>TU</a:t>
            </a:r>
            <a:endParaRPr sz="11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02132" y="1772411"/>
            <a:ext cx="4067175" cy="46545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change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in</a:t>
            </a:r>
            <a:r>
              <a:rPr sz="1100" spc="2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total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utility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and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∆</a:t>
            </a:r>
            <a:r>
              <a:rPr sz="1100" i="1" spc="-10" dirty="0">
                <a:latin typeface="Arial"/>
                <a:cs typeface="Arial"/>
              </a:rPr>
              <a:t>Q</a:t>
            </a:r>
            <a:r>
              <a:rPr sz="1100" i="1" spc="80" dirty="0">
                <a:latin typeface="Arial"/>
                <a:cs typeface="Arial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change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in quantity.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100" dirty="0">
                <a:latin typeface="Microsoft Sans Serif"/>
                <a:cs typeface="Microsoft Sans Serif"/>
              </a:rPr>
              <a:t>Average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utility: this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5" dirty="0">
                <a:latin typeface="Microsoft Sans Serif"/>
                <a:cs typeface="Microsoft Sans Serif"/>
              </a:rPr>
              <a:t>the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total </a:t>
            </a:r>
            <a:r>
              <a:rPr sz="1100" spc="-10" dirty="0">
                <a:latin typeface="Microsoft Sans Serif"/>
                <a:cs typeface="Microsoft Sans Serif"/>
              </a:rPr>
              <a:t>utility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per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unit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of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the</a:t>
            </a:r>
            <a:r>
              <a:rPr sz="1100" spc="-5" dirty="0">
                <a:latin typeface="Microsoft Sans Serif"/>
                <a:cs typeface="Microsoft Sans Serif"/>
              </a:rPr>
              <a:t> quantity </a:t>
            </a:r>
            <a:r>
              <a:rPr sz="1100" spc="-10" dirty="0">
                <a:latin typeface="Microsoft Sans Serif"/>
                <a:cs typeface="Microsoft Sans Serif"/>
              </a:rPr>
              <a:t>of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20" dirty="0">
                <a:latin typeface="Microsoft Sans Serif"/>
                <a:cs typeface="Microsoft Sans Serif"/>
              </a:rPr>
              <a:t>the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76732" y="2208377"/>
            <a:ext cx="204152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Microsoft Sans Serif"/>
                <a:cs typeface="Microsoft Sans Serif"/>
              </a:rPr>
              <a:t>commodity</a:t>
            </a:r>
            <a:r>
              <a:rPr sz="1100" spc="3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consumed.</a:t>
            </a:r>
            <a:r>
              <a:rPr sz="1100" spc="150" dirty="0">
                <a:latin typeface="Microsoft Sans Serif"/>
                <a:cs typeface="Microsoft Sans Serif"/>
              </a:rPr>
              <a:t> </a:t>
            </a:r>
            <a:r>
              <a:rPr sz="1100" i="1" spc="5" dirty="0">
                <a:latin typeface="Arial"/>
                <a:cs typeface="Arial"/>
              </a:rPr>
              <a:t>AU</a:t>
            </a:r>
            <a:r>
              <a:rPr sz="1100" i="1" spc="60" dirty="0">
                <a:latin typeface="Arial"/>
                <a:cs typeface="Arial"/>
              </a:rPr>
              <a:t> </a:t>
            </a:r>
            <a:r>
              <a:rPr sz="1100" spc="25" dirty="0">
                <a:latin typeface="Microsoft Sans Serif"/>
                <a:cs typeface="Microsoft Sans Serif"/>
              </a:rPr>
              <a:t>=</a:t>
            </a:r>
            <a:r>
              <a:rPr sz="1100" spc="100" dirty="0">
                <a:latin typeface="Microsoft Sans Serif"/>
                <a:cs typeface="Microsoft Sans Serif"/>
              </a:rPr>
              <a:t> </a:t>
            </a:r>
            <a:r>
              <a:rPr sz="1050" i="1" u="sng" baseline="31746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TU</a:t>
            </a:r>
            <a:endParaRPr sz="1050" baseline="31746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02132" y="2302865"/>
            <a:ext cx="3536950" cy="483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41605" algn="ctr">
              <a:lnSpc>
                <a:spcPts val="955"/>
              </a:lnSpc>
              <a:spcBef>
                <a:spcPts val="90"/>
              </a:spcBef>
            </a:pPr>
            <a:r>
              <a:rPr sz="800" i="1" spc="-10" dirty="0">
                <a:latin typeface="Arial"/>
                <a:cs typeface="Arial"/>
              </a:rPr>
              <a:t>Q</a:t>
            </a:r>
            <a:endParaRPr sz="800">
              <a:latin typeface="Arial"/>
              <a:cs typeface="Arial"/>
            </a:endParaRPr>
          </a:p>
          <a:p>
            <a:pPr marL="12700" marR="5080">
              <a:lnSpc>
                <a:spcPts val="1340"/>
              </a:lnSpc>
              <a:spcBef>
                <a:spcPts val="25"/>
              </a:spcBef>
            </a:pPr>
            <a:r>
              <a:rPr sz="1100" dirty="0">
                <a:latin typeface="Microsoft Sans Serif"/>
                <a:cs typeface="Microsoft Sans Serif"/>
              </a:rPr>
              <a:t>Satiation point: </a:t>
            </a:r>
            <a:r>
              <a:rPr sz="1100" spc="-10" dirty="0">
                <a:latin typeface="Microsoft Sans Serif"/>
                <a:cs typeface="Microsoft Sans Serif"/>
              </a:rPr>
              <a:t>This is </a:t>
            </a:r>
            <a:r>
              <a:rPr sz="1100" spc="5" dirty="0">
                <a:latin typeface="Microsoft Sans Serif"/>
                <a:cs typeface="Microsoft Sans Serif"/>
              </a:rPr>
              <a:t>the </a:t>
            </a:r>
            <a:r>
              <a:rPr sz="1100" dirty="0">
                <a:latin typeface="Microsoft Sans Serif"/>
                <a:cs typeface="Microsoft Sans Serif"/>
              </a:rPr>
              <a:t>point </a:t>
            </a:r>
            <a:r>
              <a:rPr sz="1100" spc="-5" dirty="0">
                <a:latin typeface="Microsoft Sans Serif"/>
                <a:cs typeface="Microsoft Sans Serif"/>
              </a:rPr>
              <a:t>where total utility </a:t>
            </a:r>
            <a:r>
              <a:rPr sz="1100" spc="5" dirty="0">
                <a:latin typeface="Microsoft Sans Serif"/>
                <a:cs typeface="Microsoft Sans Serif"/>
              </a:rPr>
              <a:t>is at </a:t>
            </a:r>
            <a:r>
              <a:rPr sz="1100" spc="-5" dirty="0">
                <a:latin typeface="Microsoft Sans Serif"/>
                <a:cs typeface="Microsoft Sans Serif"/>
              </a:rPr>
              <a:t>its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maximum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and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marginal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utility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zero. 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29" name="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670" y="847597"/>
            <a:ext cx="64770" cy="64769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0670" y="1572386"/>
            <a:ext cx="64770" cy="64769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0670" y="2125027"/>
            <a:ext cx="64770" cy="64769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670" y="2506306"/>
            <a:ext cx="64770" cy="64769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-12700" y="2776772"/>
            <a:ext cx="59690" cy="44894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ts val="1165"/>
              </a:lnSpc>
              <a:spcBef>
                <a:spcPts val="30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55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070"/>
              </a:lnSpc>
            </a:pPr>
            <a:r>
              <a:rPr sz="900" dirty="0">
                <a:latin typeface="Microsoft Sans Serif"/>
                <a:cs typeface="Microsoft Sans Serif"/>
              </a:rPr>
              <a:t> 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043553" y="3346357"/>
            <a:ext cx="45720" cy="1117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534915" y="3346357"/>
            <a:ext cx="45720" cy="1117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-12700" y="3396745"/>
            <a:ext cx="41275" cy="914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450" dirty="0">
                <a:latin typeface="Microsoft Sans Serif"/>
                <a:cs typeface="Microsoft Sans Serif"/>
              </a:rPr>
              <a:t> </a:t>
            </a:r>
            <a:endParaRPr sz="4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12700" y="2817"/>
            <a:ext cx="3253104" cy="121729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19380">
              <a:lnSpc>
                <a:spcPct val="100000"/>
              </a:lnSpc>
              <a:spcBef>
                <a:spcPts val="570"/>
              </a:spcBef>
            </a:pP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Graph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 TU,</a:t>
            </a:r>
            <a:r>
              <a:rPr sz="1400" spc="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AU</a:t>
            </a:r>
            <a:r>
              <a:rPr sz="1400" spc="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MU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ts val="1165"/>
              </a:lnSpc>
              <a:spcBef>
                <a:spcPts val="350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45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940"/>
              </a:lnSpc>
            </a:pPr>
            <a:r>
              <a:rPr sz="800" spc="-5" dirty="0">
                <a:latin typeface="Microsoft Sans Serif"/>
                <a:cs typeface="Microsoft Sans Serif"/>
              </a:rPr>
              <a:t> </a:t>
            </a:r>
            <a:endParaRPr sz="800">
              <a:latin typeface="Microsoft Sans Serif"/>
              <a:cs typeface="Microsoft Sans Serif"/>
            </a:endParaRPr>
          </a:p>
          <a:p>
            <a:pPr marL="1430655">
              <a:lnSpc>
                <a:spcPts val="1180"/>
              </a:lnSpc>
              <a:spcBef>
                <a:spcPts val="259"/>
              </a:spcBef>
            </a:pPr>
            <a:r>
              <a:rPr sz="1000" spc="-35" dirty="0">
                <a:solidFill>
                  <a:srgbClr val="3333B1"/>
                </a:solidFill>
                <a:latin typeface="Microsoft Sans Serif"/>
                <a:cs typeface="Microsoft Sans Serif"/>
              </a:rPr>
              <a:t>Figure</a:t>
            </a:r>
            <a:r>
              <a:rPr sz="1000" spc="30" dirty="0">
                <a:solidFill>
                  <a:srgbClr val="3333B1"/>
                </a:solidFill>
                <a:latin typeface="Microsoft Sans Serif"/>
                <a:cs typeface="Microsoft Sans Serif"/>
              </a:rPr>
              <a:t> </a:t>
            </a:r>
            <a:r>
              <a:rPr sz="1000" spc="-30" dirty="0">
                <a:solidFill>
                  <a:srgbClr val="3333B1"/>
                </a:solidFill>
                <a:latin typeface="Microsoft Sans Serif"/>
                <a:cs typeface="Microsoft Sans Serif"/>
              </a:rPr>
              <a:t>14:</a:t>
            </a:r>
            <a:r>
              <a:rPr sz="1000" spc="35" dirty="0">
                <a:solidFill>
                  <a:srgbClr val="3333B1"/>
                </a:solidFill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Minimum</a:t>
            </a:r>
            <a:r>
              <a:rPr sz="1000" spc="30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price</a:t>
            </a:r>
            <a:r>
              <a:rPr sz="1000" spc="35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control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060"/>
              </a:lnSpc>
            </a:pPr>
            <a:r>
              <a:rPr sz="900" dirty="0">
                <a:latin typeface="Microsoft Sans Serif"/>
                <a:cs typeface="Microsoft Sans Serif"/>
              </a:rPr>
              <a:t> 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67354" y="323151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6729" y="323532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480"/>
                </a:moveTo>
                <a:lnTo>
                  <a:pt x="43180" y="30480"/>
                </a:lnTo>
                <a:lnTo>
                  <a:pt x="43180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ln w="5060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45154" y="323151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099"/>
                </a:lnTo>
                <a:lnTo>
                  <a:pt x="25400" y="19049"/>
                </a:lnTo>
                <a:lnTo>
                  <a:pt x="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242310" y="3222634"/>
            <a:ext cx="203200" cy="55880"/>
            <a:chOff x="3242310" y="3222634"/>
            <a:chExt cx="203200" cy="55880"/>
          </a:xfrm>
        </p:grpSpPr>
        <p:sp>
          <p:nvSpPr>
            <p:cNvPr id="7" name="object 7"/>
            <p:cNvSpPr/>
            <p:nvPr/>
          </p:nvSpPr>
          <p:spPr>
            <a:xfrm>
              <a:off x="3305175" y="3225164"/>
              <a:ext cx="63500" cy="50800"/>
            </a:xfrm>
            <a:custGeom>
              <a:avLst/>
              <a:gdLst/>
              <a:ahLst/>
              <a:cxnLst/>
              <a:rect l="l" t="t" r="r" b="b"/>
              <a:pathLst>
                <a:path w="63500" h="50800">
                  <a:moveTo>
                    <a:pt x="0" y="50799"/>
                  </a:moveTo>
                  <a:lnTo>
                    <a:pt x="43179" y="50799"/>
                  </a:lnTo>
                  <a:lnTo>
                    <a:pt x="43179" y="20319"/>
                  </a:lnTo>
                  <a:lnTo>
                    <a:pt x="0" y="20319"/>
                  </a:lnTo>
                  <a:lnTo>
                    <a:pt x="0" y="50799"/>
                  </a:lnTo>
                  <a:close/>
                </a:path>
                <a:path w="63500" h="50800">
                  <a:moveTo>
                    <a:pt x="10160" y="20319"/>
                  </a:moveTo>
                  <a:lnTo>
                    <a:pt x="10160" y="10159"/>
                  </a:lnTo>
                  <a:lnTo>
                    <a:pt x="53339" y="10159"/>
                  </a:lnTo>
                  <a:lnTo>
                    <a:pt x="53339" y="40639"/>
                  </a:lnTo>
                  <a:lnTo>
                    <a:pt x="43179" y="40639"/>
                  </a:lnTo>
                </a:path>
                <a:path w="63500" h="50800">
                  <a:moveTo>
                    <a:pt x="20320" y="10159"/>
                  </a:moveTo>
                  <a:lnTo>
                    <a:pt x="20320" y="0"/>
                  </a:lnTo>
                  <a:lnTo>
                    <a:pt x="63500" y="0"/>
                  </a:lnTo>
                  <a:lnTo>
                    <a:pt x="63500" y="30479"/>
                  </a:lnTo>
                  <a:lnTo>
                    <a:pt x="53339" y="30479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42310" y="323151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49"/>
                  </a:lnTo>
                  <a:lnTo>
                    <a:pt x="25400" y="38099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099"/>
                  </a:lnTo>
                  <a:lnTo>
                    <a:pt x="203200" y="19049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517900" y="3221368"/>
            <a:ext cx="203200" cy="58419"/>
            <a:chOff x="3517900" y="3221368"/>
            <a:chExt cx="203200" cy="58419"/>
          </a:xfrm>
        </p:grpSpPr>
        <p:sp>
          <p:nvSpPr>
            <p:cNvPr id="10" name="object 10"/>
            <p:cNvSpPr/>
            <p:nvPr/>
          </p:nvSpPr>
          <p:spPr>
            <a:xfrm>
              <a:off x="3606800" y="323786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7900" y="323151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49"/>
                  </a:lnTo>
                  <a:lnTo>
                    <a:pt x="25400" y="38099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099"/>
                  </a:lnTo>
                  <a:lnTo>
                    <a:pt x="203200" y="19049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4100" y="322516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399"/>
                  </a:moveTo>
                  <a:lnTo>
                    <a:pt x="50800" y="25399"/>
                  </a:lnTo>
                </a:path>
                <a:path w="50800" h="50800">
                  <a:moveTo>
                    <a:pt x="0" y="38099"/>
                  </a:moveTo>
                  <a:lnTo>
                    <a:pt x="38100" y="38099"/>
                  </a:lnTo>
                </a:path>
                <a:path w="50800" h="50800">
                  <a:moveTo>
                    <a:pt x="12700" y="50799"/>
                  </a:moveTo>
                  <a:lnTo>
                    <a:pt x="50800" y="50799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792854" y="3221368"/>
            <a:ext cx="203200" cy="58419"/>
            <a:chOff x="3792854" y="3221368"/>
            <a:chExt cx="203200" cy="58419"/>
          </a:xfrm>
        </p:grpSpPr>
        <p:sp>
          <p:nvSpPr>
            <p:cNvPr id="14" name="object 14"/>
            <p:cNvSpPr/>
            <p:nvPr/>
          </p:nvSpPr>
          <p:spPr>
            <a:xfrm>
              <a:off x="3869054" y="322516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699"/>
                  </a:moveTo>
                  <a:lnTo>
                    <a:pt x="50800" y="12699"/>
                  </a:lnTo>
                </a:path>
                <a:path w="50800" h="25400">
                  <a:moveTo>
                    <a:pt x="12700" y="25399"/>
                  </a:moveTo>
                  <a:lnTo>
                    <a:pt x="50800" y="25399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92854" y="323151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49"/>
                  </a:lnTo>
                  <a:lnTo>
                    <a:pt x="25400" y="38099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099"/>
                  </a:lnTo>
                  <a:lnTo>
                    <a:pt x="203200" y="19049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69054" y="326326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4145279" y="322516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699"/>
                </a:moveTo>
                <a:lnTo>
                  <a:pt x="50800" y="12699"/>
                </a:lnTo>
              </a:path>
              <a:path w="50800" h="50800">
                <a:moveTo>
                  <a:pt x="12700" y="25399"/>
                </a:moveTo>
                <a:lnTo>
                  <a:pt x="50800" y="25399"/>
                </a:lnTo>
              </a:path>
              <a:path w="50800" h="50800">
                <a:moveTo>
                  <a:pt x="0" y="38099"/>
                </a:moveTo>
                <a:lnTo>
                  <a:pt x="38100" y="38099"/>
                </a:lnTo>
              </a:path>
              <a:path w="50800" h="50800">
                <a:moveTo>
                  <a:pt x="12700" y="50799"/>
                </a:moveTo>
                <a:lnTo>
                  <a:pt x="50800" y="50799"/>
                </a:lnTo>
              </a:path>
            </a:pathLst>
          </a:custGeom>
          <a:ln w="7592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326264" y="3222634"/>
            <a:ext cx="238760" cy="57150"/>
            <a:chOff x="4326264" y="3222634"/>
            <a:chExt cx="238760" cy="57150"/>
          </a:xfrm>
        </p:grpSpPr>
        <p:sp>
          <p:nvSpPr>
            <p:cNvPr id="19" name="object 19"/>
            <p:cNvSpPr/>
            <p:nvPr/>
          </p:nvSpPr>
          <p:spPr>
            <a:xfrm>
              <a:off x="4451350" y="325564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23410" y="3228974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479" y="15240"/>
                  </a:moveTo>
                  <a:lnTo>
                    <a:pt x="30479" y="6985"/>
                  </a:lnTo>
                  <a:lnTo>
                    <a:pt x="23494" y="0"/>
                  </a:lnTo>
                  <a:lnTo>
                    <a:pt x="15239" y="0"/>
                  </a:lnTo>
                  <a:lnTo>
                    <a:pt x="6985" y="0"/>
                  </a:lnTo>
                  <a:lnTo>
                    <a:pt x="0" y="6985"/>
                  </a:lnTo>
                  <a:lnTo>
                    <a:pt x="0" y="15240"/>
                  </a:lnTo>
                  <a:lnTo>
                    <a:pt x="0" y="24130"/>
                  </a:lnTo>
                  <a:lnTo>
                    <a:pt x="6985" y="30480"/>
                  </a:lnTo>
                  <a:lnTo>
                    <a:pt x="15239" y="30480"/>
                  </a:lnTo>
                  <a:lnTo>
                    <a:pt x="23494" y="30480"/>
                  </a:lnTo>
                  <a:lnTo>
                    <a:pt x="30479" y="24130"/>
                  </a:lnTo>
                  <a:lnTo>
                    <a:pt x="30479" y="15240"/>
                  </a:lnTo>
                  <a:close/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28795" y="3225164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39" y="50799"/>
                  </a:moveTo>
                  <a:lnTo>
                    <a:pt x="50164" y="48894"/>
                  </a:lnTo>
                  <a:lnTo>
                    <a:pt x="58419" y="43179"/>
                  </a:lnTo>
                  <a:lnTo>
                    <a:pt x="63500" y="35559"/>
                  </a:lnTo>
                  <a:lnTo>
                    <a:pt x="66039" y="25399"/>
                  </a:lnTo>
                  <a:lnTo>
                    <a:pt x="63500" y="15874"/>
                  </a:lnTo>
                  <a:lnTo>
                    <a:pt x="58419" y="7619"/>
                  </a:lnTo>
                  <a:lnTo>
                    <a:pt x="50164" y="1904"/>
                  </a:lnTo>
                  <a:lnTo>
                    <a:pt x="40639" y="0"/>
                  </a:lnTo>
                  <a:lnTo>
                    <a:pt x="30479" y="1904"/>
                  </a:lnTo>
                  <a:lnTo>
                    <a:pt x="22225" y="7619"/>
                  </a:lnTo>
                  <a:lnTo>
                    <a:pt x="17144" y="15874"/>
                  </a:lnTo>
                  <a:lnTo>
                    <a:pt x="15239" y="25399"/>
                  </a:lnTo>
                </a:path>
                <a:path w="233679" h="50800">
                  <a:moveTo>
                    <a:pt x="30479" y="17779"/>
                  </a:moveTo>
                  <a:lnTo>
                    <a:pt x="15239" y="30479"/>
                  </a:lnTo>
                  <a:lnTo>
                    <a:pt x="0" y="17779"/>
                  </a:lnTo>
                </a:path>
                <a:path w="233679" h="50800">
                  <a:moveTo>
                    <a:pt x="193039" y="50799"/>
                  </a:moveTo>
                  <a:lnTo>
                    <a:pt x="182879" y="48894"/>
                  </a:lnTo>
                  <a:lnTo>
                    <a:pt x="174625" y="43179"/>
                  </a:lnTo>
                  <a:lnTo>
                    <a:pt x="169544" y="35559"/>
                  </a:lnTo>
                  <a:lnTo>
                    <a:pt x="167639" y="25399"/>
                  </a:lnTo>
                  <a:lnTo>
                    <a:pt x="169544" y="15874"/>
                  </a:lnTo>
                  <a:lnTo>
                    <a:pt x="174625" y="7619"/>
                  </a:lnTo>
                  <a:lnTo>
                    <a:pt x="182879" y="1904"/>
                  </a:lnTo>
                  <a:lnTo>
                    <a:pt x="193039" y="0"/>
                  </a:lnTo>
                  <a:lnTo>
                    <a:pt x="202564" y="1904"/>
                  </a:lnTo>
                  <a:lnTo>
                    <a:pt x="210819" y="7619"/>
                  </a:lnTo>
                  <a:lnTo>
                    <a:pt x="215900" y="15874"/>
                  </a:lnTo>
                  <a:lnTo>
                    <a:pt x="218439" y="25399"/>
                  </a:lnTo>
                </a:path>
                <a:path w="233679" h="50800">
                  <a:moveTo>
                    <a:pt x="233679" y="17779"/>
                  </a:moveTo>
                  <a:lnTo>
                    <a:pt x="218439" y="30479"/>
                  </a:lnTo>
                  <a:lnTo>
                    <a:pt x="203200" y="17779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-12700" y="2669235"/>
            <a:ext cx="5969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</p:txBody>
      </p:sp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7150" y="1232560"/>
            <a:ext cx="1904364" cy="1456816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-12700" y="2822492"/>
            <a:ext cx="59690" cy="38925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ts val="1165"/>
              </a:lnSpc>
              <a:spcBef>
                <a:spcPts val="30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65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600"/>
              </a:lnSpc>
            </a:pPr>
            <a:r>
              <a:rPr sz="500" dirty="0">
                <a:latin typeface="Microsoft Sans Serif"/>
                <a:cs typeface="Microsoft Sans Serif"/>
              </a:rPr>
              <a:t> 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043553" y="3346357"/>
            <a:ext cx="45720" cy="1117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534915" y="3346357"/>
            <a:ext cx="45720" cy="1117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-12700" y="3396745"/>
            <a:ext cx="41275" cy="914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450" dirty="0">
                <a:latin typeface="Microsoft Sans Serif"/>
                <a:cs typeface="Microsoft Sans Serif"/>
              </a:rPr>
              <a:t> </a:t>
            </a:r>
            <a:endParaRPr sz="4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" y="63449"/>
            <a:ext cx="3136265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" dirty="0"/>
              <a:t>Consumer</a:t>
            </a:r>
            <a:r>
              <a:rPr spc="65" dirty="0"/>
              <a:t> </a:t>
            </a:r>
            <a:r>
              <a:rPr spc="-40" dirty="0"/>
              <a:t>Equilibrium(Single</a:t>
            </a:r>
            <a:r>
              <a:rPr spc="110" dirty="0"/>
              <a:t> </a:t>
            </a:r>
            <a:r>
              <a:rPr spc="-45" dirty="0"/>
              <a:t>Commodity)</a:t>
            </a:r>
          </a:p>
        </p:txBody>
      </p:sp>
      <p:sp>
        <p:nvSpPr>
          <p:cNvPr id="3" name="object 3"/>
          <p:cNvSpPr/>
          <p:nvPr/>
        </p:nvSpPr>
        <p:spPr>
          <a:xfrm>
            <a:off x="2967354" y="3244850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6729" y="324865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479"/>
                </a:moveTo>
                <a:lnTo>
                  <a:pt x="43180" y="30479"/>
                </a:lnTo>
                <a:lnTo>
                  <a:pt x="4318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ln w="5060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45154" y="3244850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242310" y="3235969"/>
            <a:ext cx="203200" cy="55880"/>
            <a:chOff x="3242310" y="3235969"/>
            <a:chExt cx="203200" cy="55880"/>
          </a:xfrm>
        </p:grpSpPr>
        <p:sp>
          <p:nvSpPr>
            <p:cNvPr id="7" name="object 7"/>
            <p:cNvSpPr/>
            <p:nvPr/>
          </p:nvSpPr>
          <p:spPr>
            <a:xfrm>
              <a:off x="3305175" y="3238500"/>
              <a:ext cx="63500" cy="50800"/>
            </a:xfrm>
            <a:custGeom>
              <a:avLst/>
              <a:gdLst/>
              <a:ahLst/>
              <a:cxnLst/>
              <a:rect l="l" t="t" r="r" b="b"/>
              <a:pathLst>
                <a:path w="63500" h="50800">
                  <a:moveTo>
                    <a:pt x="0" y="50800"/>
                  </a:moveTo>
                  <a:lnTo>
                    <a:pt x="43179" y="50800"/>
                  </a:lnTo>
                  <a:lnTo>
                    <a:pt x="43179" y="20320"/>
                  </a:lnTo>
                  <a:lnTo>
                    <a:pt x="0" y="20320"/>
                  </a:lnTo>
                  <a:lnTo>
                    <a:pt x="0" y="50800"/>
                  </a:lnTo>
                  <a:close/>
                </a:path>
                <a:path w="63500" h="50800">
                  <a:moveTo>
                    <a:pt x="10160" y="20320"/>
                  </a:moveTo>
                  <a:lnTo>
                    <a:pt x="10160" y="10160"/>
                  </a:lnTo>
                  <a:lnTo>
                    <a:pt x="53339" y="10160"/>
                  </a:lnTo>
                  <a:lnTo>
                    <a:pt x="53339" y="40640"/>
                  </a:lnTo>
                  <a:lnTo>
                    <a:pt x="43179" y="40640"/>
                  </a:lnTo>
                </a:path>
                <a:path w="63500" h="50800">
                  <a:moveTo>
                    <a:pt x="20320" y="10160"/>
                  </a:moveTo>
                  <a:lnTo>
                    <a:pt x="20320" y="0"/>
                  </a:lnTo>
                  <a:lnTo>
                    <a:pt x="63500" y="0"/>
                  </a:lnTo>
                  <a:lnTo>
                    <a:pt x="63500" y="30480"/>
                  </a:lnTo>
                  <a:lnTo>
                    <a:pt x="53339" y="30480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42310" y="3244850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517900" y="3234703"/>
            <a:ext cx="203200" cy="58419"/>
            <a:chOff x="3517900" y="3234703"/>
            <a:chExt cx="203200" cy="58419"/>
          </a:xfrm>
        </p:grpSpPr>
        <p:sp>
          <p:nvSpPr>
            <p:cNvPr id="10" name="object 10"/>
            <p:cNvSpPr/>
            <p:nvPr/>
          </p:nvSpPr>
          <p:spPr>
            <a:xfrm>
              <a:off x="3606800" y="3251199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7900" y="3244849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4100" y="3238499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792854" y="3234703"/>
            <a:ext cx="203200" cy="58419"/>
            <a:chOff x="3792854" y="3234703"/>
            <a:chExt cx="203200" cy="58419"/>
          </a:xfrm>
        </p:grpSpPr>
        <p:sp>
          <p:nvSpPr>
            <p:cNvPr id="14" name="object 14"/>
            <p:cNvSpPr/>
            <p:nvPr/>
          </p:nvSpPr>
          <p:spPr>
            <a:xfrm>
              <a:off x="3869054" y="3238499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92854" y="3244849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69054" y="3276599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4145279" y="3238500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2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326264" y="3235969"/>
            <a:ext cx="238760" cy="57150"/>
            <a:chOff x="4326264" y="3235969"/>
            <a:chExt cx="238760" cy="57150"/>
          </a:xfrm>
        </p:grpSpPr>
        <p:sp>
          <p:nvSpPr>
            <p:cNvPr id="19" name="object 19"/>
            <p:cNvSpPr/>
            <p:nvPr/>
          </p:nvSpPr>
          <p:spPr>
            <a:xfrm>
              <a:off x="4451350" y="3268980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19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23410" y="3242310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479" y="15239"/>
                  </a:moveTo>
                  <a:lnTo>
                    <a:pt x="30479" y="6984"/>
                  </a:lnTo>
                  <a:lnTo>
                    <a:pt x="23494" y="0"/>
                  </a:lnTo>
                  <a:lnTo>
                    <a:pt x="15239" y="0"/>
                  </a:lnTo>
                  <a:lnTo>
                    <a:pt x="6985" y="0"/>
                  </a:lnTo>
                  <a:lnTo>
                    <a:pt x="0" y="6984"/>
                  </a:lnTo>
                  <a:lnTo>
                    <a:pt x="0" y="15239"/>
                  </a:lnTo>
                  <a:lnTo>
                    <a:pt x="0" y="23494"/>
                  </a:lnTo>
                  <a:lnTo>
                    <a:pt x="6985" y="30479"/>
                  </a:lnTo>
                  <a:lnTo>
                    <a:pt x="15239" y="30479"/>
                  </a:lnTo>
                  <a:lnTo>
                    <a:pt x="23494" y="30479"/>
                  </a:lnTo>
                  <a:lnTo>
                    <a:pt x="30479" y="23494"/>
                  </a:lnTo>
                  <a:lnTo>
                    <a:pt x="30479" y="15239"/>
                  </a:lnTo>
                  <a:close/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28795" y="3238500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39" y="50800"/>
                  </a:moveTo>
                  <a:lnTo>
                    <a:pt x="50164" y="48895"/>
                  </a:lnTo>
                  <a:lnTo>
                    <a:pt x="58419" y="43180"/>
                  </a:lnTo>
                  <a:lnTo>
                    <a:pt x="63500" y="35560"/>
                  </a:lnTo>
                  <a:lnTo>
                    <a:pt x="66039" y="25400"/>
                  </a:lnTo>
                  <a:lnTo>
                    <a:pt x="63500" y="15240"/>
                  </a:lnTo>
                  <a:lnTo>
                    <a:pt x="58419" y="7620"/>
                  </a:lnTo>
                  <a:lnTo>
                    <a:pt x="50164" y="1905"/>
                  </a:lnTo>
                  <a:lnTo>
                    <a:pt x="40639" y="0"/>
                  </a:lnTo>
                  <a:lnTo>
                    <a:pt x="30479" y="1905"/>
                  </a:lnTo>
                  <a:lnTo>
                    <a:pt x="22225" y="7620"/>
                  </a:lnTo>
                  <a:lnTo>
                    <a:pt x="17144" y="15240"/>
                  </a:lnTo>
                  <a:lnTo>
                    <a:pt x="15239" y="25400"/>
                  </a:lnTo>
                </a:path>
                <a:path w="233679" h="50800">
                  <a:moveTo>
                    <a:pt x="30479" y="17780"/>
                  </a:moveTo>
                  <a:lnTo>
                    <a:pt x="15239" y="30480"/>
                  </a:lnTo>
                  <a:lnTo>
                    <a:pt x="0" y="17780"/>
                  </a:lnTo>
                </a:path>
                <a:path w="233679" h="50800">
                  <a:moveTo>
                    <a:pt x="193039" y="50800"/>
                  </a:moveTo>
                  <a:lnTo>
                    <a:pt x="182879" y="48895"/>
                  </a:lnTo>
                  <a:lnTo>
                    <a:pt x="174625" y="43180"/>
                  </a:lnTo>
                  <a:lnTo>
                    <a:pt x="169544" y="35560"/>
                  </a:lnTo>
                  <a:lnTo>
                    <a:pt x="167639" y="25400"/>
                  </a:lnTo>
                  <a:lnTo>
                    <a:pt x="169544" y="15240"/>
                  </a:lnTo>
                  <a:lnTo>
                    <a:pt x="174625" y="7620"/>
                  </a:lnTo>
                  <a:lnTo>
                    <a:pt x="182879" y="1905"/>
                  </a:lnTo>
                  <a:lnTo>
                    <a:pt x="193039" y="0"/>
                  </a:lnTo>
                  <a:lnTo>
                    <a:pt x="202564" y="1905"/>
                  </a:lnTo>
                  <a:lnTo>
                    <a:pt x="210819" y="7620"/>
                  </a:lnTo>
                  <a:lnTo>
                    <a:pt x="215900" y="15240"/>
                  </a:lnTo>
                  <a:lnTo>
                    <a:pt x="218439" y="25400"/>
                  </a:lnTo>
                </a:path>
                <a:path w="233679" h="50800">
                  <a:moveTo>
                    <a:pt x="233679" y="17780"/>
                  </a:moveTo>
                  <a:lnTo>
                    <a:pt x="218439" y="30480"/>
                  </a:lnTo>
                  <a:lnTo>
                    <a:pt x="203200" y="17780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-12700" y="319785"/>
            <a:ext cx="4425315" cy="27412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427355" marR="50800">
              <a:lnSpc>
                <a:spcPct val="103800"/>
              </a:lnSpc>
              <a:spcBef>
                <a:spcPts val="815"/>
              </a:spcBef>
            </a:pPr>
            <a:r>
              <a:rPr sz="1100" spc="-30" dirty="0">
                <a:latin typeface="Microsoft Sans Serif"/>
                <a:cs typeface="Microsoft Sans Serif"/>
              </a:rPr>
              <a:t>Equilibrium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of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the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consumer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occurs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when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MU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of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the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commodity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he 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650" spc="-44" baseline="5050" dirty="0">
                <a:latin typeface="Microsoft Sans Serif"/>
                <a:cs typeface="Microsoft Sans Serif"/>
              </a:rPr>
              <a:t>c</a:t>
            </a:r>
            <a:r>
              <a:rPr sz="1650" spc="-60" baseline="5050" dirty="0">
                <a:latin typeface="Microsoft Sans Serif"/>
                <a:cs typeface="Microsoft Sans Serif"/>
              </a:rPr>
              <a:t>on</a:t>
            </a:r>
            <a:r>
              <a:rPr sz="1650" spc="-44" baseline="5050" dirty="0">
                <a:latin typeface="Microsoft Sans Serif"/>
                <a:cs typeface="Microsoft Sans Serif"/>
              </a:rPr>
              <a:t>s</a:t>
            </a:r>
            <a:r>
              <a:rPr sz="1650" spc="-67" baseline="5050" dirty="0">
                <a:latin typeface="Microsoft Sans Serif"/>
                <a:cs typeface="Microsoft Sans Serif"/>
              </a:rPr>
              <a:t>ume</a:t>
            </a:r>
            <a:r>
              <a:rPr sz="1650" spc="-22" baseline="5050" dirty="0">
                <a:latin typeface="Microsoft Sans Serif"/>
                <a:cs typeface="Microsoft Sans Serif"/>
              </a:rPr>
              <a:t>s </a:t>
            </a:r>
            <a:r>
              <a:rPr sz="1650" spc="-30" baseline="5050" dirty="0">
                <a:latin typeface="Microsoft Sans Serif"/>
                <a:cs typeface="Microsoft Sans Serif"/>
              </a:rPr>
              <a:t>is</a:t>
            </a:r>
            <a:r>
              <a:rPr sz="1650" spc="30" baseline="5050" dirty="0">
                <a:latin typeface="Microsoft Sans Serif"/>
                <a:cs typeface="Microsoft Sans Serif"/>
              </a:rPr>
              <a:t> </a:t>
            </a:r>
            <a:r>
              <a:rPr sz="1650" spc="-60" baseline="5050" dirty="0">
                <a:latin typeface="Microsoft Sans Serif"/>
                <a:cs typeface="Microsoft Sans Serif"/>
              </a:rPr>
              <a:t>equa</a:t>
            </a:r>
            <a:r>
              <a:rPr sz="1650" spc="7" baseline="5050" dirty="0">
                <a:latin typeface="Microsoft Sans Serif"/>
                <a:cs typeface="Microsoft Sans Serif"/>
              </a:rPr>
              <a:t>l</a:t>
            </a:r>
            <a:r>
              <a:rPr sz="1650" spc="-15" baseline="5050" dirty="0">
                <a:latin typeface="Microsoft Sans Serif"/>
                <a:cs typeface="Microsoft Sans Serif"/>
              </a:rPr>
              <a:t> </a:t>
            </a:r>
            <a:r>
              <a:rPr sz="1650" spc="-30" baseline="5050" dirty="0">
                <a:latin typeface="Microsoft Sans Serif"/>
                <a:cs typeface="Microsoft Sans Serif"/>
              </a:rPr>
              <a:t>t</a:t>
            </a:r>
            <a:r>
              <a:rPr sz="1650" spc="-22" baseline="5050" dirty="0">
                <a:latin typeface="Microsoft Sans Serif"/>
                <a:cs typeface="Microsoft Sans Serif"/>
              </a:rPr>
              <a:t>o</a:t>
            </a:r>
            <a:r>
              <a:rPr sz="1650" spc="-15" baseline="5050" dirty="0">
                <a:latin typeface="Microsoft Sans Serif"/>
                <a:cs typeface="Microsoft Sans Serif"/>
              </a:rPr>
              <a:t> </a:t>
            </a:r>
            <a:r>
              <a:rPr sz="1650" spc="-30" baseline="5050" dirty="0">
                <a:latin typeface="Microsoft Sans Serif"/>
                <a:cs typeface="Microsoft Sans Serif"/>
              </a:rPr>
              <a:t>t</a:t>
            </a:r>
            <a:r>
              <a:rPr sz="1650" spc="-22" baseline="5050" dirty="0">
                <a:latin typeface="Microsoft Sans Serif"/>
                <a:cs typeface="Microsoft Sans Serif"/>
              </a:rPr>
              <a:t>h</a:t>
            </a:r>
            <a:r>
              <a:rPr sz="1650" spc="-60" baseline="5050" dirty="0">
                <a:latin typeface="Microsoft Sans Serif"/>
                <a:cs typeface="Microsoft Sans Serif"/>
              </a:rPr>
              <a:t>e</a:t>
            </a:r>
            <a:r>
              <a:rPr sz="1650" spc="22" baseline="5050" dirty="0">
                <a:latin typeface="Microsoft Sans Serif"/>
                <a:cs typeface="Microsoft Sans Serif"/>
              </a:rPr>
              <a:t> </a:t>
            </a:r>
            <a:r>
              <a:rPr sz="1650" spc="-60" baseline="5050" dirty="0">
                <a:latin typeface="Microsoft Sans Serif"/>
                <a:cs typeface="Microsoft Sans Serif"/>
              </a:rPr>
              <a:t>p</a:t>
            </a:r>
            <a:r>
              <a:rPr sz="1650" spc="-52" baseline="5050" dirty="0">
                <a:latin typeface="Microsoft Sans Serif"/>
                <a:cs typeface="Microsoft Sans Serif"/>
              </a:rPr>
              <a:t>r</a:t>
            </a:r>
            <a:r>
              <a:rPr sz="1650" spc="-30" baseline="5050" dirty="0">
                <a:latin typeface="Microsoft Sans Serif"/>
                <a:cs typeface="Microsoft Sans Serif"/>
              </a:rPr>
              <a:t>ic</a:t>
            </a:r>
            <a:r>
              <a:rPr sz="1650" spc="-15" baseline="5050" dirty="0">
                <a:latin typeface="Microsoft Sans Serif"/>
                <a:cs typeface="Microsoft Sans Serif"/>
              </a:rPr>
              <a:t>e </a:t>
            </a:r>
            <a:r>
              <a:rPr sz="1650" spc="-60" baseline="5050" dirty="0">
                <a:latin typeface="Microsoft Sans Serif"/>
                <a:cs typeface="Microsoft Sans Serif"/>
              </a:rPr>
              <a:t>h</a:t>
            </a:r>
            <a:r>
              <a:rPr sz="1650" spc="-22" baseline="5050" dirty="0">
                <a:latin typeface="Microsoft Sans Serif"/>
                <a:cs typeface="Microsoft Sans Serif"/>
              </a:rPr>
              <a:t>e</a:t>
            </a:r>
            <a:r>
              <a:rPr sz="1650" spc="-15" baseline="5050" dirty="0">
                <a:latin typeface="Microsoft Sans Serif"/>
                <a:cs typeface="Microsoft Sans Serif"/>
              </a:rPr>
              <a:t> </a:t>
            </a:r>
            <a:r>
              <a:rPr sz="1650" spc="-60" baseline="5050" dirty="0">
                <a:latin typeface="Microsoft Sans Serif"/>
                <a:cs typeface="Microsoft Sans Serif"/>
              </a:rPr>
              <a:t>pa</a:t>
            </a:r>
            <a:r>
              <a:rPr sz="1650" spc="-44" baseline="5050" dirty="0">
                <a:latin typeface="Microsoft Sans Serif"/>
                <a:cs typeface="Microsoft Sans Serif"/>
              </a:rPr>
              <a:t>y</a:t>
            </a:r>
            <a:r>
              <a:rPr sz="1650" baseline="5050" dirty="0">
                <a:latin typeface="Microsoft Sans Serif"/>
                <a:cs typeface="Microsoft Sans Serif"/>
              </a:rPr>
              <a:t>s</a:t>
            </a:r>
            <a:r>
              <a:rPr sz="1650" spc="-15" baseline="5050" dirty="0">
                <a:latin typeface="Microsoft Sans Serif"/>
                <a:cs typeface="Microsoft Sans Serif"/>
              </a:rPr>
              <a:t> </a:t>
            </a:r>
            <a:r>
              <a:rPr sz="1650" spc="-30" baseline="5050" dirty="0">
                <a:latin typeface="Microsoft Sans Serif"/>
                <a:cs typeface="Microsoft Sans Serif"/>
              </a:rPr>
              <a:t>f</a:t>
            </a:r>
            <a:r>
              <a:rPr sz="1650" spc="-22" baseline="5050" dirty="0">
                <a:latin typeface="Microsoft Sans Serif"/>
                <a:cs typeface="Microsoft Sans Serif"/>
              </a:rPr>
              <a:t>o</a:t>
            </a:r>
            <a:r>
              <a:rPr sz="1650" spc="-52" baseline="5050" dirty="0">
                <a:latin typeface="Microsoft Sans Serif"/>
                <a:cs typeface="Microsoft Sans Serif"/>
              </a:rPr>
              <a:t>r</a:t>
            </a:r>
            <a:r>
              <a:rPr sz="1650" spc="-15" baseline="5050" dirty="0">
                <a:latin typeface="Microsoft Sans Serif"/>
                <a:cs typeface="Microsoft Sans Serif"/>
              </a:rPr>
              <a:t> </a:t>
            </a:r>
            <a:r>
              <a:rPr sz="1650" baseline="5050" dirty="0">
                <a:latin typeface="Microsoft Sans Serif"/>
                <a:cs typeface="Microsoft Sans Serif"/>
              </a:rPr>
              <a:t>t</a:t>
            </a:r>
            <a:r>
              <a:rPr sz="1650" spc="-60" baseline="5050" dirty="0">
                <a:latin typeface="Microsoft Sans Serif"/>
                <a:cs typeface="Microsoft Sans Serif"/>
              </a:rPr>
              <a:t>h</a:t>
            </a:r>
            <a:r>
              <a:rPr sz="1650" spc="-15" baseline="5050" dirty="0">
                <a:latin typeface="Microsoft Sans Serif"/>
                <a:cs typeface="Microsoft Sans Serif"/>
              </a:rPr>
              <a:t>e </a:t>
            </a:r>
            <a:r>
              <a:rPr sz="1650" spc="-60" baseline="5050" dirty="0">
                <a:latin typeface="Microsoft Sans Serif"/>
                <a:cs typeface="Microsoft Sans Serif"/>
              </a:rPr>
              <a:t>good</a:t>
            </a:r>
            <a:r>
              <a:rPr sz="1650" spc="7" baseline="5050" dirty="0">
                <a:latin typeface="Microsoft Sans Serif"/>
                <a:cs typeface="Microsoft Sans Serif"/>
              </a:rPr>
              <a:t>.</a:t>
            </a:r>
            <a:r>
              <a:rPr sz="1650" spc="-22" baseline="5050" dirty="0">
                <a:latin typeface="Microsoft Sans Serif"/>
                <a:cs typeface="Microsoft Sans Serif"/>
              </a:rPr>
              <a:t> </a:t>
            </a:r>
            <a:r>
              <a:rPr sz="1650" spc="-247" baseline="5050" dirty="0">
                <a:latin typeface="Microsoft Sans Serif"/>
                <a:cs typeface="Microsoft Sans Serif"/>
              </a:rPr>
              <a:t> </a:t>
            </a:r>
            <a:r>
              <a:rPr sz="1650" spc="-22" baseline="5050" dirty="0">
                <a:latin typeface="Microsoft Sans Serif"/>
                <a:cs typeface="Microsoft Sans Serif"/>
              </a:rPr>
              <a:t>i.</a:t>
            </a:r>
            <a:r>
              <a:rPr sz="1650" spc="-60" baseline="5050" dirty="0">
                <a:latin typeface="Microsoft Sans Serif"/>
                <a:cs typeface="Microsoft Sans Serif"/>
              </a:rPr>
              <a:t>e</a:t>
            </a:r>
            <a:r>
              <a:rPr sz="1650" spc="-30" baseline="5050" dirty="0">
                <a:latin typeface="Microsoft Sans Serif"/>
                <a:cs typeface="Microsoft Sans Serif"/>
              </a:rPr>
              <a:t>.</a:t>
            </a:r>
            <a:r>
              <a:rPr sz="1650" spc="-22" baseline="5050" dirty="0">
                <a:latin typeface="Microsoft Sans Serif"/>
                <a:cs typeface="Microsoft Sans Serif"/>
              </a:rPr>
              <a:t> </a:t>
            </a:r>
            <a:r>
              <a:rPr sz="1650" spc="-247" baseline="5050" dirty="0">
                <a:latin typeface="Microsoft Sans Serif"/>
                <a:cs typeface="Microsoft Sans Serif"/>
              </a:rPr>
              <a:t> </a:t>
            </a:r>
            <a:r>
              <a:rPr sz="1650" i="1" spc="-82" baseline="5050" dirty="0">
                <a:latin typeface="Arial"/>
                <a:cs typeface="Arial"/>
              </a:rPr>
              <a:t>MU</a:t>
            </a:r>
            <a:r>
              <a:rPr sz="700" i="1" spc="-30" dirty="0">
                <a:latin typeface="Arial"/>
                <a:cs typeface="Arial"/>
              </a:rPr>
              <a:t>x</a:t>
            </a:r>
            <a:r>
              <a:rPr sz="700" i="1" dirty="0">
                <a:latin typeface="Arial"/>
                <a:cs typeface="Arial"/>
              </a:rPr>
              <a:t> </a:t>
            </a:r>
            <a:r>
              <a:rPr sz="700" i="1" spc="10" dirty="0">
                <a:latin typeface="Arial"/>
                <a:cs typeface="Arial"/>
              </a:rPr>
              <a:t> </a:t>
            </a:r>
            <a:r>
              <a:rPr sz="1650" spc="-67" baseline="5050" dirty="0">
                <a:latin typeface="Microsoft Sans Serif"/>
                <a:cs typeface="Microsoft Sans Serif"/>
              </a:rPr>
              <a:t>=</a:t>
            </a:r>
            <a:r>
              <a:rPr sz="1650" spc="-82" baseline="5050" dirty="0">
                <a:latin typeface="Microsoft Sans Serif"/>
                <a:cs typeface="Microsoft Sans Serif"/>
              </a:rPr>
              <a:t> </a:t>
            </a:r>
            <a:r>
              <a:rPr sz="1650" i="1" spc="-60" baseline="5050" dirty="0">
                <a:latin typeface="Arial"/>
                <a:cs typeface="Arial"/>
              </a:rPr>
              <a:t>P</a:t>
            </a:r>
            <a:r>
              <a:rPr sz="700" i="1" spc="-30" dirty="0">
                <a:latin typeface="Arial"/>
                <a:cs typeface="Arial"/>
              </a:rPr>
              <a:t>x</a:t>
            </a:r>
            <a:endParaRPr sz="700">
              <a:latin typeface="Arial"/>
              <a:cs typeface="Arial"/>
            </a:endParaRPr>
          </a:p>
          <a:p>
            <a:pPr marL="427355">
              <a:lnSpc>
                <a:spcPct val="100000"/>
              </a:lnSpc>
              <a:spcBef>
                <a:spcPts val="360"/>
              </a:spcBef>
            </a:pPr>
            <a:r>
              <a:rPr sz="1650" baseline="5050" dirty="0">
                <a:latin typeface="Microsoft Sans Serif"/>
                <a:cs typeface="Microsoft Sans Serif"/>
              </a:rPr>
              <a:t>where</a:t>
            </a:r>
            <a:r>
              <a:rPr sz="1650" spc="-82" baseline="5050" dirty="0">
                <a:latin typeface="Microsoft Sans Serif"/>
                <a:cs typeface="Microsoft Sans Serif"/>
              </a:rPr>
              <a:t> </a:t>
            </a:r>
            <a:r>
              <a:rPr sz="1650" i="1" spc="-15" baseline="5050" dirty="0">
                <a:latin typeface="Arial"/>
                <a:cs typeface="Arial"/>
              </a:rPr>
              <a:t>MU</a:t>
            </a:r>
            <a:r>
              <a:rPr sz="700" i="1" spc="-10" dirty="0">
                <a:latin typeface="Arial"/>
                <a:cs typeface="Arial"/>
              </a:rPr>
              <a:t>x</a:t>
            </a:r>
            <a:r>
              <a:rPr sz="700" i="1" spc="155" dirty="0">
                <a:latin typeface="Arial"/>
                <a:cs typeface="Arial"/>
              </a:rPr>
              <a:t> </a:t>
            </a:r>
            <a:r>
              <a:rPr sz="1650" spc="-15" baseline="5050" dirty="0">
                <a:latin typeface="Microsoft Sans Serif"/>
                <a:cs typeface="Microsoft Sans Serif"/>
              </a:rPr>
              <a:t>is</a:t>
            </a:r>
            <a:r>
              <a:rPr sz="1650" spc="-82" baseline="5050" dirty="0">
                <a:latin typeface="Microsoft Sans Serif"/>
                <a:cs typeface="Microsoft Sans Serif"/>
              </a:rPr>
              <a:t> </a:t>
            </a:r>
            <a:r>
              <a:rPr sz="1650" spc="-7" baseline="5050" dirty="0">
                <a:latin typeface="Microsoft Sans Serif"/>
                <a:cs typeface="Microsoft Sans Serif"/>
              </a:rPr>
              <a:t>marginal</a:t>
            </a:r>
            <a:r>
              <a:rPr sz="1650" spc="-75" baseline="5050" dirty="0">
                <a:latin typeface="Microsoft Sans Serif"/>
                <a:cs typeface="Microsoft Sans Serif"/>
              </a:rPr>
              <a:t> </a:t>
            </a:r>
            <a:r>
              <a:rPr sz="1650" spc="-7" baseline="5050" dirty="0">
                <a:latin typeface="Microsoft Sans Serif"/>
                <a:cs typeface="Microsoft Sans Serif"/>
              </a:rPr>
              <a:t>utility</a:t>
            </a:r>
            <a:r>
              <a:rPr sz="1650" spc="-75" baseline="5050" dirty="0">
                <a:latin typeface="Microsoft Sans Serif"/>
                <a:cs typeface="Microsoft Sans Serif"/>
              </a:rPr>
              <a:t> </a:t>
            </a:r>
            <a:r>
              <a:rPr sz="1650" spc="7" baseline="5050" dirty="0">
                <a:latin typeface="Microsoft Sans Serif"/>
                <a:cs typeface="Microsoft Sans Serif"/>
              </a:rPr>
              <a:t>of</a:t>
            </a:r>
            <a:r>
              <a:rPr sz="1650" spc="-82" baseline="5050" dirty="0">
                <a:latin typeface="Microsoft Sans Serif"/>
                <a:cs typeface="Microsoft Sans Serif"/>
              </a:rPr>
              <a:t> </a:t>
            </a:r>
            <a:r>
              <a:rPr sz="1650" baseline="5050" dirty="0">
                <a:latin typeface="Microsoft Sans Serif"/>
                <a:cs typeface="Microsoft Sans Serif"/>
              </a:rPr>
              <a:t>x</a:t>
            </a:r>
            <a:r>
              <a:rPr sz="1650" spc="-75" baseline="5050" dirty="0">
                <a:latin typeface="Microsoft Sans Serif"/>
                <a:cs typeface="Microsoft Sans Serif"/>
              </a:rPr>
              <a:t> </a:t>
            </a:r>
            <a:r>
              <a:rPr sz="1650" spc="15" baseline="5050" dirty="0">
                <a:latin typeface="Microsoft Sans Serif"/>
                <a:cs typeface="Microsoft Sans Serif"/>
              </a:rPr>
              <a:t>and</a:t>
            </a:r>
            <a:r>
              <a:rPr sz="1650" spc="-75" baseline="5050" dirty="0">
                <a:latin typeface="Microsoft Sans Serif"/>
                <a:cs typeface="Microsoft Sans Serif"/>
              </a:rPr>
              <a:t> </a:t>
            </a:r>
            <a:r>
              <a:rPr sz="1650" spc="-15" baseline="5050" dirty="0">
                <a:latin typeface="Microsoft Sans Serif"/>
                <a:cs typeface="Microsoft Sans Serif"/>
              </a:rPr>
              <a:t>Px</a:t>
            </a:r>
            <a:r>
              <a:rPr sz="1650" spc="-82" baseline="5050" dirty="0">
                <a:latin typeface="Microsoft Sans Serif"/>
                <a:cs typeface="Microsoft Sans Serif"/>
              </a:rPr>
              <a:t> </a:t>
            </a:r>
            <a:r>
              <a:rPr sz="1650" spc="-15" baseline="5050" dirty="0">
                <a:latin typeface="Microsoft Sans Serif"/>
                <a:cs typeface="Microsoft Sans Serif"/>
              </a:rPr>
              <a:t>is</a:t>
            </a:r>
            <a:r>
              <a:rPr sz="1650" spc="-75" baseline="5050" dirty="0">
                <a:latin typeface="Microsoft Sans Serif"/>
                <a:cs typeface="Microsoft Sans Serif"/>
              </a:rPr>
              <a:t> </a:t>
            </a:r>
            <a:r>
              <a:rPr sz="1650" spc="-7" baseline="5050" dirty="0">
                <a:latin typeface="Microsoft Sans Serif"/>
                <a:cs typeface="Microsoft Sans Serif"/>
              </a:rPr>
              <a:t>price</a:t>
            </a:r>
            <a:r>
              <a:rPr sz="1650" spc="-75" baseline="5050" dirty="0">
                <a:latin typeface="Microsoft Sans Serif"/>
                <a:cs typeface="Microsoft Sans Serif"/>
              </a:rPr>
              <a:t> </a:t>
            </a:r>
            <a:r>
              <a:rPr sz="1650" spc="7" baseline="5050" dirty="0">
                <a:latin typeface="Microsoft Sans Serif"/>
                <a:cs typeface="Microsoft Sans Serif"/>
              </a:rPr>
              <a:t>of</a:t>
            </a:r>
            <a:r>
              <a:rPr sz="1650" spc="-82" baseline="5050" dirty="0">
                <a:latin typeface="Microsoft Sans Serif"/>
                <a:cs typeface="Microsoft Sans Serif"/>
              </a:rPr>
              <a:t> </a:t>
            </a:r>
            <a:r>
              <a:rPr sz="1650" baseline="5050" dirty="0">
                <a:latin typeface="Microsoft Sans Serif"/>
                <a:cs typeface="Microsoft Sans Serif"/>
              </a:rPr>
              <a:t>x. </a:t>
            </a:r>
            <a:endParaRPr sz="1650" baseline="5050">
              <a:latin typeface="Microsoft Sans Serif"/>
              <a:cs typeface="Microsoft Sans Serif"/>
            </a:endParaRPr>
          </a:p>
          <a:p>
            <a:pPr marL="427355" marR="269875">
              <a:lnSpc>
                <a:spcPts val="1270"/>
              </a:lnSpc>
              <a:spcBef>
                <a:spcPts val="420"/>
              </a:spcBef>
            </a:pPr>
            <a:r>
              <a:rPr sz="1650" spc="-67" baseline="5050" dirty="0">
                <a:latin typeface="Microsoft Sans Serif"/>
                <a:cs typeface="Microsoft Sans Serif"/>
              </a:rPr>
              <a:t>When</a:t>
            </a:r>
            <a:r>
              <a:rPr sz="1650" spc="30" baseline="5050" dirty="0">
                <a:latin typeface="Microsoft Sans Serif"/>
                <a:cs typeface="Microsoft Sans Serif"/>
              </a:rPr>
              <a:t> </a:t>
            </a:r>
            <a:r>
              <a:rPr sz="1650" spc="-37" baseline="5050" dirty="0">
                <a:latin typeface="Microsoft Sans Serif"/>
                <a:cs typeface="Microsoft Sans Serif"/>
              </a:rPr>
              <a:t>price</a:t>
            </a:r>
            <a:r>
              <a:rPr sz="1650" spc="30" baseline="5050" dirty="0">
                <a:latin typeface="Microsoft Sans Serif"/>
                <a:cs typeface="Microsoft Sans Serif"/>
              </a:rPr>
              <a:t> </a:t>
            </a:r>
            <a:r>
              <a:rPr sz="1650" spc="-30" baseline="5050" dirty="0">
                <a:latin typeface="Microsoft Sans Serif"/>
                <a:cs typeface="Microsoft Sans Serif"/>
              </a:rPr>
              <a:t>of</a:t>
            </a:r>
            <a:r>
              <a:rPr sz="1650" spc="30" baseline="5050" dirty="0">
                <a:latin typeface="Microsoft Sans Serif"/>
                <a:cs typeface="Microsoft Sans Serif"/>
              </a:rPr>
              <a:t> </a:t>
            </a:r>
            <a:r>
              <a:rPr sz="1650" spc="-37" baseline="5050" dirty="0">
                <a:latin typeface="Microsoft Sans Serif"/>
                <a:cs typeface="Microsoft Sans Serif"/>
              </a:rPr>
              <a:t>the</a:t>
            </a:r>
            <a:r>
              <a:rPr sz="1650" spc="30" baseline="5050" dirty="0">
                <a:latin typeface="Microsoft Sans Serif"/>
                <a:cs typeface="Microsoft Sans Serif"/>
              </a:rPr>
              <a:t> </a:t>
            </a:r>
            <a:r>
              <a:rPr sz="1650" spc="-52" baseline="5050" dirty="0">
                <a:latin typeface="Microsoft Sans Serif"/>
                <a:cs typeface="Microsoft Sans Serif"/>
              </a:rPr>
              <a:t>commodity</a:t>
            </a:r>
            <a:r>
              <a:rPr sz="1650" spc="30" baseline="5050" dirty="0">
                <a:latin typeface="Microsoft Sans Serif"/>
                <a:cs typeface="Microsoft Sans Serif"/>
              </a:rPr>
              <a:t> </a:t>
            </a:r>
            <a:r>
              <a:rPr sz="1650" spc="-30" baseline="5050" dirty="0">
                <a:latin typeface="Microsoft Sans Serif"/>
                <a:cs typeface="Microsoft Sans Serif"/>
              </a:rPr>
              <a:t>is</a:t>
            </a:r>
            <a:r>
              <a:rPr sz="1650" spc="30" baseline="5050" dirty="0">
                <a:latin typeface="Microsoft Sans Serif"/>
                <a:cs typeface="Microsoft Sans Serif"/>
              </a:rPr>
              <a:t> </a:t>
            </a:r>
            <a:r>
              <a:rPr sz="1650" spc="-44" baseline="5050" dirty="0">
                <a:latin typeface="Microsoft Sans Serif"/>
                <a:cs typeface="Microsoft Sans Serif"/>
              </a:rPr>
              <a:t>increased,</a:t>
            </a:r>
            <a:r>
              <a:rPr sz="1650" spc="30" baseline="5050" dirty="0">
                <a:latin typeface="Microsoft Sans Serif"/>
                <a:cs typeface="Microsoft Sans Serif"/>
              </a:rPr>
              <a:t> </a:t>
            </a:r>
            <a:r>
              <a:rPr sz="1650" spc="-44" baseline="5050" dirty="0">
                <a:latin typeface="Microsoft Sans Serif"/>
                <a:cs typeface="Microsoft Sans Serif"/>
              </a:rPr>
              <a:t>then</a:t>
            </a:r>
            <a:r>
              <a:rPr sz="1650" spc="30" baseline="5050" dirty="0">
                <a:latin typeface="Microsoft Sans Serif"/>
                <a:cs typeface="Microsoft Sans Serif"/>
              </a:rPr>
              <a:t> </a:t>
            </a:r>
            <a:r>
              <a:rPr sz="1650" i="1" spc="-67" baseline="5050" dirty="0">
                <a:latin typeface="Arial"/>
                <a:cs typeface="Arial"/>
              </a:rPr>
              <a:t>MU</a:t>
            </a:r>
            <a:r>
              <a:rPr sz="700" i="1" spc="-45" dirty="0">
                <a:latin typeface="Arial"/>
                <a:cs typeface="Arial"/>
              </a:rPr>
              <a:t>x</a:t>
            </a:r>
            <a:r>
              <a:rPr sz="700" i="1" spc="90" dirty="0">
                <a:latin typeface="Arial"/>
                <a:cs typeface="Arial"/>
              </a:rPr>
              <a:t> </a:t>
            </a:r>
            <a:r>
              <a:rPr sz="1650" i="1" spc="-44" baseline="5050" dirty="0">
                <a:latin typeface="Arial"/>
                <a:cs typeface="Arial"/>
              </a:rPr>
              <a:t>&lt;</a:t>
            </a:r>
            <a:r>
              <a:rPr sz="1650" i="1" spc="-75" baseline="5050" dirty="0">
                <a:latin typeface="Arial"/>
                <a:cs typeface="Arial"/>
              </a:rPr>
              <a:t> </a:t>
            </a:r>
            <a:r>
              <a:rPr sz="1650" i="1" spc="-52" baseline="5050" dirty="0">
                <a:latin typeface="Arial"/>
                <a:cs typeface="Arial"/>
              </a:rPr>
              <a:t>P</a:t>
            </a:r>
            <a:r>
              <a:rPr sz="700" i="1" spc="-35" dirty="0">
                <a:latin typeface="Arial"/>
                <a:cs typeface="Arial"/>
              </a:rPr>
              <a:t>x</a:t>
            </a:r>
            <a:r>
              <a:rPr sz="700" i="1" spc="100" dirty="0">
                <a:latin typeface="Arial"/>
                <a:cs typeface="Arial"/>
              </a:rPr>
              <a:t> </a:t>
            </a:r>
            <a:r>
              <a:rPr sz="1650" spc="-52" baseline="5050" dirty="0">
                <a:latin typeface="Microsoft Sans Serif"/>
                <a:cs typeface="Microsoft Sans Serif"/>
              </a:rPr>
              <a:t>and </a:t>
            </a:r>
            <a:r>
              <a:rPr sz="1650" spc="-44" baseline="505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therefore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disequilibrium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occurs.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427355" marR="78105" algn="just">
              <a:lnSpc>
                <a:spcPct val="102800"/>
              </a:lnSpc>
              <a:spcBef>
                <a:spcPts val="245"/>
              </a:spcBef>
            </a:pPr>
            <a:r>
              <a:rPr sz="1100" spc="-45" dirty="0">
                <a:latin typeface="Microsoft Sans Serif"/>
                <a:cs typeface="Microsoft Sans Serif"/>
              </a:rPr>
              <a:t>To </a:t>
            </a:r>
            <a:r>
              <a:rPr sz="1100" spc="-30" dirty="0">
                <a:latin typeface="Microsoft Sans Serif"/>
                <a:cs typeface="Microsoft Sans Serif"/>
              </a:rPr>
              <a:t>restore </a:t>
            </a:r>
            <a:r>
              <a:rPr sz="1100" spc="-25" dirty="0">
                <a:latin typeface="Microsoft Sans Serif"/>
                <a:cs typeface="Microsoft Sans Serif"/>
              </a:rPr>
              <a:t>equilibrium, </a:t>
            </a:r>
            <a:r>
              <a:rPr sz="1100" spc="-45" dirty="0">
                <a:latin typeface="Microsoft Sans Serif"/>
                <a:cs typeface="Microsoft Sans Serif"/>
              </a:rPr>
              <a:t>MU </a:t>
            </a:r>
            <a:r>
              <a:rPr sz="1100" spc="-35" dirty="0">
                <a:latin typeface="Microsoft Sans Serif"/>
                <a:cs typeface="Microsoft Sans Serif"/>
              </a:rPr>
              <a:t>must </a:t>
            </a:r>
            <a:r>
              <a:rPr sz="1100" spc="-30" dirty="0">
                <a:latin typeface="Microsoft Sans Serif"/>
                <a:cs typeface="Microsoft Sans Serif"/>
              </a:rPr>
              <a:t>increase </a:t>
            </a:r>
            <a:r>
              <a:rPr sz="1100" spc="-35" dirty="0">
                <a:latin typeface="Microsoft Sans Serif"/>
                <a:cs typeface="Microsoft Sans Serif"/>
              </a:rPr>
              <a:t>and </a:t>
            </a:r>
            <a:r>
              <a:rPr sz="1100" spc="-20" dirty="0">
                <a:latin typeface="Microsoft Sans Serif"/>
                <a:cs typeface="Microsoft Sans Serif"/>
              </a:rPr>
              <a:t>this is </a:t>
            </a:r>
            <a:r>
              <a:rPr sz="1100" spc="-30" dirty="0">
                <a:latin typeface="Microsoft Sans Serif"/>
                <a:cs typeface="Microsoft Sans Serif"/>
              </a:rPr>
              <a:t>only </a:t>
            </a:r>
            <a:r>
              <a:rPr sz="1100" spc="-25" dirty="0">
                <a:latin typeface="Microsoft Sans Serif"/>
                <a:cs typeface="Microsoft Sans Serif"/>
              </a:rPr>
              <a:t>possible </a:t>
            </a:r>
            <a:r>
              <a:rPr sz="1100" spc="-2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when </a:t>
            </a:r>
            <a:r>
              <a:rPr sz="1100" spc="-25" dirty="0">
                <a:latin typeface="Microsoft Sans Serif"/>
                <a:cs typeface="Microsoft Sans Serif"/>
              </a:rPr>
              <a:t>the </a:t>
            </a:r>
            <a:r>
              <a:rPr sz="1100" spc="-30" dirty="0">
                <a:latin typeface="Microsoft Sans Serif"/>
                <a:cs typeface="Microsoft Sans Serif"/>
              </a:rPr>
              <a:t>consumer reduces </a:t>
            </a:r>
            <a:r>
              <a:rPr sz="1100" spc="-25" dirty="0">
                <a:latin typeface="Microsoft Sans Serif"/>
                <a:cs typeface="Microsoft Sans Serif"/>
              </a:rPr>
              <a:t>the quantity </a:t>
            </a:r>
            <a:r>
              <a:rPr sz="1100" spc="-20" dirty="0">
                <a:latin typeface="Microsoft Sans Serif"/>
                <a:cs typeface="Microsoft Sans Serif"/>
              </a:rPr>
              <a:t>of </a:t>
            </a:r>
            <a:r>
              <a:rPr sz="1100" spc="-25" dirty="0">
                <a:latin typeface="Microsoft Sans Serif"/>
                <a:cs typeface="Microsoft Sans Serif"/>
              </a:rPr>
              <a:t>the </a:t>
            </a:r>
            <a:r>
              <a:rPr sz="1100" spc="-30" dirty="0">
                <a:latin typeface="Microsoft Sans Serif"/>
                <a:cs typeface="Microsoft Sans Serif"/>
              </a:rPr>
              <a:t>commodity </a:t>
            </a:r>
            <a:r>
              <a:rPr sz="1100" spc="-20" dirty="0">
                <a:latin typeface="Microsoft Sans Serif"/>
                <a:cs typeface="Microsoft Sans Serif"/>
              </a:rPr>
              <a:t>that </a:t>
            </a:r>
            <a:r>
              <a:rPr sz="1100" spc="-30" dirty="0">
                <a:latin typeface="Microsoft Sans Serif"/>
                <a:cs typeface="Microsoft Sans Serif"/>
              </a:rPr>
              <a:t>he 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consumes.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427355" marR="5080" algn="just">
              <a:lnSpc>
                <a:spcPct val="105500"/>
              </a:lnSpc>
              <a:spcBef>
                <a:spcPts val="295"/>
              </a:spcBef>
            </a:pPr>
            <a:r>
              <a:rPr sz="1100" spc="-45" dirty="0">
                <a:latin typeface="Microsoft Sans Serif"/>
                <a:cs typeface="Microsoft Sans Serif"/>
              </a:rPr>
              <a:t>The </a:t>
            </a:r>
            <a:r>
              <a:rPr sz="1100" spc="-30" dirty="0">
                <a:latin typeface="Microsoft Sans Serif"/>
                <a:cs typeface="Microsoft Sans Serif"/>
              </a:rPr>
              <a:t>consumer </a:t>
            </a:r>
            <a:r>
              <a:rPr sz="1100" spc="-25" dirty="0">
                <a:latin typeface="Microsoft Sans Serif"/>
                <a:cs typeface="Microsoft Sans Serif"/>
              </a:rPr>
              <a:t>will </a:t>
            </a:r>
            <a:r>
              <a:rPr sz="1100" spc="-30" dirty="0">
                <a:latin typeface="Microsoft Sans Serif"/>
                <a:cs typeface="Microsoft Sans Serif"/>
              </a:rPr>
              <a:t>continue </a:t>
            </a:r>
            <a:r>
              <a:rPr sz="1100" spc="-20" dirty="0">
                <a:latin typeface="Microsoft Sans Serif"/>
                <a:cs typeface="Microsoft Sans Serif"/>
              </a:rPr>
              <a:t>to cut </a:t>
            </a:r>
            <a:r>
              <a:rPr sz="1100" spc="-25" dirty="0">
                <a:latin typeface="Microsoft Sans Serif"/>
                <a:cs typeface="Microsoft Sans Serif"/>
              </a:rPr>
              <a:t>the </a:t>
            </a:r>
            <a:r>
              <a:rPr sz="1100" spc="-35" dirty="0">
                <a:latin typeface="Microsoft Sans Serif"/>
                <a:cs typeface="Microsoft Sans Serif"/>
              </a:rPr>
              <a:t>amount </a:t>
            </a:r>
            <a:r>
              <a:rPr sz="1100" spc="-20" dirty="0">
                <a:latin typeface="Microsoft Sans Serif"/>
                <a:cs typeface="Microsoft Sans Serif"/>
              </a:rPr>
              <a:t>of </a:t>
            </a:r>
            <a:r>
              <a:rPr sz="1100" spc="-25" dirty="0">
                <a:latin typeface="Microsoft Sans Serif"/>
                <a:cs typeface="Microsoft Sans Serif"/>
              </a:rPr>
              <a:t>the </a:t>
            </a:r>
            <a:r>
              <a:rPr sz="1100" spc="-35" dirty="0">
                <a:latin typeface="Microsoft Sans Serif"/>
                <a:cs typeface="Microsoft Sans Serif"/>
              </a:rPr>
              <a:t>commodity </a:t>
            </a:r>
            <a:r>
              <a:rPr sz="1100" spc="-30" dirty="0">
                <a:latin typeface="Microsoft Sans Serif"/>
                <a:cs typeface="Microsoft Sans Serif"/>
              </a:rPr>
              <a:t>he 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650" baseline="5050" dirty="0">
                <a:latin typeface="Microsoft Sans Serif"/>
                <a:cs typeface="Microsoft Sans Serif"/>
              </a:rPr>
              <a:t>consume</a:t>
            </a:r>
            <a:r>
              <a:rPr sz="1650" spc="97" baseline="5050" dirty="0">
                <a:latin typeface="Microsoft Sans Serif"/>
                <a:cs typeface="Microsoft Sans Serif"/>
              </a:rPr>
              <a:t> </a:t>
            </a:r>
            <a:r>
              <a:rPr sz="1650" spc="-22" baseline="5050" dirty="0">
                <a:latin typeface="Microsoft Sans Serif"/>
                <a:cs typeface="Microsoft Sans Serif"/>
              </a:rPr>
              <a:t>till</a:t>
            </a:r>
            <a:r>
              <a:rPr sz="1650" spc="97" baseline="5050" dirty="0">
                <a:latin typeface="Microsoft Sans Serif"/>
                <a:cs typeface="Microsoft Sans Serif"/>
              </a:rPr>
              <a:t> </a:t>
            </a:r>
            <a:r>
              <a:rPr sz="1650" i="1" spc="-15" baseline="5050" dirty="0">
                <a:latin typeface="Arial"/>
                <a:cs typeface="Arial"/>
              </a:rPr>
              <a:t>MU</a:t>
            </a:r>
            <a:r>
              <a:rPr sz="700" i="1" spc="-10" dirty="0">
                <a:latin typeface="Arial"/>
                <a:cs typeface="Arial"/>
              </a:rPr>
              <a:t>x</a:t>
            </a:r>
            <a:r>
              <a:rPr sz="700" i="1" spc="65" dirty="0">
                <a:latin typeface="Arial"/>
                <a:cs typeface="Arial"/>
              </a:rPr>
              <a:t> </a:t>
            </a:r>
            <a:r>
              <a:rPr sz="1650" spc="37" baseline="5050" dirty="0">
                <a:latin typeface="Microsoft Sans Serif"/>
                <a:cs typeface="Microsoft Sans Serif"/>
              </a:rPr>
              <a:t>=</a:t>
            </a:r>
            <a:r>
              <a:rPr sz="1650" spc="-7" baseline="5050" dirty="0">
                <a:latin typeface="Microsoft Sans Serif"/>
                <a:cs typeface="Microsoft Sans Serif"/>
              </a:rPr>
              <a:t> </a:t>
            </a:r>
            <a:r>
              <a:rPr sz="1650" i="1" spc="7" baseline="5050" dirty="0">
                <a:latin typeface="Arial"/>
                <a:cs typeface="Arial"/>
              </a:rPr>
              <a:t>P</a:t>
            </a:r>
            <a:r>
              <a:rPr sz="700" i="1" spc="5" dirty="0">
                <a:latin typeface="Arial"/>
                <a:cs typeface="Arial"/>
              </a:rPr>
              <a:t>x</a:t>
            </a:r>
            <a:endParaRPr sz="700">
              <a:latin typeface="Arial"/>
              <a:cs typeface="Arial"/>
            </a:endParaRPr>
          </a:p>
          <a:p>
            <a:pPr marL="427355" marR="309880">
              <a:lnSpc>
                <a:spcPct val="102000"/>
              </a:lnSpc>
              <a:spcBef>
                <a:spcPts val="310"/>
              </a:spcBef>
            </a:pPr>
            <a:r>
              <a:rPr sz="1650" spc="-60" baseline="5050" dirty="0">
                <a:latin typeface="Microsoft Sans Serif"/>
                <a:cs typeface="Microsoft Sans Serif"/>
              </a:rPr>
              <a:t>when </a:t>
            </a:r>
            <a:r>
              <a:rPr sz="1650" spc="-37" baseline="5050" dirty="0">
                <a:latin typeface="Microsoft Sans Serif"/>
                <a:cs typeface="Microsoft Sans Serif"/>
              </a:rPr>
              <a:t>price falls, </a:t>
            </a:r>
            <a:r>
              <a:rPr sz="1650" i="1" spc="-67" baseline="5050" dirty="0">
                <a:latin typeface="Arial"/>
                <a:cs typeface="Arial"/>
              </a:rPr>
              <a:t>MU</a:t>
            </a:r>
            <a:r>
              <a:rPr sz="700" i="1" spc="-45" dirty="0">
                <a:latin typeface="Arial"/>
                <a:cs typeface="Arial"/>
              </a:rPr>
              <a:t>x</a:t>
            </a:r>
            <a:r>
              <a:rPr sz="700" i="1" spc="-40" dirty="0">
                <a:latin typeface="Arial"/>
                <a:cs typeface="Arial"/>
              </a:rPr>
              <a:t> </a:t>
            </a:r>
            <a:r>
              <a:rPr sz="1650" i="1" spc="-44" baseline="5050" dirty="0">
                <a:latin typeface="Arial"/>
                <a:cs typeface="Arial"/>
              </a:rPr>
              <a:t>&gt; </a:t>
            </a:r>
            <a:r>
              <a:rPr sz="1650" i="1" spc="-52" baseline="5050" dirty="0">
                <a:latin typeface="Arial"/>
                <a:cs typeface="Arial"/>
              </a:rPr>
              <a:t>P</a:t>
            </a:r>
            <a:r>
              <a:rPr sz="700" i="1" spc="-35" dirty="0">
                <a:latin typeface="Arial"/>
                <a:cs typeface="Arial"/>
              </a:rPr>
              <a:t>x</a:t>
            </a:r>
            <a:r>
              <a:rPr sz="700" i="1" spc="125" dirty="0">
                <a:latin typeface="Arial"/>
                <a:cs typeface="Arial"/>
              </a:rPr>
              <a:t> </a:t>
            </a:r>
            <a:r>
              <a:rPr sz="1650" spc="-44" baseline="5050" dirty="0">
                <a:latin typeface="Microsoft Sans Serif"/>
                <a:cs typeface="Microsoft Sans Serif"/>
              </a:rPr>
              <a:t>and </a:t>
            </a:r>
            <a:r>
              <a:rPr sz="1650" spc="-52" baseline="5050" dirty="0">
                <a:latin typeface="Microsoft Sans Serif"/>
                <a:cs typeface="Microsoft Sans Serif"/>
              </a:rPr>
              <a:t>consumer </a:t>
            </a:r>
            <a:r>
              <a:rPr sz="1650" spc="-44" baseline="5050" dirty="0">
                <a:latin typeface="Microsoft Sans Serif"/>
                <a:cs typeface="Microsoft Sans Serif"/>
              </a:rPr>
              <a:t>have to </a:t>
            </a:r>
            <a:r>
              <a:rPr sz="1650" spc="-37" baseline="5050" dirty="0">
                <a:latin typeface="Microsoft Sans Serif"/>
                <a:cs typeface="Microsoft Sans Serif"/>
              </a:rPr>
              <a:t>increase the </a:t>
            </a:r>
            <a:r>
              <a:rPr sz="1650" spc="-30" baseline="5050" dirty="0">
                <a:latin typeface="Microsoft Sans Serif"/>
                <a:cs typeface="Microsoft Sans Serif"/>
              </a:rPr>
              <a:t> </a:t>
            </a:r>
            <a:r>
              <a:rPr sz="1650" spc="-44" baseline="5050" dirty="0">
                <a:latin typeface="Microsoft Sans Serif"/>
                <a:cs typeface="Microsoft Sans Serif"/>
              </a:rPr>
              <a:t>quantity</a:t>
            </a:r>
            <a:r>
              <a:rPr sz="1650" spc="97" baseline="5050" dirty="0">
                <a:latin typeface="Microsoft Sans Serif"/>
                <a:cs typeface="Microsoft Sans Serif"/>
              </a:rPr>
              <a:t> </a:t>
            </a:r>
            <a:r>
              <a:rPr sz="1650" spc="-44" baseline="5050" dirty="0">
                <a:latin typeface="Microsoft Sans Serif"/>
                <a:cs typeface="Microsoft Sans Serif"/>
              </a:rPr>
              <a:t>of</a:t>
            </a:r>
            <a:r>
              <a:rPr sz="1650" spc="97" baseline="5050" dirty="0">
                <a:latin typeface="Microsoft Sans Serif"/>
                <a:cs typeface="Microsoft Sans Serif"/>
              </a:rPr>
              <a:t> </a:t>
            </a:r>
            <a:r>
              <a:rPr sz="1650" spc="-37" baseline="5050" dirty="0">
                <a:latin typeface="Microsoft Sans Serif"/>
                <a:cs typeface="Microsoft Sans Serif"/>
              </a:rPr>
              <a:t>the</a:t>
            </a:r>
            <a:r>
              <a:rPr sz="1650" spc="104" baseline="5050" dirty="0">
                <a:latin typeface="Microsoft Sans Serif"/>
                <a:cs typeface="Microsoft Sans Serif"/>
              </a:rPr>
              <a:t> </a:t>
            </a:r>
            <a:r>
              <a:rPr sz="1650" spc="-52" baseline="5050" dirty="0">
                <a:latin typeface="Microsoft Sans Serif"/>
                <a:cs typeface="Microsoft Sans Serif"/>
              </a:rPr>
              <a:t>commodity</a:t>
            </a:r>
            <a:r>
              <a:rPr sz="1650" spc="97" baseline="5050" dirty="0">
                <a:latin typeface="Microsoft Sans Serif"/>
                <a:cs typeface="Microsoft Sans Serif"/>
              </a:rPr>
              <a:t> </a:t>
            </a:r>
            <a:r>
              <a:rPr sz="1650" spc="-60" baseline="5050" dirty="0">
                <a:latin typeface="Microsoft Sans Serif"/>
                <a:cs typeface="Microsoft Sans Serif"/>
              </a:rPr>
              <a:t>he</a:t>
            </a:r>
            <a:r>
              <a:rPr sz="1650" spc="104" baseline="5050" dirty="0">
                <a:latin typeface="Microsoft Sans Serif"/>
                <a:cs typeface="Microsoft Sans Serif"/>
              </a:rPr>
              <a:t> </a:t>
            </a:r>
            <a:r>
              <a:rPr sz="1650" spc="-52" baseline="5050" dirty="0">
                <a:latin typeface="Microsoft Sans Serif"/>
                <a:cs typeface="Microsoft Sans Serif"/>
              </a:rPr>
              <a:t>consumes</a:t>
            </a:r>
            <a:r>
              <a:rPr sz="1650" spc="97" baseline="5050" dirty="0">
                <a:latin typeface="Microsoft Sans Serif"/>
                <a:cs typeface="Microsoft Sans Serif"/>
              </a:rPr>
              <a:t> </a:t>
            </a:r>
            <a:r>
              <a:rPr sz="1650" spc="-22" baseline="5050" dirty="0">
                <a:latin typeface="Microsoft Sans Serif"/>
                <a:cs typeface="Microsoft Sans Serif"/>
              </a:rPr>
              <a:t>till</a:t>
            </a:r>
            <a:r>
              <a:rPr sz="1650" spc="104" baseline="5050" dirty="0">
                <a:latin typeface="Microsoft Sans Serif"/>
                <a:cs typeface="Microsoft Sans Serif"/>
              </a:rPr>
              <a:t> </a:t>
            </a:r>
            <a:r>
              <a:rPr sz="1650" i="1" spc="-60" baseline="5050" dirty="0">
                <a:latin typeface="Arial"/>
                <a:cs typeface="Arial"/>
              </a:rPr>
              <a:t>MU</a:t>
            </a:r>
            <a:r>
              <a:rPr sz="700" i="1" spc="-40" dirty="0">
                <a:latin typeface="Arial"/>
                <a:cs typeface="Arial"/>
              </a:rPr>
              <a:t>x</a:t>
            </a:r>
            <a:r>
              <a:rPr sz="700" i="1" spc="100" dirty="0">
                <a:latin typeface="Arial"/>
                <a:cs typeface="Arial"/>
              </a:rPr>
              <a:t> </a:t>
            </a:r>
            <a:r>
              <a:rPr sz="1650" spc="-30" baseline="5050" dirty="0">
                <a:latin typeface="Microsoft Sans Serif"/>
                <a:cs typeface="Microsoft Sans Serif"/>
              </a:rPr>
              <a:t>=</a:t>
            </a:r>
            <a:r>
              <a:rPr sz="1650" spc="-15" baseline="5050" dirty="0">
                <a:latin typeface="Microsoft Sans Serif"/>
                <a:cs typeface="Microsoft Sans Serif"/>
              </a:rPr>
              <a:t> </a:t>
            </a:r>
            <a:r>
              <a:rPr sz="1650" i="1" spc="-37" baseline="5050" dirty="0">
                <a:latin typeface="Arial"/>
                <a:cs typeface="Arial"/>
              </a:rPr>
              <a:t>P</a:t>
            </a:r>
            <a:r>
              <a:rPr sz="700" i="1" spc="-25" dirty="0">
                <a:latin typeface="Arial"/>
                <a:cs typeface="Arial"/>
              </a:rPr>
              <a:t>x</a:t>
            </a:r>
            <a:r>
              <a:rPr sz="700" i="1" spc="-60" dirty="0">
                <a:latin typeface="Arial"/>
                <a:cs typeface="Arial"/>
              </a:rPr>
              <a:t> </a:t>
            </a:r>
            <a:r>
              <a:rPr sz="1650" spc="-30" baseline="5050" dirty="0">
                <a:latin typeface="Microsoft Sans Serif"/>
                <a:cs typeface="Microsoft Sans Serif"/>
              </a:rPr>
              <a:t>.</a:t>
            </a:r>
            <a:r>
              <a:rPr sz="1650" baseline="5050" dirty="0">
                <a:latin typeface="Microsoft Sans Serif"/>
                <a:cs typeface="Microsoft Sans Serif"/>
              </a:rPr>
              <a:t> </a:t>
            </a:r>
            <a:endParaRPr sz="1650" baseline="5050">
              <a:latin typeface="Microsoft Sans Serif"/>
              <a:cs typeface="Microsoft Sans Serif"/>
            </a:endParaRPr>
          </a:p>
          <a:p>
            <a:pPr marL="427355">
              <a:lnSpc>
                <a:spcPct val="100000"/>
              </a:lnSpc>
              <a:spcBef>
                <a:spcPts val="265"/>
              </a:spcBef>
            </a:pPr>
            <a:r>
              <a:rPr sz="1100" spc="-45" dirty="0">
                <a:latin typeface="Microsoft Sans Serif"/>
                <a:cs typeface="Microsoft Sans Serif"/>
              </a:rPr>
              <a:t>The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MU</a:t>
            </a:r>
            <a:r>
              <a:rPr sz="1100" spc="-30" dirty="0">
                <a:latin typeface="Microsoft Sans Serif"/>
                <a:cs typeface="Microsoft Sans Serif"/>
              </a:rPr>
              <a:t> curve </a:t>
            </a:r>
            <a:r>
              <a:rPr sz="1100" spc="-20" dirty="0">
                <a:latin typeface="Microsoft Sans Serif"/>
                <a:cs typeface="Microsoft Sans Serif"/>
              </a:rPr>
              <a:t>of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a</a:t>
            </a:r>
            <a:r>
              <a:rPr sz="1100" spc="-30" dirty="0">
                <a:latin typeface="Microsoft Sans Serif"/>
                <a:cs typeface="Microsoft Sans Serif"/>
              </a:rPr>
              <a:t> commodity </a:t>
            </a:r>
            <a:r>
              <a:rPr sz="1100" spc="-20" dirty="0">
                <a:latin typeface="Microsoft Sans Serif"/>
                <a:cs typeface="Microsoft Sans Serif"/>
              </a:rPr>
              <a:t>is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the</a:t>
            </a:r>
            <a:r>
              <a:rPr sz="1100" spc="-30" dirty="0">
                <a:latin typeface="Microsoft Sans Serif"/>
                <a:cs typeface="Microsoft Sans Serif"/>
              </a:rPr>
              <a:t> same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as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the</a:t>
            </a:r>
            <a:r>
              <a:rPr sz="1100" spc="-30" dirty="0">
                <a:latin typeface="Microsoft Sans Serif"/>
                <a:cs typeface="Microsoft Sans Serif"/>
              </a:rPr>
              <a:t> demand </a:t>
            </a:r>
            <a:r>
              <a:rPr sz="1100" spc="-25" dirty="0">
                <a:latin typeface="Microsoft Sans Serif"/>
                <a:cs typeface="Microsoft Sans Serif"/>
              </a:rPr>
              <a:t>curve.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670" y="664463"/>
            <a:ext cx="64770" cy="64769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0670" y="1045082"/>
            <a:ext cx="64770" cy="64769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0670" y="1255267"/>
            <a:ext cx="64770" cy="64769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0670" y="1636775"/>
            <a:ext cx="64770" cy="64769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670" y="2190152"/>
            <a:ext cx="64770" cy="64769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0670" y="2570810"/>
            <a:ext cx="64770" cy="64769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670" y="2952241"/>
            <a:ext cx="64770" cy="64770"/>
          </a:xfrm>
          <a:prstGeom prst="rect">
            <a:avLst/>
          </a:prstGeom>
        </p:spPr>
      </p:pic>
      <p:sp>
        <p:nvSpPr>
          <p:cNvPr id="30" name="object 30"/>
          <p:cNvSpPr txBox="1"/>
          <p:nvPr/>
        </p:nvSpPr>
        <p:spPr>
          <a:xfrm>
            <a:off x="-12700" y="3040157"/>
            <a:ext cx="62865" cy="18415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043553" y="3346357"/>
            <a:ext cx="45720" cy="1117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534915" y="3346357"/>
            <a:ext cx="45720" cy="1117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-12700" y="3396745"/>
            <a:ext cx="41275" cy="914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450" dirty="0">
                <a:latin typeface="Microsoft Sans Serif"/>
                <a:cs typeface="Microsoft Sans Serif"/>
              </a:rPr>
              <a:t> </a:t>
            </a:r>
            <a:endParaRPr sz="4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12700" y="2817"/>
            <a:ext cx="3832225" cy="114808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19380">
              <a:lnSpc>
                <a:spcPct val="100000"/>
              </a:lnSpc>
              <a:spcBef>
                <a:spcPts val="570"/>
              </a:spcBef>
            </a:pP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Utility</a:t>
            </a:r>
            <a:r>
              <a:rPr sz="1400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400" spc="4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Demand</a:t>
            </a:r>
            <a:r>
              <a:rPr sz="1400" spc="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curve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ts val="1165"/>
              </a:lnSpc>
              <a:spcBef>
                <a:spcPts val="350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5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590"/>
              </a:lnSpc>
            </a:pPr>
            <a:r>
              <a:rPr sz="1350" spc="-5" dirty="0">
                <a:latin typeface="Microsoft Sans Serif"/>
                <a:cs typeface="Microsoft Sans Serif"/>
              </a:rPr>
              <a:t> </a:t>
            </a:r>
            <a:endParaRPr sz="1350">
              <a:latin typeface="Microsoft Sans Serif"/>
              <a:cs typeface="Microsoft Sans Serif"/>
            </a:endParaRPr>
          </a:p>
          <a:p>
            <a:pPr marL="850900">
              <a:lnSpc>
                <a:spcPts val="1180"/>
              </a:lnSpc>
              <a:spcBef>
                <a:spcPts val="270"/>
              </a:spcBef>
            </a:pPr>
            <a:r>
              <a:rPr sz="1000" spc="-55" dirty="0">
                <a:solidFill>
                  <a:srgbClr val="3333B1"/>
                </a:solidFill>
                <a:latin typeface="Microsoft Sans Serif"/>
                <a:cs typeface="Microsoft Sans Serif"/>
              </a:rPr>
              <a:t>Figure</a:t>
            </a:r>
            <a:r>
              <a:rPr sz="1000" spc="90" dirty="0">
                <a:solidFill>
                  <a:srgbClr val="3333B1"/>
                </a:solidFill>
                <a:latin typeface="Microsoft Sans Serif"/>
                <a:cs typeface="Microsoft Sans Serif"/>
              </a:rPr>
              <a:t> </a:t>
            </a:r>
            <a:r>
              <a:rPr sz="1000" spc="-50" dirty="0">
                <a:solidFill>
                  <a:srgbClr val="3333B1"/>
                </a:solidFill>
                <a:latin typeface="Microsoft Sans Serif"/>
                <a:cs typeface="Microsoft Sans Serif"/>
              </a:rPr>
              <a:t>15:</a:t>
            </a:r>
            <a:r>
              <a:rPr sz="1000" spc="114" dirty="0">
                <a:solidFill>
                  <a:srgbClr val="3333B1"/>
                </a:solidFill>
                <a:latin typeface="Microsoft Sans Serif"/>
                <a:cs typeface="Microsoft Sans Serif"/>
              </a:rPr>
              <a:t> </a:t>
            </a:r>
            <a:r>
              <a:rPr sz="1000" spc="-50" dirty="0">
                <a:latin typeface="Microsoft Sans Serif"/>
                <a:cs typeface="Microsoft Sans Serif"/>
              </a:rPr>
              <a:t>Relationship</a:t>
            </a:r>
            <a:r>
              <a:rPr sz="1000" spc="114" dirty="0">
                <a:latin typeface="Microsoft Sans Serif"/>
                <a:cs typeface="Microsoft Sans Serif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between</a:t>
            </a:r>
            <a:r>
              <a:rPr sz="1000" spc="114" dirty="0">
                <a:latin typeface="Microsoft Sans Serif"/>
                <a:cs typeface="Microsoft Sans Serif"/>
              </a:rPr>
              <a:t> </a:t>
            </a:r>
            <a:r>
              <a:rPr sz="1000" spc="-85" dirty="0">
                <a:latin typeface="Microsoft Sans Serif"/>
                <a:cs typeface="Microsoft Sans Serif"/>
              </a:rPr>
              <a:t>MU</a:t>
            </a:r>
            <a:r>
              <a:rPr sz="1000" spc="-60" dirty="0">
                <a:latin typeface="Microsoft Sans Serif"/>
                <a:cs typeface="Microsoft Sans Serif"/>
              </a:rPr>
              <a:t> </a:t>
            </a:r>
            <a:r>
              <a:rPr sz="1000" spc="-65" dirty="0">
                <a:latin typeface="Microsoft Sans Serif"/>
                <a:cs typeface="Microsoft Sans Serif"/>
              </a:rPr>
              <a:t>and</a:t>
            </a:r>
            <a:r>
              <a:rPr sz="1000" spc="90" dirty="0">
                <a:latin typeface="Microsoft Sans Serif"/>
                <a:cs typeface="Microsoft Sans Serif"/>
              </a:rPr>
              <a:t> </a:t>
            </a:r>
            <a:r>
              <a:rPr sz="1000" spc="-65" dirty="0">
                <a:latin typeface="Microsoft Sans Serif"/>
                <a:cs typeface="Microsoft Sans Serif"/>
              </a:rPr>
              <a:t>demand</a:t>
            </a:r>
            <a:r>
              <a:rPr sz="1000" spc="114" dirty="0">
                <a:latin typeface="Microsoft Sans Serif"/>
                <a:cs typeface="Microsoft Sans Serif"/>
              </a:rPr>
              <a:t> </a:t>
            </a:r>
            <a:r>
              <a:rPr sz="1000" spc="-50" dirty="0">
                <a:latin typeface="Microsoft Sans Serif"/>
                <a:cs typeface="Microsoft Sans Serif"/>
              </a:rPr>
              <a:t>curve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000"/>
              </a:lnSpc>
            </a:pPr>
            <a:r>
              <a:rPr sz="850" spc="-5" dirty="0">
                <a:latin typeface="Microsoft Sans Serif"/>
                <a:cs typeface="Microsoft Sans Serif"/>
              </a:rPr>
              <a:t> </a:t>
            </a:r>
            <a:endParaRPr sz="8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67354" y="323151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6729" y="323532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480"/>
                </a:moveTo>
                <a:lnTo>
                  <a:pt x="43180" y="30480"/>
                </a:lnTo>
                <a:lnTo>
                  <a:pt x="43180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ln w="5060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45154" y="323151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099"/>
                </a:lnTo>
                <a:lnTo>
                  <a:pt x="25400" y="19049"/>
                </a:lnTo>
                <a:lnTo>
                  <a:pt x="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242310" y="3222634"/>
            <a:ext cx="203200" cy="55880"/>
            <a:chOff x="3242310" y="3222634"/>
            <a:chExt cx="203200" cy="55880"/>
          </a:xfrm>
        </p:grpSpPr>
        <p:sp>
          <p:nvSpPr>
            <p:cNvPr id="7" name="object 7"/>
            <p:cNvSpPr/>
            <p:nvPr/>
          </p:nvSpPr>
          <p:spPr>
            <a:xfrm>
              <a:off x="3305175" y="3225164"/>
              <a:ext cx="63500" cy="50800"/>
            </a:xfrm>
            <a:custGeom>
              <a:avLst/>
              <a:gdLst/>
              <a:ahLst/>
              <a:cxnLst/>
              <a:rect l="l" t="t" r="r" b="b"/>
              <a:pathLst>
                <a:path w="63500" h="50800">
                  <a:moveTo>
                    <a:pt x="0" y="50799"/>
                  </a:moveTo>
                  <a:lnTo>
                    <a:pt x="43179" y="50799"/>
                  </a:lnTo>
                  <a:lnTo>
                    <a:pt x="43179" y="20319"/>
                  </a:lnTo>
                  <a:lnTo>
                    <a:pt x="0" y="20319"/>
                  </a:lnTo>
                  <a:lnTo>
                    <a:pt x="0" y="50799"/>
                  </a:lnTo>
                  <a:close/>
                </a:path>
                <a:path w="63500" h="50800">
                  <a:moveTo>
                    <a:pt x="10160" y="20319"/>
                  </a:moveTo>
                  <a:lnTo>
                    <a:pt x="10160" y="10159"/>
                  </a:lnTo>
                  <a:lnTo>
                    <a:pt x="53339" y="10159"/>
                  </a:lnTo>
                  <a:lnTo>
                    <a:pt x="53339" y="40639"/>
                  </a:lnTo>
                  <a:lnTo>
                    <a:pt x="43179" y="40639"/>
                  </a:lnTo>
                </a:path>
                <a:path w="63500" h="50800">
                  <a:moveTo>
                    <a:pt x="20320" y="10159"/>
                  </a:moveTo>
                  <a:lnTo>
                    <a:pt x="20320" y="0"/>
                  </a:lnTo>
                  <a:lnTo>
                    <a:pt x="63500" y="0"/>
                  </a:lnTo>
                  <a:lnTo>
                    <a:pt x="63500" y="30479"/>
                  </a:lnTo>
                  <a:lnTo>
                    <a:pt x="53339" y="30479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42310" y="323151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49"/>
                  </a:lnTo>
                  <a:lnTo>
                    <a:pt x="25400" y="38099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099"/>
                  </a:lnTo>
                  <a:lnTo>
                    <a:pt x="203200" y="19049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517900" y="3221368"/>
            <a:ext cx="203200" cy="58419"/>
            <a:chOff x="3517900" y="3221368"/>
            <a:chExt cx="203200" cy="58419"/>
          </a:xfrm>
        </p:grpSpPr>
        <p:sp>
          <p:nvSpPr>
            <p:cNvPr id="10" name="object 10"/>
            <p:cNvSpPr/>
            <p:nvPr/>
          </p:nvSpPr>
          <p:spPr>
            <a:xfrm>
              <a:off x="3606800" y="323786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7900" y="323151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49"/>
                  </a:lnTo>
                  <a:lnTo>
                    <a:pt x="25400" y="38099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099"/>
                  </a:lnTo>
                  <a:lnTo>
                    <a:pt x="203200" y="19049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4100" y="322516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399"/>
                  </a:moveTo>
                  <a:lnTo>
                    <a:pt x="50800" y="25399"/>
                  </a:lnTo>
                </a:path>
                <a:path w="50800" h="50800">
                  <a:moveTo>
                    <a:pt x="0" y="38099"/>
                  </a:moveTo>
                  <a:lnTo>
                    <a:pt x="38100" y="38099"/>
                  </a:lnTo>
                </a:path>
                <a:path w="50800" h="50800">
                  <a:moveTo>
                    <a:pt x="12700" y="50799"/>
                  </a:moveTo>
                  <a:lnTo>
                    <a:pt x="50800" y="50799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792854" y="3221368"/>
            <a:ext cx="203200" cy="58419"/>
            <a:chOff x="3792854" y="3221368"/>
            <a:chExt cx="203200" cy="58419"/>
          </a:xfrm>
        </p:grpSpPr>
        <p:sp>
          <p:nvSpPr>
            <p:cNvPr id="14" name="object 14"/>
            <p:cNvSpPr/>
            <p:nvPr/>
          </p:nvSpPr>
          <p:spPr>
            <a:xfrm>
              <a:off x="3869054" y="322516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699"/>
                  </a:moveTo>
                  <a:lnTo>
                    <a:pt x="50800" y="12699"/>
                  </a:lnTo>
                </a:path>
                <a:path w="50800" h="25400">
                  <a:moveTo>
                    <a:pt x="12700" y="25399"/>
                  </a:moveTo>
                  <a:lnTo>
                    <a:pt x="50800" y="25399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92854" y="323151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49"/>
                  </a:lnTo>
                  <a:lnTo>
                    <a:pt x="25400" y="38099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099"/>
                  </a:lnTo>
                  <a:lnTo>
                    <a:pt x="203200" y="19049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69054" y="326326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4145279" y="322516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699"/>
                </a:moveTo>
                <a:lnTo>
                  <a:pt x="50800" y="12699"/>
                </a:lnTo>
              </a:path>
              <a:path w="50800" h="50800">
                <a:moveTo>
                  <a:pt x="12700" y="25399"/>
                </a:moveTo>
                <a:lnTo>
                  <a:pt x="50800" y="25399"/>
                </a:lnTo>
              </a:path>
              <a:path w="50800" h="50800">
                <a:moveTo>
                  <a:pt x="0" y="38099"/>
                </a:moveTo>
                <a:lnTo>
                  <a:pt x="38100" y="38099"/>
                </a:lnTo>
              </a:path>
              <a:path w="50800" h="50800">
                <a:moveTo>
                  <a:pt x="12700" y="50799"/>
                </a:moveTo>
                <a:lnTo>
                  <a:pt x="50800" y="50799"/>
                </a:lnTo>
              </a:path>
            </a:pathLst>
          </a:custGeom>
          <a:ln w="7592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326264" y="3222634"/>
            <a:ext cx="238760" cy="57150"/>
            <a:chOff x="4326264" y="3222634"/>
            <a:chExt cx="238760" cy="57150"/>
          </a:xfrm>
        </p:grpSpPr>
        <p:sp>
          <p:nvSpPr>
            <p:cNvPr id="19" name="object 19"/>
            <p:cNvSpPr/>
            <p:nvPr/>
          </p:nvSpPr>
          <p:spPr>
            <a:xfrm>
              <a:off x="4451350" y="325564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23410" y="3228974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479" y="15240"/>
                  </a:moveTo>
                  <a:lnTo>
                    <a:pt x="30479" y="6985"/>
                  </a:lnTo>
                  <a:lnTo>
                    <a:pt x="23494" y="0"/>
                  </a:lnTo>
                  <a:lnTo>
                    <a:pt x="15239" y="0"/>
                  </a:lnTo>
                  <a:lnTo>
                    <a:pt x="6985" y="0"/>
                  </a:lnTo>
                  <a:lnTo>
                    <a:pt x="0" y="6985"/>
                  </a:lnTo>
                  <a:lnTo>
                    <a:pt x="0" y="15240"/>
                  </a:lnTo>
                  <a:lnTo>
                    <a:pt x="0" y="24130"/>
                  </a:lnTo>
                  <a:lnTo>
                    <a:pt x="6985" y="30480"/>
                  </a:lnTo>
                  <a:lnTo>
                    <a:pt x="15239" y="30480"/>
                  </a:lnTo>
                  <a:lnTo>
                    <a:pt x="23494" y="30480"/>
                  </a:lnTo>
                  <a:lnTo>
                    <a:pt x="30479" y="24130"/>
                  </a:lnTo>
                  <a:lnTo>
                    <a:pt x="30479" y="15240"/>
                  </a:lnTo>
                  <a:close/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28795" y="3225164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39" y="50799"/>
                  </a:moveTo>
                  <a:lnTo>
                    <a:pt x="50164" y="48894"/>
                  </a:lnTo>
                  <a:lnTo>
                    <a:pt x="58419" y="43179"/>
                  </a:lnTo>
                  <a:lnTo>
                    <a:pt x="63500" y="35559"/>
                  </a:lnTo>
                  <a:lnTo>
                    <a:pt x="66039" y="25399"/>
                  </a:lnTo>
                  <a:lnTo>
                    <a:pt x="63500" y="15874"/>
                  </a:lnTo>
                  <a:lnTo>
                    <a:pt x="58419" y="7619"/>
                  </a:lnTo>
                  <a:lnTo>
                    <a:pt x="50164" y="1904"/>
                  </a:lnTo>
                  <a:lnTo>
                    <a:pt x="40639" y="0"/>
                  </a:lnTo>
                  <a:lnTo>
                    <a:pt x="30479" y="1904"/>
                  </a:lnTo>
                  <a:lnTo>
                    <a:pt x="22225" y="7619"/>
                  </a:lnTo>
                  <a:lnTo>
                    <a:pt x="17144" y="15874"/>
                  </a:lnTo>
                  <a:lnTo>
                    <a:pt x="15239" y="25399"/>
                  </a:lnTo>
                </a:path>
                <a:path w="233679" h="50800">
                  <a:moveTo>
                    <a:pt x="30479" y="17779"/>
                  </a:moveTo>
                  <a:lnTo>
                    <a:pt x="15239" y="30479"/>
                  </a:lnTo>
                  <a:lnTo>
                    <a:pt x="0" y="17779"/>
                  </a:lnTo>
                </a:path>
                <a:path w="233679" h="50800">
                  <a:moveTo>
                    <a:pt x="193039" y="50799"/>
                  </a:moveTo>
                  <a:lnTo>
                    <a:pt x="182879" y="48894"/>
                  </a:lnTo>
                  <a:lnTo>
                    <a:pt x="174625" y="43179"/>
                  </a:lnTo>
                  <a:lnTo>
                    <a:pt x="169544" y="35559"/>
                  </a:lnTo>
                  <a:lnTo>
                    <a:pt x="167639" y="25399"/>
                  </a:lnTo>
                  <a:lnTo>
                    <a:pt x="169544" y="15874"/>
                  </a:lnTo>
                  <a:lnTo>
                    <a:pt x="174625" y="7619"/>
                  </a:lnTo>
                  <a:lnTo>
                    <a:pt x="182879" y="1904"/>
                  </a:lnTo>
                  <a:lnTo>
                    <a:pt x="193039" y="0"/>
                  </a:lnTo>
                  <a:lnTo>
                    <a:pt x="202564" y="1904"/>
                  </a:lnTo>
                  <a:lnTo>
                    <a:pt x="210819" y="7619"/>
                  </a:lnTo>
                  <a:lnTo>
                    <a:pt x="215900" y="15874"/>
                  </a:lnTo>
                  <a:lnTo>
                    <a:pt x="218439" y="25399"/>
                  </a:lnTo>
                </a:path>
                <a:path w="233679" h="50800">
                  <a:moveTo>
                    <a:pt x="233679" y="17779"/>
                  </a:moveTo>
                  <a:lnTo>
                    <a:pt x="218439" y="30479"/>
                  </a:lnTo>
                  <a:lnTo>
                    <a:pt x="203200" y="17779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4050" y="1144377"/>
            <a:ext cx="3542029" cy="1645285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-12700" y="2798108"/>
            <a:ext cx="59690" cy="41719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ts val="1165"/>
              </a:lnSpc>
              <a:spcBef>
                <a:spcPts val="30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65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650" spc="-5" dirty="0">
                <a:latin typeface="Microsoft Sans Serif"/>
                <a:cs typeface="Microsoft Sans Serif"/>
              </a:rPr>
              <a:t> </a:t>
            </a:r>
            <a:endParaRPr sz="650">
              <a:latin typeface="Microsoft Sans Serif"/>
              <a:cs typeface="Microsoft Sans Serif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43553" y="3346357"/>
            <a:ext cx="45720" cy="1117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534915" y="3346357"/>
            <a:ext cx="45720" cy="1117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-12700" y="3396745"/>
            <a:ext cx="41275" cy="914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450" dirty="0">
                <a:latin typeface="Microsoft Sans Serif"/>
                <a:cs typeface="Microsoft Sans Serif"/>
              </a:rPr>
              <a:t> </a:t>
            </a:r>
            <a:endParaRPr sz="4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" y="63449"/>
            <a:ext cx="3126740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0" dirty="0"/>
              <a:t>Consumer</a:t>
            </a:r>
            <a:r>
              <a:rPr spc="75" dirty="0"/>
              <a:t> </a:t>
            </a:r>
            <a:r>
              <a:rPr spc="-40" dirty="0"/>
              <a:t>Equilibrium(Two</a:t>
            </a:r>
            <a:r>
              <a:rPr spc="114" dirty="0"/>
              <a:t> </a:t>
            </a:r>
            <a:r>
              <a:rPr spc="-45" dirty="0"/>
              <a:t>Commodities)</a:t>
            </a:r>
          </a:p>
        </p:txBody>
      </p:sp>
      <p:sp>
        <p:nvSpPr>
          <p:cNvPr id="3" name="object 3"/>
          <p:cNvSpPr/>
          <p:nvPr/>
        </p:nvSpPr>
        <p:spPr>
          <a:xfrm>
            <a:off x="2967354" y="324865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6729" y="325310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480"/>
                </a:moveTo>
                <a:lnTo>
                  <a:pt x="43180" y="30480"/>
                </a:lnTo>
                <a:lnTo>
                  <a:pt x="43180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ln w="5060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45154" y="324865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099"/>
                </a:lnTo>
                <a:lnTo>
                  <a:pt x="25400" y="19049"/>
                </a:lnTo>
                <a:lnTo>
                  <a:pt x="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242310" y="3239779"/>
            <a:ext cx="203200" cy="55880"/>
            <a:chOff x="3242310" y="3239779"/>
            <a:chExt cx="203200" cy="55880"/>
          </a:xfrm>
        </p:grpSpPr>
        <p:sp>
          <p:nvSpPr>
            <p:cNvPr id="7" name="object 7"/>
            <p:cNvSpPr/>
            <p:nvPr/>
          </p:nvSpPr>
          <p:spPr>
            <a:xfrm>
              <a:off x="3305175" y="3242309"/>
              <a:ext cx="63500" cy="50800"/>
            </a:xfrm>
            <a:custGeom>
              <a:avLst/>
              <a:gdLst/>
              <a:ahLst/>
              <a:cxnLst/>
              <a:rect l="l" t="t" r="r" b="b"/>
              <a:pathLst>
                <a:path w="63500" h="50800">
                  <a:moveTo>
                    <a:pt x="0" y="50799"/>
                  </a:moveTo>
                  <a:lnTo>
                    <a:pt x="43179" y="50799"/>
                  </a:lnTo>
                  <a:lnTo>
                    <a:pt x="43179" y="20954"/>
                  </a:lnTo>
                  <a:lnTo>
                    <a:pt x="0" y="20954"/>
                  </a:lnTo>
                  <a:lnTo>
                    <a:pt x="0" y="50799"/>
                  </a:lnTo>
                  <a:close/>
                </a:path>
                <a:path w="63500" h="50800">
                  <a:moveTo>
                    <a:pt x="10160" y="20319"/>
                  </a:moveTo>
                  <a:lnTo>
                    <a:pt x="10160" y="10159"/>
                  </a:lnTo>
                  <a:lnTo>
                    <a:pt x="53339" y="10159"/>
                  </a:lnTo>
                  <a:lnTo>
                    <a:pt x="53339" y="40639"/>
                  </a:lnTo>
                  <a:lnTo>
                    <a:pt x="43179" y="40639"/>
                  </a:lnTo>
                </a:path>
                <a:path w="63500" h="50800">
                  <a:moveTo>
                    <a:pt x="20320" y="10159"/>
                  </a:moveTo>
                  <a:lnTo>
                    <a:pt x="20320" y="0"/>
                  </a:lnTo>
                  <a:lnTo>
                    <a:pt x="63500" y="0"/>
                  </a:lnTo>
                  <a:lnTo>
                    <a:pt x="63500" y="30479"/>
                  </a:lnTo>
                  <a:lnTo>
                    <a:pt x="53339" y="30479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42310" y="3248659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49"/>
                  </a:lnTo>
                  <a:lnTo>
                    <a:pt x="25400" y="38099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099"/>
                  </a:lnTo>
                  <a:lnTo>
                    <a:pt x="203200" y="19049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517900" y="3238513"/>
            <a:ext cx="203200" cy="58419"/>
            <a:chOff x="3517900" y="3238513"/>
            <a:chExt cx="203200" cy="58419"/>
          </a:xfrm>
        </p:grpSpPr>
        <p:sp>
          <p:nvSpPr>
            <p:cNvPr id="10" name="object 10"/>
            <p:cNvSpPr/>
            <p:nvPr/>
          </p:nvSpPr>
          <p:spPr>
            <a:xfrm>
              <a:off x="3606800" y="3255009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7900" y="3248659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49"/>
                  </a:lnTo>
                  <a:lnTo>
                    <a:pt x="25400" y="38099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099"/>
                  </a:lnTo>
                  <a:lnTo>
                    <a:pt x="203200" y="19049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4100" y="3242309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399"/>
                  </a:moveTo>
                  <a:lnTo>
                    <a:pt x="50800" y="25399"/>
                  </a:lnTo>
                </a:path>
                <a:path w="50800" h="50800">
                  <a:moveTo>
                    <a:pt x="0" y="38099"/>
                  </a:moveTo>
                  <a:lnTo>
                    <a:pt x="38100" y="38099"/>
                  </a:lnTo>
                </a:path>
                <a:path w="50800" h="50800">
                  <a:moveTo>
                    <a:pt x="12700" y="50799"/>
                  </a:moveTo>
                  <a:lnTo>
                    <a:pt x="50800" y="50799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792854" y="3238513"/>
            <a:ext cx="203200" cy="58419"/>
            <a:chOff x="3792854" y="3238513"/>
            <a:chExt cx="203200" cy="58419"/>
          </a:xfrm>
        </p:grpSpPr>
        <p:sp>
          <p:nvSpPr>
            <p:cNvPr id="14" name="object 14"/>
            <p:cNvSpPr/>
            <p:nvPr/>
          </p:nvSpPr>
          <p:spPr>
            <a:xfrm>
              <a:off x="3869054" y="3242309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699"/>
                  </a:moveTo>
                  <a:lnTo>
                    <a:pt x="50800" y="12699"/>
                  </a:lnTo>
                </a:path>
                <a:path w="50800" h="25400">
                  <a:moveTo>
                    <a:pt x="12700" y="25399"/>
                  </a:moveTo>
                  <a:lnTo>
                    <a:pt x="50800" y="25399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92854" y="3248659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49"/>
                  </a:lnTo>
                  <a:lnTo>
                    <a:pt x="25400" y="38099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099"/>
                  </a:lnTo>
                  <a:lnTo>
                    <a:pt x="203200" y="19049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69054" y="3280409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4145279" y="32423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699"/>
                </a:moveTo>
                <a:lnTo>
                  <a:pt x="50800" y="12699"/>
                </a:lnTo>
              </a:path>
              <a:path w="50800" h="50800">
                <a:moveTo>
                  <a:pt x="12700" y="25399"/>
                </a:moveTo>
                <a:lnTo>
                  <a:pt x="50800" y="25399"/>
                </a:lnTo>
              </a:path>
              <a:path w="50800" h="50800">
                <a:moveTo>
                  <a:pt x="0" y="38099"/>
                </a:moveTo>
                <a:lnTo>
                  <a:pt x="38100" y="38099"/>
                </a:lnTo>
              </a:path>
              <a:path w="50800" h="50800">
                <a:moveTo>
                  <a:pt x="12700" y="50799"/>
                </a:moveTo>
                <a:lnTo>
                  <a:pt x="50800" y="50799"/>
                </a:lnTo>
              </a:path>
            </a:pathLst>
          </a:custGeom>
          <a:ln w="7592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326264" y="3239779"/>
            <a:ext cx="238760" cy="57150"/>
            <a:chOff x="4326264" y="3239779"/>
            <a:chExt cx="238760" cy="57150"/>
          </a:xfrm>
        </p:grpSpPr>
        <p:sp>
          <p:nvSpPr>
            <p:cNvPr id="19" name="object 19"/>
            <p:cNvSpPr/>
            <p:nvPr/>
          </p:nvSpPr>
          <p:spPr>
            <a:xfrm>
              <a:off x="4451350" y="3272789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19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23410" y="3246119"/>
              <a:ext cx="30480" cy="29845"/>
            </a:xfrm>
            <a:custGeom>
              <a:avLst/>
              <a:gdLst/>
              <a:ahLst/>
              <a:cxnLst/>
              <a:rect l="l" t="t" r="r" b="b"/>
              <a:pathLst>
                <a:path w="30479" h="29845">
                  <a:moveTo>
                    <a:pt x="30479" y="15240"/>
                  </a:moveTo>
                  <a:lnTo>
                    <a:pt x="30479" y="6350"/>
                  </a:lnTo>
                  <a:lnTo>
                    <a:pt x="23494" y="0"/>
                  </a:lnTo>
                  <a:lnTo>
                    <a:pt x="15239" y="0"/>
                  </a:lnTo>
                  <a:lnTo>
                    <a:pt x="6985" y="0"/>
                  </a:lnTo>
                  <a:lnTo>
                    <a:pt x="0" y="6350"/>
                  </a:lnTo>
                  <a:lnTo>
                    <a:pt x="0" y="15240"/>
                  </a:lnTo>
                  <a:lnTo>
                    <a:pt x="0" y="23495"/>
                  </a:lnTo>
                  <a:lnTo>
                    <a:pt x="6985" y="29845"/>
                  </a:lnTo>
                  <a:lnTo>
                    <a:pt x="15239" y="29845"/>
                  </a:lnTo>
                  <a:lnTo>
                    <a:pt x="23494" y="29845"/>
                  </a:lnTo>
                  <a:lnTo>
                    <a:pt x="30479" y="23495"/>
                  </a:lnTo>
                  <a:lnTo>
                    <a:pt x="30479" y="15240"/>
                  </a:lnTo>
                  <a:close/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28795" y="3242309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39" y="50799"/>
                  </a:moveTo>
                  <a:lnTo>
                    <a:pt x="50164" y="48894"/>
                  </a:lnTo>
                  <a:lnTo>
                    <a:pt x="58419" y="43814"/>
                  </a:lnTo>
                  <a:lnTo>
                    <a:pt x="63500" y="35559"/>
                  </a:lnTo>
                  <a:lnTo>
                    <a:pt x="66039" y="25399"/>
                  </a:lnTo>
                  <a:lnTo>
                    <a:pt x="63500" y="15874"/>
                  </a:lnTo>
                  <a:lnTo>
                    <a:pt x="58419" y="7619"/>
                  </a:lnTo>
                  <a:lnTo>
                    <a:pt x="50164" y="1904"/>
                  </a:lnTo>
                  <a:lnTo>
                    <a:pt x="40639" y="0"/>
                  </a:lnTo>
                  <a:lnTo>
                    <a:pt x="30479" y="1904"/>
                  </a:lnTo>
                  <a:lnTo>
                    <a:pt x="22225" y="7619"/>
                  </a:lnTo>
                  <a:lnTo>
                    <a:pt x="17144" y="15874"/>
                  </a:lnTo>
                  <a:lnTo>
                    <a:pt x="15239" y="25399"/>
                  </a:lnTo>
                </a:path>
                <a:path w="233679" h="50800">
                  <a:moveTo>
                    <a:pt x="30479" y="17779"/>
                  </a:moveTo>
                  <a:lnTo>
                    <a:pt x="15239" y="30479"/>
                  </a:lnTo>
                  <a:lnTo>
                    <a:pt x="0" y="17779"/>
                  </a:lnTo>
                </a:path>
                <a:path w="233679" h="50800">
                  <a:moveTo>
                    <a:pt x="193039" y="50799"/>
                  </a:moveTo>
                  <a:lnTo>
                    <a:pt x="182879" y="48894"/>
                  </a:lnTo>
                  <a:lnTo>
                    <a:pt x="174625" y="43814"/>
                  </a:lnTo>
                  <a:lnTo>
                    <a:pt x="169544" y="35559"/>
                  </a:lnTo>
                  <a:lnTo>
                    <a:pt x="167639" y="25399"/>
                  </a:lnTo>
                  <a:lnTo>
                    <a:pt x="169544" y="15874"/>
                  </a:lnTo>
                  <a:lnTo>
                    <a:pt x="174625" y="7619"/>
                  </a:lnTo>
                  <a:lnTo>
                    <a:pt x="182879" y="1904"/>
                  </a:lnTo>
                  <a:lnTo>
                    <a:pt x="193039" y="0"/>
                  </a:lnTo>
                  <a:lnTo>
                    <a:pt x="202564" y="1904"/>
                  </a:lnTo>
                  <a:lnTo>
                    <a:pt x="210819" y="7619"/>
                  </a:lnTo>
                  <a:lnTo>
                    <a:pt x="215900" y="15874"/>
                  </a:lnTo>
                  <a:lnTo>
                    <a:pt x="218439" y="25399"/>
                  </a:lnTo>
                </a:path>
                <a:path w="233679" h="50800">
                  <a:moveTo>
                    <a:pt x="233679" y="17779"/>
                  </a:moveTo>
                  <a:lnTo>
                    <a:pt x="218439" y="30479"/>
                  </a:lnTo>
                  <a:lnTo>
                    <a:pt x="203200" y="17779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376732" y="2074265"/>
            <a:ext cx="414591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latin typeface="Microsoft Sans Serif"/>
                <a:cs typeface="Microsoft Sans Serif"/>
              </a:rPr>
              <a:t>Similarly,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when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price</a:t>
            </a:r>
            <a:r>
              <a:rPr sz="1100" spc="-80" dirty="0">
                <a:latin typeface="Microsoft Sans Serif"/>
                <a:cs typeface="Microsoft Sans Serif"/>
              </a:rPr>
              <a:t> </a:t>
            </a:r>
            <a:r>
              <a:rPr sz="1100" spc="5" dirty="0">
                <a:latin typeface="Microsoft Sans Serif"/>
                <a:cs typeface="Microsoft Sans Serif"/>
              </a:rPr>
              <a:t>of</a:t>
            </a:r>
            <a:r>
              <a:rPr sz="1100" spc="-75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x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falls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050" i="1" u="sng" spc="-7" baseline="31746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MU</a:t>
            </a:r>
            <a:r>
              <a:rPr sz="900" i="1" u="sng" spc="-7" baseline="32407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X</a:t>
            </a:r>
            <a:r>
              <a:rPr sz="900" i="1" spc="465" baseline="32407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&lt;</a:t>
            </a:r>
            <a:r>
              <a:rPr sz="1100" i="1" spc="40" dirty="0">
                <a:latin typeface="Arial"/>
                <a:cs typeface="Arial"/>
              </a:rPr>
              <a:t> </a:t>
            </a:r>
            <a:r>
              <a:rPr sz="1050" i="1" u="sng" spc="-7" baseline="31746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MU</a:t>
            </a:r>
            <a:r>
              <a:rPr sz="900" i="1" u="sng" spc="-7" baseline="32407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Y</a:t>
            </a:r>
            <a:r>
              <a:rPr sz="900" i="1" spc="509" baseline="32407" dirty="0">
                <a:latin typeface="Arial"/>
                <a:cs typeface="Arial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and to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restore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equilibrium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241295" y="2190089"/>
            <a:ext cx="598170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66725" algn="l"/>
              </a:tabLst>
            </a:pPr>
            <a:r>
              <a:rPr sz="1200" i="1" spc="15" baseline="3472" dirty="0">
                <a:latin typeface="Arial"/>
                <a:cs typeface="Arial"/>
              </a:rPr>
              <a:t>P</a:t>
            </a:r>
            <a:r>
              <a:rPr sz="600" i="1" dirty="0">
                <a:latin typeface="Arial"/>
                <a:cs typeface="Arial"/>
              </a:rPr>
              <a:t>X	</a:t>
            </a:r>
            <a:r>
              <a:rPr sz="1200" i="1" spc="-22" baseline="3472" dirty="0">
                <a:latin typeface="Arial"/>
                <a:cs typeface="Arial"/>
              </a:rPr>
              <a:t>P</a:t>
            </a:r>
            <a:r>
              <a:rPr sz="600" i="1" dirty="0">
                <a:latin typeface="Arial"/>
                <a:cs typeface="Arial"/>
              </a:rPr>
              <a:t>Y</a:t>
            </a:r>
            <a:endParaRPr sz="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-12700" y="2281529"/>
            <a:ext cx="4024629" cy="490220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427355" marR="5080">
              <a:lnSpc>
                <a:spcPts val="1200"/>
              </a:lnSpc>
              <a:spcBef>
                <a:spcPts val="240"/>
              </a:spcBef>
            </a:pPr>
            <a:r>
              <a:rPr sz="1650" i="1" spc="-75" baseline="5050" dirty="0">
                <a:latin typeface="Arial"/>
                <a:cs typeface="Arial"/>
              </a:rPr>
              <a:t>MU</a:t>
            </a:r>
            <a:r>
              <a:rPr sz="700" i="1" spc="-50" dirty="0">
                <a:latin typeface="Arial"/>
                <a:cs typeface="Arial"/>
              </a:rPr>
              <a:t>X</a:t>
            </a:r>
            <a:r>
              <a:rPr sz="700" i="1" spc="10" dirty="0">
                <a:latin typeface="Arial"/>
                <a:cs typeface="Arial"/>
              </a:rPr>
              <a:t> </a:t>
            </a:r>
            <a:r>
              <a:rPr sz="1650" spc="-44" baseline="5050" dirty="0">
                <a:latin typeface="Microsoft Sans Serif"/>
                <a:cs typeface="Microsoft Sans Serif"/>
              </a:rPr>
              <a:t>must</a:t>
            </a:r>
            <a:r>
              <a:rPr sz="1650" spc="22" baseline="5050" dirty="0">
                <a:latin typeface="Microsoft Sans Serif"/>
                <a:cs typeface="Microsoft Sans Serif"/>
              </a:rPr>
              <a:t> </a:t>
            </a:r>
            <a:r>
              <a:rPr sz="1650" spc="-44" baseline="5050" dirty="0">
                <a:latin typeface="Microsoft Sans Serif"/>
                <a:cs typeface="Microsoft Sans Serif"/>
              </a:rPr>
              <a:t>also</a:t>
            </a:r>
            <a:r>
              <a:rPr sz="1650" spc="60" baseline="5050" dirty="0">
                <a:latin typeface="Microsoft Sans Serif"/>
                <a:cs typeface="Microsoft Sans Serif"/>
              </a:rPr>
              <a:t> </a:t>
            </a:r>
            <a:r>
              <a:rPr sz="1650" spc="-37" baseline="5050" dirty="0">
                <a:latin typeface="Microsoft Sans Serif"/>
                <a:cs typeface="Microsoft Sans Serif"/>
              </a:rPr>
              <a:t>fall</a:t>
            </a:r>
            <a:r>
              <a:rPr sz="1650" spc="67" baseline="5050" dirty="0">
                <a:latin typeface="Microsoft Sans Serif"/>
                <a:cs typeface="Microsoft Sans Serif"/>
              </a:rPr>
              <a:t> </a:t>
            </a:r>
            <a:r>
              <a:rPr sz="1650" spc="-52" baseline="5050" dirty="0">
                <a:latin typeface="Microsoft Sans Serif"/>
                <a:cs typeface="Microsoft Sans Serif"/>
              </a:rPr>
              <a:t>and</a:t>
            </a:r>
            <a:r>
              <a:rPr sz="1650" spc="22" baseline="5050" dirty="0">
                <a:latin typeface="Microsoft Sans Serif"/>
                <a:cs typeface="Microsoft Sans Serif"/>
              </a:rPr>
              <a:t> </a:t>
            </a:r>
            <a:r>
              <a:rPr sz="1650" spc="-37" baseline="5050" dirty="0">
                <a:latin typeface="Microsoft Sans Serif"/>
                <a:cs typeface="Microsoft Sans Serif"/>
              </a:rPr>
              <a:t>this</a:t>
            </a:r>
            <a:r>
              <a:rPr sz="1650" spc="30" baseline="5050" dirty="0">
                <a:latin typeface="Microsoft Sans Serif"/>
                <a:cs typeface="Microsoft Sans Serif"/>
              </a:rPr>
              <a:t> </a:t>
            </a:r>
            <a:r>
              <a:rPr sz="1650" spc="-37" baseline="5050" dirty="0">
                <a:latin typeface="Microsoft Sans Serif"/>
                <a:cs typeface="Microsoft Sans Serif"/>
              </a:rPr>
              <a:t>can</a:t>
            </a:r>
            <a:r>
              <a:rPr sz="1650" spc="22" baseline="5050" dirty="0">
                <a:latin typeface="Microsoft Sans Serif"/>
                <a:cs typeface="Microsoft Sans Serif"/>
              </a:rPr>
              <a:t> </a:t>
            </a:r>
            <a:r>
              <a:rPr sz="1650" spc="-37" baseline="5050" dirty="0">
                <a:latin typeface="Microsoft Sans Serif"/>
                <a:cs typeface="Microsoft Sans Serif"/>
              </a:rPr>
              <a:t>only</a:t>
            </a:r>
            <a:r>
              <a:rPr sz="1650" spc="30" baseline="5050" dirty="0">
                <a:latin typeface="Microsoft Sans Serif"/>
                <a:cs typeface="Microsoft Sans Serif"/>
              </a:rPr>
              <a:t> </a:t>
            </a:r>
            <a:r>
              <a:rPr sz="1650" spc="-44" baseline="5050" dirty="0">
                <a:latin typeface="Microsoft Sans Serif"/>
                <a:cs typeface="Microsoft Sans Serif"/>
              </a:rPr>
              <a:t>occur</a:t>
            </a:r>
            <a:r>
              <a:rPr sz="1650" spc="60" baseline="5050" dirty="0">
                <a:latin typeface="Microsoft Sans Serif"/>
                <a:cs typeface="Microsoft Sans Serif"/>
              </a:rPr>
              <a:t> </a:t>
            </a:r>
            <a:r>
              <a:rPr sz="1650" spc="-52" baseline="5050" dirty="0">
                <a:latin typeface="Microsoft Sans Serif"/>
                <a:cs typeface="Microsoft Sans Serif"/>
              </a:rPr>
              <a:t>when</a:t>
            </a:r>
            <a:r>
              <a:rPr sz="1650" spc="30" baseline="5050" dirty="0">
                <a:latin typeface="Microsoft Sans Serif"/>
                <a:cs typeface="Microsoft Sans Serif"/>
              </a:rPr>
              <a:t> </a:t>
            </a:r>
            <a:r>
              <a:rPr sz="1650" spc="-37" baseline="5050" dirty="0">
                <a:latin typeface="Microsoft Sans Serif"/>
                <a:cs typeface="Microsoft Sans Serif"/>
              </a:rPr>
              <a:t>quantity</a:t>
            </a:r>
            <a:r>
              <a:rPr sz="1650" spc="22" baseline="5050" dirty="0">
                <a:latin typeface="Microsoft Sans Serif"/>
                <a:cs typeface="Microsoft Sans Serif"/>
              </a:rPr>
              <a:t> </a:t>
            </a:r>
            <a:r>
              <a:rPr sz="1650" spc="-30" baseline="5050" dirty="0">
                <a:latin typeface="Microsoft Sans Serif"/>
                <a:cs typeface="Microsoft Sans Serif"/>
              </a:rPr>
              <a:t>of </a:t>
            </a:r>
            <a:r>
              <a:rPr sz="1650" spc="-22" baseline="505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commodity</a:t>
            </a:r>
            <a:r>
              <a:rPr sz="1100" spc="85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that</a:t>
            </a:r>
            <a:r>
              <a:rPr sz="1100" spc="114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is</a:t>
            </a:r>
            <a:r>
              <a:rPr sz="1100" spc="8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being</a:t>
            </a:r>
            <a:r>
              <a:rPr sz="1100" spc="90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consumed</a:t>
            </a:r>
            <a:r>
              <a:rPr sz="1100" spc="11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is</a:t>
            </a:r>
            <a:r>
              <a:rPr sz="1100" spc="114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increased.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ts val="1115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</p:txBody>
      </p:sp>
      <p:pic>
        <p:nvPicPr>
          <p:cNvPr id="25" name="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670" y="955166"/>
            <a:ext cx="64770" cy="64769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0670" y="1336420"/>
            <a:ext cx="64770" cy="64769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0670" y="1583435"/>
            <a:ext cx="64770" cy="64769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0670" y="1796160"/>
            <a:ext cx="64770" cy="64769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-38100" y="319785"/>
            <a:ext cx="4387850" cy="17557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ts val="1165"/>
              </a:lnSpc>
              <a:spcBef>
                <a:spcPts val="105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381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38100">
              <a:lnSpc>
                <a:spcPts val="1165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452755" marR="30480">
              <a:lnSpc>
                <a:spcPct val="102000"/>
              </a:lnSpc>
              <a:spcBef>
                <a:spcPts val="835"/>
              </a:spcBef>
            </a:pPr>
            <a:r>
              <a:rPr sz="1100" spc="-35" dirty="0">
                <a:latin typeface="Microsoft Sans Serif"/>
                <a:cs typeface="Microsoft Sans Serif"/>
              </a:rPr>
              <a:t>For </a:t>
            </a:r>
            <a:r>
              <a:rPr sz="1100" spc="-30" dirty="0">
                <a:latin typeface="Microsoft Sans Serif"/>
                <a:cs typeface="Microsoft Sans Serif"/>
              </a:rPr>
              <a:t>two </a:t>
            </a:r>
            <a:r>
              <a:rPr sz="1100" spc="-25" dirty="0">
                <a:latin typeface="Microsoft Sans Serif"/>
                <a:cs typeface="Microsoft Sans Serif"/>
              </a:rPr>
              <a:t>or </a:t>
            </a:r>
            <a:r>
              <a:rPr sz="1100" spc="-35" dirty="0">
                <a:latin typeface="Microsoft Sans Serif"/>
                <a:cs typeface="Microsoft Sans Serif"/>
              </a:rPr>
              <a:t>more </a:t>
            </a:r>
            <a:r>
              <a:rPr sz="1100" spc="-30" dirty="0">
                <a:latin typeface="Microsoft Sans Serif"/>
                <a:cs typeface="Microsoft Sans Serif"/>
              </a:rPr>
              <a:t>commodities, </a:t>
            </a:r>
            <a:r>
              <a:rPr sz="1100" spc="-25" dirty="0">
                <a:latin typeface="Microsoft Sans Serif"/>
                <a:cs typeface="Microsoft Sans Serif"/>
              </a:rPr>
              <a:t>the </a:t>
            </a:r>
            <a:r>
              <a:rPr sz="1100" spc="-30" dirty="0">
                <a:latin typeface="Microsoft Sans Serif"/>
                <a:cs typeface="Microsoft Sans Serif"/>
              </a:rPr>
              <a:t>consumer </a:t>
            </a:r>
            <a:r>
              <a:rPr sz="1100" spc="-20" dirty="0">
                <a:latin typeface="Microsoft Sans Serif"/>
                <a:cs typeface="Microsoft Sans Serif"/>
              </a:rPr>
              <a:t>is </a:t>
            </a:r>
            <a:r>
              <a:rPr sz="1100" spc="-15" dirty="0">
                <a:latin typeface="Microsoft Sans Serif"/>
                <a:cs typeface="Microsoft Sans Serif"/>
              </a:rPr>
              <a:t>in </a:t>
            </a:r>
            <a:r>
              <a:rPr sz="1100" spc="-25" dirty="0">
                <a:latin typeface="Microsoft Sans Serif"/>
                <a:cs typeface="Microsoft Sans Serif"/>
              </a:rPr>
              <a:t>equilibrium </a:t>
            </a:r>
            <a:r>
              <a:rPr sz="1100" spc="-35" dirty="0">
                <a:latin typeface="Microsoft Sans Serif"/>
                <a:cs typeface="Microsoft Sans Serif"/>
              </a:rPr>
              <a:t>when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marginal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utility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5" dirty="0">
                <a:latin typeface="Microsoft Sans Serif"/>
                <a:cs typeface="Microsoft Sans Serif"/>
              </a:rPr>
              <a:t>per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price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the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commodities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are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all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equal.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452755">
              <a:lnSpc>
                <a:spcPts val="1060"/>
              </a:lnSpc>
              <a:spcBef>
                <a:spcPts val="240"/>
              </a:spcBef>
            </a:pPr>
            <a:r>
              <a:rPr sz="1100" spc="-35" dirty="0">
                <a:latin typeface="Microsoft Sans Serif"/>
                <a:cs typeface="Microsoft Sans Serif"/>
              </a:rPr>
              <a:t>Consider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commodities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X</a:t>
            </a:r>
            <a:r>
              <a:rPr sz="1100" spc="4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and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Y,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then</a:t>
            </a:r>
            <a:r>
              <a:rPr sz="1100" spc="2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equilibrium</a:t>
            </a:r>
            <a:r>
              <a:rPr sz="1100" spc="-10" dirty="0">
                <a:latin typeface="Microsoft Sans Serif"/>
                <a:cs typeface="Microsoft Sans Serif"/>
              </a:rPr>
              <a:t> is</a:t>
            </a:r>
            <a:r>
              <a:rPr sz="1100" spc="114" dirty="0">
                <a:latin typeface="Microsoft Sans Serif"/>
                <a:cs typeface="Microsoft Sans Serif"/>
              </a:rPr>
              <a:t> </a:t>
            </a:r>
            <a:r>
              <a:rPr sz="1050" i="1" u="sng" spc="-37" baseline="31746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MU</a:t>
            </a:r>
            <a:r>
              <a:rPr sz="900" i="1" u="sng" spc="-37" baseline="32407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X</a:t>
            </a:r>
            <a:r>
              <a:rPr sz="900" i="1" spc="547" baseline="32407" dirty="0">
                <a:latin typeface="Arial"/>
                <a:cs typeface="Arial"/>
              </a:rPr>
              <a:t> </a:t>
            </a:r>
            <a:r>
              <a:rPr sz="1650" spc="292" baseline="-7575" dirty="0">
                <a:latin typeface="Microsoft Sans Serif"/>
                <a:cs typeface="Microsoft Sans Serif"/>
              </a:rPr>
              <a:t>=</a:t>
            </a:r>
            <a:r>
              <a:rPr sz="1650" spc="209" baseline="-7575" dirty="0">
                <a:latin typeface="Microsoft Sans Serif"/>
                <a:cs typeface="Microsoft Sans Serif"/>
              </a:rPr>
              <a:t> </a:t>
            </a:r>
            <a:r>
              <a:rPr sz="1200" i="1" u="sng" spc="112" baseline="27777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MU</a:t>
            </a:r>
            <a:r>
              <a:rPr sz="750" i="1" u="sng" spc="112" baseline="33333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Y</a:t>
            </a:r>
            <a:r>
              <a:rPr sz="750" i="1" u="sng" spc="22" baseline="33333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endParaRPr sz="750" baseline="33333">
              <a:latin typeface="Arial"/>
              <a:cs typeface="Arial"/>
            </a:endParaRPr>
          </a:p>
          <a:p>
            <a:pPr marR="277495" algn="r">
              <a:lnSpc>
                <a:spcPts val="700"/>
              </a:lnSpc>
              <a:tabLst>
                <a:tab pos="454025" algn="l"/>
              </a:tabLst>
            </a:pPr>
            <a:r>
              <a:rPr sz="800" i="1" spc="5" dirty="0">
                <a:latin typeface="Arial"/>
                <a:cs typeface="Arial"/>
              </a:rPr>
              <a:t>P</a:t>
            </a:r>
            <a:r>
              <a:rPr sz="900" i="1" spc="7" baseline="-13888" dirty="0">
                <a:latin typeface="Arial"/>
                <a:cs typeface="Arial"/>
              </a:rPr>
              <a:t>X	</a:t>
            </a:r>
            <a:r>
              <a:rPr sz="800" i="1" spc="65" dirty="0">
                <a:latin typeface="Arial"/>
                <a:cs typeface="Arial"/>
              </a:rPr>
              <a:t>P</a:t>
            </a:r>
            <a:r>
              <a:rPr sz="750" i="1" spc="97" baseline="-5555" dirty="0">
                <a:latin typeface="Arial"/>
                <a:cs typeface="Arial"/>
              </a:rPr>
              <a:t>Y</a:t>
            </a:r>
            <a:endParaRPr sz="750" baseline="-5555">
              <a:latin typeface="Arial"/>
              <a:cs typeface="Arial"/>
            </a:endParaRPr>
          </a:p>
          <a:p>
            <a:pPr marL="452755">
              <a:lnSpc>
                <a:spcPts val="1060"/>
              </a:lnSpc>
              <a:spcBef>
                <a:spcPts val="185"/>
              </a:spcBef>
            </a:pPr>
            <a:r>
              <a:rPr sz="1100" spc="5" dirty="0">
                <a:latin typeface="Microsoft Sans Serif"/>
                <a:cs typeface="Microsoft Sans Serif"/>
              </a:rPr>
              <a:t>A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rise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in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price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5" dirty="0">
                <a:latin typeface="Microsoft Sans Serif"/>
                <a:cs typeface="Microsoft Sans Serif"/>
              </a:rPr>
              <a:t>of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5" dirty="0">
                <a:latin typeface="Microsoft Sans Serif"/>
                <a:cs typeface="Microsoft Sans Serif"/>
              </a:rPr>
              <a:t>X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will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make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050" i="1" u="sng" spc="-7" baseline="31746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MU</a:t>
            </a:r>
            <a:r>
              <a:rPr sz="900" i="1" u="sng" spc="-7" baseline="32407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X</a:t>
            </a:r>
            <a:r>
              <a:rPr sz="900" i="1" spc="494" baseline="32407" dirty="0">
                <a:latin typeface="Arial"/>
                <a:cs typeface="Arial"/>
              </a:rPr>
              <a:t> </a:t>
            </a:r>
            <a:r>
              <a:rPr sz="1650" i="1" spc="292" baseline="-7575" dirty="0">
                <a:latin typeface="Arial"/>
                <a:cs typeface="Arial"/>
              </a:rPr>
              <a:t>&lt;</a:t>
            </a:r>
            <a:r>
              <a:rPr sz="1650" i="1" spc="150" baseline="-7575" dirty="0">
                <a:latin typeface="Arial"/>
                <a:cs typeface="Arial"/>
              </a:rPr>
              <a:t> </a:t>
            </a:r>
            <a:r>
              <a:rPr sz="1200" i="1" u="sng" spc="112" baseline="27777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MU</a:t>
            </a:r>
            <a:r>
              <a:rPr sz="750" i="1" u="sng" spc="112" baseline="33333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Y</a:t>
            </a:r>
            <a:r>
              <a:rPr sz="750" i="1" u="sng" spc="22" baseline="33333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endParaRPr sz="750" baseline="33333">
              <a:latin typeface="Arial"/>
              <a:cs typeface="Arial"/>
            </a:endParaRPr>
          </a:p>
          <a:p>
            <a:pPr marL="697865" algn="ctr">
              <a:lnSpc>
                <a:spcPts val="700"/>
              </a:lnSpc>
              <a:tabLst>
                <a:tab pos="1152525" algn="l"/>
              </a:tabLst>
            </a:pPr>
            <a:r>
              <a:rPr sz="800" i="1" spc="5" dirty="0">
                <a:latin typeface="Arial"/>
                <a:cs typeface="Arial"/>
              </a:rPr>
              <a:t>P</a:t>
            </a:r>
            <a:r>
              <a:rPr sz="900" i="1" spc="7" baseline="-13888" dirty="0">
                <a:latin typeface="Arial"/>
                <a:cs typeface="Arial"/>
              </a:rPr>
              <a:t>X	</a:t>
            </a:r>
            <a:r>
              <a:rPr sz="800" i="1" spc="65" dirty="0">
                <a:latin typeface="Arial"/>
                <a:cs typeface="Arial"/>
              </a:rPr>
              <a:t>P</a:t>
            </a:r>
            <a:r>
              <a:rPr sz="750" i="1" spc="97" baseline="-11111" dirty="0">
                <a:latin typeface="Arial"/>
                <a:cs typeface="Arial"/>
              </a:rPr>
              <a:t>Y</a:t>
            </a:r>
            <a:endParaRPr sz="750" baseline="-11111">
              <a:latin typeface="Arial"/>
              <a:cs typeface="Arial"/>
            </a:endParaRPr>
          </a:p>
          <a:p>
            <a:pPr marL="452755" marR="48260">
              <a:lnSpc>
                <a:spcPts val="1270"/>
              </a:lnSpc>
              <a:spcBef>
                <a:spcPts val="170"/>
              </a:spcBef>
            </a:pPr>
            <a:r>
              <a:rPr sz="1650" spc="-67" baseline="5050" dirty="0">
                <a:latin typeface="Microsoft Sans Serif"/>
                <a:cs typeface="Microsoft Sans Serif"/>
              </a:rPr>
              <a:t>To</a:t>
            </a:r>
            <a:r>
              <a:rPr sz="1650" spc="-15" baseline="5050" dirty="0">
                <a:latin typeface="Microsoft Sans Serif"/>
                <a:cs typeface="Microsoft Sans Serif"/>
              </a:rPr>
              <a:t> </a:t>
            </a:r>
            <a:r>
              <a:rPr sz="1650" spc="-44" baseline="5050" dirty="0">
                <a:latin typeface="Microsoft Sans Serif"/>
                <a:cs typeface="Microsoft Sans Serif"/>
              </a:rPr>
              <a:t>restore </a:t>
            </a:r>
            <a:r>
              <a:rPr sz="1650" spc="-37" baseline="5050" dirty="0">
                <a:latin typeface="Microsoft Sans Serif"/>
                <a:cs typeface="Microsoft Sans Serif"/>
              </a:rPr>
              <a:t>the equilibrium,</a:t>
            </a:r>
            <a:r>
              <a:rPr sz="1650" spc="-30" baseline="5050" dirty="0">
                <a:latin typeface="Microsoft Sans Serif"/>
                <a:cs typeface="Microsoft Sans Serif"/>
              </a:rPr>
              <a:t> </a:t>
            </a:r>
            <a:r>
              <a:rPr sz="1650" i="1" spc="-67" baseline="5050" dirty="0">
                <a:latin typeface="Arial"/>
                <a:cs typeface="Arial"/>
              </a:rPr>
              <a:t>MU</a:t>
            </a:r>
            <a:r>
              <a:rPr sz="700" i="1" spc="-45" dirty="0">
                <a:latin typeface="Arial"/>
                <a:cs typeface="Arial"/>
              </a:rPr>
              <a:t>X</a:t>
            </a:r>
            <a:r>
              <a:rPr sz="700" i="1" spc="-25" dirty="0">
                <a:latin typeface="Arial"/>
                <a:cs typeface="Arial"/>
              </a:rPr>
              <a:t> </a:t>
            </a:r>
            <a:r>
              <a:rPr sz="1650" spc="-52" baseline="5050" dirty="0">
                <a:latin typeface="Microsoft Sans Serif"/>
                <a:cs typeface="Microsoft Sans Serif"/>
              </a:rPr>
              <a:t>must</a:t>
            </a:r>
            <a:r>
              <a:rPr sz="1650" spc="-7" baseline="5050" dirty="0">
                <a:latin typeface="Microsoft Sans Serif"/>
                <a:cs typeface="Microsoft Sans Serif"/>
              </a:rPr>
              <a:t> </a:t>
            </a:r>
            <a:r>
              <a:rPr sz="1650" spc="-44" baseline="5050" dirty="0">
                <a:latin typeface="Microsoft Sans Serif"/>
                <a:cs typeface="Microsoft Sans Serif"/>
              </a:rPr>
              <a:t>rise </a:t>
            </a:r>
            <a:r>
              <a:rPr sz="1650" spc="-52" baseline="5050" dirty="0">
                <a:latin typeface="Microsoft Sans Serif"/>
                <a:cs typeface="Microsoft Sans Serif"/>
              </a:rPr>
              <a:t>and</a:t>
            </a:r>
            <a:r>
              <a:rPr sz="1650" spc="-44" baseline="5050" dirty="0">
                <a:latin typeface="Microsoft Sans Serif"/>
                <a:cs typeface="Microsoft Sans Serif"/>
              </a:rPr>
              <a:t> </a:t>
            </a:r>
            <a:r>
              <a:rPr sz="1650" spc="-30" baseline="5050" dirty="0">
                <a:latin typeface="Microsoft Sans Serif"/>
                <a:cs typeface="Microsoft Sans Serif"/>
              </a:rPr>
              <a:t>this</a:t>
            </a:r>
            <a:r>
              <a:rPr sz="1650" spc="-37" baseline="5050" dirty="0">
                <a:latin typeface="Microsoft Sans Serif"/>
                <a:cs typeface="Microsoft Sans Serif"/>
              </a:rPr>
              <a:t> </a:t>
            </a:r>
            <a:r>
              <a:rPr sz="1650" spc="-30" baseline="5050" dirty="0">
                <a:latin typeface="Microsoft Sans Serif"/>
                <a:cs typeface="Microsoft Sans Serif"/>
              </a:rPr>
              <a:t>is</a:t>
            </a:r>
            <a:r>
              <a:rPr sz="1650" spc="-15" baseline="5050" dirty="0">
                <a:latin typeface="Microsoft Sans Serif"/>
                <a:cs typeface="Microsoft Sans Serif"/>
              </a:rPr>
              <a:t> </a:t>
            </a:r>
            <a:r>
              <a:rPr sz="1650" spc="-44" baseline="5050" dirty="0">
                <a:latin typeface="Microsoft Sans Serif"/>
                <a:cs typeface="Microsoft Sans Serif"/>
              </a:rPr>
              <a:t>only</a:t>
            </a:r>
            <a:r>
              <a:rPr sz="1650" spc="-37" baseline="5050" dirty="0">
                <a:latin typeface="Microsoft Sans Serif"/>
                <a:cs typeface="Microsoft Sans Serif"/>
              </a:rPr>
              <a:t> </a:t>
            </a:r>
            <a:r>
              <a:rPr sz="1650" spc="-44" baseline="5050" dirty="0">
                <a:latin typeface="Microsoft Sans Serif"/>
                <a:cs typeface="Microsoft Sans Serif"/>
              </a:rPr>
              <a:t>possible </a:t>
            </a:r>
            <a:r>
              <a:rPr sz="1650" spc="-37" baseline="5050" dirty="0">
                <a:latin typeface="Microsoft Sans Serif"/>
                <a:cs typeface="Microsoft Sans Serif"/>
              </a:rPr>
              <a:t> </a:t>
            </a:r>
            <a:r>
              <a:rPr sz="1100" spc="5" dirty="0">
                <a:latin typeface="Microsoft Sans Serif"/>
                <a:cs typeface="Microsoft Sans Serif"/>
              </a:rPr>
              <a:t>when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quantity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5" dirty="0">
                <a:latin typeface="Microsoft Sans Serif"/>
                <a:cs typeface="Microsoft Sans Serif"/>
              </a:rPr>
              <a:t>of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5" dirty="0">
                <a:latin typeface="Microsoft Sans Serif"/>
                <a:cs typeface="Microsoft Sans Serif"/>
              </a:rPr>
              <a:t>X</a:t>
            </a:r>
            <a:r>
              <a:rPr sz="1100" spc="-5" dirty="0">
                <a:latin typeface="Microsoft Sans Serif"/>
                <a:cs typeface="Microsoft Sans Serif"/>
              </a:rPr>
              <a:t> consumed</a:t>
            </a:r>
            <a:r>
              <a:rPr sz="1100" spc="-10" dirty="0">
                <a:latin typeface="Microsoft Sans Serif"/>
                <a:cs typeface="Microsoft Sans Serif"/>
              </a:rPr>
              <a:t> is </a:t>
            </a:r>
            <a:r>
              <a:rPr sz="1100" spc="5" dirty="0">
                <a:latin typeface="Microsoft Sans Serif"/>
                <a:cs typeface="Microsoft Sans Serif"/>
              </a:rPr>
              <a:t>being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reduced.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30" name="object 3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670" y="2174620"/>
            <a:ext cx="64770" cy="64769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-12700" y="2749340"/>
            <a:ext cx="64769" cy="47625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ts val="1165"/>
              </a:lnSpc>
              <a:spcBef>
                <a:spcPts val="30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15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330"/>
              </a:lnSpc>
            </a:pPr>
            <a:r>
              <a:rPr sz="1150" dirty="0">
                <a:latin typeface="Microsoft Sans Serif"/>
                <a:cs typeface="Microsoft Sans Serif"/>
              </a:rPr>
              <a:t> 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043553" y="3346357"/>
            <a:ext cx="45720" cy="1117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534915" y="3346357"/>
            <a:ext cx="45720" cy="1117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-12700" y="3396745"/>
            <a:ext cx="41275" cy="914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450" dirty="0">
                <a:latin typeface="Microsoft Sans Serif"/>
                <a:cs typeface="Microsoft Sans Serif"/>
              </a:rPr>
              <a:t> </a:t>
            </a:r>
            <a:endParaRPr sz="4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12700" y="53975"/>
            <a:ext cx="2877820" cy="106680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19380">
              <a:lnSpc>
                <a:spcPct val="100000"/>
              </a:lnSpc>
              <a:spcBef>
                <a:spcPts val="570"/>
              </a:spcBef>
            </a:pP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Utility</a:t>
            </a:r>
            <a:r>
              <a:rPr sz="1400" spc="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example</a:t>
            </a:r>
            <a:endParaRPr sz="1400" dirty="0">
              <a:latin typeface="Tahoma"/>
              <a:cs typeface="Tahoma"/>
            </a:endParaRPr>
          </a:p>
          <a:p>
            <a:pPr marL="12700">
              <a:lnSpc>
                <a:spcPts val="1165"/>
              </a:lnSpc>
              <a:spcBef>
                <a:spcPts val="350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</a:p>
          <a:p>
            <a:pPr marL="12700">
              <a:lnSpc>
                <a:spcPts val="114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085"/>
              </a:lnSpc>
            </a:pPr>
            <a:r>
              <a:rPr sz="950" dirty="0">
                <a:latin typeface="Microsoft Sans Serif"/>
                <a:cs typeface="Microsoft Sans Serif"/>
              </a:rPr>
              <a:t> </a:t>
            </a:r>
          </a:p>
          <a:p>
            <a:pPr marL="1809114">
              <a:lnSpc>
                <a:spcPts val="1170"/>
              </a:lnSpc>
            </a:pPr>
            <a:r>
              <a:rPr sz="1000" spc="-55" dirty="0">
                <a:solidFill>
                  <a:srgbClr val="3333B1"/>
                </a:solidFill>
                <a:latin typeface="Microsoft Sans Serif"/>
                <a:cs typeface="Microsoft Sans Serif"/>
              </a:rPr>
              <a:t>Figure</a:t>
            </a:r>
            <a:r>
              <a:rPr sz="1000" spc="70" dirty="0">
                <a:solidFill>
                  <a:srgbClr val="3333B1"/>
                </a:solidFill>
                <a:latin typeface="Microsoft Sans Serif"/>
                <a:cs typeface="Microsoft Sans Serif"/>
              </a:rPr>
              <a:t> </a:t>
            </a:r>
            <a:r>
              <a:rPr sz="1000" spc="-50" dirty="0">
                <a:solidFill>
                  <a:srgbClr val="3333B1"/>
                </a:solidFill>
                <a:latin typeface="Microsoft Sans Serif"/>
                <a:cs typeface="Microsoft Sans Serif"/>
              </a:rPr>
              <a:t>16:</a:t>
            </a:r>
            <a:r>
              <a:rPr sz="1000" spc="100" dirty="0">
                <a:solidFill>
                  <a:srgbClr val="3333B1"/>
                </a:solidFill>
                <a:latin typeface="Microsoft Sans Serif"/>
                <a:cs typeface="Microsoft Sans Serif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Example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</a:p>
        </p:txBody>
      </p:sp>
      <p:sp>
        <p:nvSpPr>
          <p:cNvPr id="3" name="object 3"/>
          <p:cNvSpPr/>
          <p:nvPr/>
        </p:nvSpPr>
        <p:spPr>
          <a:xfrm>
            <a:off x="2967354" y="323151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6729" y="323595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479"/>
                </a:moveTo>
                <a:lnTo>
                  <a:pt x="43180" y="30479"/>
                </a:lnTo>
                <a:lnTo>
                  <a:pt x="4318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ln w="5060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45154" y="323151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099"/>
                </a:lnTo>
                <a:lnTo>
                  <a:pt x="25400" y="19049"/>
                </a:lnTo>
                <a:lnTo>
                  <a:pt x="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242310" y="3222634"/>
            <a:ext cx="203200" cy="55880"/>
            <a:chOff x="3242310" y="3222634"/>
            <a:chExt cx="203200" cy="55880"/>
          </a:xfrm>
        </p:grpSpPr>
        <p:sp>
          <p:nvSpPr>
            <p:cNvPr id="7" name="object 7"/>
            <p:cNvSpPr/>
            <p:nvPr/>
          </p:nvSpPr>
          <p:spPr>
            <a:xfrm>
              <a:off x="3305175" y="3225164"/>
              <a:ext cx="63500" cy="50800"/>
            </a:xfrm>
            <a:custGeom>
              <a:avLst/>
              <a:gdLst/>
              <a:ahLst/>
              <a:cxnLst/>
              <a:rect l="l" t="t" r="r" b="b"/>
              <a:pathLst>
                <a:path w="63500" h="50800">
                  <a:moveTo>
                    <a:pt x="0" y="50799"/>
                  </a:moveTo>
                  <a:lnTo>
                    <a:pt x="43179" y="50799"/>
                  </a:lnTo>
                  <a:lnTo>
                    <a:pt x="43179" y="20954"/>
                  </a:lnTo>
                  <a:lnTo>
                    <a:pt x="0" y="20954"/>
                  </a:lnTo>
                  <a:lnTo>
                    <a:pt x="0" y="50799"/>
                  </a:lnTo>
                  <a:close/>
                </a:path>
                <a:path w="63500" h="50800">
                  <a:moveTo>
                    <a:pt x="10160" y="20319"/>
                  </a:moveTo>
                  <a:lnTo>
                    <a:pt x="10160" y="10159"/>
                  </a:lnTo>
                  <a:lnTo>
                    <a:pt x="53339" y="10159"/>
                  </a:lnTo>
                  <a:lnTo>
                    <a:pt x="53339" y="40639"/>
                  </a:lnTo>
                  <a:lnTo>
                    <a:pt x="43179" y="40639"/>
                  </a:lnTo>
                </a:path>
                <a:path w="63500" h="50800">
                  <a:moveTo>
                    <a:pt x="20320" y="10159"/>
                  </a:moveTo>
                  <a:lnTo>
                    <a:pt x="20320" y="0"/>
                  </a:lnTo>
                  <a:lnTo>
                    <a:pt x="63500" y="0"/>
                  </a:lnTo>
                  <a:lnTo>
                    <a:pt x="63500" y="30479"/>
                  </a:lnTo>
                  <a:lnTo>
                    <a:pt x="53339" y="30479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42310" y="323151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49"/>
                  </a:lnTo>
                  <a:lnTo>
                    <a:pt x="25400" y="38099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099"/>
                  </a:lnTo>
                  <a:lnTo>
                    <a:pt x="203200" y="19049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517900" y="3221368"/>
            <a:ext cx="203200" cy="58419"/>
            <a:chOff x="3517900" y="3221368"/>
            <a:chExt cx="203200" cy="58419"/>
          </a:xfrm>
        </p:grpSpPr>
        <p:sp>
          <p:nvSpPr>
            <p:cNvPr id="10" name="object 10"/>
            <p:cNvSpPr/>
            <p:nvPr/>
          </p:nvSpPr>
          <p:spPr>
            <a:xfrm>
              <a:off x="3606800" y="323786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7900" y="323151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49"/>
                  </a:lnTo>
                  <a:lnTo>
                    <a:pt x="25400" y="38099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099"/>
                  </a:lnTo>
                  <a:lnTo>
                    <a:pt x="203200" y="19049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4100" y="322516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399"/>
                  </a:moveTo>
                  <a:lnTo>
                    <a:pt x="50800" y="25399"/>
                  </a:lnTo>
                </a:path>
                <a:path w="50800" h="50800">
                  <a:moveTo>
                    <a:pt x="0" y="38099"/>
                  </a:moveTo>
                  <a:lnTo>
                    <a:pt x="38100" y="38099"/>
                  </a:lnTo>
                </a:path>
                <a:path w="50800" h="50800">
                  <a:moveTo>
                    <a:pt x="12700" y="50799"/>
                  </a:moveTo>
                  <a:lnTo>
                    <a:pt x="50800" y="50799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792854" y="3221368"/>
            <a:ext cx="203200" cy="58419"/>
            <a:chOff x="3792854" y="3221368"/>
            <a:chExt cx="203200" cy="58419"/>
          </a:xfrm>
        </p:grpSpPr>
        <p:sp>
          <p:nvSpPr>
            <p:cNvPr id="14" name="object 14"/>
            <p:cNvSpPr/>
            <p:nvPr/>
          </p:nvSpPr>
          <p:spPr>
            <a:xfrm>
              <a:off x="3869054" y="322516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699"/>
                  </a:moveTo>
                  <a:lnTo>
                    <a:pt x="50800" y="12699"/>
                  </a:lnTo>
                </a:path>
                <a:path w="50800" h="25400">
                  <a:moveTo>
                    <a:pt x="12700" y="25399"/>
                  </a:moveTo>
                  <a:lnTo>
                    <a:pt x="50800" y="25399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92854" y="323151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49"/>
                  </a:lnTo>
                  <a:lnTo>
                    <a:pt x="25400" y="38099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099"/>
                  </a:lnTo>
                  <a:lnTo>
                    <a:pt x="203200" y="19049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69054" y="326326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4145279" y="322516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699"/>
                </a:moveTo>
                <a:lnTo>
                  <a:pt x="50800" y="12699"/>
                </a:lnTo>
              </a:path>
              <a:path w="50800" h="50800">
                <a:moveTo>
                  <a:pt x="12700" y="25399"/>
                </a:moveTo>
                <a:lnTo>
                  <a:pt x="50800" y="25399"/>
                </a:lnTo>
              </a:path>
              <a:path w="50800" h="50800">
                <a:moveTo>
                  <a:pt x="0" y="38099"/>
                </a:moveTo>
                <a:lnTo>
                  <a:pt x="38100" y="38099"/>
                </a:lnTo>
              </a:path>
              <a:path w="50800" h="50800">
                <a:moveTo>
                  <a:pt x="12700" y="50799"/>
                </a:moveTo>
                <a:lnTo>
                  <a:pt x="50800" y="50799"/>
                </a:lnTo>
              </a:path>
            </a:pathLst>
          </a:custGeom>
          <a:ln w="7592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326264" y="3222634"/>
            <a:ext cx="238760" cy="57150"/>
            <a:chOff x="4326264" y="3222634"/>
            <a:chExt cx="238760" cy="57150"/>
          </a:xfrm>
        </p:grpSpPr>
        <p:sp>
          <p:nvSpPr>
            <p:cNvPr id="19" name="object 19"/>
            <p:cNvSpPr/>
            <p:nvPr/>
          </p:nvSpPr>
          <p:spPr>
            <a:xfrm>
              <a:off x="4451350" y="325564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23410" y="3228974"/>
              <a:ext cx="30480" cy="29845"/>
            </a:xfrm>
            <a:custGeom>
              <a:avLst/>
              <a:gdLst/>
              <a:ahLst/>
              <a:cxnLst/>
              <a:rect l="l" t="t" r="r" b="b"/>
              <a:pathLst>
                <a:path w="30479" h="29845">
                  <a:moveTo>
                    <a:pt x="30479" y="15240"/>
                  </a:moveTo>
                  <a:lnTo>
                    <a:pt x="30479" y="6350"/>
                  </a:lnTo>
                  <a:lnTo>
                    <a:pt x="23494" y="0"/>
                  </a:lnTo>
                  <a:lnTo>
                    <a:pt x="15239" y="0"/>
                  </a:lnTo>
                  <a:lnTo>
                    <a:pt x="6985" y="0"/>
                  </a:lnTo>
                  <a:lnTo>
                    <a:pt x="0" y="6350"/>
                  </a:lnTo>
                  <a:lnTo>
                    <a:pt x="0" y="15240"/>
                  </a:lnTo>
                  <a:lnTo>
                    <a:pt x="0" y="23495"/>
                  </a:lnTo>
                  <a:lnTo>
                    <a:pt x="6985" y="29845"/>
                  </a:lnTo>
                  <a:lnTo>
                    <a:pt x="15239" y="29845"/>
                  </a:lnTo>
                  <a:lnTo>
                    <a:pt x="23494" y="29845"/>
                  </a:lnTo>
                  <a:lnTo>
                    <a:pt x="30479" y="23495"/>
                  </a:lnTo>
                  <a:lnTo>
                    <a:pt x="30479" y="15240"/>
                  </a:lnTo>
                  <a:close/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28795" y="3225164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39" y="50799"/>
                  </a:moveTo>
                  <a:lnTo>
                    <a:pt x="50164" y="48894"/>
                  </a:lnTo>
                  <a:lnTo>
                    <a:pt x="58419" y="43814"/>
                  </a:lnTo>
                  <a:lnTo>
                    <a:pt x="63500" y="35559"/>
                  </a:lnTo>
                  <a:lnTo>
                    <a:pt x="66039" y="25399"/>
                  </a:lnTo>
                  <a:lnTo>
                    <a:pt x="63500" y="15874"/>
                  </a:lnTo>
                  <a:lnTo>
                    <a:pt x="58419" y="7619"/>
                  </a:lnTo>
                  <a:lnTo>
                    <a:pt x="50164" y="2539"/>
                  </a:lnTo>
                  <a:lnTo>
                    <a:pt x="40639" y="0"/>
                  </a:lnTo>
                  <a:lnTo>
                    <a:pt x="30479" y="2539"/>
                  </a:lnTo>
                  <a:lnTo>
                    <a:pt x="22225" y="7619"/>
                  </a:lnTo>
                  <a:lnTo>
                    <a:pt x="17144" y="15874"/>
                  </a:lnTo>
                  <a:lnTo>
                    <a:pt x="15239" y="25399"/>
                  </a:lnTo>
                </a:path>
                <a:path w="233679" h="50800">
                  <a:moveTo>
                    <a:pt x="30479" y="17779"/>
                  </a:moveTo>
                  <a:lnTo>
                    <a:pt x="15239" y="30479"/>
                  </a:lnTo>
                  <a:lnTo>
                    <a:pt x="0" y="17779"/>
                  </a:lnTo>
                </a:path>
                <a:path w="233679" h="50800">
                  <a:moveTo>
                    <a:pt x="193039" y="50799"/>
                  </a:moveTo>
                  <a:lnTo>
                    <a:pt x="182879" y="48894"/>
                  </a:lnTo>
                  <a:lnTo>
                    <a:pt x="174625" y="43814"/>
                  </a:lnTo>
                  <a:lnTo>
                    <a:pt x="169544" y="35559"/>
                  </a:lnTo>
                  <a:lnTo>
                    <a:pt x="167639" y="25399"/>
                  </a:lnTo>
                  <a:lnTo>
                    <a:pt x="169544" y="15874"/>
                  </a:lnTo>
                  <a:lnTo>
                    <a:pt x="174625" y="7619"/>
                  </a:lnTo>
                  <a:lnTo>
                    <a:pt x="182879" y="2539"/>
                  </a:lnTo>
                  <a:lnTo>
                    <a:pt x="193039" y="0"/>
                  </a:lnTo>
                  <a:lnTo>
                    <a:pt x="202564" y="2539"/>
                  </a:lnTo>
                  <a:lnTo>
                    <a:pt x="210819" y="7619"/>
                  </a:lnTo>
                  <a:lnTo>
                    <a:pt x="215900" y="15874"/>
                  </a:lnTo>
                  <a:lnTo>
                    <a:pt x="218439" y="25399"/>
                  </a:lnTo>
                </a:path>
                <a:path w="233679" h="50800">
                  <a:moveTo>
                    <a:pt x="233679" y="17779"/>
                  </a:moveTo>
                  <a:lnTo>
                    <a:pt x="218439" y="30479"/>
                  </a:lnTo>
                  <a:lnTo>
                    <a:pt x="203200" y="17779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-12700" y="1049273"/>
            <a:ext cx="47625" cy="12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5" dirty="0">
                <a:latin typeface="Microsoft Sans Serif"/>
                <a:cs typeface="Microsoft Sans Serif"/>
              </a:rPr>
              <a:t> </a:t>
            </a:r>
            <a:endParaRPr sz="650">
              <a:latin typeface="Microsoft Sans Serif"/>
              <a:cs typeface="Microsoft Sans Serif"/>
            </a:endParaRPr>
          </a:p>
        </p:txBody>
      </p:sp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8650" y="1128216"/>
            <a:ext cx="3414903" cy="1577340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-12700" y="2749340"/>
            <a:ext cx="59690" cy="46355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ts val="1165"/>
              </a:lnSpc>
              <a:spcBef>
                <a:spcPts val="30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55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9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088237" y="3346357"/>
            <a:ext cx="45720" cy="1117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043553" y="3346357"/>
            <a:ext cx="45720" cy="1117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534915" y="3346357"/>
            <a:ext cx="45720" cy="1117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-12700" y="3396745"/>
            <a:ext cx="41275" cy="914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450" dirty="0">
                <a:latin typeface="Microsoft Sans Serif"/>
                <a:cs typeface="Microsoft Sans Serif"/>
              </a:rPr>
              <a:t> </a:t>
            </a:r>
            <a:endParaRPr sz="4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" y="63449"/>
            <a:ext cx="1652905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Utility</a:t>
            </a:r>
            <a:r>
              <a:rPr spc="110" dirty="0"/>
              <a:t> </a:t>
            </a:r>
            <a:r>
              <a:rPr spc="-45" dirty="0"/>
              <a:t>example</a:t>
            </a:r>
            <a:r>
              <a:rPr spc="100" dirty="0"/>
              <a:t> </a:t>
            </a:r>
            <a:r>
              <a:rPr spc="-45" dirty="0"/>
              <a:t>cont’d</a:t>
            </a:r>
          </a:p>
        </p:txBody>
      </p:sp>
      <p:sp>
        <p:nvSpPr>
          <p:cNvPr id="3" name="object 3"/>
          <p:cNvSpPr/>
          <p:nvPr/>
        </p:nvSpPr>
        <p:spPr>
          <a:xfrm>
            <a:off x="2967354" y="324865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6729" y="3252470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480"/>
                </a:moveTo>
                <a:lnTo>
                  <a:pt x="43180" y="30480"/>
                </a:lnTo>
                <a:lnTo>
                  <a:pt x="43180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ln w="5060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45154" y="324865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099"/>
                </a:lnTo>
                <a:lnTo>
                  <a:pt x="25400" y="19049"/>
                </a:lnTo>
                <a:lnTo>
                  <a:pt x="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242310" y="3239779"/>
            <a:ext cx="203200" cy="55880"/>
            <a:chOff x="3242310" y="3239779"/>
            <a:chExt cx="203200" cy="55880"/>
          </a:xfrm>
        </p:grpSpPr>
        <p:sp>
          <p:nvSpPr>
            <p:cNvPr id="7" name="object 7"/>
            <p:cNvSpPr/>
            <p:nvPr/>
          </p:nvSpPr>
          <p:spPr>
            <a:xfrm>
              <a:off x="3305175" y="3242309"/>
              <a:ext cx="63500" cy="50800"/>
            </a:xfrm>
            <a:custGeom>
              <a:avLst/>
              <a:gdLst/>
              <a:ahLst/>
              <a:cxnLst/>
              <a:rect l="l" t="t" r="r" b="b"/>
              <a:pathLst>
                <a:path w="63500" h="50800">
                  <a:moveTo>
                    <a:pt x="0" y="50799"/>
                  </a:moveTo>
                  <a:lnTo>
                    <a:pt x="43179" y="50799"/>
                  </a:lnTo>
                  <a:lnTo>
                    <a:pt x="43179" y="20319"/>
                  </a:lnTo>
                  <a:lnTo>
                    <a:pt x="0" y="20319"/>
                  </a:lnTo>
                  <a:lnTo>
                    <a:pt x="0" y="50799"/>
                  </a:lnTo>
                  <a:close/>
                </a:path>
                <a:path w="63500" h="50800">
                  <a:moveTo>
                    <a:pt x="10160" y="20319"/>
                  </a:moveTo>
                  <a:lnTo>
                    <a:pt x="10160" y="10159"/>
                  </a:lnTo>
                  <a:lnTo>
                    <a:pt x="53339" y="10159"/>
                  </a:lnTo>
                  <a:lnTo>
                    <a:pt x="53339" y="40639"/>
                  </a:lnTo>
                  <a:lnTo>
                    <a:pt x="43179" y="40639"/>
                  </a:lnTo>
                </a:path>
                <a:path w="63500" h="50800">
                  <a:moveTo>
                    <a:pt x="20320" y="10159"/>
                  </a:moveTo>
                  <a:lnTo>
                    <a:pt x="20320" y="0"/>
                  </a:lnTo>
                  <a:lnTo>
                    <a:pt x="63500" y="0"/>
                  </a:lnTo>
                  <a:lnTo>
                    <a:pt x="63500" y="30479"/>
                  </a:lnTo>
                  <a:lnTo>
                    <a:pt x="53339" y="30479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42310" y="3248659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49"/>
                  </a:lnTo>
                  <a:lnTo>
                    <a:pt x="25400" y="38099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099"/>
                  </a:lnTo>
                  <a:lnTo>
                    <a:pt x="203200" y="19049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517900" y="3238513"/>
            <a:ext cx="203200" cy="58419"/>
            <a:chOff x="3517900" y="3238513"/>
            <a:chExt cx="203200" cy="58419"/>
          </a:xfrm>
        </p:grpSpPr>
        <p:sp>
          <p:nvSpPr>
            <p:cNvPr id="10" name="object 10"/>
            <p:cNvSpPr/>
            <p:nvPr/>
          </p:nvSpPr>
          <p:spPr>
            <a:xfrm>
              <a:off x="3606800" y="3255009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7900" y="3248659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49"/>
                  </a:lnTo>
                  <a:lnTo>
                    <a:pt x="25400" y="38099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099"/>
                  </a:lnTo>
                  <a:lnTo>
                    <a:pt x="203200" y="19049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4100" y="3242309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399"/>
                  </a:moveTo>
                  <a:lnTo>
                    <a:pt x="50800" y="25399"/>
                  </a:lnTo>
                </a:path>
                <a:path w="50800" h="50800">
                  <a:moveTo>
                    <a:pt x="0" y="38099"/>
                  </a:moveTo>
                  <a:lnTo>
                    <a:pt x="38100" y="38099"/>
                  </a:lnTo>
                </a:path>
                <a:path w="50800" h="50800">
                  <a:moveTo>
                    <a:pt x="12700" y="50799"/>
                  </a:moveTo>
                  <a:lnTo>
                    <a:pt x="50800" y="50799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792854" y="3238513"/>
            <a:ext cx="203200" cy="58419"/>
            <a:chOff x="3792854" y="3238513"/>
            <a:chExt cx="203200" cy="58419"/>
          </a:xfrm>
        </p:grpSpPr>
        <p:sp>
          <p:nvSpPr>
            <p:cNvPr id="14" name="object 14"/>
            <p:cNvSpPr/>
            <p:nvPr/>
          </p:nvSpPr>
          <p:spPr>
            <a:xfrm>
              <a:off x="3869054" y="3242309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699"/>
                  </a:moveTo>
                  <a:lnTo>
                    <a:pt x="50800" y="12699"/>
                  </a:lnTo>
                </a:path>
                <a:path w="50800" h="25400">
                  <a:moveTo>
                    <a:pt x="12700" y="25399"/>
                  </a:moveTo>
                  <a:lnTo>
                    <a:pt x="50800" y="25399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92854" y="3248659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49"/>
                  </a:lnTo>
                  <a:lnTo>
                    <a:pt x="25400" y="38099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099"/>
                  </a:lnTo>
                  <a:lnTo>
                    <a:pt x="203200" y="19049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69054" y="3280409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4145279" y="32423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699"/>
                </a:moveTo>
                <a:lnTo>
                  <a:pt x="50800" y="12699"/>
                </a:lnTo>
              </a:path>
              <a:path w="50800" h="50800">
                <a:moveTo>
                  <a:pt x="12700" y="25399"/>
                </a:moveTo>
                <a:lnTo>
                  <a:pt x="50800" y="25399"/>
                </a:lnTo>
              </a:path>
              <a:path w="50800" h="50800">
                <a:moveTo>
                  <a:pt x="0" y="38099"/>
                </a:moveTo>
                <a:lnTo>
                  <a:pt x="38100" y="38099"/>
                </a:lnTo>
              </a:path>
              <a:path w="50800" h="50800">
                <a:moveTo>
                  <a:pt x="12700" y="50799"/>
                </a:moveTo>
                <a:lnTo>
                  <a:pt x="50800" y="50799"/>
                </a:lnTo>
              </a:path>
            </a:pathLst>
          </a:custGeom>
          <a:ln w="7592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326264" y="3239779"/>
            <a:ext cx="238760" cy="57150"/>
            <a:chOff x="4326264" y="3239779"/>
            <a:chExt cx="238760" cy="57150"/>
          </a:xfrm>
        </p:grpSpPr>
        <p:sp>
          <p:nvSpPr>
            <p:cNvPr id="19" name="object 19"/>
            <p:cNvSpPr/>
            <p:nvPr/>
          </p:nvSpPr>
          <p:spPr>
            <a:xfrm>
              <a:off x="4451350" y="3272789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19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23410" y="324611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479" y="15240"/>
                  </a:moveTo>
                  <a:lnTo>
                    <a:pt x="30479" y="6985"/>
                  </a:lnTo>
                  <a:lnTo>
                    <a:pt x="23494" y="0"/>
                  </a:lnTo>
                  <a:lnTo>
                    <a:pt x="15239" y="0"/>
                  </a:lnTo>
                  <a:lnTo>
                    <a:pt x="6985" y="0"/>
                  </a:lnTo>
                  <a:lnTo>
                    <a:pt x="0" y="6985"/>
                  </a:lnTo>
                  <a:lnTo>
                    <a:pt x="0" y="15240"/>
                  </a:lnTo>
                  <a:lnTo>
                    <a:pt x="0" y="23495"/>
                  </a:lnTo>
                  <a:lnTo>
                    <a:pt x="6985" y="30480"/>
                  </a:lnTo>
                  <a:lnTo>
                    <a:pt x="15239" y="30480"/>
                  </a:lnTo>
                  <a:lnTo>
                    <a:pt x="23494" y="30480"/>
                  </a:lnTo>
                  <a:lnTo>
                    <a:pt x="30479" y="23495"/>
                  </a:lnTo>
                  <a:lnTo>
                    <a:pt x="30479" y="15240"/>
                  </a:lnTo>
                  <a:close/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28795" y="3242309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39" y="50799"/>
                  </a:moveTo>
                  <a:lnTo>
                    <a:pt x="50164" y="48894"/>
                  </a:lnTo>
                  <a:lnTo>
                    <a:pt x="58419" y="43179"/>
                  </a:lnTo>
                  <a:lnTo>
                    <a:pt x="63500" y="35559"/>
                  </a:lnTo>
                  <a:lnTo>
                    <a:pt x="66039" y="25399"/>
                  </a:lnTo>
                  <a:lnTo>
                    <a:pt x="63500" y="15874"/>
                  </a:lnTo>
                  <a:lnTo>
                    <a:pt x="58419" y="7619"/>
                  </a:lnTo>
                  <a:lnTo>
                    <a:pt x="50164" y="1904"/>
                  </a:lnTo>
                  <a:lnTo>
                    <a:pt x="40639" y="0"/>
                  </a:lnTo>
                  <a:lnTo>
                    <a:pt x="30479" y="1904"/>
                  </a:lnTo>
                  <a:lnTo>
                    <a:pt x="22225" y="7619"/>
                  </a:lnTo>
                  <a:lnTo>
                    <a:pt x="17144" y="15874"/>
                  </a:lnTo>
                  <a:lnTo>
                    <a:pt x="15239" y="25399"/>
                  </a:lnTo>
                </a:path>
                <a:path w="233679" h="50800">
                  <a:moveTo>
                    <a:pt x="30479" y="17779"/>
                  </a:moveTo>
                  <a:lnTo>
                    <a:pt x="15239" y="30479"/>
                  </a:lnTo>
                  <a:lnTo>
                    <a:pt x="0" y="17779"/>
                  </a:lnTo>
                </a:path>
                <a:path w="233679" h="50800">
                  <a:moveTo>
                    <a:pt x="193039" y="50799"/>
                  </a:moveTo>
                  <a:lnTo>
                    <a:pt x="182879" y="48894"/>
                  </a:lnTo>
                  <a:lnTo>
                    <a:pt x="174625" y="43179"/>
                  </a:lnTo>
                  <a:lnTo>
                    <a:pt x="169544" y="35559"/>
                  </a:lnTo>
                  <a:lnTo>
                    <a:pt x="167639" y="25399"/>
                  </a:lnTo>
                  <a:lnTo>
                    <a:pt x="169544" y="15874"/>
                  </a:lnTo>
                  <a:lnTo>
                    <a:pt x="174625" y="7619"/>
                  </a:lnTo>
                  <a:lnTo>
                    <a:pt x="182879" y="1904"/>
                  </a:lnTo>
                  <a:lnTo>
                    <a:pt x="193039" y="0"/>
                  </a:lnTo>
                  <a:lnTo>
                    <a:pt x="202564" y="1904"/>
                  </a:lnTo>
                  <a:lnTo>
                    <a:pt x="210819" y="7619"/>
                  </a:lnTo>
                  <a:lnTo>
                    <a:pt x="215900" y="15874"/>
                  </a:lnTo>
                  <a:lnTo>
                    <a:pt x="218439" y="25399"/>
                  </a:lnTo>
                </a:path>
                <a:path w="233679" h="50800">
                  <a:moveTo>
                    <a:pt x="233679" y="17779"/>
                  </a:moveTo>
                  <a:lnTo>
                    <a:pt x="218439" y="30479"/>
                  </a:lnTo>
                  <a:lnTo>
                    <a:pt x="203200" y="17779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509905" y="894714"/>
            <a:ext cx="114300" cy="418465"/>
            <a:chOff x="509905" y="894714"/>
            <a:chExt cx="114300" cy="418465"/>
          </a:xfrm>
        </p:grpSpPr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9905" y="894714"/>
              <a:ext cx="114300" cy="11430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9905" y="1046479"/>
              <a:ext cx="114300" cy="1143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9905" y="1198879"/>
              <a:ext cx="114300" cy="114300"/>
            </a:xfrm>
            <a:prstGeom prst="rect">
              <a:avLst/>
            </a:prstGeom>
          </p:spPr>
        </p:pic>
      </p:grpSp>
      <p:pic>
        <p:nvPicPr>
          <p:cNvPr id="26" name="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905" y="1503679"/>
            <a:ext cx="114300" cy="114300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905" y="1959609"/>
            <a:ext cx="114300" cy="114300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9905" y="2263139"/>
            <a:ext cx="114300" cy="114300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-38100" y="319785"/>
            <a:ext cx="4525645" cy="2455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ts val="1165"/>
              </a:lnSpc>
              <a:spcBef>
                <a:spcPts val="105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38100">
              <a:lnSpc>
                <a:spcPts val="1135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38100">
              <a:lnSpc>
                <a:spcPts val="1590"/>
              </a:lnSpc>
            </a:pPr>
            <a:r>
              <a:rPr sz="1350" spc="-5" dirty="0">
                <a:latin typeface="Microsoft Sans Serif"/>
                <a:cs typeface="Microsoft Sans Serif"/>
              </a:rPr>
              <a:t> </a:t>
            </a:r>
            <a:endParaRPr sz="1350">
              <a:latin typeface="Microsoft Sans Serif"/>
              <a:cs typeface="Microsoft Sans Serif"/>
            </a:endParaRPr>
          </a:p>
          <a:p>
            <a:pPr marL="583565">
              <a:lnSpc>
                <a:spcPct val="100000"/>
              </a:lnSpc>
              <a:spcBef>
                <a:spcPts val="270"/>
              </a:spcBef>
            </a:pPr>
            <a:r>
              <a:rPr sz="900" spc="-44" baseline="9259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r>
              <a:rPr sz="900" spc="179" baseline="9259" dirty="0">
                <a:latin typeface="Microsoft Sans Serif"/>
                <a:cs typeface="Microsoft Sans Serif"/>
              </a:rPr>
              <a:t>   </a:t>
            </a:r>
            <a:r>
              <a:rPr sz="1000" spc="-30" dirty="0">
                <a:latin typeface="Microsoft Sans Serif"/>
                <a:cs typeface="Microsoft Sans Serif"/>
              </a:rPr>
              <a:t>Calculate</a:t>
            </a:r>
            <a:r>
              <a:rPr sz="1000" spc="35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TU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spc="-40" dirty="0">
                <a:latin typeface="Microsoft Sans Serif"/>
                <a:cs typeface="Microsoft Sans Serif"/>
              </a:rPr>
              <a:t>of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commodity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spc="-50" dirty="0">
                <a:latin typeface="Microsoft Sans Serif"/>
                <a:cs typeface="Microsoft Sans Serif"/>
              </a:rPr>
              <a:t>X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spc="-40" dirty="0">
                <a:latin typeface="Microsoft Sans Serif"/>
                <a:cs typeface="Microsoft Sans Serif"/>
              </a:rPr>
              <a:t>and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commodity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spc="-50" dirty="0">
                <a:latin typeface="Microsoft Sans Serif"/>
                <a:cs typeface="Microsoft Sans Serif"/>
              </a:rPr>
              <a:t>Y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583565">
              <a:lnSpc>
                <a:spcPct val="100000"/>
              </a:lnSpc>
              <a:spcBef>
                <a:spcPts val="5"/>
              </a:spcBef>
            </a:pPr>
            <a:r>
              <a:rPr sz="900" spc="-44" baseline="13888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r>
              <a:rPr sz="900" spc="179" baseline="13888" dirty="0">
                <a:latin typeface="Microsoft Sans Serif"/>
                <a:cs typeface="Microsoft Sans Serif"/>
              </a:rPr>
              <a:t>   </a:t>
            </a:r>
            <a:r>
              <a:rPr sz="1000" dirty="0">
                <a:latin typeface="Microsoft Sans Serif"/>
                <a:cs typeface="Microsoft Sans Serif"/>
              </a:rPr>
              <a:t>Calculate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MU</a:t>
            </a:r>
            <a:r>
              <a:rPr sz="1000" spc="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of</a:t>
            </a:r>
            <a:r>
              <a:rPr sz="1000" spc="3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commodity</a:t>
            </a:r>
            <a:r>
              <a:rPr sz="1000" spc="25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Y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730250" marR="58419" indent="-146685">
              <a:lnSpc>
                <a:spcPct val="100000"/>
              </a:lnSpc>
            </a:pPr>
            <a:r>
              <a:rPr sz="900" spc="-44" baseline="13888" dirty="0">
                <a:solidFill>
                  <a:srgbClr val="FFFFFF"/>
                </a:solidFill>
                <a:latin typeface="Microsoft Sans Serif"/>
                <a:cs typeface="Microsoft Sans Serif"/>
              </a:rPr>
              <a:t>3</a:t>
            </a:r>
            <a:r>
              <a:rPr sz="900" spc="179" baseline="13888" dirty="0">
                <a:latin typeface="Microsoft Sans Serif"/>
                <a:cs typeface="Microsoft Sans Serif"/>
              </a:rPr>
              <a:t>   </a:t>
            </a:r>
            <a:r>
              <a:rPr sz="1000" spc="-35" dirty="0">
                <a:latin typeface="Microsoft Sans Serif"/>
                <a:cs typeface="Microsoft Sans Serif"/>
              </a:rPr>
              <a:t>Which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of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the</a:t>
            </a:r>
            <a:r>
              <a:rPr sz="1000" spc="-30" dirty="0">
                <a:latin typeface="Microsoft Sans Serif"/>
                <a:cs typeface="Microsoft Sans Serif"/>
              </a:rPr>
              <a:t> commodities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would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spc="-45" dirty="0">
                <a:latin typeface="Microsoft Sans Serif"/>
                <a:cs typeface="Microsoft Sans Serif"/>
              </a:rPr>
              <a:t>he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pay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higher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price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when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4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units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40" dirty="0">
                <a:latin typeface="Microsoft Sans Serif"/>
                <a:cs typeface="Microsoft Sans Serif"/>
              </a:rPr>
              <a:t>are </a:t>
            </a:r>
            <a:r>
              <a:rPr sz="1000" spc="-3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consumed?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730250" marR="55880" indent="-146685">
              <a:lnSpc>
                <a:spcPct val="100000"/>
              </a:lnSpc>
            </a:pPr>
            <a:r>
              <a:rPr sz="900" spc="-44" baseline="13888" dirty="0">
                <a:solidFill>
                  <a:srgbClr val="FFFFFF"/>
                </a:solidFill>
                <a:latin typeface="Microsoft Sans Serif"/>
                <a:cs typeface="Microsoft Sans Serif"/>
              </a:rPr>
              <a:t>4</a:t>
            </a:r>
            <a:r>
              <a:rPr sz="900" spc="209" baseline="13888" dirty="0">
                <a:latin typeface="Microsoft Sans Serif"/>
                <a:cs typeface="Microsoft Sans Serif"/>
              </a:rPr>
              <a:t>   </a:t>
            </a:r>
            <a:r>
              <a:rPr sz="1000" spc="-5" dirty="0">
                <a:latin typeface="Microsoft Sans Serif"/>
                <a:cs typeface="Microsoft Sans Serif"/>
              </a:rPr>
              <a:t>Suppose the </a:t>
            </a:r>
            <a:r>
              <a:rPr sz="1000" dirty="0">
                <a:latin typeface="Microsoft Sans Serif"/>
                <a:cs typeface="Microsoft Sans Serif"/>
              </a:rPr>
              <a:t>price of </a:t>
            </a:r>
            <a:r>
              <a:rPr sz="1000" spc="5" dirty="0">
                <a:latin typeface="Microsoft Sans Serif"/>
                <a:cs typeface="Microsoft Sans Serif"/>
              </a:rPr>
              <a:t>X is </a:t>
            </a:r>
            <a:r>
              <a:rPr sz="1000" spc="-10" dirty="0">
                <a:latin typeface="Microsoft Sans Serif"/>
                <a:cs typeface="Microsoft Sans Serif"/>
              </a:rPr>
              <a:t>5 and </a:t>
            </a:r>
            <a:r>
              <a:rPr sz="1000" dirty="0">
                <a:latin typeface="Microsoft Sans Serif"/>
                <a:cs typeface="Microsoft Sans Serif"/>
              </a:rPr>
              <a:t>that of </a:t>
            </a:r>
            <a:r>
              <a:rPr sz="1000" spc="5" dirty="0">
                <a:latin typeface="Microsoft Sans Serif"/>
                <a:cs typeface="Microsoft Sans Serif"/>
              </a:rPr>
              <a:t>Y is </a:t>
            </a:r>
            <a:r>
              <a:rPr sz="1000" spc="-15" dirty="0">
                <a:latin typeface="Microsoft Sans Serif"/>
                <a:cs typeface="Microsoft Sans Serif"/>
              </a:rPr>
              <a:t>4. </a:t>
            </a:r>
            <a:r>
              <a:rPr sz="1000" spc="-5" dirty="0">
                <a:latin typeface="Microsoft Sans Serif"/>
                <a:cs typeface="Microsoft Sans Serif"/>
              </a:rPr>
              <a:t>How many </a:t>
            </a:r>
            <a:r>
              <a:rPr sz="1000" dirty="0">
                <a:latin typeface="Microsoft Sans Serif"/>
                <a:cs typeface="Microsoft Sans Serif"/>
              </a:rPr>
              <a:t>of </a:t>
            </a:r>
            <a:r>
              <a:rPr sz="1000" spc="5" dirty="0">
                <a:latin typeface="Microsoft Sans Serif"/>
                <a:cs typeface="Microsoft Sans Serif"/>
              </a:rPr>
              <a:t>the 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quantity </a:t>
            </a:r>
            <a:r>
              <a:rPr sz="1000" spc="-25" dirty="0">
                <a:latin typeface="Microsoft Sans Serif"/>
                <a:cs typeface="Microsoft Sans Serif"/>
              </a:rPr>
              <a:t>of </a:t>
            </a:r>
            <a:r>
              <a:rPr sz="1000" spc="-50" dirty="0">
                <a:latin typeface="Microsoft Sans Serif"/>
                <a:cs typeface="Microsoft Sans Serif"/>
              </a:rPr>
              <a:t>X</a:t>
            </a:r>
            <a:r>
              <a:rPr sz="1000" spc="-45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and </a:t>
            </a:r>
            <a:r>
              <a:rPr sz="1000" spc="-45" dirty="0">
                <a:latin typeface="Microsoft Sans Serif"/>
                <a:cs typeface="Microsoft Sans Serif"/>
              </a:rPr>
              <a:t>Y</a:t>
            </a:r>
            <a:r>
              <a:rPr sz="1000" spc="-40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should </a:t>
            </a:r>
            <a:r>
              <a:rPr sz="1000" spc="-45" dirty="0">
                <a:latin typeface="Microsoft Sans Serif"/>
                <a:cs typeface="Microsoft Sans Serif"/>
              </a:rPr>
              <a:t>be</a:t>
            </a:r>
            <a:r>
              <a:rPr sz="1000" spc="175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consumed </a:t>
            </a:r>
            <a:r>
              <a:rPr sz="1000" spc="-15" dirty="0">
                <a:latin typeface="Microsoft Sans Serif"/>
                <a:cs typeface="Microsoft Sans Serif"/>
              </a:rPr>
              <a:t>in </a:t>
            </a:r>
            <a:r>
              <a:rPr sz="1000" spc="-35" dirty="0">
                <a:latin typeface="Microsoft Sans Serif"/>
                <a:cs typeface="Microsoft Sans Serif"/>
              </a:rPr>
              <a:t>order </a:t>
            </a:r>
            <a:r>
              <a:rPr sz="1000" spc="-20" dirty="0">
                <a:latin typeface="Microsoft Sans Serif"/>
                <a:cs typeface="Microsoft Sans Serif"/>
              </a:rPr>
              <a:t>for </a:t>
            </a:r>
            <a:r>
              <a:rPr sz="1000" spc="-30" dirty="0">
                <a:latin typeface="Microsoft Sans Serif"/>
                <a:cs typeface="Microsoft Sans Serif"/>
              </a:rPr>
              <a:t>the </a:t>
            </a:r>
            <a:r>
              <a:rPr sz="1000" spc="-35" dirty="0">
                <a:latin typeface="Microsoft Sans Serif"/>
                <a:cs typeface="Microsoft Sans Serif"/>
              </a:rPr>
              <a:t>consumer </a:t>
            </a:r>
            <a:r>
              <a:rPr sz="1000" spc="-15" dirty="0">
                <a:latin typeface="Microsoft Sans Serif"/>
                <a:cs typeface="Microsoft Sans Serif"/>
              </a:rPr>
              <a:t>to </a:t>
            </a:r>
            <a:r>
              <a:rPr sz="1000" spc="-10" dirty="0">
                <a:latin typeface="Microsoft Sans Serif"/>
                <a:cs typeface="Microsoft Sans Serif"/>
              </a:rPr>
              <a:t> be</a:t>
            </a:r>
            <a:r>
              <a:rPr sz="1000" spc="4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in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equilibrium.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730250" marR="55880" indent="-146685">
              <a:lnSpc>
                <a:spcPts val="1200"/>
              </a:lnSpc>
              <a:spcBef>
                <a:spcPts val="15"/>
              </a:spcBef>
            </a:pPr>
            <a:r>
              <a:rPr sz="900" spc="-44" baseline="9259" dirty="0">
                <a:solidFill>
                  <a:srgbClr val="FFFFFF"/>
                </a:solidFill>
                <a:latin typeface="Microsoft Sans Serif"/>
                <a:cs typeface="Microsoft Sans Serif"/>
              </a:rPr>
              <a:t>5</a:t>
            </a:r>
            <a:r>
              <a:rPr sz="900" spc="179" baseline="9259" dirty="0">
                <a:latin typeface="Microsoft Sans Serif"/>
                <a:cs typeface="Microsoft Sans Serif"/>
              </a:rPr>
              <a:t>   </a:t>
            </a:r>
            <a:r>
              <a:rPr sz="1000" spc="-20" dirty="0">
                <a:latin typeface="Microsoft Sans Serif"/>
                <a:cs typeface="Microsoft Sans Serif"/>
              </a:rPr>
              <a:t>If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price</a:t>
            </a:r>
            <a:r>
              <a:rPr sz="1000" spc="20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of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X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increase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to</a:t>
            </a:r>
            <a:r>
              <a:rPr sz="1000" spc="20" dirty="0">
                <a:latin typeface="Microsoft Sans Serif"/>
                <a:cs typeface="Microsoft Sans Serif"/>
              </a:rPr>
              <a:t> </a:t>
            </a:r>
            <a:r>
              <a:rPr sz="1000" spc="-45" dirty="0">
                <a:latin typeface="Microsoft Sans Serif"/>
                <a:cs typeface="Microsoft Sans Serif"/>
              </a:rPr>
              <a:t>10</a:t>
            </a:r>
            <a:r>
              <a:rPr sz="1000" spc="20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whiles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that</a:t>
            </a:r>
            <a:r>
              <a:rPr sz="1000" spc="20" dirty="0">
                <a:latin typeface="Microsoft Sans Serif"/>
                <a:cs typeface="Microsoft Sans Serif"/>
              </a:rPr>
              <a:t> </a:t>
            </a:r>
            <a:r>
              <a:rPr sz="1000" spc="-40" dirty="0">
                <a:latin typeface="Microsoft Sans Serif"/>
                <a:cs typeface="Microsoft Sans Serif"/>
              </a:rPr>
              <a:t>of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Y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remains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the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same,</a:t>
            </a:r>
            <a:r>
              <a:rPr sz="1000" spc="20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explain 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how</a:t>
            </a:r>
            <a:r>
              <a:rPr sz="1000" spc="2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the</a:t>
            </a:r>
            <a:r>
              <a:rPr sz="1000" spc="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equilibrium</a:t>
            </a:r>
            <a:r>
              <a:rPr sz="1000" spc="2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conditions</a:t>
            </a:r>
            <a:r>
              <a:rPr sz="1000" spc="2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will</a:t>
            </a:r>
            <a:r>
              <a:rPr sz="1000" spc="2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behave.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583565">
              <a:lnSpc>
                <a:spcPts val="1165"/>
              </a:lnSpc>
            </a:pPr>
            <a:r>
              <a:rPr sz="900" spc="-44" baseline="13888" dirty="0">
                <a:solidFill>
                  <a:srgbClr val="FFFFFF"/>
                </a:solidFill>
                <a:latin typeface="Microsoft Sans Serif"/>
                <a:cs typeface="Microsoft Sans Serif"/>
              </a:rPr>
              <a:t>6</a:t>
            </a:r>
            <a:r>
              <a:rPr sz="900" baseline="13888" dirty="0">
                <a:latin typeface="Microsoft Sans Serif"/>
                <a:cs typeface="Microsoft Sans Serif"/>
              </a:rPr>
              <a:t>    </a:t>
            </a:r>
            <a:r>
              <a:rPr sz="900" spc="60" baseline="13888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U</a:t>
            </a:r>
            <a:r>
              <a:rPr sz="1000" spc="-30" dirty="0">
                <a:latin typeface="Microsoft Sans Serif"/>
                <a:cs typeface="Microsoft Sans Serif"/>
              </a:rPr>
              <a:t>se </a:t>
            </a:r>
            <a:r>
              <a:rPr sz="1000" spc="-25" dirty="0">
                <a:latin typeface="Microsoft Sans Serif"/>
                <a:cs typeface="Microsoft Sans Serif"/>
              </a:rPr>
              <a:t>y</a:t>
            </a:r>
            <a:r>
              <a:rPr sz="1000" spc="-35" dirty="0">
                <a:latin typeface="Microsoft Sans Serif"/>
                <a:cs typeface="Microsoft Sans Serif"/>
              </a:rPr>
              <a:t>o</a:t>
            </a:r>
            <a:r>
              <a:rPr sz="1000" spc="-60" dirty="0">
                <a:latin typeface="Microsoft Sans Serif"/>
                <a:cs typeface="Microsoft Sans Serif"/>
              </a:rPr>
              <a:t>u</a:t>
            </a:r>
            <a:r>
              <a:rPr sz="1000" dirty="0">
                <a:latin typeface="Microsoft Sans Serif"/>
                <a:cs typeface="Microsoft Sans Serif"/>
              </a:rPr>
              <a:t>r</a:t>
            </a:r>
            <a:r>
              <a:rPr sz="1000" spc="-5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r</a:t>
            </a:r>
            <a:r>
              <a:rPr sz="1000" spc="-35" dirty="0">
                <a:latin typeface="Microsoft Sans Serif"/>
                <a:cs typeface="Microsoft Sans Serif"/>
              </a:rPr>
              <a:t>es</a:t>
            </a:r>
            <a:r>
              <a:rPr sz="1000" spc="-55" dirty="0">
                <a:latin typeface="Microsoft Sans Serif"/>
                <a:cs typeface="Microsoft Sans Serif"/>
              </a:rPr>
              <a:t>u</a:t>
            </a:r>
            <a:r>
              <a:rPr sz="1000" spc="-20" dirty="0">
                <a:latin typeface="Microsoft Sans Serif"/>
                <a:cs typeface="Microsoft Sans Serif"/>
              </a:rPr>
              <a:t>lts</a:t>
            </a:r>
            <a:r>
              <a:rPr sz="1000" spc="-55" dirty="0">
                <a:latin typeface="Microsoft Sans Serif"/>
                <a:cs typeface="Microsoft Sans Serif"/>
              </a:rPr>
              <a:t> </a:t>
            </a:r>
            <a:r>
              <a:rPr sz="1000" spc="5" dirty="0">
                <a:latin typeface="Microsoft Sans Serif"/>
                <a:cs typeface="Microsoft Sans Serif"/>
              </a:rPr>
              <a:t>t</a:t>
            </a:r>
            <a:r>
              <a:rPr sz="1000" spc="-30" dirty="0">
                <a:latin typeface="Microsoft Sans Serif"/>
                <a:cs typeface="Microsoft Sans Serif"/>
              </a:rPr>
              <a:t>o </a:t>
            </a:r>
            <a:r>
              <a:rPr sz="1000" spc="-60" dirty="0">
                <a:latin typeface="Microsoft Sans Serif"/>
                <a:cs typeface="Microsoft Sans Serif"/>
              </a:rPr>
              <a:t>d</a:t>
            </a:r>
            <a:r>
              <a:rPr sz="1000" spc="-5" dirty="0">
                <a:latin typeface="Microsoft Sans Serif"/>
                <a:cs typeface="Microsoft Sans Serif"/>
              </a:rPr>
              <a:t>r</a:t>
            </a:r>
            <a:r>
              <a:rPr sz="1000" spc="-35" dirty="0">
                <a:latin typeface="Microsoft Sans Serif"/>
                <a:cs typeface="Microsoft Sans Serif"/>
              </a:rPr>
              <a:t>a</a:t>
            </a:r>
            <a:r>
              <a:rPr sz="1000" spc="-30" dirty="0">
                <a:latin typeface="Microsoft Sans Serif"/>
                <a:cs typeface="Microsoft Sans Serif"/>
              </a:rPr>
              <a:t>w </a:t>
            </a:r>
            <a:r>
              <a:rPr sz="1000" spc="-60" dirty="0">
                <a:latin typeface="Microsoft Sans Serif"/>
                <a:cs typeface="Microsoft Sans Serif"/>
              </a:rPr>
              <a:t>a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deman</a:t>
            </a:r>
            <a:r>
              <a:rPr sz="1000" spc="-30" dirty="0">
                <a:latin typeface="Microsoft Sans Serif"/>
                <a:cs typeface="Microsoft Sans Serif"/>
              </a:rPr>
              <a:t>d </a:t>
            </a:r>
            <a:r>
              <a:rPr sz="1000" spc="-25" dirty="0">
                <a:latin typeface="Microsoft Sans Serif"/>
                <a:cs typeface="Microsoft Sans Serif"/>
              </a:rPr>
              <a:t>c</a:t>
            </a:r>
            <a:r>
              <a:rPr sz="1000" spc="-60" dirty="0">
                <a:latin typeface="Microsoft Sans Serif"/>
                <a:cs typeface="Microsoft Sans Serif"/>
              </a:rPr>
              <a:t>u</a:t>
            </a:r>
            <a:r>
              <a:rPr sz="1000" spc="-5" dirty="0">
                <a:latin typeface="Microsoft Sans Serif"/>
                <a:cs typeface="Microsoft Sans Serif"/>
              </a:rPr>
              <a:t>r</a:t>
            </a:r>
            <a:r>
              <a:rPr sz="1000" spc="-25" dirty="0">
                <a:latin typeface="Microsoft Sans Serif"/>
                <a:cs typeface="Microsoft Sans Serif"/>
              </a:rPr>
              <a:t>v</a:t>
            </a:r>
            <a:r>
              <a:rPr sz="1000" spc="-60" dirty="0">
                <a:latin typeface="Microsoft Sans Serif"/>
                <a:cs typeface="Microsoft Sans Serif"/>
              </a:rPr>
              <a:t>e</a:t>
            </a:r>
            <a:r>
              <a:rPr sz="1000" spc="10" dirty="0">
                <a:latin typeface="Microsoft Sans Serif"/>
                <a:cs typeface="Microsoft Sans Serif"/>
              </a:rPr>
              <a:t>.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452755">
              <a:lnSpc>
                <a:spcPts val="1285"/>
              </a:lnSpc>
              <a:spcBef>
                <a:spcPts val="530"/>
              </a:spcBef>
            </a:pPr>
            <a:r>
              <a:rPr sz="1100" spc="-60" dirty="0">
                <a:latin typeface="Microsoft Sans Serif"/>
                <a:cs typeface="Microsoft Sans Serif"/>
              </a:rPr>
              <a:t>Discuss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the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example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in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class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38100">
              <a:lnSpc>
                <a:spcPts val="1165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</p:txBody>
      </p:sp>
      <p:pic>
        <p:nvPicPr>
          <p:cNvPr id="30" name="object 3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0670" y="2521242"/>
            <a:ext cx="64770" cy="64769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-12700" y="2749340"/>
            <a:ext cx="62865" cy="47815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ts val="1165"/>
              </a:lnSpc>
              <a:spcBef>
                <a:spcPts val="30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5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305"/>
              </a:lnSpc>
            </a:pP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043553" y="3346357"/>
            <a:ext cx="45720" cy="1117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534915" y="3346357"/>
            <a:ext cx="45720" cy="1117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-12700" y="3396745"/>
            <a:ext cx="41275" cy="914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450" dirty="0">
                <a:latin typeface="Microsoft Sans Serif"/>
                <a:cs typeface="Microsoft Sans Serif"/>
              </a:rPr>
              <a:t> </a:t>
            </a:r>
            <a:endParaRPr sz="4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" y="63449"/>
            <a:ext cx="1636395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5" dirty="0"/>
              <a:t>The</a:t>
            </a:r>
            <a:r>
              <a:rPr spc="25" dirty="0"/>
              <a:t> </a:t>
            </a:r>
            <a:r>
              <a:rPr spc="-45" dirty="0"/>
              <a:t>Paradox</a:t>
            </a:r>
            <a:r>
              <a:rPr spc="70" dirty="0"/>
              <a:t> </a:t>
            </a:r>
            <a:r>
              <a:rPr spc="-55" dirty="0"/>
              <a:t>of</a:t>
            </a:r>
            <a:r>
              <a:rPr spc="50" dirty="0"/>
              <a:t> </a:t>
            </a:r>
            <a:r>
              <a:rPr spc="-50" dirty="0"/>
              <a:t>Value</a:t>
            </a:r>
          </a:p>
        </p:txBody>
      </p:sp>
      <p:sp>
        <p:nvSpPr>
          <p:cNvPr id="3" name="object 3"/>
          <p:cNvSpPr/>
          <p:nvPr/>
        </p:nvSpPr>
        <p:spPr>
          <a:xfrm>
            <a:off x="2967354" y="324611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6729" y="324992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480"/>
                </a:moveTo>
                <a:lnTo>
                  <a:pt x="43180" y="30480"/>
                </a:lnTo>
                <a:lnTo>
                  <a:pt x="43180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ln w="5060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45154" y="324611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242310" y="3237239"/>
            <a:ext cx="203200" cy="55880"/>
            <a:chOff x="3242310" y="3237239"/>
            <a:chExt cx="203200" cy="55880"/>
          </a:xfrm>
        </p:grpSpPr>
        <p:sp>
          <p:nvSpPr>
            <p:cNvPr id="7" name="object 7"/>
            <p:cNvSpPr/>
            <p:nvPr/>
          </p:nvSpPr>
          <p:spPr>
            <a:xfrm>
              <a:off x="3305175" y="3239769"/>
              <a:ext cx="63500" cy="50800"/>
            </a:xfrm>
            <a:custGeom>
              <a:avLst/>
              <a:gdLst/>
              <a:ahLst/>
              <a:cxnLst/>
              <a:rect l="l" t="t" r="r" b="b"/>
              <a:pathLst>
                <a:path w="63500" h="50800">
                  <a:moveTo>
                    <a:pt x="0" y="50800"/>
                  </a:moveTo>
                  <a:lnTo>
                    <a:pt x="43179" y="50800"/>
                  </a:lnTo>
                  <a:lnTo>
                    <a:pt x="43179" y="20320"/>
                  </a:lnTo>
                  <a:lnTo>
                    <a:pt x="0" y="20320"/>
                  </a:lnTo>
                  <a:lnTo>
                    <a:pt x="0" y="50800"/>
                  </a:lnTo>
                  <a:close/>
                </a:path>
                <a:path w="63500" h="50800">
                  <a:moveTo>
                    <a:pt x="10160" y="20320"/>
                  </a:moveTo>
                  <a:lnTo>
                    <a:pt x="10160" y="10160"/>
                  </a:lnTo>
                  <a:lnTo>
                    <a:pt x="53339" y="10160"/>
                  </a:lnTo>
                  <a:lnTo>
                    <a:pt x="53339" y="40640"/>
                  </a:lnTo>
                  <a:lnTo>
                    <a:pt x="43179" y="40640"/>
                  </a:lnTo>
                </a:path>
                <a:path w="63500" h="50800">
                  <a:moveTo>
                    <a:pt x="20320" y="10160"/>
                  </a:moveTo>
                  <a:lnTo>
                    <a:pt x="20320" y="0"/>
                  </a:lnTo>
                  <a:lnTo>
                    <a:pt x="63500" y="0"/>
                  </a:lnTo>
                  <a:lnTo>
                    <a:pt x="63500" y="30480"/>
                  </a:lnTo>
                  <a:lnTo>
                    <a:pt x="53339" y="30480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42310" y="3246119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517900" y="3235973"/>
            <a:ext cx="203200" cy="58419"/>
            <a:chOff x="3517900" y="3235973"/>
            <a:chExt cx="203200" cy="58419"/>
          </a:xfrm>
        </p:grpSpPr>
        <p:sp>
          <p:nvSpPr>
            <p:cNvPr id="10" name="object 10"/>
            <p:cNvSpPr/>
            <p:nvPr/>
          </p:nvSpPr>
          <p:spPr>
            <a:xfrm>
              <a:off x="3606800" y="3252469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7900" y="3246119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4100" y="3239769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792854" y="3235973"/>
            <a:ext cx="203200" cy="58419"/>
            <a:chOff x="3792854" y="3235973"/>
            <a:chExt cx="203200" cy="58419"/>
          </a:xfrm>
        </p:grpSpPr>
        <p:sp>
          <p:nvSpPr>
            <p:cNvPr id="14" name="object 14"/>
            <p:cNvSpPr/>
            <p:nvPr/>
          </p:nvSpPr>
          <p:spPr>
            <a:xfrm>
              <a:off x="3869054" y="3239769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92854" y="3246119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69054" y="3277869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4145279" y="323976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2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326264" y="3237239"/>
            <a:ext cx="238760" cy="57150"/>
            <a:chOff x="4326264" y="3237239"/>
            <a:chExt cx="238760" cy="57150"/>
          </a:xfrm>
        </p:grpSpPr>
        <p:sp>
          <p:nvSpPr>
            <p:cNvPr id="19" name="object 19"/>
            <p:cNvSpPr/>
            <p:nvPr/>
          </p:nvSpPr>
          <p:spPr>
            <a:xfrm>
              <a:off x="4451350" y="3270249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19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23410" y="324357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479" y="15239"/>
                  </a:moveTo>
                  <a:lnTo>
                    <a:pt x="30479" y="6985"/>
                  </a:lnTo>
                  <a:lnTo>
                    <a:pt x="23494" y="0"/>
                  </a:lnTo>
                  <a:lnTo>
                    <a:pt x="15239" y="0"/>
                  </a:lnTo>
                  <a:lnTo>
                    <a:pt x="6985" y="0"/>
                  </a:lnTo>
                  <a:lnTo>
                    <a:pt x="0" y="6985"/>
                  </a:lnTo>
                  <a:lnTo>
                    <a:pt x="0" y="15239"/>
                  </a:lnTo>
                  <a:lnTo>
                    <a:pt x="0" y="24130"/>
                  </a:lnTo>
                  <a:lnTo>
                    <a:pt x="6985" y="30480"/>
                  </a:lnTo>
                  <a:lnTo>
                    <a:pt x="15239" y="30480"/>
                  </a:lnTo>
                  <a:lnTo>
                    <a:pt x="23494" y="30480"/>
                  </a:lnTo>
                  <a:lnTo>
                    <a:pt x="30479" y="24130"/>
                  </a:lnTo>
                  <a:lnTo>
                    <a:pt x="30479" y="15239"/>
                  </a:lnTo>
                  <a:close/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28795" y="3239769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39" y="50800"/>
                  </a:moveTo>
                  <a:lnTo>
                    <a:pt x="50164" y="48895"/>
                  </a:lnTo>
                  <a:lnTo>
                    <a:pt x="58419" y="43180"/>
                  </a:lnTo>
                  <a:lnTo>
                    <a:pt x="63500" y="35560"/>
                  </a:lnTo>
                  <a:lnTo>
                    <a:pt x="66039" y="25400"/>
                  </a:lnTo>
                  <a:lnTo>
                    <a:pt x="63500" y="15875"/>
                  </a:lnTo>
                  <a:lnTo>
                    <a:pt x="58419" y="7620"/>
                  </a:lnTo>
                  <a:lnTo>
                    <a:pt x="50164" y="1905"/>
                  </a:lnTo>
                  <a:lnTo>
                    <a:pt x="40639" y="0"/>
                  </a:lnTo>
                  <a:lnTo>
                    <a:pt x="30479" y="1905"/>
                  </a:lnTo>
                  <a:lnTo>
                    <a:pt x="22225" y="7620"/>
                  </a:lnTo>
                  <a:lnTo>
                    <a:pt x="17144" y="15875"/>
                  </a:lnTo>
                  <a:lnTo>
                    <a:pt x="15239" y="25400"/>
                  </a:lnTo>
                </a:path>
                <a:path w="233679" h="50800">
                  <a:moveTo>
                    <a:pt x="30479" y="17780"/>
                  </a:moveTo>
                  <a:lnTo>
                    <a:pt x="15239" y="30480"/>
                  </a:lnTo>
                  <a:lnTo>
                    <a:pt x="0" y="17780"/>
                  </a:lnTo>
                </a:path>
                <a:path w="233679" h="50800">
                  <a:moveTo>
                    <a:pt x="193039" y="50800"/>
                  </a:moveTo>
                  <a:lnTo>
                    <a:pt x="182879" y="48895"/>
                  </a:lnTo>
                  <a:lnTo>
                    <a:pt x="174625" y="43180"/>
                  </a:lnTo>
                  <a:lnTo>
                    <a:pt x="169544" y="35560"/>
                  </a:lnTo>
                  <a:lnTo>
                    <a:pt x="167639" y="25400"/>
                  </a:lnTo>
                  <a:lnTo>
                    <a:pt x="169544" y="15875"/>
                  </a:lnTo>
                  <a:lnTo>
                    <a:pt x="174625" y="7620"/>
                  </a:lnTo>
                  <a:lnTo>
                    <a:pt x="182879" y="1905"/>
                  </a:lnTo>
                  <a:lnTo>
                    <a:pt x="193039" y="0"/>
                  </a:lnTo>
                  <a:lnTo>
                    <a:pt x="202564" y="1905"/>
                  </a:lnTo>
                  <a:lnTo>
                    <a:pt x="210819" y="7620"/>
                  </a:lnTo>
                  <a:lnTo>
                    <a:pt x="215900" y="15875"/>
                  </a:lnTo>
                  <a:lnTo>
                    <a:pt x="218439" y="25400"/>
                  </a:lnTo>
                </a:path>
                <a:path w="233679" h="50800">
                  <a:moveTo>
                    <a:pt x="233679" y="17780"/>
                  </a:moveTo>
                  <a:lnTo>
                    <a:pt x="218439" y="30480"/>
                  </a:lnTo>
                  <a:lnTo>
                    <a:pt x="203200" y="17780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-12700" y="319785"/>
            <a:ext cx="4538345" cy="24301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145"/>
              </a:lnSpc>
              <a:spcBef>
                <a:spcPts val="105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505"/>
              </a:lnSpc>
            </a:pPr>
            <a:r>
              <a:rPr sz="1300" spc="-5" dirty="0">
                <a:latin typeface="Microsoft Sans Serif"/>
                <a:cs typeface="Microsoft Sans Serif"/>
              </a:rPr>
              <a:t> </a:t>
            </a:r>
            <a:endParaRPr sz="1300">
              <a:latin typeface="Microsoft Sans Serif"/>
              <a:cs typeface="Microsoft Sans Serif"/>
            </a:endParaRPr>
          </a:p>
          <a:p>
            <a:pPr marL="427355" marR="205740" algn="just">
              <a:lnSpc>
                <a:spcPct val="101899"/>
              </a:lnSpc>
              <a:spcBef>
                <a:spcPts val="225"/>
              </a:spcBef>
            </a:pPr>
            <a:r>
              <a:rPr sz="1100" spc="-35" dirty="0">
                <a:latin typeface="Microsoft Sans Serif"/>
                <a:cs typeface="Microsoft Sans Serif"/>
              </a:rPr>
              <a:t>Marginal </a:t>
            </a:r>
            <a:r>
              <a:rPr sz="1100" spc="-20" dirty="0">
                <a:latin typeface="Microsoft Sans Serif"/>
                <a:cs typeface="Microsoft Sans Serif"/>
              </a:rPr>
              <a:t>utility </a:t>
            </a:r>
            <a:r>
              <a:rPr sz="1100" spc="-30" dirty="0">
                <a:latin typeface="Microsoft Sans Serif"/>
                <a:cs typeface="Microsoft Sans Serif"/>
              </a:rPr>
              <a:t>helps </a:t>
            </a:r>
            <a:r>
              <a:rPr sz="1100" spc="-35" dirty="0">
                <a:latin typeface="Microsoft Sans Serif"/>
                <a:cs typeface="Microsoft Sans Serif"/>
              </a:rPr>
              <a:t>us </a:t>
            </a:r>
            <a:r>
              <a:rPr sz="1100" spc="-20" dirty="0">
                <a:latin typeface="Microsoft Sans Serif"/>
                <a:cs typeface="Microsoft Sans Serif"/>
              </a:rPr>
              <a:t>to </a:t>
            </a:r>
            <a:r>
              <a:rPr sz="1100" spc="-30" dirty="0">
                <a:latin typeface="Microsoft Sans Serif"/>
                <a:cs typeface="Microsoft Sans Serif"/>
              </a:rPr>
              <a:t>understand </a:t>
            </a:r>
            <a:r>
              <a:rPr sz="1100" spc="-35" dirty="0">
                <a:latin typeface="Microsoft Sans Serif"/>
                <a:cs typeface="Microsoft Sans Serif"/>
              </a:rPr>
              <a:t>why some goods </a:t>
            </a:r>
            <a:r>
              <a:rPr sz="1100" spc="-30" dirty="0">
                <a:latin typeface="Microsoft Sans Serif"/>
                <a:cs typeface="Microsoft Sans Serif"/>
              </a:rPr>
              <a:t>which </a:t>
            </a:r>
            <a:r>
              <a:rPr sz="1100" dirty="0">
                <a:latin typeface="Microsoft Sans Serif"/>
                <a:cs typeface="Microsoft Sans Serif"/>
              </a:rPr>
              <a:t>are 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necessity </a:t>
            </a:r>
            <a:r>
              <a:rPr sz="1100" spc="-20" dirty="0">
                <a:latin typeface="Microsoft Sans Serif"/>
                <a:cs typeface="Microsoft Sans Serif"/>
              </a:rPr>
              <a:t>(e.g. </a:t>
            </a:r>
            <a:r>
              <a:rPr sz="1100" spc="-30" dirty="0">
                <a:latin typeface="Microsoft Sans Serif"/>
                <a:cs typeface="Microsoft Sans Serif"/>
              </a:rPr>
              <a:t>water) cost </a:t>
            </a:r>
            <a:r>
              <a:rPr sz="1100" spc="-20" dirty="0">
                <a:latin typeface="Microsoft Sans Serif"/>
                <a:cs typeface="Microsoft Sans Serif"/>
              </a:rPr>
              <a:t>less </a:t>
            </a:r>
            <a:r>
              <a:rPr sz="1100" spc="-15" dirty="0">
                <a:latin typeface="Microsoft Sans Serif"/>
                <a:cs typeface="Microsoft Sans Serif"/>
              </a:rPr>
              <a:t>in </a:t>
            </a:r>
            <a:r>
              <a:rPr sz="1100" spc="-25" dirty="0">
                <a:latin typeface="Microsoft Sans Serif"/>
                <a:cs typeface="Microsoft Sans Serif"/>
              </a:rPr>
              <a:t>the </a:t>
            </a:r>
            <a:r>
              <a:rPr sz="1100" spc="-30" dirty="0">
                <a:latin typeface="Microsoft Sans Serif"/>
                <a:cs typeface="Microsoft Sans Serif"/>
              </a:rPr>
              <a:t>market than </a:t>
            </a:r>
            <a:r>
              <a:rPr sz="1100" spc="-25" dirty="0">
                <a:latin typeface="Microsoft Sans Serif"/>
                <a:cs typeface="Microsoft Sans Serif"/>
              </a:rPr>
              <a:t>luxuries </a:t>
            </a:r>
            <a:r>
              <a:rPr sz="1100" spc="-35" dirty="0">
                <a:latin typeface="Microsoft Sans Serif"/>
                <a:cs typeface="Microsoft Sans Serif"/>
              </a:rPr>
              <a:t>such </a:t>
            </a:r>
            <a:r>
              <a:rPr sz="1100" spc="-10" dirty="0">
                <a:latin typeface="Microsoft Sans Serif"/>
                <a:cs typeface="Microsoft Sans Serif"/>
              </a:rPr>
              <a:t>as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diamonds.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427355" marR="142240" algn="just">
              <a:lnSpc>
                <a:spcPct val="102000"/>
              </a:lnSpc>
              <a:spcBef>
                <a:spcPts val="310"/>
              </a:spcBef>
            </a:pPr>
            <a:r>
              <a:rPr sz="1100" spc="-45" dirty="0">
                <a:latin typeface="Microsoft Sans Serif"/>
                <a:cs typeface="Microsoft Sans Serif"/>
              </a:rPr>
              <a:t>The </a:t>
            </a:r>
            <a:r>
              <a:rPr sz="1100" spc="-30" dirty="0">
                <a:latin typeface="Microsoft Sans Serif"/>
                <a:cs typeface="Microsoft Sans Serif"/>
              </a:rPr>
              <a:t>marginal </a:t>
            </a:r>
            <a:r>
              <a:rPr sz="1100" spc="-20" dirty="0">
                <a:latin typeface="Microsoft Sans Serif"/>
                <a:cs typeface="Microsoft Sans Serif"/>
              </a:rPr>
              <a:t>utility of </a:t>
            </a:r>
            <a:r>
              <a:rPr sz="1100" spc="-35" dirty="0">
                <a:latin typeface="Microsoft Sans Serif"/>
                <a:cs typeface="Microsoft Sans Serif"/>
              </a:rPr>
              <a:t>the </a:t>
            </a:r>
            <a:r>
              <a:rPr sz="1100" spc="-25" dirty="0">
                <a:latin typeface="Microsoft Sans Serif"/>
                <a:cs typeface="Microsoft Sans Serif"/>
              </a:rPr>
              <a:t>first </a:t>
            </a:r>
            <a:r>
              <a:rPr sz="1100" spc="-20" dirty="0">
                <a:latin typeface="Microsoft Sans Serif"/>
                <a:cs typeface="Microsoft Sans Serif"/>
              </a:rPr>
              <a:t>unit </a:t>
            </a:r>
            <a:r>
              <a:rPr sz="1100" spc="-30" dirty="0">
                <a:latin typeface="Microsoft Sans Serif"/>
                <a:cs typeface="Microsoft Sans Serif"/>
              </a:rPr>
              <a:t>of </a:t>
            </a:r>
            <a:r>
              <a:rPr sz="1100" spc="-35" dirty="0">
                <a:latin typeface="Microsoft Sans Serif"/>
                <a:cs typeface="Microsoft Sans Serif"/>
              </a:rPr>
              <a:t>water consumed </a:t>
            </a:r>
            <a:r>
              <a:rPr sz="1100" spc="-25" dirty="0">
                <a:latin typeface="Microsoft Sans Serif"/>
                <a:cs typeface="Microsoft Sans Serif"/>
              </a:rPr>
              <a:t>will </a:t>
            </a:r>
            <a:r>
              <a:rPr sz="1100" spc="-30" dirty="0">
                <a:latin typeface="Microsoft Sans Serif"/>
                <a:cs typeface="Microsoft Sans Serif"/>
              </a:rPr>
              <a:t>be </a:t>
            </a:r>
            <a:r>
              <a:rPr sz="1100" spc="-20" dirty="0">
                <a:latin typeface="Microsoft Sans Serif"/>
                <a:cs typeface="Microsoft Sans Serif"/>
              </a:rPr>
              <a:t>very </a:t>
            </a:r>
            <a:r>
              <a:rPr sz="1100" spc="-15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high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but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we</a:t>
            </a:r>
            <a:r>
              <a:rPr sz="1100" spc="4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consume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lots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5" dirty="0">
                <a:latin typeface="Microsoft Sans Serif"/>
                <a:cs typeface="Microsoft Sans Serif"/>
              </a:rPr>
              <a:t>of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water.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427355" marR="489584">
              <a:lnSpc>
                <a:spcPct val="102899"/>
              </a:lnSpc>
              <a:spcBef>
                <a:spcPts val="275"/>
              </a:spcBef>
            </a:pPr>
            <a:r>
              <a:rPr sz="1100" spc="-25" dirty="0">
                <a:latin typeface="Microsoft Sans Serif"/>
                <a:cs typeface="Microsoft Sans Serif"/>
              </a:rPr>
              <a:t>Utility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of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the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last</a:t>
            </a:r>
            <a:r>
              <a:rPr sz="1100" spc="2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unit</a:t>
            </a:r>
            <a:r>
              <a:rPr sz="1100" spc="2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of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water</a:t>
            </a:r>
            <a:r>
              <a:rPr sz="1100" spc="2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consumed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is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relatively</a:t>
            </a:r>
            <a:r>
              <a:rPr sz="1100" spc="2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low.</a:t>
            </a:r>
            <a:r>
              <a:rPr sz="1100" spc="14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By </a:t>
            </a:r>
            <a:r>
              <a:rPr sz="1100" spc="-30" dirty="0">
                <a:latin typeface="Microsoft Sans Serif"/>
                <a:cs typeface="Microsoft Sans Serif"/>
              </a:rPr>
              <a:t> contrast,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diamonds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are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scarce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and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the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marginal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utility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from 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consumption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tends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5" dirty="0">
                <a:latin typeface="Microsoft Sans Serif"/>
                <a:cs typeface="Microsoft Sans Serif"/>
              </a:rPr>
              <a:t>to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be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very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high.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427355">
              <a:lnSpc>
                <a:spcPct val="100000"/>
              </a:lnSpc>
              <a:spcBef>
                <a:spcPts val="360"/>
              </a:spcBef>
            </a:pPr>
            <a:r>
              <a:rPr sz="1100" spc="-45" dirty="0">
                <a:latin typeface="Microsoft Sans Serif"/>
                <a:cs typeface="Microsoft Sans Serif"/>
              </a:rPr>
              <a:t>The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outcome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is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that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water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is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sold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at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a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lower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price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than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diamonds.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427355" marR="5080">
              <a:lnSpc>
                <a:spcPct val="101800"/>
              </a:lnSpc>
              <a:spcBef>
                <a:spcPts val="290"/>
              </a:spcBef>
            </a:pPr>
            <a:r>
              <a:rPr sz="1100" spc="-25" dirty="0">
                <a:latin typeface="Microsoft Sans Serif"/>
                <a:cs typeface="Microsoft Sans Serif"/>
              </a:rPr>
              <a:t>Utility </a:t>
            </a:r>
            <a:r>
              <a:rPr sz="1100" spc="-35" dirty="0">
                <a:latin typeface="Microsoft Sans Serif"/>
                <a:cs typeface="Microsoft Sans Serif"/>
              </a:rPr>
              <a:t>theory </a:t>
            </a:r>
            <a:r>
              <a:rPr sz="1100" spc="-30" dirty="0">
                <a:latin typeface="Microsoft Sans Serif"/>
                <a:cs typeface="Microsoft Sans Serif"/>
              </a:rPr>
              <a:t>explains </a:t>
            </a:r>
            <a:r>
              <a:rPr sz="1100" spc="-25" dirty="0">
                <a:latin typeface="Microsoft Sans Serif"/>
                <a:cs typeface="Microsoft Sans Serif"/>
              </a:rPr>
              <a:t>the </a:t>
            </a:r>
            <a:r>
              <a:rPr sz="1100" spc="-30" dirty="0">
                <a:latin typeface="Microsoft Sans Serif"/>
                <a:cs typeface="Microsoft Sans Serif"/>
              </a:rPr>
              <a:t>apparent paradox </a:t>
            </a:r>
            <a:r>
              <a:rPr sz="1100" spc="-20" dirty="0">
                <a:latin typeface="Microsoft Sans Serif"/>
                <a:cs typeface="Microsoft Sans Serif"/>
              </a:rPr>
              <a:t>that </a:t>
            </a:r>
            <a:r>
              <a:rPr sz="1100" spc="-35" dirty="0">
                <a:latin typeface="Microsoft Sans Serif"/>
                <a:cs typeface="Microsoft Sans Serif"/>
              </a:rPr>
              <a:t>some </a:t>
            </a:r>
            <a:r>
              <a:rPr sz="1100" spc="-30" dirty="0">
                <a:latin typeface="Microsoft Sans Serif"/>
                <a:cs typeface="Microsoft Sans Serif"/>
              </a:rPr>
              <a:t>necessities </a:t>
            </a:r>
            <a:r>
              <a:rPr sz="1100" spc="-15" dirty="0">
                <a:latin typeface="Microsoft Sans Serif"/>
                <a:cs typeface="Microsoft Sans Serif"/>
              </a:rPr>
              <a:t>are 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priced</a:t>
            </a:r>
            <a:r>
              <a:rPr sz="1100" spc="-8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lower</a:t>
            </a:r>
            <a:r>
              <a:rPr sz="1100" spc="-7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than</a:t>
            </a:r>
            <a:r>
              <a:rPr sz="1100" spc="-8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luxuries.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This</a:t>
            </a:r>
            <a:r>
              <a:rPr sz="1100" spc="-7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example</a:t>
            </a:r>
            <a:r>
              <a:rPr sz="1100" spc="-8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-7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refereed</a:t>
            </a:r>
            <a:r>
              <a:rPr sz="1100" spc="-7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to</a:t>
            </a:r>
            <a:r>
              <a:rPr sz="1100" spc="-8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as</a:t>
            </a:r>
            <a:r>
              <a:rPr sz="1100" spc="-7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the</a:t>
            </a:r>
            <a:r>
              <a:rPr sz="1100" spc="16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paradox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670" y="774445"/>
            <a:ext cx="64770" cy="64769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0670" y="1327784"/>
            <a:ext cx="64770" cy="64769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0670" y="1708530"/>
            <a:ext cx="64770" cy="64769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0670" y="2261844"/>
            <a:ext cx="64770" cy="64769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0670" y="2472029"/>
            <a:ext cx="64770" cy="64769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402132" y="2741148"/>
            <a:ext cx="599440" cy="18415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100" spc="5" dirty="0">
                <a:latin typeface="Microsoft Sans Serif"/>
                <a:cs typeface="Microsoft Sans Serif"/>
              </a:rPr>
              <a:t>of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value.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-12700" y="2913932"/>
            <a:ext cx="59690" cy="30988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ts val="1180"/>
              </a:lnSpc>
              <a:spcBef>
                <a:spcPts val="30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20"/>
              </a:lnSpc>
            </a:pPr>
            <a:r>
              <a:rPr sz="950" dirty="0">
                <a:latin typeface="Microsoft Sans Serif"/>
                <a:cs typeface="Microsoft Sans Serif"/>
              </a:rPr>
              <a:t> </a:t>
            </a:r>
            <a:endParaRPr sz="950">
              <a:latin typeface="Microsoft Sans Serif"/>
              <a:cs typeface="Microsoft Sans Serif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043553" y="3346357"/>
            <a:ext cx="45720" cy="1117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534915" y="3346357"/>
            <a:ext cx="45720" cy="1117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-12700" y="3396745"/>
            <a:ext cx="41275" cy="914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450" dirty="0">
                <a:latin typeface="Microsoft Sans Serif"/>
                <a:cs typeface="Microsoft Sans Serif"/>
              </a:rPr>
              <a:t> </a:t>
            </a:r>
            <a:endParaRPr sz="4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" y="63449"/>
            <a:ext cx="741045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R</a:t>
            </a:r>
            <a:r>
              <a:rPr spc="-70" dirty="0"/>
              <a:t>e</a:t>
            </a:r>
            <a:r>
              <a:rPr spc="-80" dirty="0"/>
              <a:t>s</a:t>
            </a:r>
            <a:r>
              <a:rPr spc="-95" dirty="0"/>
              <a:t>o</a:t>
            </a:r>
            <a:r>
              <a:rPr spc="-90" dirty="0"/>
              <a:t>u</a:t>
            </a:r>
            <a:r>
              <a:rPr spc="-30" dirty="0"/>
              <a:t>r</a:t>
            </a:r>
            <a:r>
              <a:rPr spc="-75" dirty="0"/>
              <a:t>c</a:t>
            </a:r>
            <a:r>
              <a:rPr spc="-70" dirty="0"/>
              <a:t>e</a:t>
            </a:r>
            <a:r>
              <a:rPr spc="-75" dirty="0"/>
              <a:t>s</a:t>
            </a:r>
          </a:p>
        </p:txBody>
      </p:sp>
      <p:sp>
        <p:nvSpPr>
          <p:cNvPr id="3" name="object 3"/>
          <p:cNvSpPr/>
          <p:nvPr/>
        </p:nvSpPr>
        <p:spPr>
          <a:xfrm>
            <a:off x="2967354" y="310006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6729" y="310387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80">
                <a:moveTo>
                  <a:pt x="0" y="30479"/>
                </a:moveTo>
                <a:lnTo>
                  <a:pt x="43180" y="30479"/>
                </a:lnTo>
                <a:lnTo>
                  <a:pt x="4318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ln w="5060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45154" y="310006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242310" y="3091189"/>
            <a:ext cx="203200" cy="55880"/>
            <a:chOff x="3242310" y="3091189"/>
            <a:chExt cx="203200" cy="55880"/>
          </a:xfrm>
        </p:grpSpPr>
        <p:sp>
          <p:nvSpPr>
            <p:cNvPr id="7" name="object 7"/>
            <p:cNvSpPr/>
            <p:nvPr/>
          </p:nvSpPr>
          <p:spPr>
            <a:xfrm>
              <a:off x="3305175" y="3093719"/>
              <a:ext cx="63500" cy="50800"/>
            </a:xfrm>
            <a:custGeom>
              <a:avLst/>
              <a:gdLst/>
              <a:ahLst/>
              <a:cxnLst/>
              <a:rect l="l" t="t" r="r" b="b"/>
              <a:pathLst>
                <a:path w="63500" h="50800">
                  <a:moveTo>
                    <a:pt x="0" y="50800"/>
                  </a:moveTo>
                  <a:lnTo>
                    <a:pt x="43179" y="50800"/>
                  </a:lnTo>
                  <a:lnTo>
                    <a:pt x="43179" y="20320"/>
                  </a:lnTo>
                  <a:lnTo>
                    <a:pt x="0" y="20320"/>
                  </a:lnTo>
                  <a:lnTo>
                    <a:pt x="0" y="50800"/>
                  </a:lnTo>
                  <a:close/>
                </a:path>
                <a:path w="63500" h="50800">
                  <a:moveTo>
                    <a:pt x="10160" y="20320"/>
                  </a:moveTo>
                  <a:lnTo>
                    <a:pt x="10160" y="10160"/>
                  </a:lnTo>
                  <a:lnTo>
                    <a:pt x="53339" y="10160"/>
                  </a:lnTo>
                  <a:lnTo>
                    <a:pt x="53339" y="40640"/>
                  </a:lnTo>
                  <a:lnTo>
                    <a:pt x="43179" y="40640"/>
                  </a:lnTo>
                </a:path>
                <a:path w="63500" h="50800">
                  <a:moveTo>
                    <a:pt x="20320" y="10160"/>
                  </a:moveTo>
                  <a:lnTo>
                    <a:pt x="20320" y="0"/>
                  </a:lnTo>
                  <a:lnTo>
                    <a:pt x="63500" y="0"/>
                  </a:lnTo>
                  <a:lnTo>
                    <a:pt x="63500" y="30480"/>
                  </a:lnTo>
                  <a:lnTo>
                    <a:pt x="53339" y="30480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42310" y="3100069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517900" y="3089923"/>
            <a:ext cx="203200" cy="58419"/>
            <a:chOff x="3517900" y="3089923"/>
            <a:chExt cx="203200" cy="58419"/>
          </a:xfrm>
        </p:grpSpPr>
        <p:sp>
          <p:nvSpPr>
            <p:cNvPr id="10" name="object 10"/>
            <p:cNvSpPr/>
            <p:nvPr/>
          </p:nvSpPr>
          <p:spPr>
            <a:xfrm>
              <a:off x="3606800" y="3106419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7900" y="3100069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4100" y="3093719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792854" y="3089923"/>
            <a:ext cx="203200" cy="58419"/>
            <a:chOff x="3792854" y="3089923"/>
            <a:chExt cx="203200" cy="58419"/>
          </a:xfrm>
        </p:grpSpPr>
        <p:sp>
          <p:nvSpPr>
            <p:cNvPr id="14" name="object 14"/>
            <p:cNvSpPr/>
            <p:nvPr/>
          </p:nvSpPr>
          <p:spPr>
            <a:xfrm>
              <a:off x="3869054" y="3093719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92854" y="3100069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69054" y="3131819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4145279" y="309371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2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326264" y="3091189"/>
            <a:ext cx="238760" cy="57150"/>
            <a:chOff x="4326264" y="3091189"/>
            <a:chExt cx="238760" cy="57150"/>
          </a:xfrm>
        </p:grpSpPr>
        <p:sp>
          <p:nvSpPr>
            <p:cNvPr id="19" name="object 19"/>
            <p:cNvSpPr/>
            <p:nvPr/>
          </p:nvSpPr>
          <p:spPr>
            <a:xfrm>
              <a:off x="4451350" y="3124199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19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23410" y="309752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80">
                  <a:moveTo>
                    <a:pt x="30479" y="15239"/>
                  </a:moveTo>
                  <a:lnTo>
                    <a:pt x="30479" y="6985"/>
                  </a:lnTo>
                  <a:lnTo>
                    <a:pt x="23494" y="0"/>
                  </a:lnTo>
                  <a:lnTo>
                    <a:pt x="15239" y="0"/>
                  </a:lnTo>
                  <a:lnTo>
                    <a:pt x="6985" y="0"/>
                  </a:lnTo>
                  <a:lnTo>
                    <a:pt x="0" y="6985"/>
                  </a:lnTo>
                  <a:lnTo>
                    <a:pt x="0" y="15239"/>
                  </a:lnTo>
                  <a:lnTo>
                    <a:pt x="0" y="23495"/>
                  </a:lnTo>
                  <a:lnTo>
                    <a:pt x="6985" y="30479"/>
                  </a:lnTo>
                  <a:lnTo>
                    <a:pt x="15239" y="30479"/>
                  </a:lnTo>
                  <a:lnTo>
                    <a:pt x="23494" y="30479"/>
                  </a:lnTo>
                  <a:lnTo>
                    <a:pt x="30479" y="23495"/>
                  </a:lnTo>
                  <a:lnTo>
                    <a:pt x="30479" y="15239"/>
                  </a:lnTo>
                  <a:close/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28795" y="3093719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39" y="50800"/>
                  </a:moveTo>
                  <a:lnTo>
                    <a:pt x="50164" y="48895"/>
                  </a:lnTo>
                  <a:lnTo>
                    <a:pt x="58419" y="43180"/>
                  </a:lnTo>
                  <a:lnTo>
                    <a:pt x="63500" y="35560"/>
                  </a:lnTo>
                  <a:lnTo>
                    <a:pt x="66039" y="25400"/>
                  </a:lnTo>
                  <a:lnTo>
                    <a:pt x="63500" y="15875"/>
                  </a:lnTo>
                  <a:lnTo>
                    <a:pt x="58419" y="7620"/>
                  </a:lnTo>
                  <a:lnTo>
                    <a:pt x="50164" y="1905"/>
                  </a:lnTo>
                  <a:lnTo>
                    <a:pt x="40639" y="0"/>
                  </a:lnTo>
                  <a:lnTo>
                    <a:pt x="30479" y="1905"/>
                  </a:lnTo>
                  <a:lnTo>
                    <a:pt x="22225" y="7620"/>
                  </a:lnTo>
                  <a:lnTo>
                    <a:pt x="17144" y="15875"/>
                  </a:lnTo>
                  <a:lnTo>
                    <a:pt x="15239" y="25400"/>
                  </a:lnTo>
                </a:path>
                <a:path w="233679" h="50800">
                  <a:moveTo>
                    <a:pt x="30479" y="17780"/>
                  </a:moveTo>
                  <a:lnTo>
                    <a:pt x="15239" y="30480"/>
                  </a:lnTo>
                  <a:lnTo>
                    <a:pt x="0" y="17780"/>
                  </a:lnTo>
                </a:path>
                <a:path w="233679" h="50800">
                  <a:moveTo>
                    <a:pt x="193039" y="50800"/>
                  </a:moveTo>
                  <a:lnTo>
                    <a:pt x="182879" y="48895"/>
                  </a:lnTo>
                  <a:lnTo>
                    <a:pt x="174625" y="43180"/>
                  </a:lnTo>
                  <a:lnTo>
                    <a:pt x="169544" y="35560"/>
                  </a:lnTo>
                  <a:lnTo>
                    <a:pt x="167639" y="25400"/>
                  </a:lnTo>
                  <a:lnTo>
                    <a:pt x="169544" y="15875"/>
                  </a:lnTo>
                  <a:lnTo>
                    <a:pt x="174625" y="7620"/>
                  </a:lnTo>
                  <a:lnTo>
                    <a:pt x="182879" y="1905"/>
                  </a:lnTo>
                  <a:lnTo>
                    <a:pt x="193039" y="0"/>
                  </a:lnTo>
                  <a:lnTo>
                    <a:pt x="202564" y="1905"/>
                  </a:lnTo>
                  <a:lnTo>
                    <a:pt x="210819" y="7620"/>
                  </a:lnTo>
                  <a:lnTo>
                    <a:pt x="215900" y="15875"/>
                  </a:lnTo>
                  <a:lnTo>
                    <a:pt x="218439" y="25400"/>
                  </a:lnTo>
                </a:path>
                <a:path w="233679" h="50800">
                  <a:moveTo>
                    <a:pt x="233679" y="17780"/>
                  </a:moveTo>
                  <a:lnTo>
                    <a:pt x="218439" y="30480"/>
                  </a:lnTo>
                  <a:lnTo>
                    <a:pt x="203200" y="17780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-12700" y="292721"/>
            <a:ext cx="4468495" cy="278765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49860">
              <a:lnSpc>
                <a:spcPct val="100000"/>
              </a:lnSpc>
              <a:spcBef>
                <a:spcPts val="240"/>
              </a:spcBef>
            </a:pPr>
            <a:r>
              <a:rPr sz="1100" spc="-70" dirty="0">
                <a:latin typeface="Microsoft Sans Serif"/>
                <a:cs typeface="Microsoft Sans Serif"/>
              </a:rPr>
              <a:t>Resources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are</a:t>
            </a:r>
            <a:r>
              <a:rPr sz="1100" spc="4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inputs</a:t>
            </a:r>
            <a:r>
              <a:rPr sz="1100" spc="45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used</a:t>
            </a:r>
            <a:r>
              <a:rPr sz="1100" spc="5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in</a:t>
            </a:r>
            <a:r>
              <a:rPr sz="1100" spc="4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producing</a:t>
            </a:r>
            <a:r>
              <a:rPr sz="1100" spc="4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goods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and</a:t>
            </a:r>
            <a:r>
              <a:rPr sz="1100" spc="45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services.</a:t>
            </a:r>
            <a:r>
              <a:rPr sz="1100" spc="145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They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are </a:t>
            </a:r>
            <a:endParaRPr sz="1100">
              <a:latin typeface="Microsoft Sans Serif"/>
              <a:cs typeface="Microsoft Sans Serif"/>
            </a:endParaRPr>
          </a:p>
          <a:p>
            <a:pPr marL="427355" marR="5080">
              <a:lnSpc>
                <a:spcPct val="102800"/>
              </a:lnSpc>
              <a:spcBef>
                <a:spcPts val="275"/>
              </a:spcBef>
            </a:pPr>
            <a:r>
              <a:rPr sz="1100" dirty="0">
                <a:latin typeface="Microsoft Sans Serif"/>
                <a:cs typeface="Microsoft Sans Serif"/>
              </a:rPr>
              <a:t>LAND: </a:t>
            </a:r>
            <a:r>
              <a:rPr sz="1100" spc="-10" dirty="0">
                <a:latin typeface="Microsoft Sans Serif"/>
                <a:cs typeface="Microsoft Sans Serif"/>
              </a:rPr>
              <a:t>it </a:t>
            </a:r>
            <a:r>
              <a:rPr sz="1100" spc="-5" dirty="0">
                <a:latin typeface="Microsoft Sans Serif"/>
                <a:cs typeface="Microsoft Sans Serif"/>
              </a:rPr>
              <a:t>includes </a:t>
            </a:r>
            <a:r>
              <a:rPr sz="1100" spc="-10" dirty="0">
                <a:latin typeface="Microsoft Sans Serif"/>
                <a:cs typeface="Microsoft Sans Serif"/>
              </a:rPr>
              <a:t>all </a:t>
            </a:r>
            <a:r>
              <a:rPr sz="1100" spc="-5" dirty="0">
                <a:latin typeface="Microsoft Sans Serif"/>
                <a:cs typeface="Microsoft Sans Serif"/>
              </a:rPr>
              <a:t>gifts </a:t>
            </a:r>
            <a:r>
              <a:rPr sz="1100" dirty="0">
                <a:latin typeface="Microsoft Sans Serif"/>
                <a:cs typeface="Microsoft Sans Serif"/>
              </a:rPr>
              <a:t>of nature </a:t>
            </a:r>
            <a:r>
              <a:rPr sz="1100" spc="-5" dirty="0">
                <a:latin typeface="Microsoft Sans Serif"/>
                <a:cs typeface="Microsoft Sans Serif"/>
              </a:rPr>
              <a:t>such </a:t>
            </a:r>
            <a:r>
              <a:rPr sz="1100" dirty="0">
                <a:latin typeface="Microsoft Sans Serif"/>
                <a:cs typeface="Microsoft Sans Serif"/>
              </a:rPr>
              <a:t>as, </a:t>
            </a:r>
            <a:r>
              <a:rPr sz="1100" spc="-10" dirty="0">
                <a:latin typeface="Microsoft Sans Serif"/>
                <a:cs typeface="Microsoft Sans Serif"/>
              </a:rPr>
              <a:t>water, </a:t>
            </a:r>
            <a:r>
              <a:rPr sz="1100" spc="-5" dirty="0">
                <a:latin typeface="Microsoft Sans Serif"/>
                <a:cs typeface="Microsoft Sans Serif"/>
              </a:rPr>
              <a:t>fish, </a:t>
            </a:r>
            <a:r>
              <a:rPr sz="1100" spc="5" dirty="0">
                <a:latin typeface="Microsoft Sans Serif"/>
                <a:cs typeface="Microsoft Sans Serif"/>
              </a:rPr>
              <a:t>Gold, 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timber,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etc.</a:t>
            </a:r>
            <a:r>
              <a:rPr sz="1100" spc="4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any </a:t>
            </a:r>
            <a:r>
              <a:rPr sz="1100" spc="-30" dirty="0">
                <a:latin typeface="Microsoft Sans Serif"/>
                <a:cs typeface="Microsoft Sans Serif"/>
              </a:rPr>
              <a:t>natural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resource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is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referred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to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us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as</a:t>
            </a:r>
            <a:r>
              <a:rPr sz="1100" spc="-25" dirty="0">
                <a:latin typeface="Microsoft Sans Serif"/>
                <a:cs typeface="Microsoft Sans Serif"/>
              </a:rPr>
              <a:t> land.</a:t>
            </a:r>
            <a:r>
              <a:rPr sz="1100" spc="4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Reward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of 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land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rent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427355" marR="327660">
              <a:lnSpc>
                <a:spcPct val="102000"/>
              </a:lnSpc>
              <a:spcBef>
                <a:spcPts val="285"/>
              </a:spcBef>
            </a:pPr>
            <a:r>
              <a:rPr sz="1100" spc="-40" dirty="0">
                <a:latin typeface="Microsoft Sans Serif"/>
                <a:cs typeface="Microsoft Sans Serif"/>
              </a:rPr>
              <a:t>LABOUR:</a:t>
            </a:r>
            <a:r>
              <a:rPr sz="1100" spc="-25" dirty="0">
                <a:latin typeface="Microsoft Sans Serif"/>
                <a:cs typeface="Microsoft Sans Serif"/>
              </a:rPr>
              <a:t> this </a:t>
            </a:r>
            <a:r>
              <a:rPr sz="1100" spc="-30" dirty="0">
                <a:latin typeface="Microsoft Sans Serif"/>
                <a:cs typeface="Microsoft Sans Serif"/>
              </a:rPr>
              <a:t>involves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mental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and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physical</a:t>
            </a:r>
            <a:r>
              <a:rPr sz="1100" spc="-2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activities </a:t>
            </a:r>
            <a:r>
              <a:rPr sz="1100" spc="-30" dirty="0">
                <a:latin typeface="Microsoft Sans Serif"/>
                <a:cs typeface="Microsoft Sans Serif"/>
              </a:rPr>
              <a:t>of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human </a:t>
            </a:r>
            <a:r>
              <a:rPr sz="1100" spc="-35" dirty="0">
                <a:latin typeface="Microsoft Sans Serif"/>
                <a:cs typeface="Microsoft Sans Serif"/>
              </a:rPr>
              <a:t> beings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to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help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in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production.</a:t>
            </a:r>
            <a:r>
              <a:rPr sz="1100" spc="9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The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reward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for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labour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wages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427355" marR="224154">
              <a:lnSpc>
                <a:spcPct val="101899"/>
              </a:lnSpc>
              <a:spcBef>
                <a:spcPts val="340"/>
              </a:spcBef>
            </a:pPr>
            <a:r>
              <a:rPr sz="1100" spc="-35" dirty="0">
                <a:latin typeface="Microsoft Sans Serif"/>
                <a:cs typeface="Microsoft Sans Serif"/>
              </a:rPr>
              <a:t>CAPITAL: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this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involves </a:t>
            </a:r>
            <a:r>
              <a:rPr sz="1100" spc="-15" dirty="0">
                <a:latin typeface="Microsoft Sans Serif"/>
                <a:cs typeface="Microsoft Sans Serif"/>
              </a:rPr>
              <a:t>all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manufactured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resources,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including 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buildings, machines, </a:t>
            </a:r>
            <a:r>
              <a:rPr sz="1100" spc="-35" dirty="0">
                <a:latin typeface="Microsoft Sans Serif"/>
                <a:cs typeface="Microsoft Sans Serif"/>
              </a:rPr>
              <a:t>equipments and </a:t>
            </a:r>
            <a:r>
              <a:rPr sz="1100" spc="-30" dirty="0">
                <a:latin typeface="Microsoft Sans Serif"/>
                <a:cs typeface="Microsoft Sans Serif"/>
              </a:rPr>
              <a:t>improvement </a:t>
            </a:r>
            <a:r>
              <a:rPr sz="1100" spc="-20" dirty="0">
                <a:latin typeface="Microsoft Sans Serif"/>
                <a:cs typeface="Microsoft Sans Serif"/>
              </a:rPr>
              <a:t>to </a:t>
            </a:r>
            <a:r>
              <a:rPr sz="1100" spc="-35" dirty="0">
                <a:latin typeface="Microsoft Sans Serif"/>
                <a:cs typeface="Microsoft Sans Serif"/>
              </a:rPr>
              <a:t>land </a:t>
            </a:r>
            <a:r>
              <a:rPr sz="1100" spc="-25" dirty="0">
                <a:latin typeface="Microsoft Sans Serif"/>
                <a:cs typeface="Microsoft Sans Serif"/>
              </a:rPr>
              <a:t>that </a:t>
            </a:r>
            <a:r>
              <a:rPr sz="1100" spc="-20" dirty="0">
                <a:latin typeface="Microsoft Sans Serif"/>
                <a:cs typeface="Microsoft Sans Serif"/>
              </a:rPr>
              <a:t>is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used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in production.</a:t>
            </a:r>
            <a:r>
              <a:rPr sz="1100" spc="9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 reward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for capital </a:t>
            </a:r>
            <a:r>
              <a:rPr sz="1100" spc="-10" dirty="0">
                <a:latin typeface="Microsoft Sans Serif"/>
                <a:cs typeface="Microsoft Sans Serif"/>
              </a:rPr>
              <a:t>is interest.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427355" marR="34290">
              <a:lnSpc>
                <a:spcPct val="102800"/>
              </a:lnSpc>
              <a:spcBef>
                <a:spcPts val="295"/>
              </a:spcBef>
            </a:pPr>
            <a:r>
              <a:rPr sz="1100" spc="-80" dirty="0">
                <a:latin typeface="Microsoft Sans Serif"/>
                <a:cs typeface="Microsoft Sans Serif"/>
              </a:rPr>
              <a:t>ENTREPRENEUR:</a:t>
            </a:r>
            <a:r>
              <a:rPr sz="1100" spc="-7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This</a:t>
            </a:r>
            <a:r>
              <a:rPr sz="1100" spc="-6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involves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human</a:t>
            </a:r>
            <a:r>
              <a:rPr sz="1100" spc="-7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resources</a:t>
            </a:r>
            <a:r>
              <a:rPr sz="1100" spc="-6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that</a:t>
            </a:r>
            <a:r>
              <a:rPr sz="1100" spc="-4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performs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the 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function </a:t>
            </a:r>
            <a:r>
              <a:rPr sz="1100" dirty="0">
                <a:latin typeface="Microsoft Sans Serif"/>
                <a:cs typeface="Microsoft Sans Serif"/>
              </a:rPr>
              <a:t>of </a:t>
            </a:r>
            <a:r>
              <a:rPr sz="1100" spc="-5" dirty="0">
                <a:latin typeface="Microsoft Sans Serif"/>
                <a:cs typeface="Microsoft Sans Serif"/>
              </a:rPr>
              <a:t>raising capital, </a:t>
            </a:r>
            <a:r>
              <a:rPr sz="1100" dirty="0">
                <a:latin typeface="Microsoft Sans Serif"/>
                <a:cs typeface="Microsoft Sans Serif"/>
              </a:rPr>
              <a:t>and </a:t>
            </a:r>
            <a:r>
              <a:rPr sz="1100" spc="-5" dirty="0">
                <a:latin typeface="Microsoft Sans Serif"/>
                <a:cs typeface="Microsoft Sans Serif"/>
              </a:rPr>
              <a:t>organizing the </a:t>
            </a:r>
            <a:r>
              <a:rPr sz="1100" spc="-10" dirty="0">
                <a:latin typeface="Microsoft Sans Serif"/>
                <a:cs typeface="Microsoft Sans Serif"/>
              </a:rPr>
              <a:t>other </a:t>
            </a:r>
            <a:r>
              <a:rPr sz="1100" dirty="0">
                <a:latin typeface="Microsoft Sans Serif"/>
                <a:cs typeface="Microsoft Sans Serif"/>
              </a:rPr>
              <a:t>factors </a:t>
            </a:r>
            <a:r>
              <a:rPr sz="1100" spc="35" dirty="0">
                <a:latin typeface="Microsoft Sans Serif"/>
                <a:cs typeface="Microsoft Sans Serif"/>
              </a:rPr>
              <a:t>of 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production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5" dirty="0">
                <a:latin typeface="Microsoft Sans Serif"/>
                <a:cs typeface="Microsoft Sans Serif"/>
              </a:rPr>
              <a:t>to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produce.</a:t>
            </a:r>
            <a:r>
              <a:rPr sz="1100" spc="13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Reward</a:t>
            </a:r>
            <a:r>
              <a:rPr sz="1100" spc="4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profit.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ts val="1170"/>
              </a:lnSpc>
              <a:spcBef>
                <a:spcPts val="55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470"/>
              </a:lnSpc>
            </a:pPr>
            <a:r>
              <a:rPr sz="1250" dirty="0">
                <a:latin typeface="Microsoft Sans Serif"/>
                <a:cs typeface="Microsoft Sans Serif"/>
              </a:rPr>
              <a:t> </a:t>
            </a:r>
            <a:endParaRPr sz="1250">
              <a:latin typeface="Microsoft Sans Serif"/>
              <a:cs typeface="Microsoft Sans Serif"/>
            </a:endParaRPr>
          </a:p>
        </p:txBody>
      </p:sp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670" y="797813"/>
            <a:ext cx="64770" cy="64769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0670" y="1350517"/>
            <a:ext cx="64770" cy="64769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0670" y="1731898"/>
            <a:ext cx="64770" cy="64769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670" y="2285174"/>
            <a:ext cx="64770" cy="64769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4086605" y="3346357"/>
            <a:ext cx="45720" cy="1117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531867" y="3346357"/>
            <a:ext cx="45720" cy="1117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-12700" y="3396745"/>
            <a:ext cx="41275" cy="914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450" dirty="0">
                <a:latin typeface="Microsoft Sans Serif"/>
                <a:cs typeface="Microsoft Sans Serif"/>
              </a:rPr>
              <a:t> </a:t>
            </a:r>
            <a:endParaRPr sz="4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" y="63449"/>
            <a:ext cx="2081530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T</a:t>
            </a:r>
            <a:r>
              <a:rPr spc="-15" dirty="0"/>
              <a:t>i</a:t>
            </a:r>
            <a:r>
              <a:rPr spc="-5" dirty="0"/>
              <a:t>me</a:t>
            </a:r>
            <a:r>
              <a:rPr spc="-90" dirty="0"/>
              <a:t> </a:t>
            </a:r>
            <a:r>
              <a:rPr spc="-10" dirty="0"/>
              <a:t>P</a:t>
            </a:r>
            <a:r>
              <a:rPr dirty="0"/>
              <a:t>e</a:t>
            </a:r>
            <a:r>
              <a:rPr spc="-10" dirty="0"/>
              <a:t>r</a:t>
            </a:r>
            <a:r>
              <a:rPr spc="-15" dirty="0"/>
              <a:t>i</a:t>
            </a:r>
            <a:r>
              <a:rPr dirty="0"/>
              <a:t>o</a:t>
            </a:r>
            <a:r>
              <a:rPr spc="-5" dirty="0"/>
              <a:t>ds</a:t>
            </a:r>
            <a:r>
              <a:rPr spc="-100" dirty="0"/>
              <a:t> </a:t>
            </a:r>
            <a:r>
              <a:rPr spc="-15" dirty="0"/>
              <a:t>i</a:t>
            </a:r>
            <a:r>
              <a:rPr spc="-5" dirty="0"/>
              <a:t>n</a:t>
            </a:r>
            <a:r>
              <a:rPr spc="-110" dirty="0"/>
              <a:t> </a:t>
            </a:r>
            <a:r>
              <a:rPr spc="-10" dirty="0"/>
              <a:t>Pr</a:t>
            </a:r>
            <a:r>
              <a:rPr spc="5" dirty="0"/>
              <a:t>o</a:t>
            </a:r>
            <a:r>
              <a:rPr spc="-5" dirty="0"/>
              <a:t>d</a:t>
            </a:r>
            <a:r>
              <a:rPr spc="-20" dirty="0"/>
              <a:t>u</a:t>
            </a:r>
            <a:r>
              <a:rPr spc="20" dirty="0"/>
              <a:t>c</a:t>
            </a:r>
            <a:r>
              <a:rPr spc="-20" dirty="0"/>
              <a:t>t</a:t>
            </a:r>
            <a:r>
              <a:rPr spc="-15" dirty="0"/>
              <a:t>i</a:t>
            </a:r>
            <a:r>
              <a:rPr dirty="0"/>
              <a:t>o</a:t>
            </a:r>
            <a:r>
              <a:rPr spc="-5" dirty="0"/>
              <a:t>n</a:t>
            </a:r>
          </a:p>
        </p:txBody>
      </p:sp>
      <p:sp>
        <p:nvSpPr>
          <p:cNvPr id="3" name="object 3"/>
          <p:cNvSpPr/>
          <p:nvPr/>
        </p:nvSpPr>
        <p:spPr>
          <a:xfrm>
            <a:off x="2967354" y="324738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6729" y="325183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480"/>
                </a:moveTo>
                <a:lnTo>
                  <a:pt x="43180" y="30480"/>
                </a:lnTo>
                <a:lnTo>
                  <a:pt x="43180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ln w="5060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45154" y="324738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099"/>
                </a:lnTo>
                <a:lnTo>
                  <a:pt x="25400" y="19049"/>
                </a:lnTo>
                <a:lnTo>
                  <a:pt x="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242310" y="3238509"/>
            <a:ext cx="203200" cy="55880"/>
            <a:chOff x="3242310" y="3238509"/>
            <a:chExt cx="203200" cy="55880"/>
          </a:xfrm>
        </p:grpSpPr>
        <p:sp>
          <p:nvSpPr>
            <p:cNvPr id="7" name="object 7"/>
            <p:cNvSpPr/>
            <p:nvPr/>
          </p:nvSpPr>
          <p:spPr>
            <a:xfrm>
              <a:off x="3305175" y="3241039"/>
              <a:ext cx="63500" cy="50800"/>
            </a:xfrm>
            <a:custGeom>
              <a:avLst/>
              <a:gdLst/>
              <a:ahLst/>
              <a:cxnLst/>
              <a:rect l="l" t="t" r="r" b="b"/>
              <a:pathLst>
                <a:path w="63500" h="50800">
                  <a:moveTo>
                    <a:pt x="0" y="50799"/>
                  </a:moveTo>
                  <a:lnTo>
                    <a:pt x="43179" y="50799"/>
                  </a:lnTo>
                  <a:lnTo>
                    <a:pt x="43179" y="20954"/>
                  </a:lnTo>
                  <a:lnTo>
                    <a:pt x="0" y="20954"/>
                  </a:lnTo>
                  <a:lnTo>
                    <a:pt x="0" y="50799"/>
                  </a:lnTo>
                  <a:close/>
                </a:path>
                <a:path w="63500" h="50800">
                  <a:moveTo>
                    <a:pt x="10160" y="20319"/>
                  </a:moveTo>
                  <a:lnTo>
                    <a:pt x="10160" y="10159"/>
                  </a:lnTo>
                  <a:lnTo>
                    <a:pt x="53339" y="10159"/>
                  </a:lnTo>
                  <a:lnTo>
                    <a:pt x="53339" y="40639"/>
                  </a:lnTo>
                  <a:lnTo>
                    <a:pt x="43179" y="40639"/>
                  </a:lnTo>
                </a:path>
                <a:path w="63500" h="50800">
                  <a:moveTo>
                    <a:pt x="20320" y="10159"/>
                  </a:moveTo>
                  <a:lnTo>
                    <a:pt x="20320" y="0"/>
                  </a:lnTo>
                  <a:lnTo>
                    <a:pt x="63500" y="0"/>
                  </a:lnTo>
                  <a:lnTo>
                    <a:pt x="63500" y="30479"/>
                  </a:lnTo>
                  <a:lnTo>
                    <a:pt x="53339" y="30479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42310" y="3247389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49"/>
                  </a:lnTo>
                  <a:lnTo>
                    <a:pt x="25400" y="38099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099"/>
                  </a:lnTo>
                  <a:lnTo>
                    <a:pt x="203200" y="19049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517900" y="3237243"/>
            <a:ext cx="203200" cy="58419"/>
            <a:chOff x="3517900" y="3237243"/>
            <a:chExt cx="203200" cy="58419"/>
          </a:xfrm>
        </p:grpSpPr>
        <p:sp>
          <p:nvSpPr>
            <p:cNvPr id="10" name="object 10"/>
            <p:cNvSpPr/>
            <p:nvPr/>
          </p:nvSpPr>
          <p:spPr>
            <a:xfrm>
              <a:off x="3606800" y="3253739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7900" y="3247389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49"/>
                  </a:lnTo>
                  <a:lnTo>
                    <a:pt x="25400" y="38099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099"/>
                  </a:lnTo>
                  <a:lnTo>
                    <a:pt x="203200" y="19049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4100" y="3241039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399"/>
                  </a:moveTo>
                  <a:lnTo>
                    <a:pt x="50800" y="25399"/>
                  </a:lnTo>
                </a:path>
                <a:path w="50800" h="50800">
                  <a:moveTo>
                    <a:pt x="0" y="38099"/>
                  </a:moveTo>
                  <a:lnTo>
                    <a:pt x="38100" y="38099"/>
                  </a:lnTo>
                </a:path>
                <a:path w="50800" h="50800">
                  <a:moveTo>
                    <a:pt x="12700" y="50799"/>
                  </a:moveTo>
                  <a:lnTo>
                    <a:pt x="50800" y="50799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792854" y="3237243"/>
            <a:ext cx="203200" cy="58419"/>
            <a:chOff x="3792854" y="3237243"/>
            <a:chExt cx="203200" cy="58419"/>
          </a:xfrm>
        </p:grpSpPr>
        <p:sp>
          <p:nvSpPr>
            <p:cNvPr id="14" name="object 14"/>
            <p:cNvSpPr/>
            <p:nvPr/>
          </p:nvSpPr>
          <p:spPr>
            <a:xfrm>
              <a:off x="3869054" y="3241039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699"/>
                  </a:moveTo>
                  <a:lnTo>
                    <a:pt x="50800" y="12699"/>
                  </a:lnTo>
                </a:path>
                <a:path w="50800" h="25400">
                  <a:moveTo>
                    <a:pt x="12700" y="25399"/>
                  </a:moveTo>
                  <a:lnTo>
                    <a:pt x="50800" y="25399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92854" y="3247389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49"/>
                  </a:lnTo>
                  <a:lnTo>
                    <a:pt x="25400" y="38099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099"/>
                  </a:lnTo>
                  <a:lnTo>
                    <a:pt x="203200" y="19049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69054" y="3279139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4145279" y="324103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699"/>
                </a:moveTo>
                <a:lnTo>
                  <a:pt x="50800" y="12699"/>
                </a:lnTo>
              </a:path>
              <a:path w="50800" h="50800">
                <a:moveTo>
                  <a:pt x="12700" y="25399"/>
                </a:moveTo>
                <a:lnTo>
                  <a:pt x="50800" y="25399"/>
                </a:lnTo>
              </a:path>
              <a:path w="50800" h="50800">
                <a:moveTo>
                  <a:pt x="0" y="38099"/>
                </a:moveTo>
                <a:lnTo>
                  <a:pt x="38100" y="38099"/>
                </a:lnTo>
              </a:path>
              <a:path w="50800" h="50800">
                <a:moveTo>
                  <a:pt x="12700" y="50799"/>
                </a:moveTo>
                <a:lnTo>
                  <a:pt x="50800" y="50799"/>
                </a:lnTo>
              </a:path>
            </a:pathLst>
          </a:custGeom>
          <a:ln w="7592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326264" y="3238509"/>
            <a:ext cx="238760" cy="57150"/>
            <a:chOff x="4326264" y="3238509"/>
            <a:chExt cx="238760" cy="57150"/>
          </a:xfrm>
        </p:grpSpPr>
        <p:sp>
          <p:nvSpPr>
            <p:cNvPr id="19" name="object 19"/>
            <p:cNvSpPr/>
            <p:nvPr/>
          </p:nvSpPr>
          <p:spPr>
            <a:xfrm>
              <a:off x="4451350" y="3271519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23410" y="324484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479" y="15240"/>
                  </a:moveTo>
                  <a:lnTo>
                    <a:pt x="30479" y="6350"/>
                  </a:lnTo>
                  <a:lnTo>
                    <a:pt x="23494" y="0"/>
                  </a:lnTo>
                  <a:lnTo>
                    <a:pt x="15239" y="0"/>
                  </a:lnTo>
                  <a:lnTo>
                    <a:pt x="6985" y="0"/>
                  </a:lnTo>
                  <a:lnTo>
                    <a:pt x="0" y="6350"/>
                  </a:lnTo>
                  <a:lnTo>
                    <a:pt x="0" y="15240"/>
                  </a:lnTo>
                  <a:lnTo>
                    <a:pt x="0" y="23495"/>
                  </a:lnTo>
                  <a:lnTo>
                    <a:pt x="6985" y="30480"/>
                  </a:lnTo>
                  <a:lnTo>
                    <a:pt x="15239" y="30480"/>
                  </a:lnTo>
                  <a:lnTo>
                    <a:pt x="23494" y="30480"/>
                  </a:lnTo>
                  <a:lnTo>
                    <a:pt x="30479" y="23495"/>
                  </a:lnTo>
                  <a:lnTo>
                    <a:pt x="30479" y="15240"/>
                  </a:lnTo>
                  <a:close/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28795" y="3241039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39" y="50799"/>
                  </a:moveTo>
                  <a:lnTo>
                    <a:pt x="50164" y="48894"/>
                  </a:lnTo>
                  <a:lnTo>
                    <a:pt x="58419" y="43814"/>
                  </a:lnTo>
                  <a:lnTo>
                    <a:pt x="63500" y="35559"/>
                  </a:lnTo>
                  <a:lnTo>
                    <a:pt x="66039" y="25399"/>
                  </a:lnTo>
                  <a:lnTo>
                    <a:pt x="63500" y="15874"/>
                  </a:lnTo>
                  <a:lnTo>
                    <a:pt x="58419" y="7619"/>
                  </a:lnTo>
                  <a:lnTo>
                    <a:pt x="50164" y="2539"/>
                  </a:lnTo>
                  <a:lnTo>
                    <a:pt x="40639" y="0"/>
                  </a:lnTo>
                  <a:lnTo>
                    <a:pt x="30479" y="2539"/>
                  </a:lnTo>
                  <a:lnTo>
                    <a:pt x="22225" y="7619"/>
                  </a:lnTo>
                  <a:lnTo>
                    <a:pt x="17144" y="15874"/>
                  </a:lnTo>
                  <a:lnTo>
                    <a:pt x="15239" y="25399"/>
                  </a:lnTo>
                </a:path>
                <a:path w="233679" h="50800">
                  <a:moveTo>
                    <a:pt x="30479" y="17779"/>
                  </a:moveTo>
                  <a:lnTo>
                    <a:pt x="15239" y="30479"/>
                  </a:lnTo>
                  <a:lnTo>
                    <a:pt x="0" y="17779"/>
                  </a:lnTo>
                </a:path>
                <a:path w="233679" h="50800">
                  <a:moveTo>
                    <a:pt x="193039" y="50799"/>
                  </a:moveTo>
                  <a:lnTo>
                    <a:pt x="182879" y="48894"/>
                  </a:lnTo>
                  <a:lnTo>
                    <a:pt x="174625" y="43814"/>
                  </a:lnTo>
                  <a:lnTo>
                    <a:pt x="169544" y="35559"/>
                  </a:lnTo>
                  <a:lnTo>
                    <a:pt x="167639" y="25399"/>
                  </a:lnTo>
                  <a:lnTo>
                    <a:pt x="169544" y="15874"/>
                  </a:lnTo>
                  <a:lnTo>
                    <a:pt x="174625" y="7619"/>
                  </a:lnTo>
                  <a:lnTo>
                    <a:pt x="182879" y="2539"/>
                  </a:lnTo>
                  <a:lnTo>
                    <a:pt x="193039" y="0"/>
                  </a:lnTo>
                  <a:lnTo>
                    <a:pt x="202564" y="2539"/>
                  </a:lnTo>
                  <a:lnTo>
                    <a:pt x="210819" y="7619"/>
                  </a:lnTo>
                  <a:lnTo>
                    <a:pt x="215900" y="15874"/>
                  </a:lnTo>
                  <a:lnTo>
                    <a:pt x="218439" y="25399"/>
                  </a:lnTo>
                </a:path>
                <a:path w="233679" h="50800">
                  <a:moveTo>
                    <a:pt x="233679" y="17779"/>
                  </a:moveTo>
                  <a:lnTo>
                    <a:pt x="218439" y="30479"/>
                  </a:lnTo>
                  <a:lnTo>
                    <a:pt x="203200" y="17779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670" y="765809"/>
            <a:ext cx="64770" cy="64769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670" y="975359"/>
            <a:ext cx="64770" cy="64769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0670" y="1356740"/>
            <a:ext cx="64770" cy="64769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0670" y="1717801"/>
            <a:ext cx="64770" cy="64769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9905" y="1868804"/>
            <a:ext cx="114300" cy="114300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9905" y="2324100"/>
            <a:ext cx="114300" cy="114300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09905" y="2779394"/>
            <a:ext cx="114300" cy="114300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-25400" y="319785"/>
            <a:ext cx="4582795" cy="2592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ts val="1175"/>
              </a:lnSpc>
              <a:spcBef>
                <a:spcPts val="105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25400">
              <a:lnSpc>
                <a:spcPts val="1415"/>
              </a:lnSpc>
            </a:pP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440055">
              <a:lnSpc>
                <a:spcPct val="100000"/>
              </a:lnSpc>
              <a:spcBef>
                <a:spcPts val="250"/>
              </a:spcBef>
            </a:pPr>
            <a:r>
              <a:rPr sz="1100" spc="-35" dirty="0">
                <a:latin typeface="Microsoft Sans Serif"/>
                <a:cs typeface="Microsoft Sans Serif"/>
              </a:rPr>
              <a:t>Production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is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the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creation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of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goods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to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satisfy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human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wants.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440055" marR="149225">
              <a:lnSpc>
                <a:spcPct val="102000"/>
              </a:lnSpc>
              <a:spcBef>
                <a:spcPts val="284"/>
              </a:spcBef>
            </a:pPr>
            <a:r>
              <a:rPr sz="1100" spc="-45" dirty="0">
                <a:latin typeface="Microsoft Sans Serif"/>
                <a:cs typeface="Microsoft Sans Serif"/>
              </a:rPr>
              <a:t>The </a:t>
            </a:r>
            <a:r>
              <a:rPr sz="1100" spc="-25" dirty="0">
                <a:latin typeface="Microsoft Sans Serif"/>
                <a:cs typeface="Microsoft Sans Serif"/>
              </a:rPr>
              <a:t>factors </a:t>
            </a:r>
            <a:r>
              <a:rPr sz="1100" spc="-20" dirty="0">
                <a:latin typeface="Microsoft Sans Serif"/>
                <a:cs typeface="Microsoft Sans Serif"/>
              </a:rPr>
              <a:t>of </a:t>
            </a:r>
            <a:r>
              <a:rPr sz="1100" spc="-30" dirty="0">
                <a:latin typeface="Microsoft Sans Serif"/>
                <a:cs typeface="Microsoft Sans Serif"/>
              </a:rPr>
              <a:t>production </a:t>
            </a:r>
            <a:r>
              <a:rPr sz="1100" spc="-20" dirty="0">
                <a:latin typeface="Microsoft Sans Serif"/>
                <a:cs typeface="Microsoft Sans Serif"/>
              </a:rPr>
              <a:t>of </a:t>
            </a:r>
            <a:r>
              <a:rPr sz="1100" spc="-35" dirty="0">
                <a:latin typeface="Microsoft Sans Serif"/>
                <a:cs typeface="Microsoft Sans Serif"/>
              </a:rPr>
              <a:t>any </a:t>
            </a:r>
            <a:r>
              <a:rPr sz="1100" spc="-30" dirty="0">
                <a:latin typeface="Microsoft Sans Serif"/>
                <a:cs typeface="Microsoft Sans Serif"/>
              </a:rPr>
              <a:t>country </a:t>
            </a:r>
            <a:r>
              <a:rPr sz="1100" spc="-20" dirty="0">
                <a:latin typeface="Microsoft Sans Serif"/>
                <a:cs typeface="Microsoft Sans Serif"/>
              </a:rPr>
              <a:t>are </a:t>
            </a:r>
            <a:r>
              <a:rPr sz="1100" spc="-30" dirty="0">
                <a:latin typeface="Microsoft Sans Serif"/>
                <a:cs typeface="Microsoft Sans Serif"/>
              </a:rPr>
              <a:t>resources </a:t>
            </a:r>
            <a:r>
              <a:rPr sz="1100" spc="-35" dirty="0">
                <a:latin typeface="Microsoft Sans Serif"/>
                <a:cs typeface="Microsoft Sans Serif"/>
              </a:rPr>
              <a:t>such as </a:t>
            </a:r>
            <a:r>
              <a:rPr sz="1100" spc="-25" dirty="0">
                <a:latin typeface="Microsoft Sans Serif"/>
                <a:cs typeface="Microsoft Sans Serif"/>
              </a:rPr>
              <a:t>land,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labour,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capital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and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entrepreneur.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440055" marR="243840">
              <a:lnSpc>
                <a:spcPct val="102000"/>
              </a:lnSpc>
              <a:spcBef>
                <a:spcPts val="330"/>
              </a:spcBef>
            </a:pPr>
            <a:r>
              <a:rPr sz="1100" spc="-45" dirty="0">
                <a:latin typeface="Microsoft Sans Serif"/>
                <a:cs typeface="Microsoft Sans Serif"/>
              </a:rPr>
              <a:t>The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quantity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and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quality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of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the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factors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determines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the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volume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and 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quality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5" dirty="0">
                <a:latin typeface="Microsoft Sans Serif"/>
                <a:cs typeface="Microsoft Sans Serif"/>
              </a:rPr>
              <a:t>of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goods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and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services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produced.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440055">
              <a:lnSpc>
                <a:spcPct val="100000"/>
              </a:lnSpc>
              <a:spcBef>
                <a:spcPts val="170"/>
              </a:spcBef>
            </a:pPr>
            <a:r>
              <a:rPr sz="1100" spc="-35" dirty="0">
                <a:latin typeface="Microsoft Sans Serif"/>
                <a:cs typeface="Microsoft Sans Serif"/>
              </a:rPr>
              <a:t>There</a:t>
            </a:r>
            <a:r>
              <a:rPr sz="1100" spc="-1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are </a:t>
            </a:r>
            <a:r>
              <a:rPr sz="1100" spc="-25" dirty="0">
                <a:latin typeface="Microsoft Sans Serif"/>
                <a:cs typeface="Microsoft Sans Serif"/>
              </a:rPr>
              <a:t>three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time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periods </a:t>
            </a:r>
            <a:r>
              <a:rPr sz="1100" spc="-15" dirty="0">
                <a:latin typeface="Microsoft Sans Serif"/>
                <a:cs typeface="Microsoft Sans Serif"/>
              </a:rPr>
              <a:t>in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production,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they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are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717550" marR="233045" indent="-146685">
              <a:lnSpc>
                <a:spcPct val="102299"/>
              </a:lnSpc>
              <a:spcBef>
                <a:spcPts val="145"/>
              </a:spcBef>
            </a:pPr>
            <a:r>
              <a:rPr sz="900" spc="-44" baseline="9259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r>
              <a:rPr sz="900" spc="209" baseline="9259" dirty="0">
                <a:latin typeface="Microsoft Sans Serif"/>
                <a:cs typeface="Microsoft Sans Serif"/>
              </a:rPr>
              <a:t>   </a:t>
            </a:r>
            <a:r>
              <a:rPr sz="1000" dirty="0">
                <a:latin typeface="Microsoft Sans Serif"/>
                <a:cs typeface="Microsoft Sans Serif"/>
              </a:rPr>
              <a:t>Market </a:t>
            </a:r>
            <a:r>
              <a:rPr sz="1000" spc="-5" dirty="0">
                <a:latin typeface="Microsoft Sans Serif"/>
                <a:cs typeface="Microsoft Sans Serif"/>
              </a:rPr>
              <a:t>time period: this time period </a:t>
            </a:r>
            <a:r>
              <a:rPr sz="1000" spc="5" dirty="0">
                <a:latin typeface="Microsoft Sans Serif"/>
                <a:cs typeface="Microsoft Sans Serif"/>
              </a:rPr>
              <a:t>is </a:t>
            </a:r>
            <a:r>
              <a:rPr sz="1000" spc="-5" dirty="0">
                <a:latin typeface="Microsoft Sans Serif"/>
                <a:cs typeface="Microsoft Sans Serif"/>
              </a:rPr>
              <a:t>so short </a:t>
            </a:r>
            <a:r>
              <a:rPr sz="1000" dirty="0">
                <a:latin typeface="Microsoft Sans Serif"/>
                <a:cs typeface="Microsoft Sans Serif"/>
              </a:rPr>
              <a:t>that </a:t>
            </a:r>
            <a:r>
              <a:rPr sz="1000" spc="-5" dirty="0">
                <a:latin typeface="Microsoft Sans Serif"/>
                <a:cs typeface="Microsoft Sans Serif"/>
              </a:rPr>
              <a:t>the supply </a:t>
            </a:r>
            <a:r>
              <a:rPr sz="1000" spc="10" dirty="0">
                <a:latin typeface="Microsoft Sans Serif"/>
                <a:cs typeface="Microsoft Sans Serif"/>
              </a:rPr>
              <a:t>of 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40" dirty="0">
                <a:latin typeface="Microsoft Sans Serif"/>
                <a:cs typeface="Microsoft Sans Serif"/>
              </a:rPr>
              <a:t>goods</a:t>
            </a:r>
            <a:r>
              <a:rPr sz="1000" spc="-10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and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services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is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limited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-15" dirty="0">
                <a:latin typeface="Microsoft Sans Serif"/>
                <a:cs typeface="Microsoft Sans Serif"/>
              </a:rPr>
              <a:t>to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the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quantities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already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in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the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market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717550">
              <a:lnSpc>
                <a:spcPts val="1175"/>
              </a:lnSpc>
            </a:pPr>
            <a:r>
              <a:rPr sz="1000" spc="-25" dirty="0">
                <a:latin typeface="Microsoft Sans Serif"/>
                <a:cs typeface="Microsoft Sans Serif"/>
              </a:rPr>
              <a:t>.All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factors</a:t>
            </a:r>
            <a:r>
              <a:rPr sz="1000" spc="35" dirty="0">
                <a:latin typeface="Microsoft Sans Serif"/>
                <a:cs typeface="Microsoft Sans Serif"/>
              </a:rPr>
              <a:t> </a:t>
            </a:r>
            <a:r>
              <a:rPr sz="1000" spc="-40" dirty="0">
                <a:latin typeface="Microsoft Sans Serif"/>
                <a:cs typeface="Microsoft Sans Serif"/>
              </a:rPr>
              <a:t>of</a:t>
            </a:r>
            <a:r>
              <a:rPr sz="1000" spc="35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production</a:t>
            </a:r>
            <a:r>
              <a:rPr sz="1000" spc="40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are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fixed.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717550" marR="43180" indent="-146685" algn="just">
              <a:lnSpc>
                <a:spcPct val="100000"/>
              </a:lnSpc>
            </a:pPr>
            <a:r>
              <a:rPr sz="900" spc="-44" baseline="9259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r>
              <a:rPr sz="900" spc="142" baseline="9259" dirty="0">
                <a:latin typeface="Microsoft Sans Serif"/>
                <a:cs typeface="Microsoft Sans Serif"/>
              </a:rPr>
              <a:t> </a:t>
            </a:r>
            <a:r>
              <a:rPr sz="900" spc="150" baseline="9259" dirty="0">
                <a:latin typeface="Microsoft Sans Serif"/>
                <a:cs typeface="Microsoft Sans Serif"/>
              </a:rPr>
              <a:t> </a:t>
            </a:r>
            <a:r>
              <a:rPr sz="1000" spc="-45" dirty="0">
                <a:latin typeface="Microsoft Sans Serif"/>
                <a:cs typeface="Microsoft Sans Serif"/>
              </a:rPr>
              <a:t>The </a:t>
            </a:r>
            <a:r>
              <a:rPr sz="1000" spc="-30" dirty="0">
                <a:latin typeface="Microsoft Sans Serif"/>
                <a:cs typeface="Microsoft Sans Serif"/>
              </a:rPr>
              <a:t>short-run time period: </a:t>
            </a:r>
            <a:r>
              <a:rPr sz="1000" spc="-20" dirty="0">
                <a:latin typeface="Microsoft Sans Serif"/>
                <a:cs typeface="Microsoft Sans Serif"/>
              </a:rPr>
              <a:t>is </a:t>
            </a:r>
            <a:r>
              <a:rPr sz="1000" spc="-30" dirty="0">
                <a:latin typeface="Microsoft Sans Serif"/>
                <a:cs typeface="Microsoft Sans Serif"/>
              </a:rPr>
              <a:t>the time </a:t>
            </a:r>
            <a:r>
              <a:rPr sz="1000" spc="-35" dirty="0">
                <a:latin typeface="Microsoft Sans Serif"/>
                <a:cs typeface="Microsoft Sans Serif"/>
              </a:rPr>
              <a:t>period </a:t>
            </a:r>
            <a:r>
              <a:rPr sz="1000" spc="-45" dirty="0">
                <a:latin typeface="Microsoft Sans Serif"/>
                <a:cs typeface="Microsoft Sans Serif"/>
              </a:rPr>
              <a:t>so </a:t>
            </a:r>
            <a:r>
              <a:rPr sz="1000" spc="-30" dirty="0">
                <a:latin typeface="Microsoft Sans Serif"/>
                <a:cs typeface="Microsoft Sans Serif"/>
              </a:rPr>
              <a:t>short </a:t>
            </a:r>
            <a:r>
              <a:rPr sz="1000" spc="-20" dirty="0">
                <a:latin typeface="Microsoft Sans Serif"/>
                <a:cs typeface="Microsoft Sans Serif"/>
              </a:rPr>
              <a:t>that </a:t>
            </a:r>
            <a:r>
              <a:rPr sz="1000" spc="-35" dirty="0">
                <a:latin typeface="Microsoft Sans Serif"/>
                <a:cs typeface="Microsoft Sans Serif"/>
              </a:rPr>
              <a:t>at </a:t>
            </a:r>
            <a:r>
              <a:rPr sz="1000" spc="-25" dirty="0">
                <a:latin typeface="Microsoft Sans Serif"/>
                <a:cs typeface="Microsoft Sans Serif"/>
              </a:rPr>
              <a:t>least </a:t>
            </a:r>
            <a:r>
              <a:rPr sz="1000" spc="-20" dirty="0">
                <a:latin typeface="Microsoft Sans Serif"/>
                <a:cs typeface="Microsoft Sans Serif"/>
              </a:rPr>
              <a:t>one 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input </a:t>
            </a:r>
            <a:r>
              <a:rPr sz="1000" spc="-20" dirty="0">
                <a:latin typeface="Microsoft Sans Serif"/>
                <a:cs typeface="Microsoft Sans Serif"/>
              </a:rPr>
              <a:t>is fixed. </a:t>
            </a:r>
            <a:r>
              <a:rPr sz="1000" spc="-30" dirty="0">
                <a:latin typeface="Microsoft Sans Serif"/>
                <a:cs typeface="Microsoft Sans Serif"/>
              </a:rPr>
              <a:t>Output can only </a:t>
            </a:r>
            <a:r>
              <a:rPr sz="1000" spc="-35" dirty="0">
                <a:latin typeface="Microsoft Sans Serif"/>
                <a:cs typeface="Microsoft Sans Serif"/>
              </a:rPr>
              <a:t>be </a:t>
            </a:r>
            <a:r>
              <a:rPr sz="1000" spc="-30" dirty="0">
                <a:latin typeface="Microsoft Sans Serif"/>
                <a:cs typeface="Microsoft Sans Serif"/>
              </a:rPr>
              <a:t>increase </a:t>
            </a:r>
            <a:r>
              <a:rPr sz="1000" spc="-35" dirty="0">
                <a:latin typeface="Microsoft Sans Serif"/>
                <a:cs typeface="Microsoft Sans Serif"/>
              </a:rPr>
              <a:t>by employing more </a:t>
            </a:r>
            <a:r>
              <a:rPr sz="1000" spc="-20" dirty="0">
                <a:latin typeface="Microsoft Sans Serif"/>
                <a:cs typeface="Microsoft Sans Serif"/>
              </a:rPr>
              <a:t>variable </a:t>
            </a:r>
            <a:r>
              <a:rPr sz="1000" spc="-1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inputs.</a:t>
            </a:r>
            <a:r>
              <a:rPr sz="1000" spc="9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Fixed </a:t>
            </a:r>
            <a:r>
              <a:rPr sz="1000" dirty="0">
                <a:latin typeface="Microsoft Sans Serif"/>
                <a:cs typeface="Microsoft Sans Serif"/>
              </a:rPr>
              <a:t>factors </a:t>
            </a:r>
            <a:r>
              <a:rPr sz="1000" spc="-5" dirty="0">
                <a:latin typeface="Microsoft Sans Serif"/>
                <a:cs typeface="Microsoft Sans Serif"/>
              </a:rPr>
              <a:t>can also </a:t>
            </a:r>
            <a:r>
              <a:rPr sz="1000" spc="-10" dirty="0">
                <a:latin typeface="Microsoft Sans Serif"/>
                <a:cs typeface="Microsoft Sans Serif"/>
              </a:rPr>
              <a:t>be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used </a:t>
            </a:r>
            <a:r>
              <a:rPr sz="1000" dirty="0">
                <a:latin typeface="Microsoft Sans Serif"/>
                <a:cs typeface="Microsoft Sans Serif"/>
              </a:rPr>
              <a:t>intensively. </a:t>
            </a:r>
            <a:endParaRPr sz="1000">
              <a:latin typeface="Microsoft Sans Serif"/>
              <a:cs typeface="Microsoft Sans Serif"/>
            </a:endParaRPr>
          </a:p>
          <a:p>
            <a:pPr marL="570865" algn="just">
              <a:lnSpc>
                <a:spcPts val="1180"/>
              </a:lnSpc>
            </a:pPr>
            <a:r>
              <a:rPr sz="900" spc="-44" baseline="9259" dirty="0">
                <a:solidFill>
                  <a:srgbClr val="FFFFFF"/>
                </a:solidFill>
                <a:latin typeface="Microsoft Sans Serif"/>
                <a:cs typeface="Microsoft Sans Serif"/>
              </a:rPr>
              <a:t>3</a:t>
            </a:r>
            <a:r>
              <a:rPr sz="900" spc="179" baseline="9259" dirty="0">
                <a:latin typeface="Microsoft Sans Serif"/>
                <a:cs typeface="Microsoft Sans Serif"/>
              </a:rPr>
              <a:t>   </a:t>
            </a:r>
            <a:r>
              <a:rPr sz="1000" spc="-45" dirty="0">
                <a:latin typeface="Microsoft Sans Serif"/>
                <a:cs typeface="Microsoft Sans Serif"/>
              </a:rPr>
              <a:t>The</a:t>
            </a:r>
            <a:r>
              <a:rPr sz="1000" spc="50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long-run</a:t>
            </a:r>
            <a:r>
              <a:rPr sz="1000" spc="25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time</a:t>
            </a:r>
            <a:r>
              <a:rPr sz="1000" spc="50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period:</a:t>
            </a:r>
            <a:r>
              <a:rPr sz="1000" spc="125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In</a:t>
            </a:r>
            <a:r>
              <a:rPr sz="1000" spc="25" dirty="0">
                <a:latin typeface="Microsoft Sans Serif"/>
                <a:cs typeface="Microsoft Sans Serif"/>
              </a:rPr>
              <a:t> </a:t>
            </a:r>
            <a:r>
              <a:rPr sz="1000" spc="-15" dirty="0">
                <a:latin typeface="Microsoft Sans Serif"/>
                <a:cs typeface="Microsoft Sans Serif"/>
              </a:rPr>
              <a:t>this</a:t>
            </a:r>
            <a:r>
              <a:rPr sz="1000" spc="25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time</a:t>
            </a:r>
            <a:r>
              <a:rPr sz="1000" spc="45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period,</a:t>
            </a:r>
            <a:r>
              <a:rPr sz="1000" spc="50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all</a:t>
            </a:r>
            <a:r>
              <a:rPr sz="1000" spc="25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inputs</a:t>
            </a:r>
            <a:r>
              <a:rPr sz="1000" spc="45" dirty="0">
                <a:latin typeface="Microsoft Sans Serif"/>
                <a:cs typeface="Microsoft Sans Serif"/>
              </a:rPr>
              <a:t> </a:t>
            </a:r>
            <a:r>
              <a:rPr sz="1000" spc="-40" dirty="0">
                <a:latin typeface="Microsoft Sans Serif"/>
                <a:cs typeface="Microsoft Sans Serif"/>
              </a:rPr>
              <a:t>are</a:t>
            </a:r>
            <a:r>
              <a:rPr sz="1000" spc="50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variable.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-12700" y="2886500"/>
            <a:ext cx="64769" cy="33909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ts val="1175"/>
              </a:lnSpc>
              <a:spcBef>
                <a:spcPts val="30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355"/>
              </a:lnSpc>
            </a:pPr>
            <a:r>
              <a:rPr sz="1150" dirty="0">
                <a:latin typeface="Microsoft Sans Serif"/>
                <a:cs typeface="Microsoft Sans Serif"/>
              </a:rPr>
              <a:t> 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043553" y="3346357"/>
            <a:ext cx="45720" cy="1117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534915" y="3346357"/>
            <a:ext cx="45720" cy="1117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-12700" y="3396745"/>
            <a:ext cx="41275" cy="914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450" dirty="0">
                <a:latin typeface="Microsoft Sans Serif"/>
                <a:cs typeface="Microsoft Sans Serif"/>
              </a:rPr>
              <a:t> </a:t>
            </a:r>
            <a:endParaRPr sz="4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" y="63449"/>
            <a:ext cx="2678430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Production</a:t>
            </a:r>
            <a:r>
              <a:rPr spc="25" dirty="0"/>
              <a:t> </a:t>
            </a:r>
            <a:r>
              <a:rPr spc="-40" dirty="0"/>
              <a:t>analysis</a:t>
            </a:r>
            <a:r>
              <a:rPr spc="40" dirty="0"/>
              <a:t> </a:t>
            </a:r>
            <a:r>
              <a:rPr spc="-50" dirty="0"/>
              <a:t>in</a:t>
            </a:r>
            <a:r>
              <a:rPr spc="35" dirty="0"/>
              <a:t> </a:t>
            </a:r>
            <a:r>
              <a:rPr spc="-50" dirty="0"/>
              <a:t>the</a:t>
            </a:r>
            <a:r>
              <a:rPr spc="25" dirty="0"/>
              <a:t> </a:t>
            </a:r>
            <a:r>
              <a:rPr spc="-45" dirty="0"/>
              <a:t>short</a:t>
            </a:r>
            <a:r>
              <a:rPr spc="40" dirty="0"/>
              <a:t> </a:t>
            </a:r>
            <a:r>
              <a:rPr spc="-55" dirty="0"/>
              <a:t>run</a:t>
            </a:r>
          </a:p>
        </p:txBody>
      </p:sp>
      <p:sp>
        <p:nvSpPr>
          <p:cNvPr id="3" name="object 3"/>
          <p:cNvSpPr/>
          <p:nvPr/>
        </p:nvSpPr>
        <p:spPr>
          <a:xfrm>
            <a:off x="2967354" y="324611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6729" y="324992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480"/>
                </a:moveTo>
                <a:lnTo>
                  <a:pt x="43180" y="30480"/>
                </a:lnTo>
                <a:lnTo>
                  <a:pt x="43180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ln w="5060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45154" y="324611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242310" y="3237239"/>
            <a:ext cx="203200" cy="55880"/>
            <a:chOff x="3242310" y="3237239"/>
            <a:chExt cx="203200" cy="55880"/>
          </a:xfrm>
        </p:grpSpPr>
        <p:sp>
          <p:nvSpPr>
            <p:cNvPr id="7" name="object 7"/>
            <p:cNvSpPr/>
            <p:nvPr/>
          </p:nvSpPr>
          <p:spPr>
            <a:xfrm>
              <a:off x="3305175" y="3239769"/>
              <a:ext cx="63500" cy="50800"/>
            </a:xfrm>
            <a:custGeom>
              <a:avLst/>
              <a:gdLst/>
              <a:ahLst/>
              <a:cxnLst/>
              <a:rect l="l" t="t" r="r" b="b"/>
              <a:pathLst>
                <a:path w="63500" h="50800">
                  <a:moveTo>
                    <a:pt x="0" y="50800"/>
                  </a:moveTo>
                  <a:lnTo>
                    <a:pt x="43179" y="50800"/>
                  </a:lnTo>
                  <a:lnTo>
                    <a:pt x="43179" y="20320"/>
                  </a:lnTo>
                  <a:lnTo>
                    <a:pt x="0" y="20320"/>
                  </a:lnTo>
                  <a:lnTo>
                    <a:pt x="0" y="50800"/>
                  </a:lnTo>
                  <a:close/>
                </a:path>
                <a:path w="63500" h="50800">
                  <a:moveTo>
                    <a:pt x="10160" y="20320"/>
                  </a:moveTo>
                  <a:lnTo>
                    <a:pt x="10160" y="10160"/>
                  </a:lnTo>
                  <a:lnTo>
                    <a:pt x="53339" y="10160"/>
                  </a:lnTo>
                  <a:lnTo>
                    <a:pt x="53339" y="40640"/>
                  </a:lnTo>
                  <a:lnTo>
                    <a:pt x="43179" y="40640"/>
                  </a:lnTo>
                </a:path>
                <a:path w="63500" h="50800">
                  <a:moveTo>
                    <a:pt x="20320" y="10160"/>
                  </a:moveTo>
                  <a:lnTo>
                    <a:pt x="20320" y="0"/>
                  </a:lnTo>
                  <a:lnTo>
                    <a:pt x="63500" y="0"/>
                  </a:lnTo>
                  <a:lnTo>
                    <a:pt x="63500" y="30480"/>
                  </a:lnTo>
                  <a:lnTo>
                    <a:pt x="53339" y="30480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42310" y="3246119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517900" y="3235973"/>
            <a:ext cx="203200" cy="58419"/>
            <a:chOff x="3517900" y="3235973"/>
            <a:chExt cx="203200" cy="58419"/>
          </a:xfrm>
        </p:grpSpPr>
        <p:sp>
          <p:nvSpPr>
            <p:cNvPr id="10" name="object 10"/>
            <p:cNvSpPr/>
            <p:nvPr/>
          </p:nvSpPr>
          <p:spPr>
            <a:xfrm>
              <a:off x="3606800" y="3252469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7900" y="3246119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4100" y="3239769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792854" y="3235973"/>
            <a:ext cx="203200" cy="58419"/>
            <a:chOff x="3792854" y="3235973"/>
            <a:chExt cx="203200" cy="58419"/>
          </a:xfrm>
        </p:grpSpPr>
        <p:sp>
          <p:nvSpPr>
            <p:cNvPr id="14" name="object 14"/>
            <p:cNvSpPr/>
            <p:nvPr/>
          </p:nvSpPr>
          <p:spPr>
            <a:xfrm>
              <a:off x="3869054" y="3239769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92854" y="3246119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69054" y="3277869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4145279" y="323976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2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326264" y="3237239"/>
            <a:ext cx="238760" cy="57150"/>
            <a:chOff x="4326264" y="3237239"/>
            <a:chExt cx="238760" cy="57150"/>
          </a:xfrm>
        </p:grpSpPr>
        <p:sp>
          <p:nvSpPr>
            <p:cNvPr id="19" name="object 19"/>
            <p:cNvSpPr/>
            <p:nvPr/>
          </p:nvSpPr>
          <p:spPr>
            <a:xfrm>
              <a:off x="4451350" y="3270249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19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23410" y="324357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479" y="15239"/>
                  </a:moveTo>
                  <a:lnTo>
                    <a:pt x="30479" y="6985"/>
                  </a:lnTo>
                  <a:lnTo>
                    <a:pt x="23494" y="0"/>
                  </a:lnTo>
                  <a:lnTo>
                    <a:pt x="15239" y="0"/>
                  </a:lnTo>
                  <a:lnTo>
                    <a:pt x="6985" y="0"/>
                  </a:lnTo>
                  <a:lnTo>
                    <a:pt x="0" y="6985"/>
                  </a:lnTo>
                  <a:lnTo>
                    <a:pt x="0" y="15239"/>
                  </a:lnTo>
                  <a:lnTo>
                    <a:pt x="0" y="23494"/>
                  </a:lnTo>
                  <a:lnTo>
                    <a:pt x="6985" y="30480"/>
                  </a:lnTo>
                  <a:lnTo>
                    <a:pt x="15239" y="30480"/>
                  </a:lnTo>
                  <a:lnTo>
                    <a:pt x="23494" y="30480"/>
                  </a:lnTo>
                  <a:lnTo>
                    <a:pt x="30479" y="23494"/>
                  </a:lnTo>
                  <a:lnTo>
                    <a:pt x="30479" y="15239"/>
                  </a:lnTo>
                  <a:close/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28795" y="3239769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39" y="50800"/>
                  </a:moveTo>
                  <a:lnTo>
                    <a:pt x="50164" y="48895"/>
                  </a:lnTo>
                  <a:lnTo>
                    <a:pt x="58419" y="43180"/>
                  </a:lnTo>
                  <a:lnTo>
                    <a:pt x="63500" y="35560"/>
                  </a:lnTo>
                  <a:lnTo>
                    <a:pt x="66039" y="25400"/>
                  </a:lnTo>
                  <a:lnTo>
                    <a:pt x="63500" y="15875"/>
                  </a:lnTo>
                  <a:lnTo>
                    <a:pt x="58419" y="7620"/>
                  </a:lnTo>
                  <a:lnTo>
                    <a:pt x="50164" y="1905"/>
                  </a:lnTo>
                  <a:lnTo>
                    <a:pt x="40639" y="0"/>
                  </a:lnTo>
                  <a:lnTo>
                    <a:pt x="30479" y="1905"/>
                  </a:lnTo>
                  <a:lnTo>
                    <a:pt x="22225" y="7620"/>
                  </a:lnTo>
                  <a:lnTo>
                    <a:pt x="17144" y="15875"/>
                  </a:lnTo>
                  <a:lnTo>
                    <a:pt x="15239" y="25400"/>
                  </a:lnTo>
                </a:path>
                <a:path w="233679" h="50800">
                  <a:moveTo>
                    <a:pt x="30479" y="17780"/>
                  </a:moveTo>
                  <a:lnTo>
                    <a:pt x="15239" y="30480"/>
                  </a:lnTo>
                  <a:lnTo>
                    <a:pt x="0" y="17780"/>
                  </a:lnTo>
                </a:path>
                <a:path w="233679" h="50800">
                  <a:moveTo>
                    <a:pt x="193039" y="50800"/>
                  </a:moveTo>
                  <a:lnTo>
                    <a:pt x="182879" y="48895"/>
                  </a:lnTo>
                  <a:lnTo>
                    <a:pt x="174625" y="43180"/>
                  </a:lnTo>
                  <a:lnTo>
                    <a:pt x="169544" y="35560"/>
                  </a:lnTo>
                  <a:lnTo>
                    <a:pt x="167639" y="25400"/>
                  </a:lnTo>
                  <a:lnTo>
                    <a:pt x="169544" y="15875"/>
                  </a:lnTo>
                  <a:lnTo>
                    <a:pt x="174625" y="7620"/>
                  </a:lnTo>
                  <a:lnTo>
                    <a:pt x="182879" y="1905"/>
                  </a:lnTo>
                  <a:lnTo>
                    <a:pt x="193039" y="0"/>
                  </a:lnTo>
                  <a:lnTo>
                    <a:pt x="202564" y="1905"/>
                  </a:lnTo>
                  <a:lnTo>
                    <a:pt x="210819" y="7620"/>
                  </a:lnTo>
                  <a:lnTo>
                    <a:pt x="215900" y="15875"/>
                  </a:lnTo>
                  <a:lnTo>
                    <a:pt x="218439" y="25400"/>
                  </a:lnTo>
                </a:path>
                <a:path w="233679" h="50800">
                  <a:moveTo>
                    <a:pt x="233679" y="17780"/>
                  </a:moveTo>
                  <a:lnTo>
                    <a:pt x="218439" y="30480"/>
                  </a:lnTo>
                  <a:lnTo>
                    <a:pt x="203200" y="17780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670" y="733297"/>
            <a:ext cx="64770" cy="64769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670" y="1286001"/>
            <a:ext cx="64770" cy="64769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670" y="1667255"/>
            <a:ext cx="64770" cy="64769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0670" y="2372258"/>
            <a:ext cx="64770" cy="64769"/>
          </a:xfrm>
          <a:prstGeom prst="rect">
            <a:avLst/>
          </a:prstGeom>
        </p:spPr>
      </p:pic>
      <p:grpSp>
        <p:nvGrpSpPr>
          <p:cNvPr id="26" name="object 26"/>
          <p:cNvGrpSpPr/>
          <p:nvPr/>
        </p:nvGrpSpPr>
        <p:grpSpPr>
          <a:xfrm>
            <a:off x="509905" y="2522854"/>
            <a:ext cx="114300" cy="418465"/>
            <a:chOff x="509905" y="2522854"/>
            <a:chExt cx="114300" cy="418465"/>
          </a:xfrm>
        </p:grpSpPr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9905" y="2522854"/>
              <a:ext cx="114300" cy="1143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9905" y="2675254"/>
              <a:ext cx="114300" cy="11430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9905" y="2827019"/>
              <a:ext cx="114300" cy="114300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-25400" y="319785"/>
            <a:ext cx="4491355" cy="2641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ts val="1165"/>
              </a:lnSpc>
              <a:spcBef>
                <a:spcPts val="105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25400">
              <a:lnSpc>
                <a:spcPts val="1165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440055" marR="43180">
              <a:lnSpc>
                <a:spcPct val="102000"/>
              </a:lnSpc>
              <a:spcBef>
                <a:spcPts val="210"/>
              </a:spcBef>
            </a:pPr>
            <a:r>
              <a:rPr sz="1100" spc="-35" dirty="0">
                <a:latin typeface="Microsoft Sans Serif"/>
                <a:cs typeface="Microsoft Sans Serif"/>
              </a:rPr>
              <a:t>Fixed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input: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these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are </a:t>
            </a:r>
            <a:r>
              <a:rPr sz="1100" spc="-25" dirty="0">
                <a:latin typeface="Microsoft Sans Serif"/>
                <a:cs typeface="Microsoft Sans Serif"/>
              </a:rPr>
              <a:t>inputs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whose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quantity</a:t>
            </a:r>
            <a:r>
              <a:rPr sz="1100" spc="-30" dirty="0">
                <a:latin typeface="Microsoft Sans Serif"/>
                <a:cs typeface="Microsoft Sans Serif"/>
              </a:rPr>
              <a:t> cannot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be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changed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in 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the short-run. Examples </a:t>
            </a:r>
            <a:r>
              <a:rPr sz="1100" spc="-30" dirty="0">
                <a:latin typeface="Microsoft Sans Serif"/>
                <a:cs typeface="Microsoft Sans Serif"/>
              </a:rPr>
              <a:t>are machinery equipments, </a:t>
            </a:r>
            <a:r>
              <a:rPr sz="1100" spc="-25" dirty="0">
                <a:latin typeface="Microsoft Sans Serif"/>
                <a:cs typeface="Microsoft Sans Serif"/>
              </a:rPr>
              <a:t>factory building,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management,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etc.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440055" marR="146685">
              <a:lnSpc>
                <a:spcPct val="102000"/>
              </a:lnSpc>
              <a:spcBef>
                <a:spcPts val="310"/>
              </a:spcBef>
            </a:pPr>
            <a:r>
              <a:rPr sz="1100" spc="-30" dirty="0">
                <a:latin typeface="Microsoft Sans Serif"/>
                <a:cs typeface="Microsoft Sans Serif"/>
              </a:rPr>
              <a:t>Variable </a:t>
            </a:r>
            <a:r>
              <a:rPr sz="1100" spc="-25" dirty="0">
                <a:latin typeface="Microsoft Sans Serif"/>
                <a:cs typeface="Microsoft Sans Serif"/>
              </a:rPr>
              <a:t>input:</a:t>
            </a:r>
            <a:r>
              <a:rPr sz="1100" spc="-2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these </a:t>
            </a:r>
            <a:r>
              <a:rPr sz="1100" spc="-20" dirty="0">
                <a:latin typeface="Microsoft Sans Serif"/>
                <a:cs typeface="Microsoft Sans Serif"/>
              </a:rPr>
              <a:t>are </a:t>
            </a:r>
            <a:r>
              <a:rPr sz="1100" spc="-25" dirty="0">
                <a:latin typeface="Microsoft Sans Serif"/>
                <a:cs typeface="Microsoft Sans Serif"/>
              </a:rPr>
              <a:t>inputs </a:t>
            </a:r>
            <a:r>
              <a:rPr sz="1100" spc="-35" dirty="0">
                <a:latin typeface="Microsoft Sans Serif"/>
                <a:cs typeface="Microsoft Sans Serif"/>
              </a:rPr>
              <a:t>whose </a:t>
            </a:r>
            <a:r>
              <a:rPr sz="1100" spc="-25" dirty="0">
                <a:latin typeface="Microsoft Sans Serif"/>
                <a:cs typeface="Microsoft Sans Serif"/>
              </a:rPr>
              <a:t>quantity </a:t>
            </a:r>
            <a:r>
              <a:rPr sz="1100" spc="-20" dirty="0">
                <a:latin typeface="Microsoft Sans Serif"/>
                <a:cs typeface="Microsoft Sans Serif"/>
              </a:rPr>
              <a:t>varies </a:t>
            </a:r>
            <a:r>
              <a:rPr sz="1100" spc="-25" dirty="0">
                <a:latin typeface="Microsoft Sans Serif"/>
                <a:cs typeface="Microsoft Sans Serif"/>
              </a:rPr>
              <a:t>with </a:t>
            </a:r>
            <a:r>
              <a:rPr sz="1100" spc="-30" dirty="0">
                <a:latin typeface="Microsoft Sans Serif"/>
                <a:cs typeface="Microsoft Sans Serif"/>
              </a:rPr>
              <a:t>output.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Examples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are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raw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materials,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labour,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etc.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440055" marR="94615" algn="just">
              <a:lnSpc>
                <a:spcPct val="101899"/>
              </a:lnSpc>
              <a:spcBef>
                <a:spcPts val="335"/>
              </a:spcBef>
            </a:pPr>
            <a:r>
              <a:rPr sz="1100" spc="-35" dirty="0">
                <a:latin typeface="Microsoft Sans Serif"/>
                <a:cs typeface="Microsoft Sans Serif"/>
              </a:rPr>
              <a:t>the law </a:t>
            </a:r>
            <a:r>
              <a:rPr sz="1100" spc="-20" dirty="0">
                <a:latin typeface="Microsoft Sans Serif"/>
                <a:cs typeface="Microsoft Sans Serif"/>
              </a:rPr>
              <a:t>of </a:t>
            </a:r>
            <a:r>
              <a:rPr sz="1100" spc="-30" dirty="0">
                <a:latin typeface="Microsoft Sans Serif"/>
                <a:cs typeface="Microsoft Sans Serif"/>
              </a:rPr>
              <a:t>diminishing marginal returns states </a:t>
            </a:r>
            <a:r>
              <a:rPr sz="1100" spc="-25" dirty="0">
                <a:latin typeface="Microsoft Sans Serif"/>
                <a:cs typeface="Microsoft Sans Serif"/>
              </a:rPr>
              <a:t>that, </a:t>
            </a:r>
            <a:r>
              <a:rPr sz="1100" spc="-15" dirty="0">
                <a:latin typeface="Microsoft Sans Serif"/>
                <a:cs typeface="Microsoft Sans Serif"/>
              </a:rPr>
              <a:t>all </a:t>
            </a:r>
            <a:r>
              <a:rPr sz="1100" spc="-30" dirty="0">
                <a:latin typeface="Microsoft Sans Serif"/>
                <a:cs typeface="Microsoft Sans Serif"/>
              </a:rPr>
              <a:t>things </a:t>
            </a:r>
            <a:r>
              <a:rPr sz="1100" spc="-15" dirty="0">
                <a:latin typeface="Microsoft Sans Serif"/>
                <a:cs typeface="Microsoft Sans Serif"/>
              </a:rPr>
              <a:t>being 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equal, </a:t>
            </a:r>
            <a:r>
              <a:rPr sz="1100" spc="-35" dirty="0">
                <a:latin typeface="Microsoft Sans Serif"/>
                <a:cs typeface="Microsoft Sans Serif"/>
              </a:rPr>
              <a:t>as </a:t>
            </a:r>
            <a:r>
              <a:rPr sz="1100" spc="-30" dirty="0">
                <a:latin typeface="Microsoft Sans Serif"/>
                <a:cs typeface="Microsoft Sans Serif"/>
              </a:rPr>
              <a:t>more </a:t>
            </a:r>
            <a:r>
              <a:rPr sz="1100" spc="-40" dirty="0">
                <a:latin typeface="Microsoft Sans Serif"/>
                <a:cs typeface="Microsoft Sans Serif"/>
              </a:rPr>
              <a:t>and </a:t>
            </a:r>
            <a:r>
              <a:rPr sz="1100" spc="-30" dirty="0">
                <a:latin typeface="Microsoft Sans Serif"/>
                <a:cs typeface="Microsoft Sans Serif"/>
              </a:rPr>
              <a:t>more of variable </a:t>
            </a:r>
            <a:r>
              <a:rPr sz="1100" spc="-25" dirty="0">
                <a:latin typeface="Microsoft Sans Serif"/>
                <a:cs typeface="Microsoft Sans Serif"/>
              </a:rPr>
              <a:t>factor </a:t>
            </a:r>
            <a:r>
              <a:rPr sz="1100" spc="-30" dirty="0">
                <a:latin typeface="Microsoft Sans Serif"/>
                <a:cs typeface="Microsoft Sans Serif"/>
              </a:rPr>
              <a:t>are </a:t>
            </a:r>
            <a:r>
              <a:rPr sz="1100" spc="-35" dirty="0">
                <a:latin typeface="Microsoft Sans Serif"/>
                <a:cs typeface="Microsoft Sans Serif"/>
              </a:rPr>
              <a:t>employed </a:t>
            </a:r>
            <a:r>
              <a:rPr sz="1100" spc="-30" dirty="0">
                <a:latin typeface="Microsoft Sans Serif"/>
                <a:cs typeface="Microsoft Sans Serif"/>
              </a:rPr>
              <a:t>on </a:t>
            </a:r>
            <a:r>
              <a:rPr sz="1100" spc="-40" dirty="0">
                <a:latin typeface="Microsoft Sans Serif"/>
                <a:cs typeface="Microsoft Sans Serif"/>
              </a:rPr>
              <a:t>a </a:t>
            </a:r>
            <a:r>
              <a:rPr sz="1100" spc="-20" dirty="0">
                <a:latin typeface="Microsoft Sans Serif"/>
                <a:cs typeface="Microsoft Sans Serif"/>
              </a:rPr>
              <a:t>fixed </a:t>
            </a:r>
            <a:r>
              <a:rPr sz="1100" spc="-1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input, </a:t>
            </a:r>
            <a:r>
              <a:rPr sz="1100" spc="-25" dirty="0">
                <a:latin typeface="Microsoft Sans Serif"/>
                <a:cs typeface="Microsoft Sans Serif"/>
              </a:rPr>
              <a:t>the </a:t>
            </a:r>
            <a:r>
              <a:rPr sz="1100" spc="-30" dirty="0">
                <a:latin typeface="Microsoft Sans Serif"/>
                <a:cs typeface="Microsoft Sans Serif"/>
              </a:rPr>
              <a:t>addition to the </a:t>
            </a:r>
            <a:r>
              <a:rPr sz="1100" spc="-25" dirty="0">
                <a:latin typeface="Microsoft Sans Serif"/>
                <a:cs typeface="Microsoft Sans Serif"/>
              </a:rPr>
              <a:t>total </a:t>
            </a:r>
            <a:r>
              <a:rPr sz="1100" spc="-30" dirty="0">
                <a:latin typeface="Microsoft Sans Serif"/>
                <a:cs typeface="Microsoft Sans Serif"/>
              </a:rPr>
              <a:t>product </a:t>
            </a:r>
            <a:r>
              <a:rPr sz="1100" spc="-20" dirty="0">
                <a:latin typeface="Microsoft Sans Serif"/>
                <a:cs typeface="Microsoft Sans Serif"/>
              </a:rPr>
              <a:t>initially </a:t>
            </a:r>
            <a:r>
              <a:rPr sz="1100" spc="-30" dirty="0">
                <a:latin typeface="Microsoft Sans Serif"/>
                <a:cs typeface="Microsoft Sans Serif"/>
              </a:rPr>
              <a:t>increased, attains </a:t>
            </a:r>
            <a:r>
              <a:rPr sz="1100" spc="60" dirty="0">
                <a:latin typeface="Microsoft Sans Serif"/>
                <a:cs typeface="Microsoft Sans Serif"/>
              </a:rPr>
              <a:t>a 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maximum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and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thereafter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diminishes.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440055">
              <a:lnSpc>
                <a:spcPct val="100000"/>
              </a:lnSpc>
              <a:spcBef>
                <a:spcPts val="195"/>
              </a:spcBef>
            </a:pPr>
            <a:r>
              <a:rPr sz="1100" spc="-5" dirty="0">
                <a:latin typeface="Microsoft Sans Serif"/>
                <a:cs typeface="Microsoft Sans Serif"/>
              </a:rPr>
              <a:t>Assumptions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570865">
              <a:lnSpc>
                <a:spcPct val="100000"/>
              </a:lnSpc>
              <a:spcBef>
                <a:spcPts val="170"/>
              </a:spcBef>
            </a:pPr>
            <a:r>
              <a:rPr sz="900" spc="-44" baseline="9259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r>
              <a:rPr sz="900" spc="179" baseline="9259" dirty="0">
                <a:latin typeface="Microsoft Sans Serif"/>
                <a:cs typeface="Microsoft Sans Serif"/>
              </a:rPr>
              <a:t>   </a:t>
            </a:r>
            <a:r>
              <a:rPr sz="1000" spc="-35" dirty="0">
                <a:latin typeface="Microsoft Sans Serif"/>
                <a:cs typeface="Microsoft Sans Serif"/>
              </a:rPr>
              <a:t>There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are </a:t>
            </a:r>
            <a:r>
              <a:rPr sz="1000" spc="-25" dirty="0">
                <a:latin typeface="Microsoft Sans Serif"/>
                <a:cs typeface="Microsoft Sans Serif"/>
              </a:rPr>
              <a:t>two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inputs,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i.e.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fixed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and</a:t>
            </a:r>
            <a:r>
              <a:rPr sz="1000" spc="-25" dirty="0">
                <a:latin typeface="Microsoft Sans Serif"/>
                <a:cs typeface="Microsoft Sans Serif"/>
              </a:rPr>
              <a:t> variable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inputs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570865">
              <a:lnSpc>
                <a:spcPct val="100000"/>
              </a:lnSpc>
              <a:spcBef>
                <a:spcPts val="5"/>
              </a:spcBef>
            </a:pPr>
            <a:r>
              <a:rPr sz="900" spc="-44" baseline="9259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r>
              <a:rPr sz="900" spc="179" baseline="9259" dirty="0">
                <a:latin typeface="Microsoft Sans Serif"/>
                <a:cs typeface="Microsoft Sans Serif"/>
              </a:rPr>
              <a:t>   </a:t>
            </a:r>
            <a:r>
              <a:rPr sz="1000" dirty="0">
                <a:latin typeface="Microsoft Sans Serif"/>
                <a:cs typeface="Microsoft Sans Serif"/>
              </a:rPr>
              <a:t>All</a:t>
            </a:r>
            <a:r>
              <a:rPr sz="1000" spc="-6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units</a:t>
            </a:r>
            <a:r>
              <a:rPr sz="1000" spc="-5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of</a:t>
            </a:r>
            <a:r>
              <a:rPr sz="1000" spc="-6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variable</a:t>
            </a:r>
            <a:r>
              <a:rPr sz="1000" spc="-5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inputs</a:t>
            </a:r>
            <a:r>
              <a:rPr sz="1000" spc="-6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are</a:t>
            </a:r>
            <a:r>
              <a:rPr sz="1000" spc="-5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equally</a:t>
            </a:r>
            <a:r>
              <a:rPr sz="1000" spc="-6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efficient.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570865">
              <a:lnSpc>
                <a:spcPct val="100000"/>
              </a:lnSpc>
            </a:pPr>
            <a:r>
              <a:rPr sz="900" spc="-44" baseline="9259" dirty="0">
                <a:solidFill>
                  <a:srgbClr val="FFFFFF"/>
                </a:solidFill>
                <a:latin typeface="Microsoft Sans Serif"/>
                <a:cs typeface="Microsoft Sans Serif"/>
              </a:rPr>
              <a:t>3</a:t>
            </a:r>
            <a:r>
              <a:rPr sz="900" baseline="9259" dirty="0">
                <a:latin typeface="Microsoft Sans Serif"/>
                <a:cs typeface="Microsoft Sans Serif"/>
              </a:rPr>
              <a:t>    </a:t>
            </a:r>
            <a:r>
              <a:rPr sz="900" spc="60" baseline="9259" dirty="0">
                <a:latin typeface="Microsoft Sans Serif"/>
                <a:cs typeface="Microsoft Sans Serif"/>
              </a:rPr>
              <a:t> </a:t>
            </a:r>
            <a:r>
              <a:rPr sz="1000" spc="-40" dirty="0">
                <a:latin typeface="Microsoft Sans Serif"/>
                <a:cs typeface="Microsoft Sans Serif"/>
              </a:rPr>
              <a:t>T</a:t>
            </a:r>
            <a:r>
              <a:rPr sz="1000" spc="-35" dirty="0">
                <a:latin typeface="Microsoft Sans Serif"/>
                <a:cs typeface="Microsoft Sans Serif"/>
              </a:rPr>
              <a:t>he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5" dirty="0">
                <a:latin typeface="Microsoft Sans Serif"/>
                <a:cs typeface="Microsoft Sans Serif"/>
              </a:rPr>
              <a:t>l</a:t>
            </a:r>
            <a:r>
              <a:rPr sz="1000" spc="-35" dirty="0">
                <a:latin typeface="Microsoft Sans Serif"/>
                <a:cs typeface="Microsoft Sans Serif"/>
              </a:rPr>
              <a:t>ev</a:t>
            </a:r>
            <a:r>
              <a:rPr sz="1000" spc="-55" dirty="0">
                <a:latin typeface="Microsoft Sans Serif"/>
                <a:cs typeface="Microsoft Sans Serif"/>
              </a:rPr>
              <a:t>e</a:t>
            </a:r>
            <a:r>
              <a:rPr sz="1000" spc="-15" dirty="0">
                <a:latin typeface="Microsoft Sans Serif"/>
                <a:cs typeface="Microsoft Sans Serif"/>
              </a:rPr>
              <a:t>l</a:t>
            </a:r>
            <a:r>
              <a:rPr sz="1000" spc="20" dirty="0">
                <a:latin typeface="Microsoft Sans Serif"/>
                <a:cs typeface="Microsoft Sans Serif"/>
              </a:rPr>
              <a:t> </a:t>
            </a:r>
            <a:r>
              <a:rPr sz="1000" spc="-60" dirty="0">
                <a:latin typeface="Microsoft Sans Serif"/>
                <a:cs typeface="Microsoft Sans Serif"/>
              </a:rPr>
              <a:t>o</a:t>
            </a:r>
            <a:r>
              <a:rPr sz="1000" spc="-20" dirty="0">
                <a:latin typeface="Microsoft Sans Serif"/>
                <a:cs typeface="Microsoft Sans Serif"/>
              </a:rPr>
              <a:t>f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spc="5" dirty="0">
                <a:latin typeface="Microsoft Sans Serif"/>
                <a:cs typeface="Microsoft Sans Serif"/>
              </a:rPr>
              <a:t>t</a:t>
            </a:r>
            <a:r>
              <a:rPr sz="1000" spc="-35" dirty="0">
                <a:latin typeface="Microsoft Sans Serif"/>
                <a:cs typeface="Microsoft Sans Serif"/>
              </a:rPr>
              <a:t>echn</a:t>
            </a:r>
            <a:r>
              <a:rPr sz="1000" spc="-60" dirty="0">
                <a:latin typeface="Microsoft Sans Serif"/>
                <a:cs typeface="Microsoft Sans Serif"/>
              </a:rPr>
              <a:t>o</a:t>
            </a:r>
            <a:r>
              <a:rPr sz="1000" spc="5" dirty="0">
                <a:latin typeface="Microsoft Sans Serif"/>
                <a:cs typeface="Microsoft Sans Serif"/>
              </a:rPr>
              <a:t>l</a:t>
            </a:r>
            <a:r>
              <a:rPr sz="1000" spc="-35" dirty="0">
                <a:latin typeface="Microsoft Sans Serif"/>
                <a:cs typeface="Microsoft Sans Serif"/>
              </a:rPr>
              <a:t>og</a:t>
            </a:r>
            <a:r>
              <a:rPr sz="1000" spc="-45" dirty="0">
                <a:latin typeface="Microsoft Sans Serif"/>
                <a:cs typeface="Microsoft Sans Serif"/>
              </a:rPr>
              <a:t>y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i</a:t>
            </a:r>
            <a:r>
              <a:rPr sz="1000" spc="-25" dirty="0">
                <a:latin typeface="Microsoft Sans Serif"/>
                <a:cs typeface="Microsoft Sans Serif"/>
              </a:rPr>
              <a:t>s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c</a:t>
            </a:r>
            <a:r>
              <a:rPr sz="1000" spc="-35" dirty="0">
                <a:latin typeface="Microsoft Sans Serif"/>
                <a:cs typeface="Microsoft Sans Serif"/>
              </a:rPr>
              <a:t>on</a:t>
            </a:r>
            <a:r>
              <a:rPr sz="1000" spc="-50" dirty="0">
                <a:latin typeface="Microsoft Sans Serif"/>
                <a:cs typeface="Microsoft Sans Serif"/>
              </a:rPr>
              <a:t>s</a:t>
            </a:r>
            <a:r>
              <a:rPr sz="1000" spc="5" dirty="0">
                <a:latin typeface="Microsoft Sans Serif"/>
                <a:cs typeface="Microsoft Sans Serif"/>
              </a:rPr>
              <a:t>t</a:t>
            </a:r>
            <a:r>
              <a:rPr sz="1000" spc="-35" dirty="0">
                <a:latin typeface="Microsoft Sans Serif"/>
                <a:cs typeface="Microsoft Sans Serif"/>
              </a:rPr>
              <a:t>a</a:t>
            </a:r>
            <a:r>
              <a:rPr sz="1000" spc="-60" dirty="0">
                <a:latin typeface="Microsoft Sans Serif"/>
                <a:cs typeface="Microsoft Sans Serif"/>
              </a:rPr>
              <a:t>n</a:t>
            </a:r>
            <a:r>
              <a:rPr sz="1000" spc="-15" dirty="0">
                <a:latin typeface="Microsoft Sans Serif"/>
                <a:cs typeface="Microsoft Sans Serif"/>
              </a:rPr>
              <a:t>t</a:t>
            </a:r>
            <a:r>
              <a:rPr sz="1000" spc="10" dirty="0">
                <a:latin typeface="Microsoft Sans Serif"/>
                <a:cs typeface="Microsoft Sans Serif"/>
              </a:rPr>
              <a:t>.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-12700" y="2935268"/>
            <a:ext cx="59690" cy="29337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latin typeface="Microsoft Sans Serif"/>
                <a:cs typeface="Microsoft Sans Serif"/>
              </a:rPr>
              <a:t> 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043553" y="3346357"/>
            <a:ext cx="45720" cy="1117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534915" y="3346357"/>
            <a:ext cx="45720" cy="1117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-12700" y="3396745"/>
            <a:ext cx="41275" cy="914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450" dirty="0">
                <a:latin typeface="Microsoft Sans Serif"/>
                <a:cs typeface="Microsoft Sans Serif"/>
              </a:rPr>
              <a:t> </a:t>
            </a:r>
            <a:endParaRPr sz="4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12700" y="2817"/>
            <a:ext cx="3168015" cy="1063625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19380">
              <a:lnSpc>
                <a:spcPct val="100000"/>
              </a:lnSpc>
              <a:spcBef>
                <a:spcPts val="570"/>
              </a:spcBef>
            </a:pP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Diminishing</a:t>
            </a:r>
            <a:r>
              <a:rPr sz="1400" spc="10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Marginal</a:t>
            </a:r>
            <a:r>
              <a:rPr sz="1400" spc="8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Returns</a:t>
            </a:r>
            <a:r>
              <a:rPr sz="1400" spc="10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illustration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ts val="1165"/>
              </a:lnSpc>
              <a:spcBef>
                <a:spcPts val="350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075"/>
              </a:lnSpc>
            </a:pPr>
            <a:r>
              <a:rPr sz="950" dirty="0">
                <a:latin typeface="Microsoft Sans Serif"/>
                <a:cs typeface="Microsoft Sans Serif"/>
              </a:rPr>
              <a:t> </a:t>
            </a:r>
            <a:endParaRPr sz="950">
              <a:latin typeface="Microsoft Sans Serif"/>
              <a:cs typeface="Microsoft Sans Serif"/>
            </a:endParaRPr>
          </a:p>
          <a:p>
            <a:pPr marL="1830070">
              <a:lnSpc>
                <a:spcPts val="1170"/>
              </a:lnSpc>
            </a:pPr>
            <a:r>
              <a:rPr sz="1000" spc="-60" dirty="0">
                <a:solidFill>
                  <a:srgbClr val="3333B1"/>
                </a:solidFill>
                <a:latin typeface="Microsoft Sans Serif"/>
                <a:cs typeface="Microsoft Sans Serif"/>
              </a:rPr>
              <a:t>Figure</a:t>
            </a:r>
            <a:r>
              <a:rPr sz="1000" spc="125" dirty="0">
                <a:solidFill>
                  <a:srgbClr val="3333B1"/>
                </a:solidFill>
                <a:latin typeface="Microsoft Sans Serif"/>
                <a:cs typeface="Microsoft Sans Serif"/>
              </a:rPr>
              <a:t> </a:t>
            </a:r>
            <a:r>
              <a:rPr sz="1000" spc="-60" dirty="0">
                <a:solidFill>
                  <a:srgbClr val="3333B1"/>
                </a:solidFill>
                <a:latin typeface="Microsoft Sans Serif"/>
                <a:cs typeface="Microsoft Sans Serif"/>
              </a:rPr>
              <a:t>17:</a:t>
            </a:r>
            <a:r>
              <a:rPr sz="1000" spc="120" dirty="0">
                <a:solidFill>
                  <a:srgbClr val="3333B1"/>
                </a:solidFill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Returns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67354" y="3232150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6729" y="323595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479"/>
                </a:moveTo>
                <a:lnTo>
                  <a:pt x="43180" y="30479"/>
                </a:lnTo>
                <a:lnTo>
                  <a:pt x="4318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ln w="5060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45154" y="3232150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242310" y="3223269"/>
            <a:ext cx="203200" cy="55880"/>
            <a:chOff x="3242310" y="3223269"/>
            <a:chExt cx="203200" cy="55880"/>
          </a:xfrm>
        </p:grpSpPr>
        <p:sp>
          <p:nvSpPr>
            <p:cNvPr id="7" name="object 7"/>
            <p:cNvSpPr/>
            <p:nvPr/>
          </p:nvSpPr>
          <p:spPr>
            <a:xfrm>
              <a:off x="3305175" y="3225800"/>
              <a:ext cx="63500" cy="50800"/>
            </a:xfrm>
            <a:custGeom>
              <a:avLst/>
              <a:gdLst/>
              <a:ahLst/>
              <a:cxnLst/>
              <a:rect l="l" t="t" r="r" b="b"/>
              <a:pathLst>
                <a:path w="63500" h="50800">
                  <a:moveTo>
                    <a:pt x="0" y="50800"/>
                  </a:moveTo>
                  <a:lnTo>
                    <a:pt x="43179" y="50800"/>
                  </a:lnTo>
                  <a:lnTo>
                    <a:pt x="43179" y="20320"/>
                  </a:lnTo>
                  <a:lnTo>
                    <a:pt x="0" y="20320"/>
                  </a:lnTo>
                  <a:lnTo>
                    <a:pt x="0" y="50800"/>
                  </a:lnTo>
                  <a:close/>
                </a:path>
                <a:path w="63500" h="50800">
                  <a:moveTo>
                    <a:pt x="10160" y="20320"/>
                  </a:moveTo>
                  <a:lnTo>
                    <a:pt x="10160" y="10160"/>
                  </a:lnTo>
                  <a:lnTo>
                    <a:pt x="53339" y="10160"/>
                  </a:lnTo>
                  <a:lnTo>
                    <a:pt x="53339" y="40640"/>
                  </a:lnTo>
                  <a:lnTo>
                    <a:pt x="43179" y="40640"/>
                  </a:lnTo>
                </a:path>
                <a:path w="63500" h="50800">
                  <a:moveTo>
                    <a:pt x="20320" y="10160"/>
                  </a:moveTo>
                  <a:lnTo>
                    <a:pt x="20320" y="0"/>
                  </a:lnTo>
                  <a:lnTo>
                    <a:pt x="63500" y="0"/>
                  </a:lnTo>
                  <a:lnTo>
                    <a:pt x="63500" y="30480"/>
                  </a:lnTo>
                  <a:lnTo>
                    <a:pt x="53339" y="30480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42310" y="3232150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517900" y="3222003"/>
            <a:ext cx="203200" cy="58419"/>
            <a:chOff x="3517900" y="3222003"/>
            <a:chExt cx="203200" cy="58419"/>
          </a:xfrm>
        </p:grpSpPr>
        <p:sp>
          <p:nvSpPr>
            <p:cNvPr id="10" name="object 10"/>
            <p:cNvSpPr/>
            <p:nvPr/>
          </p:nvSpPr>
          <p:spPr>
            <a:xfrm>
              <a:off x="3606800" y="3238499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7900" y="3232149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4100" y="3225799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792854" y="3222003"/>
            <a:ext cx="203200" cy="58419"/>
            <a:chOff x="3792854" y="3222003"/>
            <a:chExt cx="203200" cy="58419"/>
          </a:xfrm>
        </p:grpSpPr>
        <p:sp>
          <p:nvSpPr>
            <p:cNvPr id="14" name="object 14"/>
            <p:cNvSpPr/>
            <p:nvPr/>
          </p:nvSpPr>
          <p:spPr>
            <a:xfrm>
              <a:off x="3869054" y="3225799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92854" y="3232149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69054" y="3263899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4145279" y="3225800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2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326264" y="3223269"/>
            <a:ext cx="238760" cy="57150"/>
            <a:chOff x="4326264" y="3223269"/>
            <a:chExt cx="238760" cy="57150"/>
          </a:xfrm>
        </p:grpSpPr>
        <p:sp>
          <p:nvSpPr>
            <p:cNvPr id="19" name="object 19"/>
            <p:cNvSpPr/>
            <p:nvPr/>
          </p:nvSpPr>
          <p:spPr>
            <a:xfrm>
              <a:off x="4451350" y="3256280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19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23410" y="3229610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479" y="15239"/>
                  </a:moveTo>
                  <a:lnTo>
                    <a:pt x="30479" y="6984"/>
                  </a:lnTo>
                  <a:lnTo>
                    <a:pt x="23494" y="0"/>
                  </a:lnTo>
                  <a:lnTo>
                    <a:pt x="15239" y="0"/>
                  </a:lnTo>
                  <a:lnTo>
                    <a:pt x="6985" y="0"/>
                  </a:lnTo>
                  <a:lnTo>
                    <a:pt x="0" y="6984"/>
                  </a:lnTo>
                  <a:lnTo>
                    <a:pt x="0" y="15239"/>
                  </a:lnTo>
                  <a:lnTo>
                    <a:pt x="0" y="24129"/>
                  </a:lnTo>
                  <a:lnTo>
                    <a:pt x="6985" y="30479"/>
                  </a:lnTo>
                  <a:lnTo>
                    <a:pt x="15239" y="30479"/>
                  </a:lnTo>
                  <a:lnTo>
                    <a:pt x="23494" y="30479"/>
                  </a:lnTo>
                  <a:lnTo>
                    <a:pt x="30479" y="24129"/>
                  </a:lnTo>
                  <a:lnTo>
                    <a:pt x="30479" y="15239"/>
                  </a:lnTo>
                  <a:close/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28795" y="3225800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39" y="50800"/>
                  </a:moveTo>
                  <a:lnTo>
                    <a:pt x="50164" y="48895"/>
                  </a:lnTo>
                  <a:lnTo>
                    <a:pt x="58419" y="43180"/>
                  </a:lnTo>
                  <a:lnTo>
                    <a:pt x="63500" y="35560"/>
                  </a:lnTo>
                  <a:lnTo>
                    <a:pt x="66039" y="25400"/>
                  </a:lnTo>
                  <a:lnTo>
                    <a:pt x="63500" y="15875"/>
                  </a:lnTo>
                  <a:lnTo>
                    <a:pt x="58419" y="7620"/>
                  </a:lnTo>
                  <a:lnTo>
                    <a:pt x="50164" y="1905"/>
                  </a:lnTo>
                  <a:lnTo>
                    <a:pt x="40639" y="0"/>
                  </a:lnTo>
                  <a:lnTo>
                    <a:pt x="30479" y="1905"/>
                  </a:lnTo>
                  <a:lnTo>
                    <a:pt x="22225" y="7620"/>
                  </a:lnTo>
                  <a:lnTo>
                    <a:pt x="17144" y="15875"/>
                  </a:lnTo>
                  <a:lnTo>
                    <a:pt x="15239" y="25400"/>
                  </a:lnTo>
                </a:path>
                <a:path w="233679" h="50800">
                  <a:moveTo>
                    <a:pt x="30479" y="17780"/>
                  </a:moveTo>
                  <a:lnTo>
                    <a:pt x="15239" y="30480"/>
                  </a:lnTo>
                  <a:lnTo>
                    <a:pt x="0" y="17780"/>
                  </a:lnTo>
                </a:path>
                <a:path w="233679" h="50800">
                  <a:moveTo>
                    <a:pt x="193039" y="50800"/>
                  </a:moveTo>
                  <a:lnTo>
                    <a:pt x="182879" y="48895"/>
                  </a:lnTo>
                  <a:lnTo>
                    <a:pt x="174625" y="43180"/>
                  </a:lnTo>
                  <a:lnTo>
                    <a:pt x="169544" y="35560"/>
                  </a:lnTo>
                  <a:lnTo>
                    <a:pt x="167639" y="25400"/>
                  </a:lnTo>
                  <a:lnTo>
                    <a:pt x="169544" y="15875"/>
                  </a:lnTo>
                  <a:lnTo>
                    <a:pt x="174625" y="7620"/>
                  </a:lnTo>
                  <a:lnTo>
                    <a:pt x="182879" y="1905"/>
                  </a:lnTo>
                  <a:lnTo>
                    <a:pt x="193039" y="0"/>
                  </a:lnTo>
                  <a:lnTo>
                    <a:pt x="202564" y="1905"/>
                  </a:lnTo>
                  <a:lnTo>
                    <a:pt x="210819" y="7620"/>
                  </a:lnTo>
                  <a:lnTo>
                    <a:pt x="215900" y="15875"/>
                  </a:lnTo>
                  <a:lnTo>
                    <a:pt x="218439" y="25400"/>
                  </a:lnTo>
                </a:path>
                <a:path w="233679" h="50800">
                  <a:moveTo>
                    <a:pt x="233679" y="17780"/>
                  </a:moveTo>
                  <a:lnTo>
                    <a:pt x="218439" y="30480"/>
                  </a:lnTo>
                  <a:lnTo>
                    <a:pt x="203200" y="17780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-12700" y="1036700"/>
            <a:ext cx="42545" cy="102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" dirty="0">
                <a:latin typeface="Microsoft Sans Serif"/>
                <a:cs typeface="Microsoft Sans Serif"/>
              </a:rPr>
              <a:t> </a:t>
            </a:r>
            <a:endParaRPr sz="500">
              <a:latin typeface="Microsoft Sans Serif"/>
              <a:cs typeface="Microsoft Sans Serif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-12700" y="2745435"/>
            <a:ext cx="5969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</p:txBody>
      </p:sp>
      <p:pic>
        <p:nvPicPr>
          <p:cNvPr id="24" name="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59205" y="1155077"/>
            <a:ext cx="2088515" cy="1611376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-12700" y="2935268"/>
            <a:ext cx="59690" cy="29337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800" spc="-5" dirty="0">
                <a:latin typeface="Microsoft Sans Serif"/>
                <a:cs typeface="Microsoft Sans Serif"/>
              </a:rPr>
              <a:t> 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043553" y="3346357"/>
            <a:ext cx="45720" cy="1117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534915" y="3346357"/>
            <a:ext cx="45720" cy="1117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-12700" y="3396745"/>
            <a:ext cx="41275" cy="914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450" dirty="0">
                <a:latin typeface="Microsoft Sans Serif"/>
                <a:cs typeface="Microsoft Sans Serif"/>
              </a:rPr>
              <a:t> </a:t>
            </a:r>
            <a:endParaRPr sz="4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" y="63449"/>
            <a:ext cx="2092960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Marginal</a:t>
            </a:r>
            <a:r>
              <a:rPr spc="-20" dirty="0"/>
              <a:t> </a:t>
            </a:r>
            <a:r>
              <a:rPr spc="-55" dirty="0"/>
              <a:t>and</a:t>
            </a:r>
            <a:r>
              <a:rPr spc="-15" dirty="0"/>
              <a:t> </a:t>
            </a:r>
            <a:r>
              <a:rPr spc="-45" dirty="0"/>
              <a:t>Average</a:t>
            </a:r>
            <a:r>
              <a:rPr spc="-15" dirty="0"/>
              <a:t> </a:t>
            </a:r>
            <a:r>
              <a:rPr spc="-45" dirty="0"/>
              <a:t>Input</a:t>
            </a:r>
          </a:p>
        </p:txBody>
      </p:sp>
      <p:sp>
        <p:nvSpPr>
          <p:cNvPr id="3" name="object 3"/>
          <p:cNvSpPr/>
          <p:nvPr/>
        </p:nvSpPr>
        <p:spPr>
          <a:xfrm>
            <a:off x="3046729" y="322833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479"/>
                </a:moveTo>
                <a:lnTo>
                  <a:pt x="43180" y="30479"/>
                </a:lnTo>
                <a:lnTo>
                  <a:pt x="4318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ln w="5060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67354" y="322452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45154" y="322452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242310" y="3215014"/>
            <a:ext cx="203200" cy="55880"/>
            <a:chOff x="3242310" y="3215014"/>
            <a:chExt cx="203200" cy="55880"/>
          </a:xfrm>
        </p:grpSpPr>
        <p:sp>
          <p:nvSpPr>
            <p:cNvPr id="7" name="object 7"/>
            <p:cNvSpPr/>
            <p:nvPr/>
          </p:nvSpPr>
          <p:spPr>
            <a:xfrm>
              <a:off x="3305175" y="3217544"/>
              <a:ext cx="63500" cy="50800"/>
            </a:xfrm>
            <a:custGeom>
              <a:avLst/>
              <a:gdLst/>
              <a:ahLst/>
              <a:cxnLst/>
              <a:rect l="l" t="t" r="r" b="b"/>
              <a:pathLst>
                <a:path w="63500" h="50800">
                  <a:moveTo>
                    <a:pt x="0" y="50800"/>
                  </a:moveTo>
                  <a:lnTo>
                    <a:pt x="43179" y="50800"/>
                  </a:lnTo>
                  <a:lnTo>
                    <a:pt x="43179" y="20320"/>
                  </a:lnTo>
                  <a:lnTo>
                    <a:pt x="0" y="20320"/>
                  </a:lnTo>
                  <a:lnTo>
                    <a:pt x="0" y="50800"/>
                  </a:lnTo>
                  <a:close/>
                </a:path>
                <a:path w="63500" h="50800">
                  <a:moveTo>
                    <a:pt x="10160" y="20320"/>
                  </a:moveTo>
                  <a:lnTo>
                    <a:pt x="10160" y="10160"/>
                  </a:lnTo>
                  <a:lnTo>
                    <a:pt x="53339" y="10160"/>
                  </a:lnTo>
                  <a:lnTo>
                    <a:pt x="53339" y="40640"/>
                  </a:lnTo>
                  <a:lnTo>
                    <a:pt x="43179" y="40640"/>
                  </a:lnTo>
                </a:path>
                <a:path w="63500" h="50800">
                  <a:moveTo>
                    <a:pt x="20320" y="10160"/>
                  </a:moveTo>
                  <a:lnTo>
                    <a:pt x="20320" y="0"/>
                  </a:lnTo>
                  <a:lnTo>
                    <a:pt x="63500" y="0"/>
                  </a:lnTo>
                  <a:lnTo>
                    <a:pt x="63500" y="30480"/>
                  </a:lnTo>
                  <a:lnTo>
                    <a:pt x="53339" y="30480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42310" y="322389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517900" y="3213748"/>
            <a:ext cx="203200" cy="58419"/>
            <a:chOff x="3517900" y="3213748"/>
            <a:chExt cx="203200" cy="58419"/>
          </a:xfrm>
        </p:grpSpPr>
        <p:sp>
          <p:nvSpPr>
            <p:cNvPr id="10" name="object 10"/>
            <p:cNvSpPr/>
            <p:nvPr/>
          </p:nvSpPr>
          <p:spPr>
            <a:xfrm>
              <a:off x="3606800" y="3230879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7900" y="322389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4100" y="321754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863089" y="2748483"/>
            <a:ext cx="78105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00" spc="-35" dirty="0">
                <a:latin typeface="Microsoft Sans Serif"/>
                <a:cs typeface="Microsoft Sans Serif"/>
              </a:rPr>
              <a:t>4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90442" y="2778963"/>
            <a:ext cx="17018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484" dirty="0">
                <a:latin typeface="Lucida Sans Unicode"/>
                <a:cs typeface="Lucida Sans Unicode"/>
                <a:hlinkClick r:id="rId2" action="ppaction://hlinksldjump"/>
              </a:rPr>
              <a:t>Σ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-12700" y="325881"/>
            <a:ext cx="47625" cy="124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50" spc="-5" dirty="0">
                <a:latin typeface="Microsoft Sans Serif"/>
                <a:cs typeface="Microsoft Sans Serif"/>
              </a:rPr>
              <a:t> </a:t>
            </a:r>
            <a:endParaRPr sz="65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6732" y="451230"/>
            <a:ext cx="4152900" cy="138049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38100" marR="30480">
              <a:lnSpc>
                <a:spcPct val="101899"/>
              </a:lnSpc>
              <a:spcBef>
                <a:spcPts val="75"/>
              </a:spcBef>
            </a:pPr>
            <a:r>
              <a:rPr sz="1100" spc="-50" dirty="0">
                <a:latin typeface="Microsoft Sans Serif"/>
                <a:cs typeface="Microsoft Sans Serif"/>
              </a:rPr>
              <a:t>MP</a:t>
            </a:r>
            <a:r>
              <a:rPr sz="1100" spc="-5" dirty="0">
                <a:latin typeface="Microsoft Sans Serif"/>
                <a:cs typeface="Microsoft Sans Serif"/>
              </a:rPr>
              <a:t> is </a:t>
            </a:r>
            <a:r>
              <a:rPr sz="1100" spc="-25" dirty="0">
                <a:latin typeface="Microsoft Sans Serif"/>
                <a:cs typeface="Microsoft Sans Serif"/>
              </a:rPr>
              <a:t>the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addition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to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total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product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as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a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result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of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employing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one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more 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unit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of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variable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product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as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a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result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of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reducing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variable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input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by </a:t>
            </a:r>
            <a:r>
              <a:rPr sz="1100" spc="-15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one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unit.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00">
              <a:latin typeface="Microsoft Sans Serif"/>
              <a:cs typeface="Microsoft Sans Serif"/>
            </a:endParaRPr>
          </a:p>
          <a:p>
            <a:pPr marR="38735" algn="ctr">
              <a:lnSpc>
                <a:spcPts val="1140"/>
              </a:lnSpc>
            </a:pPr>
            <a:r>
              <a:rPr sz="1100" i="1" spc="110" dirty="0">
                <a:latin typeface="Arial"/>
                <a:cs typeface="Arial"/>
              </a:rPr>
              <a:t>MP</a:t>
            </a:r>
            <a:r>
              <a:rPr sz="1100" i="1" spc="-45" dirty="0">
                <a:latin typeface="Arial"/>
                <a:cs typeface="Arial"/>
              </a:rPr>
              <a:t> </a:t>
            </a:r>
            <a:r>
              <a:rPr sz="1100" spc="120" dirty="0">
                <a:latin typeface="Microsoft Sans Serif"/>
                <a:cs typeface="Microsoft Sans Serif"/>
              </a:rPr>
              <a:t>=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650" i="1" spc="-67" baseline="37878" dirty="0">
                <a:latin typeface="Arial"/>
                <a:cs typeface="Arial"/>
              </a:rPr>
              <a:t>δQ</a:t>
            </a:r>
            <a:endParaRPr sz="1650" baseline="37878">
              <a:latin typeface="Arial"/>
              <a:cs typeface="Arial"/>
            </a:endParaRPr>
          </a:p>
          <a:p>
            <a:pPr marL="367030" algn="ctr">
              <a:lnSpc>
                <a:spcPts val="1130"/>
              </a:lnSpc>
            </a:pPr>
            <a:r>
              <a:rPr sz="1100" i="1" spc="10" dirty="0">
                <a:latin typeface="Arial"/>
                <a:cs typeface="Arial"/>
              </a:rPr>
              <a:t>δV</a:t>
            </a:r>
            <a:endParaRPr sz="1100">
              <a:latin typeface="Arial"/>
              <a:cs typeface="Arial"/>
            </a:endParaRPr>
          </a:p>
          <a:p>
            <a:pPr marL="38100">
              <a:lnSpc>
                <a:spcPts val="1310"/>
              </a:lnSpc>
            </a:pPr>
            <a:r>
              <a:rPr sz="1100" spc="-35" dirty="0">
                <a:latin typeface="Microsoft Sans Serif"/>
                <a:cs typeface="Microsoft Sans Serif"/>
              </a:rPr>
              <a:t>where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∆</a:t>
            </a:r>
            <a:r>
              <a:rPr sz="1100" i="1" spc="-30" dirty="0">
                <a:latin typeface="Arial"/>
                <a:cs typeface="Arial"/>
              </a:rPr>
              <a:t>Q</a:t>
            </a:r>
            <a:r>
              <a:rPr sz="1100" i="1" spc="55" dirty="0">
                <a:latin typeface="Arial"/>
                <a:cs typeface="Arial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is</a:t>
            </a:r>
            <a:r>
              <a:rPr sz="1100" spc="2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change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in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quantity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and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∆</a:t>
            </a:r>
            <a:r>
              <a:rPr sz="1100" i="1" spc="-40" dirty="0">
                <a:latin typeface="Arial"/>
                <a:cs typeface="Arial"/>
              </a:rPr>
              <a:t>V</a:t>
            </a:r>
            <a:r>
              <a:rPr sz="1100" i="1" spc="150" dirty="0">
                <a:latin typeface="Arial"/>
                <a:cs typeface="Arial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change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in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variable</a:t>
            </a:r>
            <a:r>
              <a:rPr sz="1100" spc="2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input.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38100">
              <a:lnSpc>
                <a:spcPct val="100000"/>
              </a:lnSpc>
              <a:spcBef>
                <a:spcPts val="244"/>
              </a:spcBef>
            </a:pPr>
            <a:r>
              <a:rPr sz="1100" spc="-5" dirty="0">
                <a:latin typeface="Microsoft Sans Serif"/>
                <a:cs typeface="Microsoft Sans Serif"/>
              </a:rPr>
              <a:t>From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the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table,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87395" y="1951989"/>
            <a:ext cx="31242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Microsoft Sans Serif"/>
                <a:cs typeface="Microsoft Sans Serif"/>
              </a:rPr>
              <a:t>=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20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57680" y="1875789"/>
            <a:ext cx="240157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2326005" algn="l"/>
              </a:tabLst>
            </a:pPr>
            <a:r>
              <a:rPr sz="1650" i="1" baseline="-30303" dirty="0">
                <a:latin typeface="Arial"/>
                <a:cs typeface="Arial"/>
              </a:rPr>
              <a:t>MP</a:t>
            </a:r>
            <a:r>
              <a:rPr sz="1650" baseline="-30303" dirty="0">
                <a:latin typeface="Microsoft Sans Serif"/>
                <a:cs typeface="Microsoft Sans Serif"/>
              </a:rPr>
              <a:t>4</a:t>
            </a:r>
            <a:r>
              <a:rPr sz="1650" spc="89" baseline="-30303" dirty="0">
                <a:latin typeface="Microsoft Sans Serif"/>
                <a:cs typeface="Microsoft Sans Serif"/>
              </a:rPr>
              <a:t> </a:t>
            </a:r>
            <a:r>
              <a:rPr sz="1650" spc="-30" baseline="-30303" dirty="0">
                <a:latin typeface="Microsoft Sans Serif"/>
                <a:cs typeface="Microsoft Sans Serif"/>
              </a:rPr>
              <a:t>=</a:t>
            </a:r>
            <a:r>
              <a:rPr sz="1650" spc="300" baseline="-30303" dirty="0">
                <a:latin typeface="Microsoft Sans Serif"/>
                <a:cs typeface="Microsoft Sans Serif"/>
              </a:rPr>
              <a:t> </a:t>
            </a:r>
            <a:r>
              <a:rPr sz="1650" i="1" u="sng" spc="-7" baseline="50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TP</a:t>
            </a:r>
            <a:r>
              <a:rPr sz="700" u="sng" spc="-5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4</a:t>
            </a:r>
            <a:r>
              <a:rPr sz="1050" u="sng" spc="217" baseline="7936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1650" i="1" u="sng" baseline="50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−</a:t>
            </a:r>
            <a:r>
              <a:rPr sz="1650" i="1" u="sng" spc="-30" baseline="50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50" i="1" u="sng" spc="-15" baseline="50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TP</a:t>
            </a:r>
            <a:r>
              <a:rPr sz="700" u="sng" spc="-1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3</a:t>
            </a:r>
            <a:r>
              <a:rPr sz="1050" spc="284" baseline="7936" dirty="0">
                <a:latin typeface="Microsoft Sans Serif"/>
                <a:cs typeface="Microsoft Sans Serif"/>
              </a:rPr>
              <a:t> </a:t>
            </a:r>
            <a:r>
              <a:rPr sz="1650" baseline="-30303" dirty="0">
                <a:latin typeface="Microsoft Sans Serif"/>
                <a:cs typeface="Microsoft Sans Serif"/>
              </a:rPr>
              <a:t>=</a:t>
            </a:r>
            <a:r>
              <a:rPr sz="1650" spc="315" baseline="-30303" dirty="0">
                <a:latin typeface="Microsoft Sans Serif"/>
                <a:cs typeface="Microsoft Sans Serif"/>
              </a:rPr>
              <a:t> </a:t>
            </a:r>
            <a:r>
              <a:rPr sz="1650" u="sng" spc="-15" baseline="505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130</a:t>
            </a:r>
            <a:r>
              <a:rPr sz="1650" u="sng" spc="-22" baseline="505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 </a:t>
            </a:r>
            <a:r>
              <a:rPr sz="1650" i="1" u="sng" baseline="50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−</a:t>
            </a:r>
            <a:r>
              <a:rPr sz="1650" i="1" u="sng" spc="-67" baseline="50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1650" u="sng" baseline="5050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110</a:t>
            </a:r>
            <a:r>
              <a:rPr sz="1650" baseline="5050" dirty="0">
                <a:latin typeface="Microsoft Sans Serif"/>
                <a:cs typeface="Microsoft Sans Serif"/>
              </a:rPr>
              <a:t> 	 </a:t>
            </a:r>
            <a:endParaRPr sz="1650" baseline="505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69770" y="2116937"/>
            <a:ext cx="38608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3215" algn="l"/>
              </a:tabLst>
            </a:pPr>
            <a:r>
              <a:rPr sz="700" spc="-5" dirty="0">
                <a:latin typeface="Microsoft Sans Serif"/>
                <a:cs typeface="Microsoft Sans Serif"/>
              </a:rPr>
              <a:t>4	3</a:t>
            </a:r>
            <a:endParaRPr sz="700">
              <a:latin typeface="Microsoft Sans Serif"/>
              <a:cs typeface="Microsoft Sans Serif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72233" y="2052929"/>
            <a:ext cx="128587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30275" algn="l"/>
              </a:tabLst>
            </a:pPr>
            <a:r>
              <a:rPr sz="1100" i="1" spc="35" dirty="0">
                <a:latin typeface="Arial"/>
                <a:cs typeface="Arial"/>
              </a:rPr>
              <a:t>V </a:t>
            </a:r>
            <a:r>
              <a:rPr sz="1100" i="1" spc="40" dirty="0">
                <a:latin typeface="Arial"/>
                <a:cs typeface="Arial"/>
              </a:rPr>
              <a:t> </a:t>
            </a:r>
            <a:r>
              <a:rPr sz="1100" i="1" spc="30" dirty="0">
                <a:latin typeface="Arial"/>
                <a:cs typeface="Arial"/>
              </a:rPr>
              <a:t>−</a:t>
            </a:r>
            <a:r>
              <a:rPr sz="1100" i="1" spc="-20" dirty="0">
                <a:latin typeface="Arial"/>
                <a:cs typeface="Arial"/>
              </a:rPr>
              <a:t> </a:t>
            </a:r>
            <a:r>
              <a:rPr sz="1100" i="1" spc="35" dirty="0">
                <a:latin typeface="Arial"/>
                <a:cs typeface="Arial"/>
              </a:rPr>
              <a:t>V</a:t>
            </a:r>
            <a:r>
              <a:rPr sz="1100" i="1" spc="35" dirty="0">
                <a:latin typeface="Microsoft Sans Serif"/>
                <a:cs typeface="Microsoft Sans Serif"/>
              </a:rPr>
              <a:t>	</a:t>
            </a:r>
            <a:r>
              <a:rPr sz="1100" spc="10" dirty="0">
                <a:latin typeface="Microsoft Sans Serif"/>
                <a:cs typeface="Microsoft Sans Serif"/>
              </a:rPr>
              <a:t>4</a:t>
            </a:r>
            <a:r>
              <a:rPr sz="1100" spc="-60" dirty="0">
                <a:latin typeface="Microsoft Sans Serif"/>
                <a:cs typeface="Microsoft Sans Serif"/>
              </a:rPr>
              <a:t> </a:t>
            </a:r>
            <a:r>
              <a:rPr sz="1100" i="1" dirty="0">
                <a:latin typeface="Arial"/>
                <a:cs typeface="Arial"/>
              </a:rPr>
              <a:t>−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3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2132" y="2278481"/>
            <a:ext cx="387985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40" dirty="0">
                <a:latin typeface="Microsoft Sans Serif"/>
                <a:cs typeface="Microsoft Sans Serif"/>
              </a:rPr>
              <a:t>Average</a:t>
            </a:r>
            <a:r>
              <a:rPr sz="1100" spc="4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product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(AP)</a:t>
            </a:r>
            <a:r>
              <a:rPr sz="1100" spc="4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is</a:t>
            </a:r>
            <a:r>
              <a:rPr sz="1100" spc="4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the</a:t>
            </a:r>
            <a:r>
              <a:rPr sz="1100" spc="4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total</a:t>
            </a:r>
            <a:r>
              <a:rPr sz="1100" spc="4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product</a:t>
            </a:r>
            <a:r>
              <a:rPr sz="1100" spc="4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per</a:t>
            </a:r>
            <a:r>
              <a:rPr sz="1100" spc="5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unit</a:t>
            </a:r>
            <a:r>
              <a:rPr sz="1100" spc="4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of</a:t>
            </a:r>
            <a:r>
              <a:rPr sz="1100" spc="4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the</a:t>
            </a:r>
            <a:r>
              <a:rPr sz="1100" spc="5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variable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76732" y="2446426"/>
            <a:ext cx="124587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Microsoft Sans Serif"/>
                <a:cs typeface="Microsoft Sans Serif"/>
              </a:rPr>
              <a:t>input.</a:t>
            </a:r>
            <a:r>
              <a:rPr sz="1100" spc="165" dirty="0">
                <a:latin typeface="Microsoft Sans Serif"/>
                <a:cs typeface="Microsoft Sans Serif"/>
              </a:rPr>
              <a:t> </a:t>
            </a:r>
            <a:r>
              <a:rPr sz="1100" i="1" spc="5" dirty="0">
                <a:latin typeface="Arial"/>
                <a:cs typeface="Arial"/>
              </a:rPr>
              <a:t>AP</a:t>
            </a:r>
            <a:r>
              <a:rPr sz="1100" i="1" spc="75" dirty="0">
                <a:latin typeface="Arial"/>
                <a:cs typeface="Arial"/>
              </a:rPr>
              <a:t> </a:t>
            </a:r>
            <a:r>
              <a:rPr sz="1100" spc="25" dirty="0">
                <a:latin typeface="Microsoft Sans Serif"/>
                <a:cs typeface="Microsoft Sans Serif"/>
              </a:rPr>
              <a:t>=</a:t>
            </a:r>
            <a:r>
              <a:rPr sz="1100" spc="125" dirty="0">
                <a:latin typeface="Microsoft Sans Serif"/>
                <a:cs typeface="Microsoft Sans Serif"/>
              </a:rPr>
              <a:t> </a:t>
            </a:r>
            <a:r>
              <a:rPr sz="1050" i="1" u="sng" spc="-7" baseline="31746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TP</a:t>
            </a:r>
            <a:r>
              <a:rPr sz="1050" i="1" spc="142" baseline="31746" dirty="0">
                <a:latin typeface="Arial"/>
                <a:cs typeface="Arial"/>
              </a:rPr>
              <a:t> </a:t>
            </a:r>
            <a:r>
              <a:rPr sz="1100" spc="25" dirty="0">
                <a:latin typeface="Microsoft Sans Serif"/>
                <a:cs typeface="Microsoft Sans Serif"/>
              </a:rPr>
              <a:t>=</a:t>
            </a:r>
            <a:r>
              <a:rPr sz="1100" spc="125" dirty="0">
                <a:latin typeface="Microsoft Sans Serif"/>
                <a:cs typeface="Microsoft Sans Serif"/>
              </a:rPr>
              <a:t> </a:t>
            </a:r>
            <a:r>
              <a:rPr sz="1050" i="1" u="sng" spc="-7" baseline="31746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Q</a:t>
            </a:r>
            <a:endParaRPr sz="1050" baseline="31746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25702" y="2559202"/>
            <a:ext cx="424815" cy="1466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44805" algn="l"/>
              </a:tabLst>
            </a:pPr>
            <a:r>
              <a:rPr sz="800" i="1" spc="-10" dirty="0">
                <a:latin typeface="Arial"/>
                <a:cs typeface="Arial"/>
              </a:rPr>
              <a:t>V	V</a:t>
            </a:r>
            <a:endParaRPr sz="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76732" y="2653995"/>
            <a:ext cx="212661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100" spc="-5" dirty="0">
                <a:latin typeface="Microsoft Sans Serif"/>
                <a:cs typeface="Microsoft Sans Serif"/>
              </a:rPr>
              <a:t>From</a:t>
            </a:r>
            <a:r>
              <a:rPr sz="1100" spc="35" dirty="0">
                <a:latin typeface="Microsoft Sans Serif"/>
                <a:cs typeface="Microsoft Sans Serif"/>
              </a:rPr>
              <a:t> </a:t>
            </a:r>
            <a:r>
              <a:rPr sz="1100" spc="5" dirty="0">
                <a:latin typeface="Microsoft Sans Serif"/>
                <a:cs typeface="Microsoft Sans Serif"/>
              </a:rPr>
              <a:t>the</a:t>
            </a:r>
            <a:r>
              <a:rPr sz="1100" spc="3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table,</a:t>
            </a:r>
            <a:r>
              <a:rPr sz="1100" spc="35" dirty="0">
                <a:latin typeface="Microsoft Sans Serif"/>
                <a:cs typeface="Microsoft Sans Serif"/>
              </a:rPr>
              <a:t> </a:t>
            </a:r>
            <a:r>
              <a:rPr sz="1100" i="1" dirty="0">
                <a:latin typeface="Arial"/>
                <a:cs typeface="Arial"/>
              </a:rPr>
              <a:t>AP</a:t>
            </a:r>
            <a:r>
              <a:rPr sz="1100" dirty="0">
                <a:latin typeface="Microsoft Sans Serif"/>
                <a:cs typeface="Microsoft Sans Serif"/>
              </a:rPr>
              <a:t>4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=</a:t>
            </a:r>
            <a:r>
              <a:rPr sz="1100" spc="85" dirty="0">
                <a:latin typeface="Microsoft Sans Serif"/>
                <a:cs typeface="Microsoft Sans Serif"/>
              </a:rPr>
              <a:t> </a:t>
            </a:r>
            <a:r>
              <a:rPr sz="1050" u="sng" spc="-15" baseline="31746" dirty="0">
                <a:uFill>
                  <a:solidFill>
                    <a:srgbClr val="000000"/>
                  </a:solidFill>
                </a:uFill>
                <a:latin typeface="Microsoft Sans Serif"/>
                <a:cs typeface="Microsoft Sans Serif"/>
              </a:rPr>
              <a:t>130</a:t>
            </a:r>
            <a:r>
              <a:rPr sz="700" spc="25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=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32</a:t>
            </a:r>
            <a:r>
              <a:rPr sz="1100" i="1" spc="-5" dirty="0">
                <a:latin typeface="Arial"/>
                <a:cs typeface="Arial"/>
              </a:rPr>
              <a:t>.</a:t>
            </a:r>
            <a:r>
              <a:rPr sz="1100" spc="-5" dirty="0">
                <a:latin typeface="Microsoft Sans Serif"/>
                <a:cs typeface="Microsoft Sans Serif"/>
              </a:rPr>
              <a:t>5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02132" y="2849067"/>
            <a:ext cx="3415029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68320" algn="l"/>
              </a:tabLst>
            </a:pPr>
            <a:r>
              <a:rPr sz="1100" dirty="0">
                <a:latin typeface="Microsoft Sans Serif"/>
                <a:cs typeface="Microsoft Sans Serif"/>
              </a:rPr>
              <a:t>Total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product</a:t>
            </a:r>
            <a:r>
              <a:rPr sz="1100" spc="5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(TP)</a:t>
            </a:r>
            <a:r>
              <a:rPr sz="1100" spc="2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50" dirty="0">
                <a:latin typeface="Microsoft Sans Serif"/>
                <a:cs typeface="Microsoft Sans Serif"/>
              </a:rPr>
              <a:t> </a:t>
            </a:r>
            <a:r>
              <a:rPr sz="1100" spc="5" dirty="0">
                <a:latin typeface="Microsoft Sans Serif"/>
                <a:cs typeface="Microsoft Sans Serif"/>
              </a:rPr>
              <a:t>the</a:t>
            </a:r>
            <a:r>
              <a:rPr sz="1100" spc="5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sum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5" dirty="0">
                <a:latin typeface="Microsoft Sans Serif"/>
                <a:cs typeface="Microsoft Sans Serif"/>
              </a:rPr>
              <a:t>of</a:t>
            </a:r>
            <a:r>
              <a:rPr sz="1100" spc="5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MP.</a:t>
            </a:r>
            <a:r>
              <a:rPr sz="1100" spc="5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(</a:t>
            </a:r>
            <a:r>
              <a:rPr sz="1100" i="1" spc="-5" dirty="0">
                <a:latin typeface="Arial"/>
                <a:cs typeface="Arial"/>
              </a:rPr>
              <a:t>i.e.TP</a:t>
            </a:r>
            <a:r>
              <a:rPr sz="1100" i="1" spc="75" dirty="0">
                <a:latin typeface="Arial"/>
                <a:cs typeface="Arial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=	</a:t>
            </a:r>
            <a:r>
              <a:rPr sz="1100" i="1" spc="-5" dirty="0">
                <a:latin typeface="Arial"/>
                <a:cs typeface="Arial"/>
              </a:rPr>
              <a:t>MP</a:t>
            </a:r>
            <a:r>
              <a:rPr sz="1100" spc="-5" dirty="0">
                <a:latin typeface="Microsoft Sans Serif"/>
                <a:cs typeface="Microsoft Sans Serif"/>
              </a:rPr>
              <a:t>).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26" name="object 2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0670" y="1071244"/>
            <a:ext cx="65404" cy="65405"/>
          </a:xfrm>
          <a:prstGeom prst="rect">
            <a:avLst/>
          </a:prstGeom>
        </p:spPr>
      </p:pic>
      <p:grpSp>
        <p:nvGrpSpPr>
          <p:cNvPr id="27" name="object 27"/>
          <p:cNvGrpSpPr/>
          <p:nvPr/>
        </p:nvGrpSpPr>
        <p:grpSpPr>
          <a:xfrm>
            <a:off x="3792854" y="3213748"/>
            <a:ext cx="203200" cy="58419"/>
            <a:chOff x="3792854" y="3213748"/>
            <a:chExt cx="203200" cy="58419"/>
          </a:xfrm>
        </p:grpSpPr>
        <p:sp>
          <p:nvSpPr>
            <p:cNvPr id="28" name="object 28"/>
            <p:cNvSpPr/>
            <p:nvPr/>
          </p:nvSpPr>
          <p:spPr>
            <a:xfrm>
              <a:off x="3869054" y="321754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792854" y="322389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869054" y="325564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/>
          <p:nvPr/>
        </p:nvSpPr>
        <p:spPr>
          <a:xfrm>
            <a:off x="4145279" y="321817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2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2" name="object 32"/>
          <p:cNvGrpSpPr/>
          <p:nvPr/>
        </p:nvGrpSpPr>
        <p:grpSpPr>
          <a:xfrm>
            <a:off x="4326264" y="3215014"/>
            <a:ext cx="238760" cy="57785"/>
            <a:chOff x="4326264" y="3215014"/>
            <a:chExt cx="238760" cy="57785"/>
          </a:xfrm>
        </p:grpSpPr>
        <p:sp>
          <p:nvSpPr>
            <p:cNvPr id="33" name="object 33"/>
            <p:cNvSpPr/>
            <p:nvPr/>
          </p:nvSpPr>
          <p:spPr>
            <a:xfrm>
              <a:off x="4451350" y="3248659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19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423410" y="3221354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479" y="15239"/>
                  </a:moveTo>
                  <a:lnTo>
                    <a:pt x="30479" y="6985"/>
                  </a:lnTo>
                  <a:lnTo>
                    <a:pt x="23494" y="0"/>
                  </a:lnTo>
                  <a:lnTo>
                    <a:pt x="15239" y="0"/>
                  </a:lnTo>
                  <a:lnTo>
                    <a:pt x="6985" y="0"/>
                  </a:lnTo>
                  <a:lnTo>
                    <a:pt x="0" y="6985"/>
                  </a:lnTo>
                  <a:lnTo>
                    <a:pt x="0" y="15239"/>
                  </a:lnTo>
                  <a:lnTo>
                    <a:pt x="0" y="23495"/>
                  </a:lnTo>
                  <a:lnTo>
                    <a:pt x="6985" y="30479"/>
                  </a:lnTo>
                  <a:lnTo>
                    <a:pt x="15239" y="30479"/>
                  </a:lnTo>
                  <a:lnTo>
                    <a:pt x="23494" y="30479"/>
                  </a:lnTo>
                  <a:lnTo>
                    <a:pt x="30479" y="23495"/>
                  </a:lnTo>
                  <a:lnTo>
                    <a:pt x="30479" y="15239"/>
                  </a:lnTo>
                  <a:close/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328795" y="3217544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39" y="50800"/>
                  </a:moveTo>
                  <a:lnTo>
                    <a:pt x="50164" y="48895"/>
                  </a:lnTo>
                  <a:lnTo>
                    <a:pt x="58419" y="43180"/>
                  </a:lnTo>
                  <a:lnTo>
                    <a:pt x="63500" y="34925"/>
                  </a:lnTo>
                  <a:lnTo>
                    <a:pt x="66039" y="25400"/>
                  </a:lnTo>
                  <a:lnTo>
                    <a:pt x="63500" y="15240"/>
                  </a:lnTo>
                  <a:lnTo>
                    <a:pt x="58419" y="6985"/>
                  </a:lnTo>
                  <a:lnTo>
                    <a:pt x="50164" y="1905"/>
                  </a:lnTo>
                  <a:lnTo>
                    <a:pt x="40639" y="0"/>
                  </a:lnTo>
                  <a:lnTo>
                    <a:pt x="30479" y="1905"/>
                  </a:lnTo>
                  <a:lnTo>
                    <a:pt x="22225" y="6985"/>
                  </a:lnTo>
                  <a:lnTo>
                    <a:pt x="17144" y="15240"/>
                  </a:lnTo>
                  <a:lnTo>
                    <a:pt x="15239" y="25400"/>
                  </a:lnTo>
                </a:path>
                <a:path w="233679" h="50800">
                  <a:moveTo>
                    <a:pt x="30479" y="17780"/>
                  </a:moveTo>
                  <a:lnTo>
                    <a:pt x="15239" y="30480"/>
                  </a:lnTo>
                  <a:lnTo>
                    <a:pt x="0" y="17780"/>
                  </a:lnTo>
                </a:path>
                <a:path w="233679" h="50800">
                  <a:moveTo>
                    <a:pt x="193039" y="50800"/>
                  </a:moveTo>
                  <a:lnTo>
                    <a:pt x="182879" y="48895"/>
                  </a:lnTo>
                  <a:lnTo>
                    <a:pt x="174625" y="43180"/>
                  </a:lnTo>
                  <a:lnTo>
                    <a:pt x="169544" y="34925"/>
                  </a:lnTo>
                  <a:lnTo>
                    <a:pt x="167639" y="25400"/>
                  </a:lnTo>
                  <a:lnTo>
                    <a:pt x="169544" y="15240"/>
                  </a:lnTo>
                  <a:lnTo>
                    <a:pt x="174625" y="6985"/>
                  </a:lnTo>
                  <a:lnTo>
                    <a:pt x="182879" y="1905"/>
                  </a:lnTo>
                  <a:lnTo>
                    <a:pt x="193039" y="0"/>
                  </a:lnTo>
                  <a:lnTo>
                    <a:pt x="202564" y="1905"/>
                  </a:lnTo>
                  <a:lnTo>
                    <a:pt x="210819" y="6985"/>
                  </a:lnTo>
                  <a:lnTo>
                    <a:pt x="215900" y="15240"/>
                  </a:lnTo>
                  <a:lnTo>
                    <a:pt x="218439" y="25400"/>
                  </a:lnTo>
                </a:path>
                <a:path w="233679" h="50800">
                  <a:moveTo>
                    <a:pt x="233679" y="17780"/>
                  </a:moveTo>
                  <a:lnTo>
                    <a:pt x="218439" y="30480"/>
                  </a:lnTo>
                  <a:lnTo>
                    <a:pt x="203200" y="17780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36" name="object 3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0670" y="537971"/>
            <a:ext cx="64770" cy="64769"/>
          </a:xfrm>
          <a:prstGeom prst="rect">
            <a:avLst/>
          </a:prstGeom>
        </p:spPr>
      </p:pic>
      <p:sp>
        <p:nvSpPr>
          <p:cNvPr id="37" name="object 37"/>
          <p:cNvSpPr/>
          <p:nvPr/>
        </p:nvSpPr>
        <p:spPr>
          <a:xfrm>
            <a:off x="2554604" y="1292224"/>
            <a:ext cx="181610" cy="0"/>
          </a:xfrm>
          <a:custGeom>
            <a:avLst/>
            <a:gdLst/>
            <a:ahLst/>
            <a:cxnLst/>
            <a:rect l="l" t="t" r="r" b="b"/>
            <a:pathLst>
              <a:path w="181610">
                <a:moveTo>
                  <a:pt x="0" y="0"/>
                </a:moveTo>
                <a:lnTo>
                  <a:pt x="181609" y="0"/>
                </a:lnTo>
              </a:path>
            </a:pathLst>
          </a:custGeom>
          <a:ln w="55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8" name="object 3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0670" y="1720850"/>
            <a:ext cx="64770" cy="64769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0670" y="2376284"/>
            <a:ext cx="64770" cy="64769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0670" y="2741422"/>
            <a:ext cx="64770" cy="64770"/>
          </a:xfrm>
          <a:prstGeom prst="rect">
            <a:avLst/>
          </a:prstGeom>
        </p:spPr>
      </p:pic>
      <p:pic>
        <p:nvPicPr>
          <p:cNvPr id="41" name="object 4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0670" y="2933814"/>
            <a:ext cx="64770" cy="64770"/>
          </a:xfrm>
          <a:prstGeom prst="rect">
            <a:avLst/>
          </a:prstGeom>
        </p:spPr>
      </p:pic>
      <p:pic>
        <p:nvPicPr>
          <p:cNvPr id="42" name="object 4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0670" y="3126841"/>
            <a:ext cx="64770" cy="64770"/>
          </a:xfrm>
          <a:prstGeom prst="rect">
            <a:avLst/>
          </a:prstGeom>
        </p:spPr>
      </p:pic>
      <p:sp>
        <p:nvSpPr>
          <p:cNvPr id="43" name="object 43"/>
          <p:cNvSpPr txBox="1"/>
          <p:nvPr/>
        </p:nvSpPr>
        <p:spPr>
          <a:xfrm>
            <a:off x="402132" y="3055397"/>
            <a:ext cx="2548255" cy="18415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100" spc="-5" dirty="0">
                <a:latin typeface="Microsoft Sans Serif"/>
                <a:cs typeface="Microsoft Sans Serif"/>
              </a:rPr>
              <a:t>From</a:t>
            </a:r>
            <a:r>
              <a:rPr sz="1100" spc="55" dirty="0">
                <a:latin typeface="Microsoft Sans Serif"/>
                <a:cs typeface="Microsoft Sans Serif"/>
              </a:rPr>
              <a:t> </a:t>
            </a:r>
            <a:r>
              <a:rPr sz="1100" spc="5" dirty="0">
                <a:latin typeface="Microsoft Sans Serif"/>
                <a:cs typeface="Microsoft Sans Serif"/>
              </a:rPr>
              <a:t>the</a:t>
            </a:r>
            <a:r>
              <a:rPr sz="1100" spc="5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table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TP4=3=+40+40+20=130 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043553" y="3346357"/>
            <a:ext cx="45720" cy="1117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4534915" y="3346357"/>
            <a:ext cx="45720" cy="1117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-12700" y="3396745"/>
            <a:ext cx="41275" cy="914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450" dirty="0">
                <a:latin typeface="Microsoft Sans Serif"/>
                <a:cs typeface="Microsoft Sans Serif"/>
              </a:rPr>
              <a:t> </a:t>
            </a:r>
            <a:endParaRPr sz="4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12700" y="2817"/>
            <a:ext cx="2856230" cy="1033144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19380">
              <a:lnSpc>
                <a:spcPct val="100000"/>
              </a:lnSpc>
              <a:spcBef>
                <a:spcPts val="570"/>
              </a:spcBef>
            </a:pP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Graph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10" dirty="0">
                <a:solidFill>
                  <a:srgbClr val="FFFFFF"/>
                </a:solidFill>
                <a:latin typeface="Tahoma"/>
                <a:cs typeface="Tahoma"/>
              </a:rPr>
              <a:t>of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 MP</a:t>
            </a:r>
            <a:r>
              <a:rPr sz="1400" spc="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1400" spc="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ahoma"/>
                <a:cs typeface="Tahoma"/>
              </a:rPr>
              <a:t>AP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ts val="1165"/>
              </a:lnSpc>
              <a:spcBef>
                <a:spcPts val="350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5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650"/>
              </a:lnSpc>
            </a:pPr>
            <a:r>
              <a:rPr sz="1400" spc="-5" dirty="0">
                <a:latin typeface="Microsoft Sans Serif"/>
                <a:cs typeface="Microsoft Sans Serif"/>
              </a:rPr>
              <a:t> </a:t>
            </a:r>
            <a:endParaRPr sz="1400">
              <a:latin typeface="Microsoft Sans Serif"/>
              <a:cs typeface="Microsoft Sans Serif"/>
            </a:endParaRPr>
          </a:p>
          <a:p>
            <a:pPr marL="1830070">
              <a:lnSpc>
                <a:spcPct val="100000"/>
              </a:lnSpc>
              <a:spcBef>
                <a:spcPts val="285"/>
              </a:spcBef>
            </a:pPr>
            <a:r>
              <a:rPr sz="1000" spc="-60" dirty="0">
                <a:solidFill>
                  <a:srgbClr val="3333B1"/>
                </a:solidFill>
                <a:latin typeface="Microsoft Sans Serif"/>
                <a:cs typeface="Microsoft Sans Serif"/>
              </a:rPr>
              <a:t>Figure</a:t>
            </a:r>
            <a:r>
              <a:rPr sz="1000" spc="125" dirty="0">
                <a:solidFill>
                  <a:srgbClr val="3333B1"/>
                </a:solidFill>
                <a:latin typeface="Microsoft Sans Serif"/>
                <a:cs typeface="Microsoft Sans Serif"/>
              </a:rPr>
              <a:t> </a:t>
            </a:r>
            <a:r>
              <a:rPr sz="1000" spc="-60" dirty="0">
                <a:solidFill>
                  <a:srgbClr val="3333B1"/>
                </a:solidFill>
                <a:latin typeface="Microsoft Sans Serif"/>
                <a:cs typeface="Microsoft Sans Serif"/>
              </a:rPr>
              <a:t>18:</a:t>
            </a:r>
            <a:r>
              <a:rPr sz="1000" spc="120" dirty="0">
                <a:solidFill>
                  <a:srgbClr val="3333B1"/>
                </a:solidFill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Returns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67354" y="323087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6729" y="323532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480"/>
                </a:moveTo>
                <a:lnTo>
                  <a:pt x="43180" y="30480"/>
                </a:lnTo>
                <a:lnTo>
                  <a:pt x="43180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ln w="5060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45154" y="323087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242310" y="3221999"/>
            <a:ext cx="203200" cy="55880"/>
            <a:chOff x="3242310" y="3221999"/>
            <a:chExt cx="203200" cy="55880"/>
          </a:xfrm>
        </p:grpSpPr>
        <p:sp>
          <p:nvSpPr>
            <p:cNvPr id="7" name="object 7"/>
            <p:cNvSpPr/>
            <p:nvPr/>
          </p:nvSpPr>
          <p:spPr>
            <a:xfrm>
              <a:off x="3305175" y="3224529"/>
              <a:ext cx="63500" cy="50800"/>
            </a:xfrm>
            <a:custGeom>
              <a:avLst/>
              <a:gdLst/>
              <a:ahLst/>
              <a:cxnLst/>
              <a:rect l="l" t="t" r="r" b="b"/>
              <a:pathLst>
                <a:path w="63500" h="50800">
                  <a:moveTo>
                    <a:pt x="0" y="50800"/>
                  </a:moveTo>
                  <a:lnTo>
                    <a:pt x="43179" y="50800"/>
                  </a:lnTo>
                  <a:lnTo>
                    <a:pt x="43179" y="20954"/>
                  </a:lnTo>
                  <a:lnTo>
                    <a:pt x="0" y="20954"/>
                  </a:lnTo>
                  <a:lnTo>
                    <a:pt x="0" y="50800"/>
                  </a:lnTo>
                  <a:close/>
                </a:path>
                <a:path w="63500" h="50800">
                  <a:moveTo>
                    <a:pt x="10160" y="20320"/>
                  </a:moveTo>
                  <a:lnTo>
                    <a:pt x="10160" y="10160"/>
                  </a:lnTo>
                  <a:lnTo>
                    <a:pt x="53339" y="10160"/>
                  </a:lnTo>
                  <a:lnTo>
                    <a:pt x="53339" y="40639"/>
                  </a:lnTo>
                  <a:lnTo>
                    <a:pt x="43179" y="40639"/>
                  </a:lnTo>
                </a:path>
                <a:path w="63500" h="50800">
                  <a:moveTo>
                    <a:pt x="20320" y="10160"/>
                  </a:moveTo>
                  <a:lnTo>
                    <a:pt x="20320" y="0"/>
                  </a:lnTo>
                  <a:lnTo>
                    <a:pt x="63500" y="0"/>
                  </a:lnTo>
                  <a:lnTo>
                    <a:pt x="63500" y="30479"/>
                  </a:lnTo>
                  <a:lnTo>
                    <a:pt x="53339" y="30479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42310" y="3230879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517900" y="3220733"/>
            <a:ext cx="203200" cy="58419"/>
            <a:chOff x="3517900" y="3220733"/>
            <a:chExt cx="203200" cy="58419"/>
          </a:xfrm>
        </p:grpSpPr>
        <p:sp>
          <p:nvSpPr>
            <p:cNvPr id="10" name="object 10"/>
            <p:cNvSpPr/>
            <p:nvPr/>
          </p:nvSpPr>
          <p:spPr>
            <a:xfrm>
              <a:off x="3606800" y="3237229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7900" y="3230879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4100" y="3224529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792854" y="3220733"/>
            <a:ext cx="203200" cy="58419"/>
            <a:chOff x="3792854" y="3220733"/>
            <a:chExt cx="203200" cy="58419"/>
          </a:xfrm>
        </p:grpSpPr>
        <p:sp>
          <p:nvSpPr>
            <p:cNvPr id="14" name="object 14"/>
            <p:cNvSpPr/>
            <p:nvPr/>
          </p:nvSpPr>
          <p:spPr>
            <a:xfrm>
              <a:off x="3869054" y="3224529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92854" y="3230879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69054" y="3262629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4145279" y="322452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2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326264" y="3221999"/>
            <a:ext cx="238760" cy="57150"/>
            <a:chOff x="4326264" y="3221999"/>
            <a:chExt cx="238760" cy="57150"/>
          </a:xfrm>
        </p:grpSpPr>
        <p:sp>
          <p:nvSpPr>
            <p:cNvPr id="19" name="object 19"/>
            <p:cNvSpPr/>
            <p:nvPr/>
          </p:nvSpPr>
          <p:spPr>
            <a:xfrm>
              <a:off x="4451350" y="3255009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23410" y="322833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479" y="15239"/>
                  </a:moveTo>
                  <a:lnTo>
                    <a:pt x="30479" y="6349"/>
                  </a:lnTo>
                  <a:lnTo>
                    <a:pt x="23494" y="0"/>
                  </a:lnTo>
                  <a:lnTo>
                    <a:pt x="15239" y="0"/>
                  </a:lnTo>
                  <a:lnTo>
                    <a:pt x="6985" y="0"/>
                  </a:lnTo>
                  <a:lnTo>
                    <a:pt x="0" y="6349"/>
                  </a:lnTo>
                  <a:lnTo>
                    <a:pt x="0" y="15239"/>
                  </a:lnTo>
                  <a:lnTo>
                    <a:pt x="0" y="23494"/>
                  </a:lnTo>
                  <a:lnTo>
                    <a:pt x="6985" y="30479"/>
                  </a:lnTo>
                  <a:lnTo>
                    <a:pt x="15239" y="30479"/>
                  </a:lnTo>
                  <a:lnTo>
                    <a:pt x="23494" y="30479"/>
                  </a:lnTo>
                  <a:lnTo>
                    <a:pt x="30479" y="23494"/>
                  </a:lnTo>
                  <a:lnTo>
                    <a:pt x="30479" y="15239"/>
                  </a:lnTo>
                  <a:close/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28795" y="3224529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39" y="50800"/>
                  </a:moveTo>
                  <a:lnTo>
                    <a:pt x="50164" y="48894"/>
                  </a:lnTo>
                  <a:lnTo>
                    <a:pt x="58419" y="43814"/>
                  </a:lnTo>
                  <a:lnTo>
                    <a:pt x="63500" y="35560"/>
                  </a:lnTo>
                  <a:lnTo>
                    <a:pt x="66039" y="25400"/>
                  </a:lnTo>
                  <a:lnTo>
                    <a:pt x="63500" y="15875"/>
                  </a:lnTo>
                  <a:lnTo>
                    <a:pt x="58419" y="7620"/>
                  </a:lnTo>
                  <a:lnTo>
                    <a:pt x="50164" y="2539"/>
                  </a:lnTo>
                  <a:lnTo>
                    <a:pt x="40639" y="0"/>
                  </a:lnTo>
                  <a:lnTo>
                    <a:pt x="30479" y="2539"/>
                  </a:lnTo>
                  <a:lnTo>
                    <a:pt x="22225" y="7620"/>
                  </a:lnTo>
                  <a:lnTo>
                    <a:pt x="17144" y="15875"/>
                  </a:lnTo>
                  <a:lnTo>
                    <a:pt x="15239" y="25400"/>
                  </a:lnTo>
                </a:path>
                <a:path w="233679" h="50800">
                  <a:moveTo>
                    <a:pt x="30479" y="17779"/>
                  </a:moveTo>
                  <a:lnTo>
                    <a:pt x="15239" y="30479"/>
                  </a:lnTo>
                  <a:lnTo>
                    <a:pt x="0" y="17779"/>
                  </a:lnTo>
                </a:path>
                <a:path w="233679" h="50800">
                  <a:moveTo>
                    <a:pt x="193039" y="50800"/>
                  </a:moveTo>
                  <a:lnTo>
                    <a:pt x="182879" y="48894"/>
                  </a:lnTo>
                  <a:lnTo>
                    <a:pt x="174625" y="43814"/>
                  </a:lnTo>
                  <a:lnTo>
                    <a:pt x="169544" y="35560"/>
                  </a:lnTo>
                  <a:lnTo>
                    <a:pt x="167639" y="25400"/>
                  </a:lnTo>
                  <a:lnTo>
                    <a:pt x="169544" y="15875"/>
                  </a:lnTo>
                  <a:lnTo>
                    <a:pt x="174625" y="7620"/>
                  </a:lnTo>
                  <a:lnTo>
                    <a:pt x="182879" y="2539"/>
                  </a:lnTo>
                  <a:lnTo>
                    <a:pt x="193039" y="0"/>
                  </a:lnTo>
                  <a:lnTo>
                    <a:pt x="202564" y="2539"/>
                  </a:lnTo>
                  <a:lnTo>
                    <a:pt x="210819" y="7620"/>
                  </a:lnTo>
                  <a:lnTo>
                    <a:pt x="215900" y="15875"/>
                  </a:lnTo>
                  <a:lnTo>
                    <a:pt x="218439" y="25400"/>
                  </a:lnTo>
                </a:path>
                <a:path w="233679" h="50800">
                  <a:moveTo>
                    <a:pt x="233679" y="17779"/>
                  </a:moveTo>
                  <a:lnTo>
                    <a:pt x="218439" y="30479"/>
                  </a:lnTo>
                  <a:lnTo>
                    <a:pt x="203200" y="17779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-12700" y="1012316"/>
            <a:ext cx="50800" cy="1390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750" spc="-5" dirty="0">
                <a:latin typeface="Microsoft Sans Serif"/>
                <a:cs typeface="Microsoft Sans Serif"/>
              </a:rPr>
              <a:t> </a:t>
            </a:r>
            <a:endParaRPr sz="750">
              <a:latin typeface="Microsoft Sans Serif"/>
              <a:cs typeface="Microsoft Sans Serif"/>
            </a:endParaRPr>
          </a:p>
        </p:txBody>
      </p:sp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2210" y="1163954"/>
            <a:ext cx="2225548" cy="1642745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-12700" y="2795060"/>
            <a:ext cx="59690" cy="43307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ts val="1175"/>
              </a:lnSpc>
              <a:spcBef>
                <a:spcPts val="30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55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940"/>
              </a:lnSpc>
            </a:pPr>
            <a:r>
              <a:rPr sz="800" spc="-5" dirty="0">
                <a:latin typeface="Microsoft Sans Serif"/>
                <a:cs typeface="Microsoft Sans Serif"/>
              </a:rPr>
              <a:t> 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043553" y="3346357"/>
            <a:ext cx="45720" cy="1117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534915" y="3346357"/>
            <a:ext cx="45720" cy="1117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-12700" y="3396745"/>
            <a:ext cx="41275" cy="914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450" dirty="0">
                <a:latin typeface="Microsoft Sans Serif"/>
                <a:cs typeface="Microsoft Sans Serif"/>
              </a:rPr>
              <a:t> </a:t>
            </a:r>
            <a:endParaRPr sz="4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" y="63449"/>
            <a:ext cx="2092960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Marginal</a:t>
            </a:r>
            <a:r>
              <a:rPr spc="-20" dirty="0"/>
              <a:t> </a:t>
            </a:r>
            <a:r>
              <a:rPr spc="-55" dirty="0"/>
              <a:t>and</a:t>
            </a:r>
            <a:r>
              <a:rPr spc="-15" dirty="0"/>
              <a:t> </a:t>
            </a:r>
            <a:r>
              <a:rPr spc="-45" dirty="0"/>
              <a:t>Average</a:t>
            </a:r>
            <a:r>
              <a:rPr spc="-15" dirty="0"/>
              <a:t> </a:t>
            </a:r>
            <a:r>
              <a:rPr spc="-45" dirty="0"/>
              <a:t>Input</a:t>
            </a:r>
          </a:p>
        </p:txBody>
      </p:sp>
      <p:sp>
        <p:nvSpPr>
          <p:cNvPr id="3" name="object 3"/>
          <p:cNvSpPr/>
          <p:nvPr/>
        </p:nvSpPr>
        <p:spPr>
          <a:xfrm>
            <a:off x="2967354" y="324611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6729" y="324992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480"/>
                </a:moveTo>
                <a:lnTo>
                  <a:pt x="43180" y="30480"/>
                </a:lnTo>
                <a:lnTo>
                  <a:pt x="43180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ln w="5060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45154" y="324611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242310" y="3237239"/>
            <a:ext cx="203200" cy="55880"/>
            <a:chOff x="3242310" y="3237239"/>
            <a:chExt cx="203200" cy="55880"/>
          </a:xfrm>
        </p:grpSpPr>
        <p:sp>
          <p:nvSpPr>
            <p:cNvPr id="7" name="object 7"/>
            <p:cNvSpPr/>
            <p:nvPr/>
          </p:nvSpPr>
          <p:spPr>
            <a:xfrm>
              <a:off x="3305175" y="3239769"/>
              <a:ext cx="63500" cy="50800"/>
            </a:xfrm>
            <a:custGeom>
              <a:avLst/>
              <a:gdLst/>
              <a:ahLst/>
              <a:cxnLst/>
              <a:rect l="l" t="t" r="r" b="b"/>
              <a:pathLst>
                <a:path w="63500" h="50800">
                  <a:moveTo>
                    <a:pt x="0" y="50800"/>
                  </a:moveTo>
                  <a:lnTo>
                    <a:pt x="43179" y="50800"/>
                  </a:lnTo>
                  <a:lnTo>
                    <a:pt x="43179" y="20320"/>
                  </a:lnTo>
                  <a:lnTo>
                    <a:pt x="0" y="20320"/>
                  </a:lnTo>
                  <a:lnTo>
                    <a:pt x="0" y="50800"/>
                  </a:lnTo>
                  <a:close/>
                </a:path>
                <a:path w="63500" h="50800">
                  <a:moveTo>
                    <a:pt x="10160" y="20320"/>
                  </a:moveTo>
                  <a:lnTo>
                    <a:pt x="10160" y="10160"/>
                  </a:lnTo>
                  <a:lnTo>
                    <a:pt x="53339" y="10160"/>
                  </a:lnTo>
                  <a:lnTo>
                    <a:pt x="53339" y="40640"/>
                  </a:lnTo>
                  <a:lnTo>
                    <a:pt x="43179" y="40640"/>
                  </a:lnTo>
                </a:path>
                <a:path w="63500" h="50800">
                  <a:moveTo>
                    <a:pt x="20320" y="10160"/>
                  </a:moveTo>
                  <a:lnTo>
                    <a:pt x="20320" y="0"/>
                  </a:lnTo>
                  <a:lnTo>
                    <a:pt x="63500" y="0"/>
                  </a:lnTo>
                  <a:lnTo>
                    <a:pt x="63500" y="30480"/>
                  </a:lnTo>
                  <a:lnTo>
                    <a:pt x="53339" y="30480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42310" y="3246119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517900" y="3235973"/>
            <a:ext cx="203200" cy="58419"/>
            <a:chOff x="3517900" y="3235973"/>
            <a:chExt cx="203200" cy="58419"/>
          </a:xfrm>
        </p:grpSpPr>
        <p:sp>
          <p:nvSpPr>
            <p:cNvPr id="10" name="object 10"/>
            <p:cNvSpPr/>
            <p:nvPr/>
          </p:nvSpPr>
          <p:spPr>
            <a:xfrm>
              <a:off x="3606800" y="3252469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7900" y="3246119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4100" y="3239769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792854" y="3235973"/>
            <a:ext cx="203200" cy="58419"/>
            <a:chOff x="3792854" y="3235973"/>
            <a:chExt cx="203200" cy="58419"/>
          </a:xfrm>
        </p:grpSpPr>
        <p:sp>
          <p:nvSpPr>
            <p:cNvPr id="14" name="object 14"/>
            <p:cNvSpPr/>
            <p:nvPr/>
          </p:nvSpPr>
          <p:spPr>
            <a:xfrm>
              <a:off x="3869054" y="3239769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92854" y="3246119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69054" y="3277869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4145279" y="323976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2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326264" y="3237239"/>
            <a:ext cx="238760" cy="57150"/>
            <a:chOff x="4326264" y="3237239"/>
            <a:chExt cx="238760" cy="57150"/>
          </a:xfrm>
        </p:grpSpPr>
        <p:sp>
          <p:nvSpPr>
            <p:cNvPr id="19" name="object 19"/>
            <p:cNvSpPr/>
            <p:nvPr/>
          </p:nvSpPr>
          <p:spPr>
            <a:xfrm>
              <a:off x="4451350" y="3270249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19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23410" y="324357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479" y="15239"/>
                  </a:moveTo>
                  <a:lnTo>
                    <a:pt x="30479" y="6985"/>
                  </a:lnTo>
                  <a:lnTo>
                    <a:pt x="23494" y="0"/>
                  </a:lnTo>
                  <a:lnTo>
                    <a:pt x="15239" y="0"/>
                  </a:lnTo>
                  <a:lnTo>
                    <a:pt x="6985" y="0"/>
                  </a:lnTo>
                  <a:lnTo>
                    <a:pt x="0" y="6985"/>
                  </a:lnTo>
                  <a:lnTo>
                    <a:pt x="0" y="15239"/>
                  </a:lnTo>
                  <a:lnTo>
                    <a:pt x="0" y="24130"/>
                  </a:lnTo>
                  <a:lnTo>
                    <a:pt x="6985" y="30480"/>
                  </a:lnTo>
                  <a:lnTo>
                    <a:pt x="15239" y="30480"/>
                  </a:lnTo>
                  <a:lnTo>
                    <a:pt x="23494" y="30480"/>
                  </a:lnTo>
                  <a:lnTo>
                    <a:pt x="30479" y="24130"/>
                  </a:lnTo>
                  <a:lnTo>
                    <a:pt x="30479" y="15239"/>
                  </a:lnTo>
                  <a:close/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28795" y="3239769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39" y="50800"/>
                  </a:moveTo>
                  <a:lnTo>
                    <a:pt x="50164" y="48895"/>
                  </a:lnTo>
                  <a:lnTo>
                    <a:pt x="58419" y="43180"/>
                  </a:lnTo>
                  <a:lnTo>
                    <a:pt x="63500" y="35560"/>
                  </a:lnTo>
                  <a:lnTo>
                    <a:pt x="66039" y="25400"/>
                  </a:lnTo>
                  <a:lnTo>
                    <a:pt x="63500" y="15875"/>
                  </a:lnTo>
                  <a:lnTo>
                    <a:pt x="58419" y="7620"/>
                  </a:lnTo>
                  <a:lnTo>
                    <a:pt x="50164" y="1905"/>
                  </a:lnTo>
                  <a:lnTo>
                    <a:pt x="40639" y="0"/>
                  </a:lnTo>
                  <a:lnTo>
                    <a:pt x="30479" y="1905"/>
                  </a:lnTo>
                  <a:lnTo>
                    <a:pt x="22225" y="7620"/>
                  </a:lnTo>
                  <a:lnTo>
                    <a:pt x="17144" y="15875"/>
                  </a:lnTo>
                  <a:lnTo>
                    <a:pt x="15239" y="25400"/>
                  </a:lnTo>
                </a:path>
                <a:path w="233679" h="50800">
                  <a:moveTo>
                    <a:pt x="30479" y="17780"/>
                  </a:moveTo>
                  <a:lnTo>
                    <a:pt x="15239" y="30480"/>
                  </a:lnTo>
                  <a:lnTo>
                    <a:pt x="0" y="17780"/>
                  </a:lnTo>
                </a:path>
                <a:path w="233679" h="50800">
                  <a:moveTo>
                    <a:pt x="193039" y="50800"/>
                  </a:moveTo>
                  <a:lnTo>
                    <a:pt x="182879" y="48895"/>
                  </a:lnTo>
                  <a:lnTo>
                    <a:pt x="174625" y="43180"/>
                  </a:lnTo>
                  <a:lnTo>
                    <a:pt x="169544" y="35560"/>
                  </a:lnTo>
                  <a:lnTo>
                    <a:pt x="167639" y="25400"/>
                  </a:lnTo>
                  <a:lnTo>
                    <a:pt x="169544" y="15875"/>
                  </a:lnTo>
                  <a:lnTo>
                    <a:pt x="174625" y="7620"/>
                  </a:lnTo>
                  <a:lnTo>
                    <a:pt x="182879" y="1905"/>
                  </a:lnTo>
                  <a:lnTo>
                    <a:pt x="193039" y="0"/>
                  </a:lnTo>
                  <a:lnTo>
                    <a:pt x="202564" y="1905"/>
                  </a:lnTo>
                  <a:lnTo>
                    <a:pt x="210819" y="7620"/>
                  </a:lnTo>
                  <a:lnTo>
                    <a:pt x="215900" y="15875"/>
                  </a:lnTo>
                  <a:lnTo>
                    <a:pt x="218439" y="25400"/>
                  </a:lnTo>
                </a:path>
                <a:path w="233679" h="50800">
                  <a:moveTo>
                    <a:pt x="233679" y="17780"/>
                  </a:moveTo>
                  <a:lnTo>
                    <a:pt x="218439" y="30480"/>
                  </a:lnTo>
                  <a:lnTo>
                    <a:pt x="203200" y="17780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-12700" y="319785"/>
            <a:ext cx="4518660" cy="25012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165"/>
              </a:lnSpc>
              <a:spcBef>
                <a:spcPts val="105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45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600"/>
              </a:lnSpc>
            </a:pPr>
            <a:r>
              <a:rPr sz="1350" spc="-5" dirty="0">
                <a:latin typeface="Microsoft Sans Serif"/>
                <a:cs typeface="Microsoft Sans Serif"/>
              </a:rPr>
              <a:t> </a:t>
            </a:r>
            <a:endParaRPr sz="1350">
              <a:latin typeface="Microsoft Sans Serif"/>
              <a:cs typeface="Microsoft Sans Serif"/>
            </a:endParaRPr>
          </a:p>
          <a:p>
            <a:pPr marL="427355" marR="5080">
              <a:lnSpc>
                <a:spcPct val="101899"/>
              </a:lnSpc>
              <a:spcBef>
                <a:spcPts val="215"/>
              </a:spcBef>
            </a:pPr>
            <a:r>
              <a:rPr sz="1100" spc="-30" dirty="0">
                <a:latin typeface="Microsoft Sans Serif"/>
                <a:cs typeface="Microsoft Sans Serif"/>
              </a:rPr>
              <a:t>Increasing</a:t>
            </a:r>
            <a:r>
              <a:rPr sz="1100" spc="-1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returns:</a:t>
            </a:r>
            <a:r>
              <a:rPr sz="1100" spc="9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there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is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increasing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returns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where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MP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of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the </a:t>
            </a:r>
            <a:r>
              <a:rPr sz="1100" spc="-2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variable </a:t>
            </a:r>
            <a:r>
              <a:rPr sz="1100" spc="-25" dirty="0">
                <a:latin typeface="Microsoft Sans Serif"/>
                <a:cs typeface="Microsoft Sans Serif"/>
              </a:rPr>
              <a:t>input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rises.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The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variable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inputs </a:t>
            </a:r>
            <a:r>
              <a:rPr sz="1100" spc="-20" dirty="0">
                <a:latin typeface="Microsoft Sans Serif"/>
                <a:cs typeface="Microsoft Sans Serif"/>
              </a:rPr>
              <a:t>at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this </a:t>
            </a:r>
            <a:r>
              <a:rPr sz="1100" spc="-30" dirty="0">
                <a:latin typeface="Microsoft Sans Serif"/>
                <a:cs typeface="Microsoft Sans Serif"/>
              </a:rPr>
              <a:t>stage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are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combined </a:t>
            </a:r>
            <a:r>
              <a:rPr sz="1100" spc="-15" dirty="0">
                <a:latin typeface="Microsoft Sans Serif"/>
                <a:cs typeface="Microsoft Sans Serif"/>
              </a:rPr>
              <a:t>in 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their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most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economical proportion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with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the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fixed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input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hence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MP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rises. </a:t>
            </a:r>
            <a:endParaRPr sz="1100">
              <a:latin typeface="Microsoft Sans Serif"/>
              <a:cs typeface="Microsoft Sans Serif"/>
            </a:endParaRPr>
          </a:p>
          <a:p>
            <a:pPr marL="427355" marR="204470">
              <a:lnSpc>
                <a:spcPct val="102800"/>
              </a:lnSpc>
              <a:spcBef>
                <a:spcPts val="280"/>
              </a:spcBef>
            </a:pPr>
            <a:r>
              <a:rPr sz="1100" spc="-35" dirty="0">
                <a:latin typeface="Microsoft Sans Serif"/>
                <a:cs typeface="Microsoft Sans Serif"/>
              </a:rPr>
              <a:t>Constant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returns:</a:t>
            </a:r>
            <a:r>
              <a:rPr sz="1100" spc="114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there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is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constant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returns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when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addition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to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TP 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remains </a:t>
            </a:r>
            <a:r>
              <a:rPr sz="1100" spc="-30" dirty="0">
                <a:latin typeface="Microsoft Sans Serif"/>
                <a:cs typeface="Microsoft Sans Serif"/>
              </a:rPr>
              <a:t>the same.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The </a:t>
            </a:r>
            <a:r>
              <a:rPr sz="1100" spc="-25" dirty="0">
                <a:latin typeface="Microsoft Sans Serif"/>
                <a:cs typeface="Microsoft Sans Serif"/>
              </a:rPr>
              <a:t>best </a:t>
            </a:r>
            <a:r>
              <a:rPr sz="1100" spc="-30" dirty="0">
                <a:latin typeface="Microsoft Sans Serif"/>
                <a:cs typeface="Microsoft Sans Serif"/>
              </a:rPr>
              <a:t>combination of </a:t>
            </a:r>
            <a:r>
              <a:rPr sz="1100" spc="-25" dirty="0">
                <a:latin typeface="Microsoft Sans Serif"/>
                <a:cs typeface="Microsoft Sans Serif"/>
              </a:rPr>
              <a:t>the </a:t>
            </a:r>
            <a:r>
              <a:rPr sz="1100" spc="-30" dirty="0">
                <a:latin typeface="Microsoft Sans Serif"/>
                <a:cs typeface="Microsoft Sans Serif"/>
              </a:rPr>
              <a:t>variable </a:t>
            </a:r>
            <a:r>
              <a:rPr sz="1100" spc="-25" dirty="0">
                <a:latin typeface="Microsoft Sans Serif"/>
                <a:cs typeface="Microsoft Sans Serif"/>
              </a:rPr>
              <a:t>input </a:t>
            </a:r>
            <a:r>
              <a:rPr sz="1100" spc="-35" dirty="0">
                <a:latin typeface="Microsoft Sans Serif"/>
                <a:cs typeface="Microsoft Sans Serif"/>
              </a:rPr>
              <a:t>and 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fixed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input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5" dirty="0">
                <a:latin typeface="Microsoft Sans Serif"/>
                <a:cs typeface="Microsoft Sans Serif"/>
              </a:rPr>
              <a:t>has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been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attained.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427355" marR="161925">
              <a:lnSpc>
                <a:spcPct val="102600"/>
              </a:lnSpc>
              <a:spcBef>
                <a:spcPts val="300"/>
              </a:spcBef>
            </a:pPr>
            <a:r>
              <a:rPr sz="1100" spc="-30" dirty="0">
                <a:latin typeface="Microsoft Sans Serif"/>
                <a:cs typeface="Microsoft Sans Serif"/>
              </a:rPr>
              <a:t>Diminishing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returns:</a:t>
            </a:r>
            <a:r>
              <a:rPr sz="1100" spc="9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there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is</a:t>
            </a:r>
            <a:r>
              <a:rPr sz="1100" spc="2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diminishing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return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when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marginal 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product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of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the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variable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input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falls.</a:t>
            </a:r>
            <a:r>
              <a:rPr sz="1100" spc="12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variable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input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and</a:t>
            </a:r>
            <a:r>
              <a:rPr sz="1100" spc="2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the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fixed </a:t>
            </a:r>
            <a:r>
              <a:rPr sz="1100" spc="-2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input </a:t>
            </a:r>
            <a:r>
              <a:rPr sz="1100" spc="-20" dirty="0">
                <a:latin typeface="Microsoft Sans Serif"/>
                <a:cs typeface="Microsoft Sans Serif"/>
              </a:rPr>
              <a:t>are </a:t>
            </a:r>
            <a:r>
              <a:rPr sz="1100" spc="-35" dirty="0">
                <a:latin typeface="Microsoft Sans Serif"/>
                <a:cs typeface="Microsoft Sans Serif"/>
              </a:rPr>
              <a:t>combined </a:t>
            </a:r>
            <a:r>
              <a:rPr sz="1100" spc="-15" dirty="0">
                <a:latin typeface="Microsoft Sans Serif"/>
                <a:cs typeface="Microsoft Sans Serif"/>
              </a:rPr>
              <a:t>in </a:t>
            </a:r>
            <a:r>
              <a:rPr sz="1100" spc="-25" dirty="0">
                <a:latin typeface="Microsoft Sans Serif"/>
                <a:cs typeface="Microsoft Sans Serif"/>
              </a:rPr>
              <a:t>their </a:t>
            </a:r>
            <a:r>
              <a:rPr sz="1100" spc="-35" dirty="0">
                <a:latin typeface="Microsoft Sans Serif"/>
                <a:cs typeface="Microsoft Sans Serif"/>
              </a:rPr>
              <a:t>uneconomical </a:t>
            </a:r>
            <a:r>
              <a:rPr sz="1100" spc="-25" dirty="0">
                <a:latin typeface="Microsoft Sans Serif"/>
                <a:cs typeface="Microsoft Sans Serif"/>
              </a:rPr>
              <a:t>proportion.</a:t>
            </a:r>
            <a:r>
              <a:rPr sz="1100" spc="-2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Negative 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returns:</a:t>
            </a:r>
            <a:r>
              <a:rPr sz="1100" spc="4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additional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variable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input</a:t>
            </a:r>
            <a:r>
              <a:rPr sz="1100" spc="-2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subtract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from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total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product.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</p:txBody>
      </p:sp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670" y="931798"/>
            <a:ext cx="64770" cy="64769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0670" y="1484502"/>
            <a:ext cx="64770" cy="64769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0670" y="2037714"/>
            <a:ext cx="64770" cy="64769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-12700" y="2795060"/>
            <a:ext cx="59690" cy="43307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ts val="1175"/>
              </a:lnSpc>
              <a:spcBef>
                <a:spcPts val="30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55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940"/>
              </a:lnSpc>
            </a:pPr>
            <a:r>
              <a:rPr sz="800" spc="-5" dirty="0">
                <a:latin typeface="Microsoft Sans Serif"/>
                <a:cs typeface="Microsoft Sans Serif"/>
              </a:rPr>
              <a:t> </a:t>
            </a:r>
            <a:endParaRPr sz="800">
              <a:latin typeface="Microsoft Sans Serif"/>
              <a:cs typeface="Microsoft Sans Serif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043553" y="3346357"/>
            <a:ext cx="45720" cy="1117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534915" y="3346357"/>
            <a:ext cx="45720" cy="1117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-12700" y="3396745"/>
            <a:ext cx="41275" cy="914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450" dirty="0">
                <a:latin typeface="Microsoft Sans Serif"/>
                <a:cs typeface="Microsoft Sans Serif"/>
              </a:rPr>
              <a:t> </a:t>
            </a:r>
            <a:endParaRPr sz="4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" y="63449"/>
            <a:ext cx="1548130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Stages</a:t>
            </a:r>
            <a:r>
              <a:rPr spc="-40" dirty="0"/>
              <a:t> in</a:t>
            </a:r>
            <a:r>
              <a:rPr spc="-25" dirty="0"/>
              <a:t> </a:t>
            </a:r>
            <a:r>
              <a:rPr spc="-40" dirty="0"/>
              <a:t>production</a:t>
            </a:r>
          </a:p>
        </p:txBody>
      </p:sp>
      <p:sp>
        <p:nvSpPr>
          <p:cNvPr id="3" name="object 3"/>
          <p:cNvSpPr/>
          <p:nvPr/>
        </p:nvSpPr>
        <p:spPr>
          <a:xfrm>
            <a:off x="2967354" y="324738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6729" y="325183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480"/>
                </a:moveTo>
                <a:lnTo>
                  <a:pt x="43180" y="30480"/>
                </a:lnTo>
                <a:lnTo>
                  <a:pt x="43180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ln w="5060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45154" y="324738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099"/>
                </a:lnTo>
                <a:lnTo>
                  <a:pt x="25400" y="19049"/>
                </a:lnTo>
                <a:lnTo>
                  <a:pt x="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242310" y="3238509"/>
            <a:ext cx="203200" cy="55880"/>
            <a:chOff x="3242310" y="3238509"/>
            <a:chExt cx="203200" cy="55880"/>
          </a:xfrm>
        </p:grpSpPr>
        <p:sp>
          <p:nvSpPr>
            <p:cNvPr id="7" name="object 7"/>
            <p:cNvSpPr/>
            <p:nvPr/>
          </p:nvSpPr>
          <p:spPr>
            <a:xfrm>
              <a:off x="3305175" y="3241039"/>
              <a:ext cx="63500" cy="50800"/>
            </a:xfrm>
            <a:custGeom>
              <a:avLst/>
              <a:gdLst/>
              <a:ahLst/>
              <a:cxnLst/>
              <a:rect l="l" t="t" r="r" b="b"/>
              <a:pathLst>
                <a:path w="63500" h="50800">
                  <a:moveTo>
                    <a:pt x="0" y="50799"/>
                  </a:moveTo>
                  <a:lnTo>
                    <a:pt x="43179" y="50799"/>
                  </a:lnTo>
                  <a:lnTo>
                    <a:pt x="43179" y="20319"/>
                  </a:lnTo>
                  <a:lnTo>
                    <a:pt x="0" y="20319"/>
                  </a:lnTo>
                  <a:lnTo>
                    <a:pt x="0" y="50799"/>
                  </a:lnTo>
                  <a:close/>
                </a:path>
                <a:path w="63500" h="50800">
                  <a:moveTo>
                    <a:pt x="10160" y="20319"/>
                  </a:moveTo>
                  <a:lnTo>
                    <a:pt x="10160" y="10159"/>
                  </a:lnTo>
                  <a:lnTo>
                    <a:pt x="53339" y="10159"/>
                  </a:lnTo>
                  <a:lnTo>
                    <a:pt x="53339" y="40639"/>
                  </a:lnTo>
                  <a:lnTo>
                    <a:pt x="43179" y="40639"/>
                  </a:lnTo>
                </a:path>
                <a:path w="63500" h="50800">
                  <a:moveTo>
                    <a:pt x="20320" y="10159"/>
                  </a:moveTo>
                  <a:lnTo>
                    <a:pt x="20320" y="0"/>
                  </a:lnTo>
                  <a:lnTo>
                    <a:pt x="63500" y="0"/>
                  </a:lnTo>
                  <a:lnTo>
                    <a:pt x="63500" y="30479"/>
                  </a:lnTo>
                  <a:lnTo>
                    <a:pt x="53339" y="30479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42310" y="3247389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49"/>
                  </a:lnTo>
                  <a:lnTo>
                    <a:pt x="25400" y="38099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099"/>
                  </a:lnTo>
                  <a:lnTo>
                    <a:pt x="203200" y="19049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517900" y="3237243"/>
            <a:ext cx="203200" cy="58419"/>
            <a:chOff x="3517900" y="3237243"/>
            <a:chExt cx="203200" cy="58419"/>
          </a:xfrm>
        </p:grpSpPr>
        <p:sp>
          <p:nvSpPr>
            <p:cNvPr id="10" name="object 10"/>
            <p:cNvSpPr/>
            <p:nvPr/>
          </p:nvSpPr>
          <p:spPr>
            <a:xfrm>
              <a:off x="3606800" y="3253739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7900" y="3247389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49"/>
                  </a:lnTo>
                  <a:lnTo>
                    <a:pt x="25400" y="38099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099"/>
                  </a:lnTo>
                  <a:lnTo>
                    <a:pt x="203200" y="19049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4100" y="3241039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399"/>
                  </a:moveTo>
                  <a:lnTo>
                    <a:pt x="50800" y="25399"/>
                  </a:lnTo>
                </a:path>
                <a:path w="50800" h="50800">
                  <a:moveTo>
                    <a:pt x="0" y="38099"/>
                  </a:moveTo>
                  <a:lnTo>
                    <a:pt x="38100" y="38099"/>
                  </a:lnTo>
                </a:path>
                <a:path w="50800" h="50800">
                  <a:moveTo>
                    <a:pt x="12700" y="50799"/>
                  </a:moveTo>
                  <a:lnTo>
                    <a:pt x="50800" y="50799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792854" y="3237243"/>
            <a:ext cx="203200" cy="58419"/>
            <a:chOff x="3792854" y="3237243"/>
            <a:chExt cx="203200" cy="58419"/>
          </a:xfrm>
        </p:grpSpPr>
        <p:sp>
          <p:nvSpPr>
            <p:cNvPr id="14" name="object 14"/>
            <p:cNvSpPr/>
            <p:nvPr/>
          </p:nvSpPr>
          <p:spPr>
            <a:xfrm>
              <a:off x="3869054" y="3241039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699"/>
                  </a:moveTo>
                  <a:lnTo>
                    <a:pt x="50800" y="12699"/>
                  </a:lnTo>
                </a:path>
                <a:path w="50800" h="25400">
                  <a:moveTo>
                    <a:pt x="12700" y="25399"/>
                  </a:moveTo>
                  <a:lnTo>
                    <a:pt x="50800" y="25399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92854" y="3247389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49"/>
                  </a:lnTo>
                  <a:lnTo>
                    <a:pt x="25400" y="38099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099"/>
                  </a:lnTo>
                  <a:lnTo>
                    <a:pt x="203200" y="19049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69054" y="3279139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4145279" y="324103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699"/>
                </a:moveTo>
                <a:lnTo>
                  <a:pt x="50800" y="12699"/>
                </a:lnTo>
              </a:path>
              <a:path w="50800" h="50800">
                <a:moveTo>
                  <a:pt x="12700" y="25399"/>
                </a:moveTo>
                <a:lnTo>
                  <a:pt x="50800" y="25399"/>
                </a:lnTo>
              </a:path>
              <a:path w="50800" h="50800">
                <a:moveTo>
                  <a:pt x="0" y="38099"/>
                </a:moveTo>
                <a:lnTo>
                  <a:pt x="38100" y="38099"/>
                </a:lnTo>
              </a:path>
              <a:path w="50800" h="50800">
                <a:moveTo>
                  <a:pt x="12700" y="50799"/>
                </a:moveTo>
                <a:lnTo>
                  <a:pt x="50800" y="50799"/>
                </a:lnTo>
              </a:path>
            </a:pathLst>
          </a:custGeom>
          <a:ln w="7592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326264" y="3238509"/>
            <a:ext cx="238760" cy="57150"/>
            <a:chOff x="4326264" y="3238509"/>
            <a:chExt cx="238760" cy="57150"/>
          </a:xfrm>
        </p:grpSpPr>
        <p:sp>
          <p:nvSpPr>
            <p:cNvPr id="19" name="object 19"/>
            <p:cNvSpPr/>
            <p:nvPr/>
          </p:nvSpPr>
          <p:spPr>
            <a:xfrm>
              <a:off x="4451350" y="3271519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23410" y="3244849"/>
              <a:ext cx="30480" cy="29845"/>
            </a:xfrm>
            <a:custGeom>
              <a:avLst/>
              <a:gdLst/>
              <a:ahLst/>
              <a:cxnLst/>
              <a:rect l="l" t="t" r="r" b="b"/>
              <a:pathLst>
                <a:path w="30479" h="29845">
                  <a:moveTo>
                    <a:pt x="30479" y="14605"/>
                  </a:moveTo>
                  <a:lnTo>
                    <a:pt x="30479" y="6350"/>
                  </a:lnTo>
                  <a:lnTo>
                    <a:pt x="23494" y="0"/>
                  </a:lnTo>
                  <a:lnTo>
                    <a:pt x="15239" y="0"/>
                  </a:lnTo>
                  <a:lnTo>
                    <a:pt x="6985" y="0"/>
                  </a:lnTo>
                  <a:lnTo>
                    <a:pt x="0" y="6350"/>
                  </a:lnTo>
                  <a:lnTo>
                    <a:pt x="0" y="14605"/>
                  </a:lnTo>
                  <a:lnTo>
                    <a:pt x="0" y="23495"/>
                  </a:lnTo>
                  <a:lnTo>
                    <a:pt x="6985" y="29845"/>
                  </a:lnTo>
                  <a:lnTo>
                    <a:pt x="15239" y="29845"/>
                  </a:lnTo>
                  <a:lnTo>
                    <a:pt x="23494" y="29845"/>
                  </a:lnTo>
                  <a:lnTo>
                    <a:pt x="30479" y="23495"/>
                  </a:lnTo>
                  <a:lnTo>
                    <a:pt x="30479" y="14605"/>
                  </a:lnTo>
                  <a:close/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28795" y="3241039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39" y="50799"/>
                  </a:moveTo>
                  <a:lnTo>
                    <a:pt x="50164" y="48894"/>
                  </a:lnTo>
                  <a:lnTo>
                    <a:pt x="58419" y="43814"/>
                  </a:lnTo>
                  <a:lnTo>
                    <a:pt x="63500" y="35559"/>
                  </a:lnTo>
                  <a:lnTo>
                    <a:pt x="66039" y="25399"/>
                  </a:lnTo>
                  <a:lnTo>
                    <a:pt x="63500" y="15874"/>
                  </a:lnTo>
                  <a:lnTo>
                    <a:pt x="58419" y="7619"/>
                  </a:lnTo>
                  <a:lnTo>
                    <a:pt x="50164" y="1904"/>
                  </a:lnTo>
                  <a:lnTo>
                    <a:pt x="40639" y="0"/>
                  </a:lnTo>
                  <a:lnTo>
                    <a:pt x="30479" y="1904"/>
                  </a:lnTo>
                  <a:lnTo>
                    <a:pt x="22225" y="7619"/>
                  </a:lnTo>
                  <a:lnTo>
                    <a:pt x="17144" y="15874"/>
                  </a:lnTo>
                  <a:lnTo>
                    <a:pt x="15239" y="25399"/>
                  </a:lnTo>
                </a:path>
                <a:path w="233679" h="50800">
                  <a:moveTo>
                    <a:pt x="30479" y="17779"/>
                  </a:moveTo>
                  <a:lnTo>
                    <a:pt x="15239" y="30479"/>
                  </a:lnTo>
                  <a:lnTo>
                    <a:pt x="0" y="17779"/>
                  </a:lnTo>
                </a:path>
                <a:path w="233679" h="50800">
                  <a:moveTo>
                    <a:pt x="193039" y="50799"/>
                  </a:moveTo>
                  <a:lnTo>
                    <a:pt x="182879" y="48894"/>
                  </a:lnTo>
                  <a:lnTo>
                    <a:pt x="174625" y="43814"/>
                  </a:lnTo>
                  <a:lnTo>
                    <a:pt x="169544" y="35559"/>
                  </a:lnTo>
                  <a:lnTo>
                    <a:pt x="167639" y="25399"/>
                  </a:lnTo>
                  <a:lnTo>
                    <a:pt x="169544" y="15874"/>
                  </a:lnTo>
                  <a:lnTo>
                    <a:pt x="174625" y="7619"/>
                  </a:lnTo>
                  <a:lnTo>
                    <a:pt x="182879" y="1904"/>
                  </a:lnTo>
                  <a:lnTo>
                    <a:pt x="193039" y="0"/>
                  </a:lnTo>
                  <a:lnTo>
                    <a:pt x="202564" y="1904"/>
                  </a:lnTo>
                  <a:lnTo>
                    <a:pt x="210819" y="7619"/>
                  </a:lnTo>
                  <a:lnTo>
                    <a:pt x="215900" y="15874"/>
                  </a:lnTo>
                  <a:lnTo>
                    <a:pt x="218439" y="25399"/>
                  </a:lnTo>
                </a:path>
                <a:path w="233679" h="50800">
                  <a:moveTo>
                    <a:pt x="233679" y="17779"/>
                  </a:moveTo>
                  <a:lnTo>
                    <a:pt x="218439" y="30479"/>
                  </a:lnTo>
                  <a:lnTo>
                    <a:pt x="203200" y="17779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-12700" y="319785"/>
            <a:ext cx="4504690" cy="2409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165"/>
              </a:lnSpc>
              <a:spcBef>
                <a:spcPts val="105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4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235"/>
              </a:lnSpc>
            </a:pPr>
            <a:r>
              <a:rPr sz="1050" dirty="0">
                <a:latin typeface="Microsoft Sans Serif"/>
                <a:cs typeface="Microsoft Sans Serif"/>
              </a:rPr>
              <a:t> </a:t>
            </a:r>
            <a:endParaRPr sz="1050">
              <a:latin typeface="Microsoft Sans Serif"/>
              <a:cs typeface="Microsoft Sans Serif"/>
            </a:endParaRPr>
          </a:p>
          <a:p>
            <a:pPr marL="427355">
              <a:lnSpc>
                <a:spcPct val="100000"/>
              </a:lnSpc>
              <a:spcBef>
                <a:spcPts val="254"/>
              </a:spcBef>
            </a:pPr>
            <a:r>
              <a:rPr sz="1100" spc="-65" dirty="0">
                <a:latin typeface="Microsoft Sans Serif"/>
                <a:cs typeface="Microsoft Sans Serif"/>
              </a:rPr>
              <a:t>Stage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I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427355">
              <a:lnSpc>
                <a:spcPct val="100000"/>
              </a:lnSpc>
              <a:spcBef>
                <a:spcPts val="340"/>
              </a:spcBef>
            </a:pPr>
            <a:r>
              <a:rPr sz="1100" spc="-35" dirty="0">
                <a:latin typeface="Microsoft Sans Serif"/>
                <a:cs typeface="Microsoft Sans Serif"/>
              </a:rPr>
              <a:t>This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is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the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stage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of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rising average </a:t>
            </a:r>
            <a:r>
              <a:rPr sz="1100" spc="-25" dirty="0">
                <a:latin typeface="Microsoft Sans Serif"/>
                <a:cs typeface="Microsoft Sans Serif"/>
              </a:rPr>
              <a:t>product.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427355">
              <a:lnSpc>
                <a:spcPct val="100000"/>
              </a:lnSpc>
              <a:spcBef>
                <a:spcPts val="335"/>
              </a:spcBef>
            </a:pPr>
            <a:r>
              <a:rPr sz="1100" spc="-45" dirty="0">
                <a:latin typeface="Microsoft Sans Serif"/>
                <a:cs typeface="Microsoft Sans Serif"/>
              </a:rPr>
              <a:t>When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average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product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is</a:t>
            </a:r>
            <a:r>
              <a:rPr sz="1100" spc="-25" dirty="0">
                <a:latin typeface="Microsoft Sans Serif"/>
                <a:cs typeface="Microsoft Sans Serif"/>
              </a:rPr>
              <a:t> rising </a:t>
            </a:r>
            <a:r>
              <a:rPr sz="1100" spc="-15" dirty="0">
                <a:latin typeface="Microsoft Sans Serif"/>
                <a:cs typeface="Microsoft Sans Serif"/>
              </a:rPr>
              <a:t>it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lies </a:t>
            </a:r>
            <a:r>
              <a:rPr sz="1100" spc="-35" dirty="0">
                <a:latin typeface="Microsoft Sans Serif"/>
                <a:cs typeface="Microsoft Sans Serif"/>
              </a:rPr>
              <a:t>below</a:t>
            </a:r>
            <a:r>
              <a:rPr sz="1100" spc="-25" dirty="0">
                <a:latin typeface="Microsoft Sans Serif"/>
                <a:cs typeface="Microsoft Sans Serif"/>
              </a:rPr>
              <a:t> the </a:t>
            </a:r>
            <a:r>
              <a:rPr sz="1100" spc="-30" dirty="0">
                <a:latin typeface="Microsoft Sans Serif"/>
                <a:cs typeface="Microsoft Sans Serif"/>
              </a:rPr>
              <a:t>marginal</a:t>
            </a:r>
            <a:r>
              <a:rPr sz="1100" spc="-25" dirty="0">
                <a:latin typeface="Microsoft Sans Serif"/>
                <a:cs typeface="Microsoft Sans Serif"/>
              </a:rPr>
              <a:t> product.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427355" marR="431800">
              <a:lnSpc>
                <a:spcPct val="101800"/>
              </a:lnSpc>
              <a:spcBef>
                <a:spcPts val="290"/>
              </a:spcBef>
            </a:pPr>
            <a:r>
              <a:rPr sz="1100" spc="-45" dirty="0">
                <a:latin typeface="Microsoft Sans Serif"/>
                <a:cs typeface="Microsoft Sans Serif"/>
              </a:rPr>
              <a:t>When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AP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is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rising,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by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implication</a:t>
            </a:r>
            <a:r>
              <a:rPr sz="1100" spc="4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MP</a:t>
            </a:r>
            <a:r>
              <a:rPr sz="1100" spc="4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of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the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fixed</a:t>
            </a:r>
            <a:r>
              <a:rPr sz="1100" spc="4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input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is </a:t>
            </a:r>
            <a:r>
              <a:rPr sz="1100" spc="-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negative.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427355" marR="398145">
              <a:lnSpc>
                <a:spcPct val="102000"/>
              </a:lnSpc>
              <a:spcBef>
                <a:spcPts val="310"/>
              </a:spcBef>
            </a:pPr>
            <a:r>
              <a:rPr sz="1100" spc="-30" dirty="0">
                <a:latin typeface="Microsoft Sans Serif"/>
                <a:cs typeface="Microsoft Sans Serif"/>
              </a:rPr>
              <a:t>At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this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stage</a:t>
            </a:r>
            <a:r>
              <a:rPr sz="1100" spc="2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too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much</a:t>
            </a:r>
            <a:r>
              <a:rPr sz="1100" spc="4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of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the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fixed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input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is</a:t>
            </a:r>
            <a:r>
              <a:rPr sz="1100" spc="4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combined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with</a:t>
            </a:r>
            <a:r>
              <a:rPr sz="1100" spc="4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the </a:t>
            </a:r>
            <a:r>
              <a:rPr sz="1100" spc="-2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variable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input.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427355" marR="5080" algn="just">
              <a:lnSpc>
                <a:spcPct val="101899"/>
              </a:lnSpc>
              <a:spcBef>
                <a:spcPts val="310"/>
              </a:spcBef>
            </a:pPr>
            <a:r>
              <a:rPr sz="1100" spc="-20" dirty="0">
                <a:latin typeface="Microsoft Sans Serif"/>
                <a:cs typeface="Microsoft Sans Serif"/>
              </a:rPr>
              <a:t>If </a:t>
            </a:r>
            <a:r>
              <a:rPr sz="1100" spc="-15" dirty="0">
                <a:latin typeface="Microsoft Sans Serif"/>
                <a:cs typeface="Microsoft Sans Serif"/>
              </a:rPr>
              <a:t>a </a:t>
            </a:r>
            <a:r>
              <a:rPr sz="1100" spc="-25" dirty="0">
                <a:latin typeface="Microsoft Sans Serif"/>
                <a:cs typeface="Microsoft Sans Serif"/>
              </a:rPr>
              <a:t>firm </a:t>
            </a:r>
            <a:r>
              <a:rPr sz="1100" spc="-10" dirty="0">
                <a:latin typeface="Microsoft Sans Serif"/>
                <a:cs typeface="Microsoft Sans Serif"/>
              </a:rPr>
              <a:t>is </a:t>
            </a:r>
            <a:r>
              <a:rPr sz="1100" spc="-15" dirty="0">
                <a:latin typeface="Microsoft Sans Serif"/>
                <a:cs typeface="Microsoft Sans Serif"/>
              </a:rPr>
              <a:t>in </a:t>
            </a:r>
            <a:r>
              <a:rPr sz="1100" spc="-35" dirty="0">
                <a:latin typeface="Microsoft Sans Serif"/>
                <a:cs typeface="Microsoft Sans Serif"/>
              </a:rPr>
              <a:t>a </a:t>
            </a:r>
            <a:r>
              <a:rPr sz="1100" spc="-25" dirty="0">
                <a:latin typeface="Microsoft Sans Serif"/>
                <a:cs typeface="Microsoft Sans Serif"/>
              </a:rPr>
              <a:t>competitive </a:t>
            </a:r>
            <a:r>
              <a:rPr sz="1100" spc="-30" dirty="0">
                <a:latin typeface="Microsoft Sans Serif"/>
                <a:cs typeface="Microsoft Sans Serif"/>
              </a:rPr>
              <a:t>industry </a:t>
            </a:r>
            <a:r>
              <a:rPr sz="1100" spc="-5" dirty="0">
                <a:latin typeface="Microsoft Sans Serif"/>
                <a:cs typeface="Microsoft Sans Serif"/>
              </a:rPr>
              <a:t>it </a:t>
            </a:r>
            <a:r>
              <a:rPr sz="1100" spc="-30" dirty="0">
                <a:latin typeface="Microsoft Sans Serif"/>
                <a:cs typeface="Microsoft Sans Serif"/>
              </a:rPr>
              <a:t>would never </a:t>
            </a:r>
            <a:r>
              <a:rPr sz="1100" spc="-35" dirty="0">
                <a:latin typeface="Microsoft Sans Serif"/>
                <a:cs typeface="Microsoft Sans Serif"/>
              </a:rPr>
              <a:t>produce </a:t>
            </a:r>
            <a:r>
              <a:rPr sz="1100" spc="-15" dirty="0">
                <a:latin typeface="Microsoft Sans Serif"/>
                <a:cs typeface="Microsoft Sans Serif"/>
              </a:rPr>
              <a:t>in </a:t>
            </a:r>
            <a:r>
              <a:rPr sz="1100" spc="-35" dirty="0">
                <a:latin typeface="Microsoft Sans Serif"/>
                <a:cs typeface="Microsoft Sans Serif"/>
              </a:rPr>
              <a:t>stage </a:t>
            </a:r>
            <a:r>
              <a:rPr sz="1100" spc="-20" dirty="0">
                <a:latin typeface="Microsoft Sans Serif"/>
                <a:cs typeface="Microsoft Sans Serif"/>
              </a:rPr>
              <a:t>I </a:t>
            </a:r>
            <a:r>
              <a:rPr sz="1100" spc="-1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because by expanding </a:t>
            </a:r>
            <a:r>
              <a:rPr sz="1100" spc="-30" dirty="0">
                <a:latin typeface="Microsoft Sans Serif"/>
                <a:cs typeface="Microsoft Sans Serif"/>
              </a:rPr>
              <a:t>output </a:t>
            </a:r>
            <a:r>
              <a:rPr sz="1100" spc="-10" dirty="0">
                <a:latin typeface="Microsoft Sans Serif"/>
                <a:cs typeface="Microsoft Sans Serif"/>
              </a:rPr>
              <a:t>it </a:t>
            </a:r>
            <a:r>
              <a:rPr sz="1100" spc="-30" dirty="0">
                <a:latin typeface="Microsoft Sans Serif"/>
                <a:cs typeface="Microsoft Sans Serif"/>
              </a:rPr>
              <a:t>can </a:t>
            </a:r>
            <a:r>
              <a:rPr sz="1100" spc="-35" dirty="0">
                <a:latin typeface="Microsoft Sans Serif"/>
                <a:cs typeface="Microsoft Sans Serif"/>
              </a:rPr>
              <a:t>reduce </a:t>
            </a:r>
            <a:r>
              <a:rPr sz="1100" spc="-20" dirty="0">
                <a:latin typeface="Microsoft Sans Serif"/>
                <a:cs typeface="Microsoft Sans Serif"/>
              </a:rPr>
              <a:t>unit </a:t>
            </a:r>
            <a:r>
              <a:rPr sz="1100" spc="-25" dirty="0">
                <a:latin typeface="Microsoft Sans Serif"/>
                <a:cs typeface="Microsoft Sans Serif"/>
              </a:rPr>
              <a:t>cost, </a:t>
            </a:r>
            <a:r>
              <a:rPr sz="1100" spc="-35" dirty="0">
                <a:latin typeface="Microsoft Sans Serif"/>
                <a:cs typeface="Microsoft Sans Serif"/>
              </a:rPr>
              <a:t>While </a:t>
            </a:r>
            <a:r>
              <a:rPr sz="1100" spc="-30" dirty="0">
                <a:latin typeface="Microsoft Sans Serif"/>
                <a:cs typeface="Microsoft Sans Serif"/>
              </a:rPr>
              <a:t>receiving 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5" dirty="0">
                <a:latin typeface="Microsoft Sans Serif"/>
                <a:cs typeface="Microsoft Sans Serif"/>
              </a:rPr>
              <a:t>the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same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price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for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each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additional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unit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sold.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670" y="886078"/>
            <a:ext cx="64770" cy="64769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670" y="1096263"/>
            <a:ext cx="64770" cy="64769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670" y="1306448"/>
            <a:ext cx="64770" cy="64769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670" y="1515998"/>
            <a:ext cx="64770" cy="64769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0670" y="1897379"/>
            <a:ext cx="64770" cy="64769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0670" y="2278760"/>
            <a:ext cx="64770" cy="64769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-12700" y="2740196"/>
            <a:ext cx="66040" cy="48704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ts val="1165"/>
              </a:lnSpc>
              <a:spcBef>
                <a:spcPts val="30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25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400"/>
              </a:lnSpc>
            </a:pP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043553" y="3346357"/>
            <a:ext cx="45720" cy="1117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534915" y="3346357"/>
            <a:ext cx="45720" cy="1117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-12700" y="3396745"/>
            <a:ext cx="41275" cy="914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450" dirty="0">
                <a:latin typeface="Microsoft Sans Serif"/>
                <a:cs typeface="Microsoft Sans Serif"/>
              </a:rPr>
              <a:t> </a:t>
            </a:r>
            <a:endParaRPr sz="4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" y="63449"/>
            <a:ext cx="491490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S</a:t>
            </a:r>
            <a:r>
              <a:rPr spc="-65" dirty="0"/>
              <a:t>t</a:t>
            </a:r>
            <a:r>
              <a:rPr spc="-90" dirty="0"/>
              <a:t>a</a:t>
            </a:r>
            <a:r>
              <a:rPr spc="-60" dirty="0"/>
              <a:t>g</a:t>
            </a:r>
            <a:r>
              <a:rPr spc="-90" dirty="0"/>
              <a:t>es</a:t>
            </a:r>
          </a:p>
        </p:txBody>
      </p:sp>
      <p:sp>
        <p:nvSpPr>
          <p:cNvPr id="3" name="object 3"/>
          <p:cNvSpPr/>
          <p:nvPr/>
        </p:nvSpPr>
        <p:spPr>
          <a:xfrm>
            <a:off x="2967354" y="324929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6729" y="325310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480"/>
                </a:moveTo>
                <a:lnTo>
                  <a:pt x="43180" y="30480"/>
                </a:lnTo>
                <a:lnTo>
                  <a:pt x="43180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ln w="5060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45154" y="324929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242310" y="3239779"/>
            <a:ext cx="203200" cy="55880"/>
            <a:chOff x="3242310" y="3239779"/>
            <a:chExt cx="203200" cy="55880"/>
          </a:xfrm>
        </p:grpSpPr>
        <p:sp>
          <p:nvSpPr>
            <p:cNvPr id="7" name="object 7"/>
            <p:cNvSpPr/>
            <p:nvPr/>
          </p:nvSpPr>
          <p:spPr>
            <a:xfrm>
              <a:off x="3305175" y="3242309"/>
              <a:ext cx="63500" cy="50800"/>
            </a:xfrm>
            <a:custGeom>
              <a:avLst/>
              <a:gdLst/>
              <a:ahLst/>
              <a:cxnLst/>
              <a:rect l="l" t="t" r="r" b="b"/>
              <a:pathLst>
                <a:path w="63500" h="50800">
                  <a:moveTo>
                    <a:pt x="0" y="50799"/>
                  </a:moveTo>
                  <a:lnTo>
                    <a:pt x="43179" y="50799"/>
                  </a:lnTo>
                  <a:lnTo>
                    <a:pt x="43179" y="20319"/>
                  </a:lnTo>
                  <a:lnTo>
                    <a:pt x="0" y="20319"/>
                  </a:lnTo>
                  <a:lnTo>
                    <a:pt x="0" y="50799"/>
                  </a:lnTo>
                  <a:close/>
                </a:path>
                <a:path w="63500" h="50800">
                  <a:moveTo>
                    <a:pt x="10160" y="20319"/>
                  </a:moveTo>
                  <a:lnTo>
                    <a:pt x="10160" y="10159"/>
                  </a:lnTo>
                  <a:lnTo>
                    <a:pt x="53339" y="10159"/>
                  </a:lnTo>
                  <a:lnTo>
                    <a:pt x="53339" y="40639"/>
                  </a:lnTo>
                  <a:lnTo>
                    <a:pt x="43179" y="40639"/>
                  </a:lnTo>
                </a:path>
                <a:path w="63500" h="50800">
                  <a:moveTo>
                    <a:pt x="20320" y="10159"/>
                  </a:moveTo>
                  <a:lnTo>
                    <a:pt x="20320" y="0"/>
                  </a:lnTo>
                  <a:lnTo>
                    <a:pt x="63500" y="0"/>
                  </a:lnTo>
                  <a:lnTo>
                    <a:pt x="63500" y="30479"/>
                  </a:lnTo>
                  <a:lnTo>
                    <a:pt x="53339" y="30479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42310" y="3248659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49"/>
                  </a:lnTo>
                  <a:lnTo>
                    <a:pt x="25400" y="38099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099"/>
                  </a:lnTo>
                  <a:lnTo>
                    <a:pt x="203200" y="19049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517900" y="3238513"/>
            <a:ext cx="203200" cy="58419"/>
            <a:chOff x="3517900" y="3238513"/>
            <a:chExt cx="203200" cy="58419"/>
          </a:xfrm>
        </p:grpSpPr>
        <p:sp>
          <p:nvSpPr>
            <p:cNvPr id="10" name="object 10"/>
            <p:cNvSpPr/>
            <p:nvPr/>
          </p:nvSpPr>
          <p:spPr>
            <a:xfrm>
              <a:off x="3606800" y="325564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7900" y="3248659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49"/>
                  </a:lnTo>
                  <a:lnTo>
                    <a:pt x="25400" y="38099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099"/>
                  </a:lnTo>
                  <a:lnTo>
                    <a:pt x="203200" y="19049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4100" y="3242309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399"/>
                  </a:moveTo>
                  <a:lnTo>
                    <a:pt x="50800" y="25399"/>
                  </a:lnTo>
                </a:path>
                <a:path w="50800" h="50800">
                  <a:moveTo>
                    <a:pt x="0" y="38099"/>
                  </a:moveTo>
                  <a:lnTo>
                    <a:pt x="38100" y="38099"/>
                  </a:lnTo>
                </a:path>
                <a:path w="50800" h="50800">
                  <a:moveTo>
                    <a:pt x="12700" y="50799"/>
                  </a:moveTo>
                  <a:lnTo>
                    <a:pt x="50800" y="50799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792854" y="3238513"/>
            <a:ext cx="203200" cy="58419"/>
            <a:chOff x="3792854" y="3238513"/>
            <a:chExt cx="203200" cy="58419"/>
          </a:xfrm>
        </p:grpSpPr>
        <p:sp>
          <p:nvSpPr>
            <p:cNvPr id="14" name="object 14"/>
            <p:cNvSpPr/>
            <p:nvPr/>
          </p:nvSpPr>
          <p:spPr>
            <a:xfrm>
              <a:off x="3869054" y="3242309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699"/>
                  </a:moveTo>
                  <a:lnTo>
                    <a:pt x="50800" y="12699"/>
                  </a:lnTo>
                </a:path>
                <a:path w="50800" h="25400">
                  <a:moveTo>
                    <a:pt x="12700" y="25399"/>
                  </a:moveTo>
                  <a:lnTo>
                    <a:pt x="50800" y="25399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92854" y="3248659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49"/>
                  </a:lnTo>
                  <a:lnTo>
                    <a:pt x="25400" y="38099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099"/>
                  </a:lnTo>
                  <a:lnTo>
                    <a:pt x="203200" y="19049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69054" y="3280409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4145279" y="324294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2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326264" y="3239779"/>
            <a:ext cx="238760" cy="57785"/>
            <a:chOff x="4326264" y="3239779"/>
            <a:chExt cx="238760" cy="57785"/>
          </a:xfrm>
        </p:grpSpPr>
        <p:sp>
          <p:nvSpPr>
            <p:cNvPr id="19" name="object 19"/>
            <p:cNvSpPr/>
            <p:nvPr/>
          </p:nvSpPr>
          <p:spPr>
            <a:xfrm>
              <a:off x="4451350" y="327342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19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23410" y="324611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479" y="15240"/>
                  </a:moveTo>
                  <a:lnTo>
                    <a:pt x="30479" y="6985"/>
                  </a:lnTo>
                  <a:lnTo>
                    <a:pt x="23494" y="0"/>
                  </a:lnTo>
                  <a:lnTo>
                    <a:pt x="15239" y="0"/>
                  </a:lnTo>
                  <a:lnTo>
                    <a:pt x="6985" y="0"/>
                  </a:lnTo>
                  <a:lnTo>
                    <a:pt x="0" y="6985"/>
                  </a:lnTo>
                  <a:lnTo>
                    <a:pt x="0" y="15240"/>
                  </a:lnTo>
                  <a:lnTo>
                    <a:pt x="0" y="23495"/>
                  </a:lnTo>
                  <a:lnTo>
                    <a:pt x="6985" y="30480"/>
                  </a:lnTo>
                  <a:lnTo>
                    <a:pt x="15239" y="30480"/>
                  </a:lnTo>
                  <a:lnTo>
                    <a:pt x="23494" y="30480"/>
                  </a:lnTo>
                  <a:lnTo>
                    <a:pt x="30479" y="23495"/>
                  </a:lnTo>
                  <a:lnTo>
                    <a:pt x="30479" y="15240"/>
                  </a:lnTo>
                  <a:close/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28795" y="3242309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39" y="50799"/>
                  </a:moveTo>
                  <a:lnTo>
                    <a:pt x="50164" y="48259"/>
                  </a:lnTo>
                  <a:lnTo>
                    <a:pt x="58419" y="43179"/>
                  </a:lnTo>
                  <a:lnTo>
                    <a:pt x="63500" y="34924"/>
                  </a:lnTo>
                  <a:lnTo>
                    <a:pt x="66039" y="25399"/>
                  </a:lnTo>
                  <a:lnTo>
                    <a:pt x="63500" y="15239"/>
                  </a:lnTo>
                  <a:lnTo>
                    <a:pt x="58419" y="6984"/>
                  </a:lnTo>
                  <a:lnTo>
                    <a:pt x="50164" y="1904"/>
                  </a:lnTo>
                  <a:lnTo>
                    <a:pt x="40639" y="0"/>
                  </a:lnTo>
                  <a:lnTo>
                    <a:pt x="30479" y="1904"/>
                  </a:lnTo>
                  <a:lnTo>
                    <a:pt x="22225" y="6984"/>
                  </a:lnTo>
                  <a:lnTo>
                    <a:pt x="17144" y="15239"/>
                  </a:lnTo>
                  <a:lnTo>
                    <a:pt x="15239" y="25399"/>
                  </a:lnTo>
                </a:path>
                <a:path w="233679" h="50800">
                  <a:moveTo>
                    <a:pt x="30479" y="17779"/>
                  </a:moveTo>
                  <a:lnTo>
                    <a:pt x="15239" y="30479"/>
                  </a:lnTo>
                  <a:lnTo>
                    <a:pt x="0" y="17779"/>
                  </a:lnTo>
                </a:path>
                <a:path w="233679" h="50800">
                  <a:moveTo>
                    <a:pt x="193039" y="50799"/>
                  </a:moveTo>
                  <a:lnTo>
                    <a:pt x="182879" y="48259"/>
                  </a:lnTo>
                  <a:lnTo>
                    <a:pt x="174625" y="43179"/>
                  </a:lnTo>
                  <a:lnTo>
                    <a:pt x="169544" y="34924"/>
                  </a:lnTo>
                  <a:lnTo>
                    <a:pt x="167639" y="25399"/>
                  </a:lnTo>
                  <a:lnTo>
                    <a:pt x="169544" y="15239"/>
                  </a:lnTo>
                  <a:lnTo>
                    <a:pt x="174625" y="6984"/>
                  </a:lnTo>
                  <a:lnTo>
                    <a:pt x="182879" y="1904"/>
                  </a:lnTo>
                  <a:lnTo>
                    <a:pt x="193039" y="0"/>
                  </a:lnTo>
                  <a:lnTo>
                    <a:pt x="202564" y="1904"/>
                  </a:lnTo>
                  <a:lnTo>
                    <a:pt x="210819" y="6984"/>
                  </a:lnTo>
                  <a:lnTo>
                    <a:pt x="215900" y="15239"/>
                  </a:lnTo>
                  <a:lnTo>
                    <a:pt x="218439" y="25399"/>
                  </a:lnTo>
                </a:path>
                <a:path w="233679" h="50800">
                  <a:moveTo>
                    <a:pt x="233679" y="17779"/>
                  </a:moveTo>
                  <a:lnTo>
                    <a:pt x="218439" y="30479"/>
                  </a:lnTo>
                  <a:lnTo>
                    <a:pt x="203200" y="17779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-12700" y="319785"/>
            <a:ext cx="3958590" cy="24460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165"/>
              </a:lnSpc>
              <a:spcBef>
                <a:spcPts val="105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5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470"/>
              </a:lnSpc>
            </a:pPr>
            <a:r>
              <a:rPr sz="1250" dirty="0">
                <a:latin typeface="Microsoft Sans Serif"/>
                <a:cs typeface="Microsoft Sans Serif"/>
              </a:rPr>
              <a:t> </a:t>
            </a:r>
            <a:endParaRPr sz="1250">
              <a:latin typeface="Microsoft Sans Serif"/>
              <a:cs typeface="Microsoft Sans Serif"/>
            </a:endParaRPr>
          </a:p>
          <a:p>
            <a:pPr marL="427355" marR="5080" algn="just">
              <a:lnSpc>
                <a:spcPct val="113799"/>
              </a:lnSpc>
              <a:spcBef>
                <a:spcPts val="55"/>
              </a:spcBef>
            </a:pPr>
            <a:r>
              <a:rPr sz="1100" spc="-30" dirty="0">
                <a:latin typeface="Microsoft Sans Serif"/>
                <a:cs typeface="Microsoft Sans Serif"/>
              </a:rPr>
              <a:t>At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this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stage,</a:t>
            </a:r>
            <a:r>
              <a:rPr sz="1100" spc="2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AP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is</a:t>
            </a:r>
            <a:r>
              <a:rPr sz="1100" spc="5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falling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but</a:t>
            </a:r>
            <a:r>
              <a:rPr sz="1100" spc="5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marginal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product</a:t>
            </a:r>
            <a:r>
              <a:rPr sz="1100" spc="2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is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positive. </a:t>
            </a:r>
            <a:r>
              <a:rPr sz="1100" spc="-2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At </a:t>
            </a:r>
            <a:r>
              <a:rPr sz="1100" spc="-25" dirty="0">
                <a:latin typeface="Microsoft Sans Serif"/>
                <a:cs typeface="Microsoft Sans Serif"/>
              </a:rPr>
              <a:t>this </a:t>
            </a:r>
            <a:r>
              <a:rPr sz="1100" spc="-35" dirty="0">
                <a:latin typeface="Microsoft Sans Serif"/>
                <a:cs typeface="Microsoft Sans Serif"/>
              </a:rPr>
              <a:t>stage </a:t>
            </a:r>
            <a:r>
              <a:rPr sz="1100" spc="-25" dirty="0">
                <a:latin typeface="Microsoft Sans Serif"/>
                <a:cs typeface="Microsoft Sans Serif"/>
              </a:rPr>
              <a:t>the </a:t>
            </a:r>
            <a:r>
              <a:rPr sz="1100" spc="-20" dirty="0">
                <a:latin typeface="Microsoft Sans Serif"/>
                <a:cs typeface="Microsoft Sans Serif"/>
              </a:rPr>
              <a:t>fix </a:t>
            </a:r>
            <a:r>
              <a:rPr sz="1100" spc="-25" dirty="0">
                <a:latin typeface="Microsoft Sans Serif"/>
                <a:cs typeface="Microsoft Sans Serif"/>
              </a:rPr>
              <a:t>input </a:t>
            </a:r>
            <a:r>
              <a:rPr sz="1100" spc="-35" dirty="0">
                <a:latin typeface="Microsoft Sans Serif"/>
                <a:cs typeface="Microsoft Sans Serif"/>
              </a:rPr>
              <a:t>and the </a:t>
            </a:r>
            <a:r>
              <a:rPr sz="1100" spc="-25" dirty="0">
                <a:latin typeface="Microsoft Sans Serif"/>
                <a:cs typeface="Microsoft Sans Serif"/>
              </a:rPr>
              <a:t>variable </a:t>
            </a:r>
            <a:r>
              <a:rPr sz="1100" spc="-30" dirty="0">
                <a:latin typeface="Microsoft Sans Serif"/>
                <a:cs typeface="Microsoft Sans Serif"/>
              </a:rPr>
              <a:t>inputs have </a:t>
            </a:r>
            <a:r>
              <a:rPr sz="1100" spc="-35" dirty="0">
                <a:latin typeface="Microsoft Sans Serif"/>
                <a:cs typeface="Microsoft Sans Serif"/>
              </a:rPr>
              <a:t>been 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combined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in</a:t>
            </a:r>
            <a:r>
              <a:rPr sz="1100" spc="-10" dirty="0">
                <a:latin typeface="Microsoft Sans Serif"/>
                <a:cs typeface="Microsoft Sans Serif"/>
              </a:rPr>
              <a:t> their </a:t>
            </a:r>
            <a:r>
              <a:rPr sz="1100" dirty="0">
                <a:latin typeface="Microsoft Sans Serif"/>
                <a:cs typeface="Microsoft Sans Serif"/>
              </a:rPr>
              <a:t>most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economical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proportion.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427355">
              <a:lnSpc>
                <a:spcPts val="1290"/>
              </a:lnSpc>
              <a:spcBef>
                <a:spcPts val="335"/>
              </a:spcBef>
            </a:pPr>
            <a:r>
              <a:rPr sz="1100" spc="-25" dirty="0">
                <a:latin typeface="Microsoft Sans Serif"/>
                <a:cs typeface="Microsoft Sans Serif"/>
              </a:rPr>
              <a:t>Efficient</a:t>
            </a:r>
            <a:r>
              <a:rPr sz="1100" spc="-1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production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occurs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at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this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stag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4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4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65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</p:txBody>
      </p:sp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670" y="1344802"/>
            <a:ext cx="64770" cy="64769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670" y="1554987"/>
            <a:ext cx="64770" cy="64769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0670" y="1936369"/>
            <a:ext cx="64770" cy="64769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-12700" y="2740196"/>
            <a:ext cx="66040" cy="48704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ts val="1165"/>
              </a:lnSpc>
              <a:spcBef>
                <a:spcPts val="30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25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400"/>
              </a:lnSpc>
            </a:pP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043553" y="3346357"/>
            <a:ext cx="45720" cy="1117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534915" y="3346357"/>
            <a:ext cx="45720" cy="1117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-12700" y="3396745"/>
            <a:ext cx="41275" cy="914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450" dirty="0">
                <a:latin typeface="Microsoft Sans Serif"/>
                <a:cs typeface="Microsoft Sans Serif"/>
              </a:rPr>
              <a:t> </a:t>
            </a:r>
            <a:endParaRPr sz="4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" y="63449"/>
            <a:ext cx="720725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S</a:t>
            </a:r>
            <a:r>
              <a:rPr spc="-65" dirty="0"/>
              <a:t>t</a:t>
            </a:r>
            <a:r>
              <a:rPr spc="-90" dirty="0"/>
              <a:t>a</a:t>
            </a:r>
            <a:r>
              <a:rPr spc="-60" dirty="0"/>
              <a:t>g</a:t>
            </a:r>
            <a:r>
              <a:rPr spc="-95" dirty="0"/>
              <a:t>e</a:t>
            </a:r>
            <a:r>
              <a:rPr spc="-75" dirty="0"/>
              <a:t>s</a:t>
            </a:r>
            <a:r>
              <a:rPr spc="-25" dirty="0"/>
              <a:t> </a:t>
            </a:r>
            <a:r>
              <a:rPr spc="-75" dirty="0"/>
              <a:t>68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043553" y="3340404"/>
            <a:ext cx="4572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34915" y="3340404"/>
            <a:ext cx="4572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-12700" y="3392220"/>
            <a:ext cx="4127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dirty="0">
                <a:latin typeface="Microsoft Sans Serif"/>
                <a:cs typeface="Microsoft Sans Serif"/>
              </a:rPr>
              <a:t> </a:t>
            </a:r>
            <a:endParaRPr sz="45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967354" y="324865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46729" y="3252470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480"/>
                </a:moveTo>
                <a:lnTo>
                  <a:pt x="43180" y="30480"/>
                </a:lnTo>
                <a:lnTo>
                  <a:pt x="43180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ln w="5060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45154" y="324865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099"/>
                </a:lnTo>
                <a:lnTo>
                  <a:pt x="25400" y="19049"/>
                </a:lnTo>
                <a:lnTo>
                  <a:pt x="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9"/>
          <p:cNvGrpSpPr/>
          <p:nvPr/>
        </p:nvGrpSpPr>
        <p:grpSpPr>
          <a:xfrm>
            <a:off x="3242310" y="3239144"/>
            <a:ext cx="203200" cy="55880"/>
            <a:chOff x="3242310" y="3239144"/>
            <a:chExt cx="203200" cy="55880"/>
          </a:xfrm>
        </p:grpSpPr>
        <p:sp>
          <p:nvSpPr>
            <p:cNvPr id="10" name="object 10"/>
            <p:cNvSpPr/>
            <p:nvPr/>
          </p:nvSpPr>
          <p:spPr>
            <a:xfrm>
              <a:off x="3305175" y="3241675"/>
              <a:ext cx="63500" cy="50800"/>
            </a:xfrm>
            <a:custGeom>
              <a:avLst/>
              <a:gdLst/>
              <a:ahLst/>
              <a:cxnLst/>
              <a:rect l="l" t="t" r="r" b="b"/>
              <a:pathLst>
                <a:path w="63500" h="50800">
                  <a:moveTo>
                    <a:pt x="0" y="50800"/>
                  </a:moveTo>
                  <a:lnTo>
                    <a:pt x="43179" y="50800"/>
                  </a:lnTo>
                  <a:lnTo>
                    <a:pt x="43179" y="20320"/>
                  </a:lnTo>
                  <a:lnTo>
                    <a:pt x="0" y="20320"/>
                  </a:lnTo>
                  <a:lnTo>
                    <a:pt x="0" y="50800"/>
                  </a:lnTo>
                  <a:close/>
                </a:path>
                <a:path w="63500" h="50800">
                  <a:moveTo>
                    <a:pt x="10160" y="20320"/>
                  </a:moveTo>
                  <a:lnTo>
                    <a:pt x="10160" y="10160"/>
                  </a:lnTo>
                  <a:lnTo>
                    <a:pt x="53339" y="10160"/>
                  </a:lnTo>
                  <a:lnTo>
                    <a:pt x="53339" y="40640"/>
                  </a:lnTo>
                  <a:lnTo>
                    <a:pt x="43179" y="40640"/>
                  </a:lnTo>
                </a:path>
                <a:path w="63500" h="50800">
                  <a:moveTo>
                    <a:pt x="20320" y="10160"/>
                  </a:moveTo>
                  <a:lnTo>
                    <a:pt x="20320" y="0"/>
                  </a:lnTo>
                  <a:lnTo>
                    <a:pt x="63500" y="0"/>
                  </a:lnTo>
                  <a:lnTo>
                    <a:pt x="63500" y="30480"/>
                  </a:lnTo>
                  <a:lnTo>
                    <a:pt x="53339" y="30480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242310" y="324802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2" name="object 12"/>
          <p:cNvGrpSpPr/>
          <p:nvPr/>
        </p:nvGrpSpPr>
        <p:grpSpPr>
          <a:xfrm>
            <a:off x="3517900" y="3237878"/>
            <a:ext cx="203200" cy="58419"/>
            <a:chOff x="3517900" y="3237878"/>
            <a:chExt cx="203200" cy="58419"/>
          </a:xfrm>
        </p:grpSpPr>
        <p:sp>
          <p:nvSpPr>
            <p:cNvPr id="13" name="object 13"/>
            <p:cNvSpPr/>
            <p:nvPr/>
          </p:nvSpPr>
          <p:spPr>
            <a:xfrm>
              <a:off x="3606800" y="3255009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17900" y="324802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94100" y="324167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3792854" y="3237878"/>
            <a:ext cx="203200" cy="58419"/>
            <a:chOff x="3792854" y="3237878"/>
            <a:chExt cx="203200" cy="58419"/>
          </a:xfrm>
        </p:grpSpPr>
        <p:sp>
          <p:nvSpPr>
            <p:cNvPr id="17" name="object 17"/>
            <p:cNvSpPr/>
            <p:nvPr/>
          </p:nvSpPr>
          <p:spPr>
            <a:xfrm>
              <a:off x="3869054" y="324167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792854" y="324802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69054" y="327977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4145279" y="32423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699"/>
                </a:moveTo>
                <a:lnTo>
                  <a:pt x="50800" y="12699"/>
                </a:lnTo>
              </a:path>
              <a:path w="50800" h="50800">
                <a:moveTo>
                  <a:pt x="12700" y="25399"/>
                </a:moveTo>
                <a:lnTo>
                  <a:pt x="50800" y="25399"/>
                </a:lnTo>
              </a:path>
              <a:path w="50800" h="50800">
                <a:moveTo>
                  <a:pt x="0" y="38099"/>
                </a:moveTo>
                <a:lnTo>
                  <a:pt x="38100" y="38099"/>
                </a:lnTo>
              </a:path>
              <a:path w="50800" h="50800">
                <a:moveTo>
                  <a:pt x="12700" y="50799"/>
                </a:moveTo>
                <a:lnTo>
                  <a:pt x="50800" y="50799"/>
                </a:lnTo>
              </a:path>
            </a:pathLst>
          </a:custGeom>
          <a:ln w="7592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4326264" y="3239144"/>
            <a:ext cx="238760" cy="57785"/>
            <a:chOff x="4326264" y="3239144"/>
            <a:chExt cx="238760" cy="57785"/>
          </a:xfrm>
        </p:grpSpPr>
        <p:sp>
          <p:nvSpPr>
            <p:cNvPr id="22" name="object 22"/>
            <p:cNvSpPr/>
            <p:nvPr/>
          </p:nvSpPr>
          <p:spPr>
            <a:xfrm>
              <a:off x="4451350" y="3272790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19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423410" y="3246120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479" y="15240"/>
                  </a:moveTo>
                  <a:lnTo>
                    <a:pt x="30479" y="6985"/>
                  </a:lnTo>
                  <a:lnTo>
                    <a:pt x="23494" y="0"/>
                  </a:lnTo>
                  <a:lnTo>
                    <a:pt x="15239" y="0"/>
                  </a:lnTo>
                  <a:lnTo>
                    <a:pt x="6985" y="0"/>
                  </a:lnTo>
                  <a:lnTo>
                    <a:pt x="0" y="6985"/>
                  </a:lnTo>
                  <a:lnTo>
                    <a:pt x="0" y="15240"/>
                  </a:lnTo>
                  <a:lnTo>
                    <a:pt x="0" y="23495"/>
                  </a:lnTo>
                  <a:lnTo>
                    <a:pt x="6985" y="30480"/>
                  </a:lnTo>
                  <a:lnTo>
                    <a:pt x="15239" y="30480"/>
                  </a:lnTo>
                  <a:lnTo>
                    <a:pt x="23494" y="30480"/>
                  </a:lnTo>
                  <a:lnTo>
                    <a:pt x="30479" y="23495"/>
                  </a:lnTo>
                  <a:lnTo>
                    <a:pt x="30479" y="15240"/>
                  </a:lnTo>
                  <a:close/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328795" y="3241675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39" y="50800"/>
                  </a:moveTo>
                  <a:lnTo>
                    <a:pt x="50164" y="48895"/>
                  </a:lnTo>
                  <a:lnTo>
                    <a:pt x="58419" y="43180"/>
                  </a:lnTo>
                  <a:lnTo>
                    <a:pt x="63500" y="34925"/>
                  </a:lnTo>
                  <a:lnTo>
                    <a:pt x="66039" y="25400"/>
                  </a:lnTo>
                  <a:lnTo>
                    <a:pt x="63500" y="15240"/>
                  </a:lnTo>
                  <a:lnTo>
                    <a:pt x="58419" y="7620"/>
                  </a:lnTo>
                  <a:lnTo>
                    <a:pt x="50164" y="1905"/>
                  </a:lnTo>
                  <a:lnTo>
                    <a:pt x="40639" y="0"/>
                  </a:lnTo>
                  <a:lnTo>
                    <a:pt x="30479" y="1905"/>
                  </a:lnTo>
                  <a:lnTo>
                    <a:pt x="22225" y="7620"/>
                  </a:lnTo>
                  <a:lnTo>
                    <a:pt x="17144" y="15240"/>
                  </a:lnTo>
                  <a:lnTo>
                    <a:pt x="15239" y="25400"/>
                  </a:lnTo>
                </a:path>
                <a:path w="233679" h="50800">
                  <a:moveTo>
                    <a:pt x="30479" y="17780"/>
                  </a:moveTo>
                  <a:lnTo>
                    <a:pt x="15239" y="30480"/>
                  </a:lnTo>
                  <a:lnTo>
                    <a:pt x="0" y="17780"/>
                  </a:lnTo>
                </a:path>
                <a:path w="233679" h="50800">
                  <a:moveTo>
                    <a:pt x="193039" y="50800"/>
                  </a:moveTo>
                  <a:lnTo>
                    <a:pt x="182879" y="48895"/>
                  </a:lnTo>
                  <a:lnTo>
                    <a:pt x="174625" y="43180"/>
                  </a:lnTo>
                  <a:lnTo>
                    <a:pt x="169544" y="34925"/>
                  </a:lnTo>
                  <a:lnTo>
                    <a:pt x="167639" y="25400"/>
                  </a:lnTo>
                  <a:lnTo>
                    <a:pt x="169544" y="15240"/>
                  </a:lnTo>
                  <a:lnTo>
                    <a:pt x="174625" y="7620"/>
                  </a:lnTo>
                  <a:lnTo>
                    <a:pt x="182879" y="1905"/>
                  </a:lnTo>
                  <a:lnTo>
                    <a:pt x="193039" y="0"/>
                  </a:lnTo>
                  <a:lnTo>
                    <a:pt x="202564" y="1905"/>
                  </a:lnTo>
                  <a:lnTo>
                    <a:pt x="210819" y="7620"/>
                  </a:lnTo>
                  <a:lnTo>
                    <a:pt x="215900" y="15240"/>
                  </a:lnTo>
                  <a:lnTo>
                    <a:pt x="218439" y="25400"/>
                  </a:lnTo>
                </a:path>
                <a:path w="233679" h="50800">
                  <a:moveTo>
                    <a:pt x="233679" y="17780"/>
                  </a:moveTo>
                  <a:lnTo>
                    <a:pt x="218439" y="30480"/>
                  </a:lnTo>
                  <a:lnTo>
                    <a:pt x="203200" y="17780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-12700" y="319785"/>
            <a:ext cx="4521835" cy="29044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165"/>
              </a:lnSpc>
              <a:spcBef>
                <a:spcPts val="105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205"/>
              </a:lnSpc>
            </a:pPr>
            <a:r>
              <a:rPr sz="1050" dirty="0">
                <a:latin typeface="Microsoft Sans Serif"/>
                <a:cs typeface="Microsoft Sans Serif"/>
              </a:rPr>
              <a:t> </a:t>
            </a:r>
            <a:endParaRPr sz="1050">
              <a:latin typeface="Microsoft Sans Serif"/>
              <a:cs typeface="Microsoft Sans Serif"/>
            </a:endParaRPr>
          </a:p>
          <a:p>
            <a:pPr marL="427355">
              <a:lnSpc>
                <a:spcPts val="1300"/>
              </a:lnSpc>
            </a:pPr>
            <a:r>
              <a:rPr sz="1100" spc="-35" dirty="0">
                <a:latin typeface="Microsoft Sans Serif"/>
                <a:cs typeface="Microsoft Sans Serif"/>
              </a:rPr>
              <a:t>This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corresponds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to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the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usage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of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variable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input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where</a:t>
            </a:r>
            <a:r>
              <a:rPr sz="1100" spc="-50" dirty="0">
                <a:latin typeface="Microsoft Sans Serif"/>
                <a:cs typeface="Microsoft Sans Serif"/>
              </a:rPr>
              <a:t> MP </a:t>
            </a:r>
            <a:r>
              <a:rPr sz="1100" spc="-20" dirty="0">
                <a:latin typeface="Microsoft Sans Serif"/>
                <a:cs typeface="Microsoft Sans Serif"/>
              </a:rPr>
              <a:t>is</a:t>
            </a:r>
            <a:r>
              <a:rPr sz="1100" spc="-5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negative.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427355" marR="250190">
              <a:lnSpc>
                <a:spcPct val="101800"/>
              </a:lnSpc>
              <a:spcBef>
                <a:spcPts val="290"/>
              </a:spcBef>
            </a:pPr>
            <a:r>
              <a:rPr sz="1100" spc="-30" dirty="0">
                <a:latin typeface="Microsoft Sans Serif"/>
                <a:cs typeface="Microsoft Sans Serif"/>
              </a:rPr>
              <a:t>At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this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stage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too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much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of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2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variable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input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is</a:t>
            </a:r>
            <a:r>
              <a:rPr sz="1100" spc="2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combined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with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the </a:t>
            </a:r>
            <a:r>
              <a:rPr sz="1100" spc="-2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fixed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input.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427355" marR="76835">
              <a:lnSpc>
                <a:spcPct val="103600"/>
              </a:lnSpc>
              <a:spcBef>
                <a:spcPts val="270"/>
              </a:spcBef>
            </a:pPr>
            <a:r>
              <a:rPr sz="1100" spc="-35" dirty="0">
                <a:latin typeface="Microsoft Sans Serif"/>
                <a:cs typeface="Microsoft Sans Serif"/>
              </a:rPr>
              <a:t>The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MP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of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the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variable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input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is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negative.</a:t>
            </a:r>
            <a:r>
              <a:rPr sz="1100" spc="13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More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output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can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therefore </a:t>
            </a:r>
            <a:r>
              <a:rPr sz="1100" spc="-20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be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realized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5" dirty="0">
                <a:latin typeface="Microsoft Sans Serif"/>
                <a:cs typeface="Microsoft Sans Serif"/>
              </a:rPr>
              <a:t>by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using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less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of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the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variable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input.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ts val="1175"/>
              </a:lnSpc>
              <a:spcBef>
                <a:spcPts val="55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4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1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625"/>
              </a:lnSpc>
            </a:pPr>
            <a:r>
              <a:rPr sz="1400" spc="-5" dirty="0">
                <a:latin typeface="Microsoft Sans Serif"/>
                <a:cs typeface="Microsoft Sans Serif"/>
              </a:rPr>
              <a:t> </a:t>
            </a:r>
            <a:endParaRPr sz="1400">
              <a:latin typeface="Microsoft Sans Serif"/>
              <a:cs typeface="Microsoft Sans Serif"/>
            </a:endParaRPr>
          </a:p>
        </p:txBody>
      </p:sp>
      <p:pic>
        <p:nvPicPr>
          <p:cNvPr id="26" name="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670" y="1276095"/>
            <a:ext cx="64770" cy="64769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0670" y="1486280"/>
            <a:ext cx="64770" cy="64769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0670" y="1867026"/>
            <a:ext cx="64770" cy="64769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12700" y="2817"/>
            <a:ext cx="2856230" cy="123571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19380">
              <a:lnSpc>
                <a:spcPct val="100000"/>
              </a:lnSpc>
              <a:spcBef>
                <a:spcPts val="570"/>
              </a:spcBef>
            </a:pP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ra</a:t>
            </a:r>
            <a:r>
              <a:rPr sz="1400" spc="-60" dirty="0">
                <a:solidFill>
                  <a:srgbClr val="FFFFFF"/>
                </a:solidFill>
                <a:latin typeface="Tahoma"/>
                <a:cs typeface="Tahoma"/>
              </a:rPr>
              <a:t>p</a:t>
            </a:r>
            <a:r>
              <a:rPr sz="1400" spc="-65" dirty="0">
                <a:solidFill>
                  <a:srgbClr val="FFFFFF"/>
                </a:solidFill>
                <a:latin typeface="Tahoma"/>
                <a:cs typeface="Tahoma"/>
              </a:rPr>
              <a:t>h</a:t>
            </a: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o</a:t>
            </a: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f</a:t>
            </a: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th</a:t>
            </a:r>
            <a:r>
              <a:rPr sz="1400" spc="-60" dirty="0">
                <a:solidFill>
                  <a:srgbClr val="FFFFFF"/>
                </a:solidFill>
                <a:latin typeface="Tahoma"/>
                <a:cs typeface="Tahoma"/>
              </a:rPr>
              <a:t>e </a:t>
            </a: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thre</a:t>
            </a:r>
            <a:r>
              <a:rPr sz="1400" spc="-60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spc="-3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t</a:t>
            </a: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g</a:t>
            </a: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e</a:t>
            </a: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s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ts val="1165"/>
              </a:lnSpc>
              <a:spcBef>
                <a:spcPts val="350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55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070"/>
              </a:lnSpc>
            </a:pPr>
            <a:r>
              <a:rPr sz="900" dirty="0">
                <a:latin typeface="Microsoft Sans Serif"/>
                <a:cs typeface="Microsoft Sans Serif"/>
              </a:rPr>
              <a:t> </a:t>
            </a:r>
            <a:endParaRPr sz="900">
              <a:latin typeface="Microsoft Sans Serif"/>
              <a:cs typeface="Microsoft Sans Serif"/>
            </a:endParaRPr>
          </a:p>
          <a:p>
            <a:pPr marL="1830070">
              <a:lnSpc>
                <a:spcPts val="1180"/>
              </a:lnSpc>
              <a:spcBef>
                <a:spcPts val="260"/>
              </a:spcBef>
            </a:pPr>
            <a:r>
              <a:rPr sz="1000" spc="-60" dirty="0">
                <a:solidFill>
                  <a:srgbClr val="3333B1"/>
                </a:solidFill>
                <a:latin typeface="Microsoft Sans Serif"/>
                <a:cs typeface="Microsoft Sans Serif"/>
              </a:rPr>
              <a:t>Figure</a:t>
            </a:r>
            <a:r>
              <a:rPr sz="1000" spc="125" dirty="0">
                <a:solidFill>
                  <a:srgbClr val="3333B1"/>
                </a:solidFill>
                <a:latin typeface="Microsoft Sans Serif"/>
                <a:cs typeface="Microsoft Sans Serif"/>
              </a:rPr>
              <a:t> </a:t>
            </a:r>
            <a:r>
              <a:rPr sz="1000" spc="-60" dirty="0">
                <a:solidFill>
                  <a:srgbClr val="3333B1"/>
                </a:solidFill>
                <a:latin typeface="Microsoft Sans Serif"/>
                <a:cs typeface="Microsoft Sans Serif"/>
              </a:rPr>
              <a:t>19:</a:t>
            </a:r>
            <a:r>
              <a:rPr sz="1000" spc="120" dirty="0">
                <a:solidFill>
                  <a:srgbClr val="3333B1"/>
                </a:solidFill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Returns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060"/>
              </a:lnSpc>
            </a:pPr>
            <a:r>
              <a:rPr sz="900" dirty="0">
                <a:latin typeface="Microsoft Sans Serif"/>
                <a:cs typeface="Microsoft Sans Serif"/>
              </a:rPr>
              <a:t> </a:t>
            </a:r>
            <a:endParaRPr sz="9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1036" y="3340404"/>
            <a:ext cx="4572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43553" y="3340404"/>
            <a:ext cx="4572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34915" y="3340404"/>
            <a:ext cx="45720" cy="1168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-12700" y="3392220"/>
            <a:ext cx="41275" cy="952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50" dirty="0">
                <a:latin typeface="Microsoft Sans Serif"/>
                <a:cs typeface="Microsoft Sans Serif"/>
              </a:rPr>
              <a:t> </a:t>
            </a:r>
            <a:endParaRPr sz="45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67354" y="323151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046729" y="323532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480"/>
                </a:moveTo>
                <a:lnTo>
                  <a:pt x="43180" y="30480"/>
                </a:lnTo>
                <a:lnTo>
                  <a:pt x="43180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ln w="5060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45154" y="3231514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099"/>
                </a:lnTo>
                <a:lnTo>
                  <a:pt x="25400" y="19049"/>
                </a:lnTo>
                <a:lnTo>
                  <a:pt x="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3242310" y="3221999"/>
            <a:ext cx="203200" cy="55880"/>
            <a:chOff x="3242310" y="3221999"/>
            <a:chExt cx="203200" cy="55880"/>
          </a:xfrm>
        </p:grpSpPr>
        <p:sp>
          <p:nvSpPr>
            <p:cNvPr id="11" name="object 11"/>
            <p:cNvSpPr/>
            <p:nvPr/>
          </p:nvSpPr>
          <p:spPr>
            <a:xfrm>
              <a:off x="3305175" y="3224529"/>
              <a:ext cx="63500" cy="50800"/>
            </a:xfrm>
            <a:custGeom>
              <a:avLst/>
              <a:gdLst/>
              <a:ahLst/>
              <a:cxnLst/>
              <a:rect l="l" t="t" r="r" b="b"/>
              <a:pathLst>
                <a:path w="63500" h="50800">
                  <a:moveTo>
                    <a:pt x="0" y="50800"/>
                  </a:moveTo>
                  <a:lnTo>
                    <a:pt x="43179" y="50800"/>
                  </a:lnTo>
                  <a:lnTo>
                    <a:pt x="43179" y="20320"/>
                  </a:lnTo>
                  <a:lnTo>
                    <a:pt x="0" y="20320"/>
                  </a:lnTo>
                  <a:lnTo>
                    <a:pt x="0" y="50800"/>
                  </a:lnTo>
                  <a:close/>
                </a:path>
                <a:path w="63500" h="50800">
                  <a:moveTo>
                    <a:pt x="10160" y="20320"/>
                  </a:moveTo>
                  <a:lnTo>
                    <a:pt x="10160" y="10160"/>
                  </a:lnTo>
                  <a:lnTo>
                    <a:pt x="53339" y="10160"/>
                  </a:lnTo>
                  <a:lnTo>
                    <a:pt x="53339" y="40639"/>
                  </a:lnTo>
                  <a:lnTo>
                    <a:pt x="43179" y="40639"/>
                  </a:lnTo>
                </a:path>
                <a:path w="63500" h="50800">
                  <a:moveTo>
                    <a:pt x="20320" y="10160"/>
                  </a:moveTo>
                  <a:lnTo>
                    <a:pt x="20320" y="0"/>
                  </a:lnTo>
                  <a:lnTo>
                    <a:pt x="63500" y="0"/>
                  </a:lnTo>
                  <a:lnTo>
                    <a:pt x="63500" y="30479"/>
                  </a:lnTo>
                  <a:lnTo>
                    <a:pt x="53339" y="30479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242310" y="3230879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517900" y="3220733"/>
            <a:ext cx="203200" cy="58419"/>
            <a:chOff x="3517900" y="3220733"/>
            <a:chExt cx="203200" cy="58419"/>
          </a:xfrm>
        </p:grpSpPr>
        <p:sp>
          <p:nvSpPr>
            <p:cNvPr id="14" name="object 14"/>
            <p:cNvSpPr/>
            <p:nvPr/>
          </p:nvSpPr>
          <p:spPr>
            <a:xfrm>
              <a:off x="3606800" y="3237864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17900" y="3230879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594100" y="3224529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3792854" y="3220733"/>
            <a:ext cx="203200" cy="58419"/>
            <a:chOff x="3792854" y="3220733"/>
            <a:chExt cx="203200" cy="58419"/>
          </a:xfrm>
        </p:grpSpPr>
        <p:sp>
          <p:nvSpPr>
            <p:cNvPr id="18" name="object 18"/>
            <p:cNvSpPr/>
            <p:nvPr/>
          </p:nvSpPr>
          <p:spPr>
            <a:xfrm>
              <a:off x="3869054" y="3224529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792854" y="3230879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69054" y="3262629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/>
          <p:nvPr/>
        </p:nvSpPr>
        <p:spPr>
          <a:xfrm>
            <a:off x="4145279" y="322516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699"/>
                </a:moveTo>
                <a:lnTo>
                  <a:pt x="50800" y="12699"/>
                </a:lnTo>
              </a:path>
              <a:path w="50800" h="50800">
                <a:moveTo>
                  <a:pt x="12700" y="25399"/>
                </a:moveTo>
                <a:lnTo>
                  <a:pt x="50800" y="25399"/>
                </a:lnTo>
              </a:path>
              <a:path w="50800" h="50800">
                <a:moveTo>
                  <a:pt x="0" y="38099"/>
                </a:moveTo>
                <a:lnTo>
                  <a:pt x="38100" y="38099"/>
                </a:lnTo>
              </a:path>
              <a:path w="50800" h="50800">
                <a:moveTo>
                  <a:pt x="12700" y="50799"/>
                </a:moveTo>
                <a:lnTo>
                  <a:pt x="50800" y="50799"/>
                </a:lnTo>
              </a:path>
            </a:pathLst>
          </a:custGeom>
          <a:ln w="7592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2" name="object 22"/>
          <p:cNvGrpSpPr/>
          <p:nvPr/>
        </p:nvGrpSpPr>
        <p:grpSpPr>
          <a:xfrm>
            <a:off x="4326264" y="3221999"/>
            <a:ext cx="238760" cy="57785"/>
            <a:chOff x="4326264" y="3221999"/>
            <a:chExt cx="238760" cy="57785"/>
          </a:xfrm>
        </p:grpSpPr>
        <p:sp>
          <p:nvSpPr>
            <p:cNvPr id="23" name="object 23"/>
            <p:cNvSpPr/>
            <p:nvPr/>
          </p:nvSpPr>
          <p:spPr>
            <a:xfrm>
              <a:off x="4451350" y="3255644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423410" y="322833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479" y="15239"/>
                  </a:moveTo>
                  <a:lnTo>
                    <a:pt x="30479" y="6349"/>
                  </a:lnTo>
                  <a:lnTo>
                    <a:pt x="23494" y="0"/>
                  </a:lnTo>
                  <a:lnTo>
                    <a:pt x="15239" y="0"/>
                  </a:lnTo>
                  <a:lnTo>
                    <a:pt x="6985" y="0"/>
                  </a:lnTo>
                  <a:lnTo>
                    <a:pt x="0" y="6349"/>
                  </a:lnTo>
                  <a:lnTo>
                    <a:pt x="0" y="15239"/>
                  </a:lnTo>
                  <a:lnTo>
                    <a:pt x="0" y="23494"/>
                  </a:lnTo>
                  <a:lnTo>
                    <a:pt x="6985" y="30479"/>
                  </a:lnTo>
                  <a:lnTo>
                    <a:pt x="15239" y="30479"/>
                  </a:lnTo>
                  <a:lnTo>
                    <a:pt x="23494" y="30479"/>
                  </a:lnTo>
                  <a:lnTo>
                    <a:pt x="30479" y="23494"/>
                  </a:lnTo>
                  <a:lnTo>
                    <a:pt x="30479" y="15239"/>
                  </a:lnTo>
                  <a:close/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328795" y="3224529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39" y="50800"/>
                  </a:moveTo>
                  <a:lnTo>
                    <a:pt x="50164" y="48260"/>
                  </a:lnTo>
                  <a:lnTo>
                    <a:pt x="58419" y="43180"/>
                  </a:lnTo>
                  <a:lnTo>
                    <a:pt x="63500" y="34925"/>
                  </a:lnTo>
                  <a:lnTo>
                    <a:pt x="66039" y="25400"/>
                  </a:lnTo>
                  <a:lnTo>
                    <a:pt x="63500" y="15239"/>
                  </a:lnTo>
                  <a:lnTo>
                    <a:pt x="58419" y="6985"/>
                  </a:lnTo>
                  <a:lnTo>
                    <a:pt x="50164" y="1904"/>
                  </a:lnTo>
                  <a:lnTo>
                    <a:pt x="40639" y="0"/>
                  </a:lnTo>
                  <a:lnTo>
                    <a:pt x="30479" y="1904"/>
                  </a:lnTo>
                  <a:lnTo>
                    <a:pt x="22225" y="6985"/>
                  </a:lnTo>
                  <a:lnTo>
                    <a:pt x="17144" y="15239"/>
                  </a:lnTo>
                  <a:lnTo>
                    <a:pt x="15239" y="25400"/>
                  </a:lnTo>
                </a:path>
                <a:path w="233679" h="50800">
                  <a:moveTo>
                    <a:pt x="30479" y="17779"/>
                  </a:moveTo>
                  <a:lnTo>
                    <a:pt x="15239" y="30479"/>
                  </a:lnTo>
                  <a:lnTo>
                    <a:pt x="0" y="17779"/>
                  </a:lnTo>
                </a:path>
                <a:path w="233679" h="50800">
                  <a:moveTo>
                    <a:pt x="193039" y="50800"/>
                  </a:moveTo>
                  <a:lnTo>
                    <a:pt x="182879" y="48260"/>
                  </a:lnTo>
                  <a:lnTo>
                    <a:pt x="174625" y="43180"/>
                  </a:lnTo>
                  <a:lnTo>
                    <a:pt x="169544" y="34925"/>
                  </a:lnTo>
                  <a:lnTo>
                    <a:pt x="167639" y="25400"/>
                  </a:lnTo>
                  <a:lnTo>
                    <a:pt x="169544" y="15239"/>
                  </a:lnTo>
                  <a:lnTo>
                    <a:pt x="174625" y="6985"/>
                  </a:lnTo>
                  <a:lnTo>
                    <a:pt x="182879" y="1904"/>
                  </a:lnTo>
                  <a:lnTo>
                    <a:pt x="193039" y="0"/>
                  </a:lnTo>
                  <a:lnTo>
                    <a:pt x="202564" y="1904"/>
                  </a:lnTo>
                  <a:lnTo>
                    <a:pt x="210819" y="6985"/>
                  </a:lnTo>
                  <a:lnTo>
                    <a:pt x="215900" y="15239"/>
                  </a:lnTo>
                  <a:lnTo>
                    <a:pt x="218439" y="25400"/>
                  </a:lnTo>
                </a:path>
                <a:path w="233679" h="50800">
                  <a:moveTo>
                    <a:pt x="233679" y="17779"/>
                  </a:moveTo>
                  <a:lnTo>
                    <a:pt x="218439" y="30479"/>
                  </a:lnTo>
                  <a:lnTo>
                    <a:pt x="203200" y="17779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-12700" y="2663139"/>
            <a:ext cx="59690" cy="5429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165"/>
              </a:lnSpc>
              <a:spcBef>
                <a:spcPts val="105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4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635"/>
              </a:lnSpc>
            </a:pPr>
            <a:r>
              <a:rPr sz="550" dirty="0">
                <a:latin typeface="Microsoft Sans Serif"/>
                <a:cs typeface="Microsoft Sans Serif"/>
              </a:rPr>
              <a:t> </a:t>
            </a:r>
            <a:endParaRPr sz="550">
              <a:latin typeface="Microsoft Sans Serif"/>
              <a:cs typeface="Microsoft Sans Serif"/>
            </a:endParaRPr>
          </a:p>
        </p:txBody>
      </p:sp>
      <p:pic>
        <p:nvPicPr>
          <p:cNvPr id="27" name="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8550" y="1251635"/>
            <a:ext cx="2323465" cy="143306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" y="63449"/>
            <a:ext cx="1302385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5" dirty="0"/>
              <a:t>Opportunity</a:t>
            </a:r>
            <a:r>
              <a:rPr spc="160" dirty="0"/>
              <a:t> </a:t>
            </a:r>
            <a:r>
              <a:rPr spc="-50" dirty="0"/>
              <a:t>Cost</a:t>
            </a:r>
          </a:p>
        </p:txBody>
      </p:sp>
      <p:sp>
        <p:nvSpPr>
          <p:cNvPr id="3" name="object 3"/>
          <p:cNvSpPr/>
          <p:nvPr/>
        </p:nvSpPr>
        <p:spPr>
          <a:xfrm>
            <a:off x="2967354" y="324611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6729" y="324992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480"/>
                </a:moveTo>
                <a:lnTo>
                  <a:pt x="43180" y="30480"/>
                </a:lnTo>
                <a:lnTo>
                  <a:pt x="43180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ln w="5060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45154" y="324611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242310" y="3236604"/>
            <a:ext cx="203200" cy="55880"/>
            <a:chOff x="3242310" y="3236604"/>
            <a:chExt cx="203200" cy="55880"/>
          </a:xfrm>
        </p:grpSpPr>
        <p:sp>
          <p:nvSpPr>
            <p:cNvPr id="7" name="object 7"/>
            <p:cNvSpPr/>
            <p:nvPr/>
          </p:nvSpPr>
          <p:spPr>
            <a:xfrm>
              <a:off x="3305175" y="3239134"/>
              <a:ext cx="63500" cy="50800"/>
            </a:xfrm>
            <a:custGeom>
              <a:avLst/>
              <a:gdLst/>
              <a:ahLst/>
              <a:cxnLst/>
              <a:rect l="l" t="t" r="r" b="b"/>
              <a:pathLst>
                <a:path w="63500" h="50800">
                  <a:moveTo>
                    <a:pt x="0" y="50799"/>
                  </a:moveTo>
                  <a:lnTo>
                    <a:pt x="43179" y="50799"/>
                  </a:lnTo>
                  <a:lnTo>
                    <a:pt x="43179" y="20319"/>
                  </a:lnTo>
                  <a:lnTo>
                    <a:pt x="0" y="20319"/>
                  </a:lnTo>
                  <a:lnTo>
                    <a:pt x="0" y="50799"/>
                  </a:lnTo>
                  <a:close/>
                </a:path>
                <a:path w="63500" h="50800">
                  <a:moveTo>
                    <a:pt x="10160" y="20319"/>
                  </a:moveTo>
                  <a:lnTo>
                    <a:pt x="10160" y="10159"/>
                  </a:lnTo>
                  <a:lnTo>
                    <a:pt x="53339" y="10159"/>
                  </a:lnTo>
                  <a:lnTo>
                    <a:pt x="53339" y="40639"/>
                  </a:lnTo>
                  <a:lnTo>
                    <a:pt x="43179" y="40639"/>
                  </a:lnTo>
                </a:path>
                <a:path w="63500" h="50800">
                  <a:moveTo>
                    <a:pt x="20320" y="10159"/>
                  </a:moveTo>
                  <a:lnTo>
                    <a:pt x="20320" y="0"/>
                  </a:lnTo>
                  <a:lnTo>
                    <a:pt x="63500" y="0"/>
                  </a:lnTo>
                  <a:lnTo>
                    <a:pt x="63500" y="30479"/>
                  </a:lnTo>
                  <a:lnTo>
                    <a:pt x="53339" y="30479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42310" y="32454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49"/>
                  </a:lnTo>
                  <a:lnTo>
                    <a:pt x="25400" y="38099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099"/>
                  </a:lnTo>
                  <a:lnTo>
                    <a:pt x="203200" y="19049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517900" y="3235338"/>
            <a:ext cx="203200" cy="58419"/>
            <a:chOff x="3517900" y="3235338"/>
            <a:chExt cx="203200" cy="58419"/>
          </a:xfrm>
        </p:grpSpPr>
        <p:sp>
          <p:nvSpPr>
            <p:cNvPr id="10" name="object 10"/>
            <p:cNvSpPr/>
            <p:nvPr/>
          </p:nvSpPr>
          <p:spPr>
            <a:xfrm>
              <a:off x="3606800" y="3252469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7900" y="32454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49"/>
                  </a:lnTo>
                  <a:lnTo>
                    <a:pt x="25400" y="38099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099"/>
                  </a:lnTo>
                  <a:lnTo>
                    <a:pt x="203200" y="19049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4100" y="323913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399"/>
                  </a:moveTo>
                  <a:lnTo>
                    <a:pt x="50800" y="25399"/>
                  </a:lnTo>
                </a:path>
                <a:path w="50800" h="50800">
                  <a:moveTo>
                    <a:pt x="0" y="38099"/>
                  </a:moveTo>
                  <a:lnTo>
                    <a:pt x="38100" y="38099"/>
                  </a:lnTo>
                </a:path>
                <a:path w="50800" h="50800">
                  <a:moveTo>
                    <a:pt x="12700" y="50799"/>
                  </a:moveTo>
                  <a:lnTo>
                    <a:pt x="50800" y="50799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792854" y="3235338"/>
            <a:ext cx="203200" cy="58419"/>
            <a:chOff x="3792854" y="3235338"/>
            <a:chExt cx="203200" cy="58419"/>
          </a:xfrm>
        </p:grpSpPr>
        <p:sp>
          <p:nvSpPr>
            <p:cNvPr id="14" name="object 14"/>
            <p:cNvSpPr/>
            <p:nvPr/>
          </p:nvSpPr>
          <p:spPr>
            <a:xfrm>
              <a:off x="3869054" y="323913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699"/>
                  </a:moveTo>
                  <a:lnTo>
                    <a:pt x="50800" y="12699"/>
                  </a:lnTo>
                </a:path>
                <a:path w="50800" h="25400">
                  <a:moveTo>
                    <a:pt x="12700" y="25399"/>
                  </a:moveTo>
                  <a:lnTo>
                    <a:pt x="50800" y="25399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92854" y="324548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49"/>
                  </a:lnTo>
                  <a:lnTo>
                    <a:pt x="25400" y="38099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099"/>
                  </a:lnTo>
                  <a:lnTo>
                    <a:pt x="203200" y="19049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69054" y="327723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4145279" y="323976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2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326264" y="3236604"/>
            <a:ext cx="238760" cy="57785"/>
            <a:chOff x="4326264" y="3236604"/>
            <a:chExt cx="238760" cy="57785"/>
          </a:xfrm>
        </p:grpSpPr>
        <p:sp>
          <p:nvSpPr>
            <p:cNvPr id="19" name="object 19"/>
            <p:cNvSpPr/>
            <p:nvPr/>
          </p:nvSpPr>
          <p:spPr>
            <a:xfrm>
              <a:off x="4451350" y="3270249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19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23410" y="324357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479" y="15239"/>
                  </a:moveTo>
                  <a:lnTo>
                    <a:pt x="30479" y="6985"/>
                  </a:lnTo>
                  <a:lnTo>
                    <a:pt x="23494" y="0"/>
                  </a:lnTo>
                  <a:lnTo>
                    <a:pt x="15239" y="0"/>
                  </a:lnTo>
                  <a:lnTo>
                    <a:pt x="6985" y="0"/>
                  </a:lnTo>
                  <a:lnTo>
                    <a:pt x="0" y="6985"/>
                  </a:lnTo>
                  <a:lnTo>
                    <a:pt x="0" y="15239"/>
                  </a:lnTo>
                  <a:lnTo>
                    <a:pt x="0" y="23494"/>
                  </a:lnTo>
                  <a:lnTo>
                    <a:pt x="6985" y="30480"/>
                  </a:lnTo>
                  <a:lnTo>
                    <a:pt x="15239" y="30480"/>
                  </a:lnTo>
                  <a:lnTo>
                    <a:pt x="23494" y="30480"/>
                  </a:lnTo>
                  <a:lnTo>
                    <a:pt x="30479" y="23494"/>
                  </a:lnTo>
                  <a:lnTo>
                    <a:pt x="30479" y="15239"/>
                  </a:lnTo>
                  <a:close/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28795" y="3239134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39" y="50799"/>
                  </a:moveTo>
                  <a:lnTo>
                    <a:pt x="50164" y="48894"/>
                  </a:lnTo>
                  <a:lnTo>
                    <a:pt x="58419" y="43179"/>
                  </a:lnTo>
                  <a:lnTo>
                    <a:pt x="63500" y="34924"/>
                  </a:lnTo>
                  <a:lnTo>
                    <a:pt x="66039" y="25399"/>
                  </a:lnTo>
                  <a:lnTo>
                    <a:pt x="63500" y="15239"/>
                  </a:lnTo>
                  <a:lnTo>
                    <a:pt x="58419" y="7619"/>
                  </a:lnTo>
                  <a:lnTo>
                    <a:pt x="50164" y="1904"/>
                  </a:lnTo>
                  <a:lnTo>
                    <a:pt x="40639" y="0"/>
                  </a:lnTo>
                  <a:lnTo>
                    <a:pt x="30479" y="1904"/>
                  </a:lnTo>
                  <a:lnTo>
                    <a:pt x="22225" y="7619"/>
                  </a:lnTo>
                  <a:lnTo>
                    <a:pt x="17144" y="15239"/>
                  </a:lnTo>
                  <a:lnTo>
                    <a:pt x="15239" y="25399"/>
                  </a:lnTo>
                </a:path>
                <a:path w="233679" h="50800">
                  <a:moveTo>
                    <a:pt x="30479" y="17779"/>
                  </a:moveTo>
                  <a:lnTo>
                    <a:pt x="15239" y="30479"/>
                  </a:lnTo>
                  <a:lnTo>
                    <a:pt x="0" y="17779"/>
                  </a:lnTo>
                </a:path>
                <a:path w="233679" h="50800">
                  <a:moveTo>
                    <a:pt x="193039" y="50799"/>
                  </a:moveTo>
                  <a:lnTo>
                    <a:pt x="182879" y="48894"/>
                  </a:lnTo>
                  <a:lnTo>
                    <a:pt x="174625" y="43179"/>
                  </a:lnTo>
                  <a:lnTo>
                    <a:pt x="169544" y="34924"/>
                  </a:lnTo>
                  <a:lnTo>
                    <a:pt x="167639" y="25399"/>
                  </a:lnTo>
                  <a:lnTo>
                    <a:pt x="169544" y="15239"/>
                  </a:lnTo>
                  <a:lnTo>
                    <a:pt x="174625" y="7619"/>
                  </a:lnTo>
                  <a:lnTo>
                    <a:pt x="182879" y="1904"/>
                  </a:lnTo>
                  <a:lnTo>
                    <a:pt x="193039" y="0"/>
                  </a:lnTo>
                  <a:lnTo>
                    <a:pt x="202564" y="1904"/>
                  </a:lnTo>
                  <a:lnTo>
                    <a:pt x="210819" y="7619"/>
                  </a:lnTo>
                  <a:lnTo>
                    <a:pt x="215900" y="15239"/>
                  </a:lnTo>
                  <a:lnTo>
                    <a:pt x="218439" y="25399"/>
                  </a:lnTo>
                </a:path>
                <a:path w="233679" h="50800">
                  <a:moveTo>
                    <a:pt x="233679" y="17779"/>
                  </a:moveTo>
                  <a:lnTo>
                    <a:pt x="218439" y="30479"/>
                  </a:lnTo>
                  <a:lnTo>
                    <a:pt x="203200" y="17779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-12700" y="319785"/>
            <a:ext cx="4519930" cy="29057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165"/>
              </a:lnSpc>
              <a:spcBef>
                <a:spcPts val="105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5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485"/>
              </a:lnSpc>
            </a:pPr>
            <a:r>
              <a:rPr sz="1250" dirty="0">
                <a:latin typeface="Microsoft Sans Serif"/>
                <a:cs typeface="Microsoft Sans Serif"/>
              </a:rPr>
              <a:t> </a:t>
            </a:r>
            <a:endParaRPr sz="1250">
              <a:latin typeface="Microsoft Sans Serif"/>
              <a:cs typeface="Microsoft Sans Serif"/>
            </a:endParaRPr>
          </a:p>
          <a:p>
            <a:pPr marL="427355" marR="5080">
              <a:lnSpc>
                <a:spcPct val="100000"/>
              </a:lnSpc>
              <a:spcBef>
                <a:spcPts val="240"/>
              </a:spcBef>
            </a:pPr>
            <a:r>
              <a:rPr sz="1100" spc="-30" dirty="0">
                <a:latin typeface="Microsoft Sans Serif"/>
                <a:cs typeface="Microsoft Sans Serif"/>
              </a:rPr>
              <a:t>Opportunity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cost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is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the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highest-valued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next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best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alternative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that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must 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be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sacrificed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attain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something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or</a:t>
            </a:r>
            <a:r>
              <a:rPr sz="1100" spc="-5" dirty="0">
                <a:latin typeface="Microsoft Sans Serif"/>
                <a:cs typeface="Microsoft Sans Serif"/>
              </a:rPr>
              <a:t> to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satisfy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a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want.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427355" marR="5080">
              <a:lnSpc>
                <a:spcPct val="101899"/>
              </a:lnSpc>
              <a:spcBef>
                <a:spcPts val="335"/>
              </a:spcBef>
            </a:pPr>
            <a:r>
              <a:rPr sz="1100" spc="-35" dirty="0">
                <a:latin typeface="Microsoft Sans Serif"/>
                <a:cs typeface="Microsoft Sans Serif"/>
              </a:rPr>
              <a:t>Examples:</a:t>
            </a:r>
            <a:r>
              <a:rPr sz="1100" spc="9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Opportunity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cost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of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studying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one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hour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deep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into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the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night </a:t>
            </a:r>
            <a:r>
              <a:rPr sz="1100" spc="-2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during </a:t>
            </a:r>
            <a:r>
              <a:rPr sz="1100" spc="-30" dirty="0">
                <a:latin typeface="Microsoft Sans Serif"/>
                <a:cs typeface="Microsoft Sans Serif"/>
              </a:rPr>
              <a:t>examination </a:t>
            </a:r>
            <a:r>
              <a:rPr sz="1100" spc="-35" dirty="0">
                <a:latin typeface="Microsoft Sans Serif"/>
                <a:cs typeface="Microsoft Sans Serif"/>
              </a:rPr>
              <a:t>week </a:t>
            </a:r>
            <a:r>
              <a:rPr sz="1100" spc="-20" dirty="0">
                <a:latin typeface="Microsoft Sans Serif"/>
                <a:cs typeface="Microsoft Sans Serif"/>
              </a:rPr>
              <a:t>is </a:t>
            </a:r>
            <a:r>
              <a:rPr sz="1100" spc="-15" dirty="0">
                <a:latin typeface="Microsoft Sans Serif"/>
                <a:cs typeface="Microsoft Sans Serif"/>
              </a:rPr>
              <a:t>a </a:t>
            </a:r>
            <a:r>
              <a:rPr sz="1100" spc="-25" dirty="0">
                <a:latin typeface="Microsoft Sans Serif"/>
                <a:cs typeface="Microsoft Sans Serif"/>
              </a:rPr>
              <a:t>loss </a:t>
            </a:r>
            <a:r>
              <a:rPr sz="1100" spc="-20" dirty="0">
                <a:latin typeface="Microsoft Sans Serif"/>
                <a:cs typeface="Microsoft Sans Serif"/>
              </a:rPr>
              <a:t>of </a:t>
            </a:r>
            <a:r>
              <a:rPr sz="1100" spc="-35" dirty="0">
                <a:latin typeface="Microsoft Sans Serif"/>
                <a:cs typeface="Microsoft Sans Serif"/>
              </a:rPr>
              <a:t>one hour </a:t>
            </a:r>
            <a:r>
              <a:rPr sz="1100" spc="-30" dirty="0">
                <a:latin typeface="Microsoft Sans Serif"/>
                <a:cs typeface="Microsoft Sans Serif"/>
              </a:rPr>
              <a:t>sleep. Opportunity cost 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of </a:t>
            </a:r>
            <a:r>
              <a:rPr sz="1100" spc="-5" dirty="0">
                <a:latin typeface="Microsoft Sans Serif"/>
                <a:cs typeface="Microsoft Sans Serif"/>
              </a:rPr>
              <a:t>dedicating </a:t>
            </a:r>
            <a:r>
              <a:rPr sz="1100" spc="-10" dirty="0">
                <a:latin typeface="Microsoft Sans Serif"/>
                <a:cs typeface="Microsoft Sans Serif"/>
              </a:rPr>
              <a:t>one’s </a:t>
            </a:r>
            <a:r>
              <a:rPr sz="1100" spc="-5" dirty="0">
                <a:latin typeface="Microsoft Sans Serif"/>
                <a:cs typeface="Microsoft Sans Serif"/>
              </a:rPr>
              <a:t>time </a:t>
            </a:r>
            <a:r>
              <a:rPr sz="1100" dirty="0">
                <a:latin typeface="Microsoft Sans Serif"/>
                <a:cs typeface="Microsoft Sans Serif"/>
              </a:rPr>
              <a:t>to </a:t>
            </a:r>
            <a:r>
              <a:rPr sz="1100" spc="-5" dirty="0">
                <a:latin typeface="Microsoft Sans Serif"/>
                <a:cs typeface="Microsoft Sans Serif"/>
              </a:rPr>
              <a:t>his/her </a:t>
            </a:r>
            <a:r>
              <a:rPr sz="1100" spc="-10" dirty="0">
                <a:latin typeface="Microsoft Sans Serif"/>
                <a:cs typeface="Microsoft Sans Serif"/>
              </a:rPr>
              <a:t>lover is </a:t>
            </a:r>
            <a:r>
              <a:rPr sz="1100" spc="5" dirty="0">
                <a:latin typeface="Microsoft Sans Serif"/>
                <a:cs typeface="Microsoft Sans Serif"/>
              </a:rPr>
              <a:t>the </a:t>
            </a:r>
            <a:r>
              <a:rPr sz="1100" spc="-5" dirty="0">
                <a:latin typeface="Microsoft Sans Serif"/>
                <a:cs typeface="Microsoft Sans Serif"/>
              </a:rPr>
              <a:t>loss </a:t>
            </a:r>
            <a:r>
              <a:rPr sz="1100" dirty="0">
                <a:latin typeface="Microsoft Sans Serif"/>
                <a:cs typeface="Microsoft Sans Serif"/>
              </a:rPr>
              <a:t>of </a:t>
            </a:r>
            <a:r>
              <a:rPr sz="1100" spc="-5" dirty="0">
                <a:latin typeface="Microsoft Sans Serif"/>
                <a:cs typeface="Microsoft Sans Serif"/>
              </a:rPr>
              <a:t>time </a:t>
            </a:r>
            <a:r>
              <a:rPr sz="1100" spc="15" dirty="0">
                <a:latin typeface="Microsoft Sans Serif"/>
                <a:cs typeface="Microsoft Sans Serif"/>
              </a:rPr>
              <a:t>for </a:t>
            </a:r>
            <a:r>
              <a:rPr sz="1100" spc="2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studying/working.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427355" marR="50800">
              <a:lnSpc>
                <a:spcPct val="102000"/>
              </a:lnSpc>
              <a:spcBef>
                <a:spcPts val="310"/>
              </a:spcBef>
            </a:pPr>
            <a:r>
              <a:rPr sz="1100" spc="-45" dirty="0">
                <a:latin typeface="Microsoft Sans Serif"/>
                <a:cs typeface="Microsoft Sans Serif"/>
              </a:rPr>
              <a:t>To </a:t>
            </a:r>
            <a:r>
              <a:rPr sz="1100" spc="-35" dirty="0">
                <a:latin typeface="Microsoft Sans Serif"/>
                <a:cs typeface="Microsoft Sans Serif"/>
              </a:rPr>
              <a:t>know </a:t>
            </a:r>
            <a:r>
              <a:rPr sz="1100" spc="-30" dirty="0">
                <a:latin typeface="Microsoft Sans Serif"/>
                <a:cs typeface="Microsoft Sans Serif"/>
              </a:rPr>
              <a:t>individuals opportunity cost, </a:t>
            </a:r>
            <a:r>
              <a:rPr sz="1100" spc="-25" dirty="0">
                <a:latin typeface="Microsoft Sans Serif"/>
                <a:cs typeface="Microsoft Sans Serif"/>
              </a:rPr>
              <a:t>his </a:t>
            </a:r>
            <a:r>
              <a:rPr sz="1100" spc="-30" dirty="0">
                <a:latin typeface="Microsoft Sans Serif"/>
                <a:cs typeface="Microsoft Sans Serif"/>
              </a:rPr>
              <a:t>scale </a:t>
            </a:r>
            <a:r>
              <a:rPr sz="1100" spc="-20" dirty="0">
                <a:latin typeface="Microsoft Sans Serif"/>
                <a:cs typeface="Microsoft Sans Serif"/>
              </a:rPr>
              <a:t>of </a:t>
            </a:r>
            <a:r>
              <a:rPr sz="1100" spc="-30" dirty="0">
                <a:latin typeface="Microsoft Sans Serif"/>
                <a:cs typeface="Microsoft Sans Serif"/>
              </a:rPr>
              <a:t>preference </a:t>
            </a:r>
            <a:r>
              <a:rPr sz="1100" spc="-35" dirty="0">
                <a:latin typeface="Microsoft Sans Serif"/>
                <a:cs typeface="Microsoft Sans Serif"/>
              </a:rPr>
              <a:t>must </a:t>
            </a:r>
            <a:r>
              <a:rPr sz="1100" spc="-30" dirty="0">
                <a:latin typeface="Microsoft Sans Serif"/>
                <a:cs typeface="Microsoft Sans Serif"/>
              </a:rPr>
              <a:t>be 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known.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427355" marR="156210">
              <a:lnSpc>
                <a:spcPct val="101800"/>
              </a:lnSpc>
              <a:spcBef>
                <a:spcPts val="315"/>
              </a:spcBef>
            </a:pPr>
            <a:r>
              <a:rPr sz="1100" spc="-65" dirty="0">
                <a:latin typeface="Microsoft Sans Serif"/>
                <a:cs typeface="Microsoft Sans Serif"/>
              </a:rPr>
              <a:t>Scale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of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preference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is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a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table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that</a:t>
            </a:r>
            <a:r>
              <a:rPr sz="1100" spc="95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shows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individuals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wants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arranged 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orderly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with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5" dirty="0">
                <a:latin typeface="Microsoft Sans Serif"/>
                <a:cs typeface="Microsoft Sans Serif"/>
              </a:rPr>
              <a:t>the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most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pressing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wants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put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first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on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the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table.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12700">
              <a:lnSpc>
                <a:spcPts val="1165"/>
              </a:lnSpc>
              <a:spcBef>
                <a:spcPts val="80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65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670" y="916685"/>
            <a:ext cx="64770" cy="64769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0670" y="1298066"/>
            <a:ext cx="64770" cy="64769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670" y="2022728"/>
            <a:ext cx="64770" cy="64769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670" y="2404122"/>
            <a:ext cx="64770" cy="64769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4086605" y="3346357"/>
            <a:ext cx="45720" cy="1117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531867" y="3346357"/>
            <a:ext cx="45720" cy="1117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-12700" y="3396745"/>
            <a:ext cx="41275" cy="914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450" dirty="0">
                <a:latin typeface="Microsoft Sans Serif"/>
                <a:cs typeface="Microsoft Sans Serif"/>
              </a:rPr>
              <a:t> </a:t>
            </a:r>
            <a:endParaRPr sz="4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" y="63449"/>
            <a:ext cx="3249930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Relationship</a:t>
            </a:r>
            <a:r>
              <a:rPr spc="40" dirty="0"/>
              <a:t> </a:t>
            </a:r>
            <a:r>
              <a:rPr spc="-5" dirty="0"/>
              <a:t>between</a:t>
            </a:r>
            <a:r>
              <a:rPr spc="30" dirty="0"/>
              <a:t> </a:t>
            </a:r>
            <a:r>
              <a:rPr spc="-5" dirty="0"/>
              <a:t>MP</a:t>
            </a:r>
            <a:r>
              <a:rPr spc="60" dirty="0"/>
              <a:t> </a:t>
            </a:r>
            <a:r>
              <a:rPr spc="-5" dirty="0"/>
              <a:t>&amp;</a:t>
            </a:r>
            <a:r>
              <a:rPr spc="30" dirty="0"/>
              <a:t> </a:t>
            </a:r>
            <a:r>
              <a:rPr spc="-5" dirty="0"/>
              <a:t>TP,</a:t>
            </a:r>
            <a:r>
              <a:rPr spc="50" dirty="0"/>
              <a:t> </a:t>
            </a:r>
            <a:r>
              <a:rPr spc="-5" dirty="0"/>
              <a:t>MP</a:t>
            </a:r>
            <a:r>
              <a:rPr spc="60" dirty="0"/>
              <a:t> </a:t>
            </a:r>
            <a:r>
              <a:rPr spc="-5" dirty="0"/>
              <a:t>&amp;</a:t>
            </a:r>
            <a:r>
              <a:rPr spc="60" dirty="0"/>
              <a:t> </a:t>
            </a:r>
            <a:r>
              <a:rPr spc="-5" dirty="0"/>
              <a:t>AP</a:t>
            </a:r>
          </a:p>
        </p:txBody>
      </p:sp>
      <p:sp>
        <p:nvSpPr>
          <p:cNvPr id="3" name="object 3"/>
          <p:cNvSpPr/>
          <p:nvPr/>
        </p:nvSpPr>
        <p:spPr>
          <a:xfrm>
            <a:off x="2967354" y="324865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6729" y="3253104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480"/>
                </a:moveTo>
                <a:lnTo>
                  <a:pt x="43180" y="30480"/>
                </a:lnTo>
                <a:lnTo>
                  <a:pt x="43180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ln w="5060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45154" y="324865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099"/>
                </a:lnTo>
                <a:lnTo>
                  <a:pt x="25400" y="19049"/>
                </a:lnTo>
                <a:lnTo>
                  <a:pt x="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242310" y="3239779"/>
            <a:ext cx="203200" cy="55880"/>
            <a:chOff x="3242310" y="3239779"/>
            <a:chExt cx="203200" cy="55880"/>
          </a:xfrm>
        </p:grpSpPr>
        <p:sp>
          <p:nvSpPr>
            <p:cNvPr id="7" name="object 7"/>
            <p:cNvSpPr/>
            <p:nvPr/>
          </p:nvSpPr>
          <p:spPr>
            <a:xfrm>
              <a:off x="3305175" y="3242309"/>
              <a:ext cx="63500" cy="50800"/>
            </a:xfrm>
            <a:custGeom>
              <a:avLst/>
              <a:gdLst/>
              <a:ahLst/>
              <a:cxnLst/>
              <a:rect l="l" t="t" r="r" b="b"/>
              <a:pathLst>
                <a:path w="63500" h="50800">
                  <a:moveTo>
                    <a:pt x="0" y="50799"/>
                  </a:moveTo>
                  <a:lnTo>
                    <a:pt x="43179" y="50799"/>
                  </a:lnTo>
                  <a:lnTo>
                    <a:pt x="43179" y="20954"/>
                  </a:lnTo>
                  <a:lnTo>
                    <a:pt x="0" y="20954"/>
                  </a:lnTo>
                  <a:lnTo>
                    <a:pt x="0" y="50799"/>
                  </a:lnTo>
                  <a:close/>
                </a:path>
                <a:path w="63500" h="50800">
                  <a:moveTo>
                    <a:pt x="10160" y="20319"/>
                  </a:moveTo>
                  <a:lnTo>
                    <a:pt x="10160" y="10159"/>
                  </a:lnTo>
                  <a:lnTo>
                    <a:pt x="53339" y="10159"/>
                  </a:lnTo>
                  <a:lnTo>
                    <a:pt x="53339" y="40639"/>
                  </a:lnTo>
                  <a:lnTo>
                    <a:pt x="43179" y="40639"/>
                  </a:lnTo>
                </a:path>
                <a:path w="63500" h="50800">
                  <a:moveTo>
                    <a:pt x="20320" y="10159"/>
                  </a:moveTo>
                  <a:lnTo>
                    <a:pt x="20320" y="0"/>
                  </a:lnTo>
                  <a:lnTo>
                    <a:pt x="63500" y="0"/>
                  </a:lnTo>
                  <a:lnTo>
                    <a:pt x="63500" y="30479"/>
                  </a:lnTo>
                  <a:lnTo>
                    <a:pt x="53339" y="30479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42310" y="3248659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49"/>
                  </a:lnTo>
                  <a:lnTo>
                    <a:pt x="25400" y="38099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099"/>
                  </a:lnTo>
                  <a:lnTo>
                    <a:pt x="203200" y="19049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517900" y="3238513"/>
            <a:ext cx="203200" cy="58419"/>
            <a:chOff x="3517900" y="3238513"/>
            <a:chExt cx="203200" cy="58419"/>
          </a:xfrm>
        </p:grpSpPr>
        <p:sp>
          <p:nvSpPr>
            <p:cNvPr id="10" name="object 10"/>
            <p:cNvSpPr/>
            <p:nvPr/>
          </p:nvSpPr>
          <p:spPr>
            <a:xfrm>
              <a:off x="3606800" y="3255009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7900" y="3248659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49"/>
                  </a:lnTo>
                  <a:lnTo>
                    <a:pt x="25400" y="38099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099"/>
                  </a:lnTo>
                  <a:lnTo>
                    <a:pt x="203200" y="19049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4100" y="3242309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399"/>
                  </a:moveTo>
                  <a:lnTo>
                    <a:pt x="50800" y="25399"/>
                  </a:lnTo>
                </a:path>
                <a:path w="50800" h="50800">
                  <a:moveTo>
                    <a:pt x="0" y="38099"/>
                  </a:moveTo>
                  <a:lnTo>
                    <a:pt x="38100" y="38099"/>
                  </a:lnTo>
                </a:path>
                <a:path w="50800" h="50800">
                  <a:moveTo>
                    <a:pt x="12700" y="50799"/>
                  </a:moveTo>
                  <a:lnTo>
                    <a:pt x="50800" y="50799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792854" y="3238513"/>
            <a:ext cx="203200" cy="58419"/>
            <a:chOff x="3792854" y="3238513"/>
            <a:chExt cx="203200" cy="58419"/>
          </a:xfrm>
        </p:grpSpPr>
        <p:sp>
          <p:nvSpPr>
            <p:cNvPr id="14" name="object 14"/>
            <p:cNvSpPr/>
            <p:nvPr/>
          </p:nvSpPr>
          <p:spPr>
            <a:xfrm>
              <a:off x="3869054" y="3242309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699"/>
                  </a:moveTo>
                  <a:lnTo>
                    <a:pt x="50800" y="12699"/>
                  </a:lnTo>
                </a:path>
                <a:path w="50800" h="25400">
                  <a:moveTo>
                    <a:pt x="12700" y="25399"/>
                  </a:moveTo>
                  <a:lnTo>
                    <a:pt x="50800" y="25399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92854" y="3248659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49"/>
                  </a:lnTo>
                  <a:lnTo>
                    <a:pt x="25400" y="38099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099"/>
                  </a:lnTo>
                  <a:lnTo>
                    <a:pt x="203200" y="19049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69054" y="3280409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4145279" y="32423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699"/>
                </a:moveTo>
                <a:lnTo>
                  <a:pt x="50800" y="12699"/>
                </a:lnTo>
              </a:path>
              <a:path w="50800" h="50800">
                <a:moveTo>
                  <a:pt x="12700" y="25399"/>
                </a:moveTo>
                <a:lnTo>
                  <a:pt x="50800" y="25399"/>
                </a:lnTo>
              </a:path>
              <a:path w="50800" h="50800">
                <a:moveTo>
                  <a:pt x="0" y="38099"/>
                </a:moveTo>
                <a:lnTo>
                  <a:pt x="38100" y="38099"/>
                </a:lnTo>
              </a:path>
              <a:path w="50800" h="50800">
                <a:moveTo>
                  <a:pt x="12700" y="50799"/>
                </a:moveTo>
                <a:lnTo>
                  <a:pt x="50800" y="50799"/>
                </a:lnTo>
              </a:path>
            </a:pathLst>
          </a:custGeom>
          <a:ln w="7592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326264" y="3239779"/>
            <a:ext cx="238760" cy="57150"/>
            <a:chOff x="4326264" y="3239779"/>
            <a:chExt cx="238760" cy="57150"/>
          </a:xfrm>
        </p:grpSpPr>
        <p:sp>
          <p:nvSpPr>
            <p:cNvPr id="19" name="object 19"/>
            <p:cNvSpPr/>
            <p:nvPr/>
          </p:nvSpPr>
          <p:spPr>
            <a:xfrm>
              <a:off x="4451350" y="3272789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19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23410" y="324611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479" y="15240"/>
                  </a:moveTo>
                  <a:lnTo>
                    <a:pt x="30479" y="6350"/>
                  </a:lnTo>
                  <a:lnTo>
                    <a:pt x="23494" y="0"/>
                  </a:lnTo>
                  <a:lnTo>
                    <a:pt x="15239" y="0"/>
                  </a:lnTo>
                  <a:lnTo>
                    <a:pt x="6985" y="0"/>
                  </a:lnTo>
                  <a:lnTo>
                    <a:pt x="0" y="6350"/>
                  </a:lnTo>
                  <a:lnTo>
                    <a:pt x="0" y="15240"/>
                  </a:lnTo>
                  <a:lnTo>
                    <a:pt x="0" y="23495"/>
                  </a:lnTo>
                  <a:lnTo>
                    <a:pt x="6985" y="30480"/>
                  </a:lnTo>
                  <a:lnTo>
                    <a:pt x="15239" y="30480"/>
                  </a:lnTo>
                  <a:lnTo>
                    <a:pt x="23494" y="30480"/>
                  </a:lnTo>
                  <a:lnTo>
                    <a:pt x="30479" y="23495"/>
                  </a:lnTo>
                  <a:lnTo>
                    <a:pt x="30479" y="15240"/>
                  </a:lnTo>
                  <a:close/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28795" y="3242309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39" y="50799"/>
                  </a:moveTo>
                  <a:lnTo>
                    <a:pt x="50164" y="48894"/>
                  </a:lnTo>
                  <a:lnTo>
                    <a:pt x="58419" y="43814"/>
                  </a:lnTo>
                  <a:lnTo>
                    <a:pt x="63500" y="35559"/>
                  </a:lnTo>
                  <a:lnTo>
                    <a:pt x="66039" y="25399"/>
                  </a:lnTo>
                  <a:lnTo>
                    <a:pt x="63500" y="15874"/>
                  </a:lnTo>
                  <a:lnTo>
                    <a:pt x="58419" y="7619"/>
                  </a:lnTo>
                  <a:lnTo>
                    <a:pt x="50164" y="2539"/>
                  </a:lnTo>
                  <a:lnTo>
                    <a:pt x="40639" y="0"/>
                  </a:lnTo>
                  <a:lnTo>
                    <a:pt x="30479" y="2539"/>
                  </a:lnTo>
                  <a:lnTo>
                    <a:pt x="22225" y="7619"/>
                  </a:lnTo>
                  <a:lnTo>
                    <a:pt x="17144" y="15874"/>
                  </a:lnTo>
                  <a:lnTo>
                    <a:pt x="15239" y="25399"/>
                  </a:lnTo>
                </a:path>
                <a:path w="233679" h="50800">
                  <a:moveTo>
                    <a:pt x="30479" y="17779"/>
                  </a:moveTo>
                  <a:lnTo>
                    <a:pt x="15239" y="30479"/>
                  </a:lnTo>
                  <a:lnTo>
                    <a:pt x="0" y="17779"/>
                  </a:lnTo>
                </a:path>
                <a:path w="233679" h="50800">
                  <a:moveTo>
                    <a:pt x="193039" y="50799"/>
                  </a:moveTo>
                  <a:lnTo>
                    <a:pt x="182879" y="48894"/>
                  </a:lnTo>
                  <a:lnTo>
                    <a:pt x="174625" y="43814"/>
                  </a:lnTo>
                  <a:lnTo>
                    <a:pt x="169544" y="35559"/>
                  </a:lnTo>
                  <a:lnTo>
                    <a:pt x="167639" y="25399"/>
                  </a:lnTo>
                  <a:lnTo>
                    <a:pt x="169544" y="15874"/>
                  </a:lnTo>
                  <a:lnTo>
                    <a:pt x="174625" y="7619"/>
                  </a:lnTo>
                  <a:lnTo>
                    <a:pt x="182879" y="2539"/>
                  </a:lnTo>
                  <a:lnTo>
                    <a:pt x="193039" y="0"/>
                  </a:lnTo>
                  <a:lnTo>
                    <a:pt x="202564" y="2539"/>
                  </a:lnTo>
                  <a:lnTo>
                    <a:pt x="210819" y="7619"/>
                  </a:lnTo>
                  <a:lnTo>
                    <a:pt x="215900" y="15874"/>
                  </a:lnTo>
                  <a:lnTo>
                    <a:pt x="218439" y="25399"/>
                  </a:lnTo>
                </a:path>
                <a:path w="233679" h="50800">
                  <a:moveTo>
                    <a:pt x="233679" y="17779"/>
                  </a:moveTo>
                  <a:lnTo>
                    <a:pt x="218439" y="30479"/>
                  </a:lnTo>
                  <a:lnTo>
                    <a:pt x="203200" y="17779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670" y="988567"/>
            <a:ext cx="64770" cy="64769"/>
          </a:xfrm>
          <a:prstGeom prst="rect">
            <a:avLst/>
          </a:prstGeom>
        </p:spPr>
      </p:pic>
      <p:grpSp>
        <p:nvGrpSpPr>
          <p:cNvPr id="23" name="object 23"/>
          <p:cNvGrpSpPr/>
          <p:nvPr/>
        </p:nvGrpSpPr>
        <p:grpSpPr>
          <a:xfrm>
            <a:off x="509905" y="1139189"/>
            <a:ext cx="114300" cy="266065"/>
            <a:chOff x="509905" y="1139189"/>
            <a:chExt cx="114300" cy="266065"/>
          </a:xfrm>
        </p:grpSpPr>
        <p:pic>
          <p:nvPicPr>
            <p:cNvPr id="24" name="object 2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905" y="1139189"/>
              <a:ext cx="114300" cy="11430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905" y="1290954"/>
              <a:ext cx="114300" cy="114300"/>
            </a:xfrm>
            <a:prstGeom prst="rect">
              <a:avLst/>
            </a:prstGeom>
          </p:spPr>
        </p:pic>
      </p:grpSp>
      <p:grpSp>
        <p:nvGrpSpPr>
          <p:cNvPr id="26" name="object 26"/>
          <p:cNvGrpSpPr/>
          <p:nvPr/>
        </p:nvGrpSpPr>
        <p:grpSpPr>
          <a:xfrm>
            <a:off x="509905" y="1595119"/>
            <a:ext cx="114300" cy="266065"/>
            <a:chOff x="509905" y="1595119"/>
            <a:chExt cx="114300" cy="266065"/>
          </a:xfrm>
        </p:grpSpPr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905" y="1595119"/>
              <a:ext cx="114300" cy="11430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905" y="1746884"/>
              <a:ext cx="114300" cy="114300"/>
            </a:xfrm>
            <a:prstGeom prst="rect">
              <a:avLst/>
            </a:prstGeom>
          </p:spPr>
        </p:pic>
      </p:grpSp>
      <p:pic>
        <p:nvPicPr>
          <p:cNvPr id="29" name="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670" y="1961769"/>
            <a:ext cx="64770" cy="64769"/>
          </a:xfrm>
          <a:prstGeom prst="rect">
            <a:avLst/>
          </a:prstGeom>
        </p:spPr>
      </p:pic>
      <p:grpSp>
        <p:nvGrpSpPr>
          <p:cNvPr id="30" name="object 30"/>
          <p:cNvGrpSpPr/>
          <p:nvPr/>
        </p:nvGrpSpPr>
        <p:grpSpPr>
          <a:xfrm>
            <a:off x="509905" y="2112009"/>
            <a:ext cx="114300" cy="418465"/>
            <a:chOff x="509905" y="2112009"/>
            <a:chExt cx="114300" cy="418465"/>
          </a:xfrm>
        </p:grpSpPr>
        <p:pic>
          <p:nvPicPr>
            <p:cNvPr id="31" name="object 3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905" y="2112009"/>
              <a:ext cx="114300" cy="114300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905" y="2264409"/>
              <a:ext cx="114300" cy="114300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9905" y="2416174"/>
              <a:ext cx="114300" cy="114300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-38100" y="319785"/>
            <a:ext cx="4580890" cy="2663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ts val="1165"/>
              </a:lnSpc>
              <a:spcBef>
                <a:spcPts val="105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381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381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38100">
              <a:lnSpc>
                <a:spcPts val="1195"/>
              </a:lnSpc>
            </a:pPr>
            <a:r>
              <a:rPr sz="1050" dirty="0">
                <a:latin typeface="Microsoft Sans Serif"/>
                <a:cs typeface="Microsoft Sans Serif"/>
              </a:rPr>
              <a:t> </a:t>
            </a:r>
            <a:endParaRPr sz="1050">
              <a:latin typeface="Microsoft Sans Serif"/>
              <a:cs typeface="Microsoft Sans Serif"/>
            </a:endParaRPr>
          </a:p>
          <a:p>
            <a:pPr marL="452755">
              <a:lnSpc>
                <a:spcPts val="1290"/>
              </a:lnSpc>
            </a:pPr>
            <a:r>
              <a:rPr sz="1100" spc="-55" dirty="0">
                <a:latin typeface="Microsoft Sans Serif"/>
                <a:cs typeface="Microsoft Sans Serif"/>
              </a:rPr>
              <a:t>R</a:t>
            </a:r>
            <a:r>
              <a:rPr sz="1100" spc="-40" dirty="0">
                <a:latin typeface="Microsoft Sans Serif"/>
                <a:cs typeface="Microsoft Sans Serif"/>
              </a:rPr>
              <a:t>e</a:t>
            </a:r>
            <a:r>
              <a:rPr sz="1100" spc="-15" dirty="0">
                <a:latin typeface="Microsoft Sans Serif"/>
                <a:cs typeface="Microsoft Sans Serif"/>
              </a:rPr>
              <a:t>l</a:t>
            </a:r>
            <a:r>
              <a:rPr sz="1100" spc="-40" dirty="0">
                <a:latin typeface="Microsoft Sans Serif"/>
                <a:cs typeface="Microsoft Sans Serif"/>
              </a:rPr>
              <a:t>a</a:t>
            </a:r>
            <a:r>
              <a:rPr sz="1100" spc="-20" dirty="0">
                <a:latin typeface="Microsoft Sans Serif"/>
                <a:cs typeface="Microsoft Sans Serif"/>
              </a:rPr>
              <a:t>t</a:t>
            </a:r>
            <a:r>
              <a:rPr sz="1100" spc="-15" dirty="0">
                <a:latin typeface="Microsoft Sans Serif"/>
                <a:cs typeface="Microsoft Sans Serif"/>
              </a:rPr>
              <a:t>i</a:t>
            </a:r>
            <a:r>
              <a:rPr sz="1100" spc="-40" dirty="0">
                <a:latin typeface="Microsoft Sans Serif"/>
                <a:cs typeface="Microsoft Sans Serif"/>
              </a:rPr>
              <a:t>on</a:t>
            </a:r>
            <a:r>
              <a:rPr sz="1100" spc="-30" dirty="0">
                <a:latin typeface="Microsoft Sans Serif"/>
                <a:cs typeface="Microsoft Sans Serif"/>
              </a:rPr>
              <a:t>s</a:t>
            </a:r>
            <a:r>
              <a:rPr sz="1100" spc="-40" dirty="0">
                <a:latin typeface="Microsoft Sans Serif"/>
                <a:cs typeface="Microsoft Sans Serif"/>
              </a:rPr>
              <a:t>h</a:t>
            </a:r>
            <a:r>
              <a:rPr sz="1100" spc="-15" dirty="0">
                <a:latin typeface="Microsoft Sans Serif"/>
                <a:cs typeface="Microsoft Sans Serif"/>
              </a:rPr>
              <a:t>i</a:t>
            </a:r>
            <a:r>
              <a:rPr sz="1100" spc="-10" dirty="0">
                <a:latin typeface="Microsoft Sans Serif"/>
                <a:cs typeface="Microsoft Sans Serif"/>
              </a:rPr>
              <a:t>p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be</a:t>
            </a:r>
            <a:r>
              <a:rPr sz="1100" dirty="0">
                <a:latin typeface="Microsoft Sans Serif"/>
                <a:cs typeface="Microsoft Sans Serif"/>
              </a:rPr>
              <a:t>t</a:t>
            </a:r>
            <a:r>
              <a:rPr sz="1100" spc="-55" dirty="0">
                <a:latin typeface="Microsoft Sans Serif"/>
                <a:cs typeface="Microsoft Sans Serif"/>
              </a:rPr>
              <a:t>w</a:t>
            </a:r>
            <a:r>
              <a:rPr sz="1100" spc="-40" dirty="0">
                <a:latin typeface="Microsoft Sans Serif"/>
                <a:cs typeface="Microsoft Sans Serif"/>
              </a:rPr>
              <a:t>ee</a:t>
            </a:r>
            <a:r>
              <a:rPr sz="1100" spc="-10" dirty="0">
                <a:latin typeface="Microsoft Sans Serif"/>
                <a:cs typeface="Microsoft Sans Serif"/>
              </a:rPr>
              <a:t>n</a:t>
            </a:r>
            <a:r>
              <a:rPr sz="1100" spc="-55" dirty="0">
                <a:latin typeface="Microsoft Sans Serif"/>
                <a:cs typeface="Microsoft Sans Serif"/>
              </a:rPr>
              <a:t> M</a:t>
            </a:r>
            <a:r>
              <a:rPr sz="1100" spc="-15" dirty="0">
                <a:latin typeface="Microsoft Sans Serif"/>
                <a:cs typeface="Microsoft Sans Serif"/>
              </a:rPr>
              <a:t>P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a</a:t>
            </a:r>
            <a:r>
              <a:rPr sz="1100" spc="-15" dirty="0">
                <a:latin typeface="Microsoft Sans Serif"/>
                <a:cs typeface="Microsoft Sans Serif"/>
              </a:rPr>
              <a:t>n</a:t>
            </a:r>
            <a:r>
              <a:rPr sz="1100" spc="-35" dirty="0">
                <a:latin typeface="Microsoft Sans Serif"/>
                <a:cs typeface="Microsoft Sans Serif"/>
              </a:rPr>
              <a:t>d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T</a:t>
            </a:r>
            <a:r>
              <a:rPr sz="1100" spc="-15" dirty="0">
                <a:latin typeface="Microsoft Sans Serif"/>
                <a:cs typeface="Microsoft Sans Serif"/>
              </a:rPr>
              <a:t>P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583565">
              <a:lnSpc>
                <a:spcPct val="100000"/>
              </a:lnSpc>
              <a:spcBef>
                <a:spcPts val="175"/>
              </a:spcBef>
            </a:pPr>
            <a:r>
              <a:rPr sz="900" spc="-44" baseline="9259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r>
              <a:rPr sz="900" spc="179" baseline="9259" dirty="0">
                <a:latin typeface="Microsoft Sans Serif"/>
                <a:cs typeface="Microsoft Sans Serif"/>
              </a:rPr>
              <a:t>   </a:t>
            </a:r>
            <a:r>
              <a:rPr sz="1000" spc="-40" dirty="0">
                <a:latin typeface="Microsoft Sans Serif"/>
                <a:cs typeface="Microsoft Sans Serif"/>
              </a:rPr>
              <a:t>When</a:t>
            </a:r>
            <a:r>
              <a:rPr sz="1000" spc="20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MP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is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rising,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TP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rises</a:t>
            </a:r>
            <a:r>
              <a:rPr sz="1000" spc="20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at</a:t>
            </a:r>
            <a:r>
              <a:rPr sz="1000" spc="25" dirty="0">
                <a:latin typeface="Microsoft Sans Serif"/>
                <a:cs typeface="Microsoft Sans Serif"/>
              </a:rPr>
              <a:t> </a:t>
            </a:r>
            <a:r>
              <a:rPr sz="1000" spc="-45" dirty="0">
                <a:latin typeface="Microsoft Sans Serif"/>
                <a:cs typeface="Microsoft Sans Serif"/>
              </a:rPr>
              <a:t>an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increasing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rate </a:t>
            </a:r>
            <a:endParaRPr sz="1000">
              <a:latin typeface="Microsoft Sans Serif"/>
              <a:cs typeface="Microsoft Sans Serif"/>
            </a:endParaRPr>
          </a:p>
          <a:p>
            <a:pPr marL="730250" marR="55880" indent="-146685">
              <a:lnSpc>
                <a:spcPct val="100000"/>
              </a:lnSpc>
            </a:pPr>
            <a:r>
              <a:rPr sz="900" spc="-44" baseline="9259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r>
              <a:rPr sz="900" spc="179" baseline="9259" dirty="0">
                <a:latin typeface="Microsoft Sans Serif"/>
                <a:cs typeface="Microsoft Sans Serif"/>
              </a:rPr>
              <a:t>   </a:t>
            </a:r>
            <a:r>
              <a:rPr sz="1000" spc="-40" dirty="0">
                <a:latin typeface="Microsoft Sans Serif"/>
                <a:cs typeface="Microsoft Sans Serif"/>
              </a:rPr>
              <a:t>When</a:t>
            </a:r>
            <a:r>
              <a:rPr sz="1000" spc="25" dirty="0">
                <a:latin typeface="Microsoft Sans Serif"/>
                <a:cs typeface="Microsoft Sans Serif"/>
              </a:rPr>
              <a:t> </a:t>
            </a:r>
            <a:r>
              <a:rPr sz="1000" spc="-45" dirty="0">
                <a:latin typeface="Microsoft Sans Serif"/>
                <a:cs typeface="Microsoft Sans Serif"/>
              </a:rPr>
              <a:t>MP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is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falling</a:t>
            </a:r>
            <a:r>
              <a:rPr sz="1000" spc="25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but</a:t>
            </a:r>
            <a:r>
              <a:rPr sz="1000" spc="25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greater</a:t>
            </a:r>
            <a:r>
              <a:rPr sz="1000" spc="5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than</a:t>
            </a:r>
            <a:r>
              <a:rPr sz="1000" spc="25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zero,</a:t>
            </a:r>
            <a:r>
              <a:rPr sz="1000" spc="25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TP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rises</a:t>
            </a:r>
            <a:r>
              <a:rPr sz="1000" spc="25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but</a:t>
            </a:r>
            <a:r>
              <a:rPr sz="1000" spc="25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at</a:t>
            </a:r>
            <a:r>
              <a:rPr sz="1000" spc="25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a</a:t>
            </a:r>
            <a:r>
              <a:rPr sz="1000" spc="30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decreasing </a:t>
            </a:r>
            <a:r>
              <a:rPr sz="1000" spc="-2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rate.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583565">
              <a:lnSpc>
                <a:spcPct val="100000"/>
              </a:lnSpc>
              <a:spcBef>
                <a:spcPts val="5"/>
              </a:spcBef>
            </a:pPr>
            <a:r>
              <a:rPr sz="900" spc="-44" baseline="13888" dirty="0">
                <a:solidFill>
                  <a:srgbClr val="FFFFFF"/>
                </a:solidFill>
                <a:latin typeface="Microsoft Sans Serif"/>
                <a:cs typeface="Microsoft Sans Serif"/>
              </a:rPr>
              <a:t>3</a:t>
            </a:r>
            <a:r>
              <a:rPr sz="900" spc="179" baseline="13888" dirty="0">
                <a:latin typeface="Microsoft Sans Serif"/>
                <a:cs typeface="Microsoft Sans Serif"/>
              </a:rPr>
              <a:t>   </a:t>
            </a:r>
            <a:r>
              <a:rPr sz="1000" spc="-40" dirty="0">
                <a:latin typeface="Microsoft Sans Serif"/>
                <a:cs typeface="Microsoft Sans Serif"/>
              </a:rPr>
              <a:t>When</a:t>
            </a:r>
            <a:r>
              <a:rPr sz="1000" spc="30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MP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is</a:t>
            </a:r>
            <a:r>
              <a:rPr sz="1000" spc="30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zero,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TP</a:t>
            </a:r>
            <a:r>
              <a:rPr sz="1000" spc="10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is</a:t>
            </a:r>
            <a:r>
              <a:rPr sz="1000" spc="35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maximum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583565">
              <a:lnSpc>
                <a:spcPct val="100000"/>
              </a:lnSpc>
            </a:pPr>
            <a:r>
              <a:rPr sz="900" spc="-44" baseline="9259" dirty="0">
                <a:solidFill>
                  <a:srgbClr val="FFFFFF"/>
                </a:solidFill>
                <a:latin typeface="Microsoft Sans Serif"/>
                <a:cs typeface="Microsoft Sans Serif"/>
              </a:rPr>
              <a:t>4</a:t>
            </a:r>
            <a:r>
              <a:rPr sz="900" spc="179" baseline="9259" dirty="0">
                <a:latin typeface="Microsoft Sans Serif"/>
                <a:cs typeface="Microsoft Sans Serif"/>
              </a:rPr>
              <a:t>   </a:t>
            </a:r>
            <a:r>
              <a:rPr sz="1000" spc="-50" dirty="0">
                <a:latin typeface="Microsoft Sans Serif"/>
                <a:cs typeface="Microsoft Sans Serif"/>
              </a:rPr>
              <a:t>When</a:t>
            </a:r>
            <a:r>
              <a:rPr sz="1000" spc="35" dirty="0">
                <a:latin typeface="Microsoft Sans Serif"/>
                <a:cs typeface="Microsoft Sans Serif"/>
              </a:rPr>
              <a:t> </a:t>
            </a:r>
            <a:r>
              <a:rPr sz="1000" spc="-45" dirty="0">
                <a:latin typeface="Microsoft Sans Serif"/>
                <a:cs typeface="Microsoft Sans Serif"/>
              </a:rPr>
              <a:t>MP</a:t>
            </a:r>
            <a:r>
              <a:rPr sz="1000" spc="20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is</a:t>
            </a:r>
            <a:r>
              <a:rPr sz="1000" spc="35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negative,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45" dirty="0">
                <a:latin typeface="Microsoft Sans Serif"/>
                <a:cs typeface="Microsoft Sans Serif"/>
              </a:rPr>
              <a:t>TP</a:t>
            </a:r>
            <a:r>
              <a:rPr sz="1000" spc="20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is</a:t>
            </a:r>
            <a:r>
              <a:rPr sz="1000" spc="15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falling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452755">
              <a:lnSpc>
                <a:spcPct val="100000"/>
              </a:lnSpc>
              <a:spcBef>
                <a:spcPts val="190"/>
              </a:spcBef>
            </a:pPr>
            <a:r>
              <a:rPr sz="1100" spc="-55" dirty="0">
                <a:latin typeface="Microsoft Sans Serif"/>
                <a:cs typeface="Microsoft Sans Serif"/>
              </a:rPr>
              <a:t>R</a:t>
            </a:r>
            <a:r>
              <a:rPr sz="1100" spc="-40" dirty="0">
                <a:latin typeface="Microsoft Sans Serif"/>
                <a:cs typeface="Microsoft Sans Serif"/>
              </a:rPr>
              <a:t>e</a:t>
            </a:r>
            <a:r>
              <a:rPr sz="1100" spc="-15" dirty="0">
                <a:latin typeface="Microsoft Sans Serif"/>
                <a:cs typeface="Microsoft Sans Serif"/>
              </a:rPr>
              <a:t>l</a:t>
            </a:r>
            <a:r>
              <a:rPr sz="1100" spc="-40" dirty="0">
                <a:latin typeface="Microsoft Sans Serif"/>
                <a:cs typeface="Microsoft Sans Serif"/>
              </a:rPr>
              <a:t>a</a:t>
            </a:r>
            <a:r>
              <a:rPr sz="1100" spc="-20" dirty="0">
                <a:latin typeface="Microsoft Sans Serif"/>
                <a:cs typeface="Microsoft Sans Serif"/>
              </a:rPr>
              <a:t>t</a:t>
            </a:r>
            <a:r>
              <a:rPr sz="1100" spc="-15" dirty="0">
                <a:latin typeface="Microsoft Sans Serif"/>
                <a:cs typeface="Microsoft Sans Serif"/>
              </a:rPr>
              <a:t>i</a:t>
            </a:r>
            <a:r>
              <a:rPr sz="1100" spc="-40" dirty="0">
                <a:latin typeface="Microsoft Sans Serif"/>
                <a:cs typeface="Microsoft Sans Serif"/>
              </a:rPr>
              <a:t>on</a:t>
            </a:r>
            <a:r>
              <a:rPr sz="1100" spc="-30" dirty="0">
                <a:latin typeface="Microsoft Sans Serif"/>
                <a:cs typeface="Microsoft Sans Serif"/>
              </a:rPr>
              <a:t>s</a:t>
            </a:r>
            <a:r>
              <a:rPr sz="1100" spc="-40" dirty="0">
                <a:latin typeface="Microsoft Sans Serif"/>
                <a:cs typeface="Microsoft Sans Serif"/>
              </a:rPr>
              <a:t>h</a:t>
            </a:r>
            <a:r>
              <a:rPr sz="1100" spc="-15" dirty="0">
                <a:latin typeface="Microsoft Sans Serif"/>
                <a:cs typeface="Microsoft Sans Serif"/>
              </a:rPr>
              <a:t>i</a:t>
            </a:r>
            <a:r>
              <a:rPr sz="1100" spc="-10" dirty="0">
                <a:latin typeface="Microsoft Sans Serif"/>
                <a:cs typeface="Microsoft Sans Serif"/>
              </a:rPr>
              <a:t>p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be</a:t>
            </a:r>
            <a:r>
              <a:rPr sz="1100" dirty="0">
                <a:latin typeface="Microsoft Sans Serif"/>
                <a:cs typeface="Microsoft Sans Serif"/>
              </a:rPr>
              <a:t>t</a:t>
            </a:r>
            <a:r>
              <a:rPr sz="1100" spc="-55" dirty="0">
                <a:latin typeface="Microsoft Sans Serif"/>
                <a:cs typeface="Microsoft Sans Serif"/>
              </a:rPr>
              <a:t>w</a:t>
            </a:r>
            <a:r>
              <a:rPr sz="1100" spc="-40" dirty="0">
                <a:latin typeface="Microsoft Sans Serif"/>
                <a:cs typeface="Microsoft Sans Serif"/>
              </a:rPr>
              <a:t>ee</a:t>
            </a:r>
            <a:r>
              <a:rPr sz="1100" spc="-10" dirty="0">
                <a:latin typeface="Microsoft Sans Serif"/>
                <a:cs typeface="Microsoft Sans Serif"/>
              </a:rPr>
              <a:t>n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M</a:t>
            </a:r>
            <a:r>
              <a:rPr sz="1100" spc="-15" dirty="0">
                <a:latin typeface="Microsoft Sans Serif"/>
                <a:cs typeface="Microsoft Sans Serif"/>
              </a:rPr>
              <a:t>P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and</a:t>
            </a:r>
            <a:r>
              <a:rPr sz="1100" spc="-3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A</a:t>
            </a:r>
            <a:r>
              <a:rPr sz="1100" spc="-15" dirty="0">
                <a:latin typeface="Microsoft Sans Serif"/>
                <a:cs typeface="Microsoft Sans Serif"/>
              </a:rPr>
              <a:t>P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583565">
              <a:lnSpc>
                <a:spcPts val="1190"/>
              </a:lnSpc>
              <a:spcBef>
                <a:spcPts val="175"/>
              </a:spcBef>
            </a:pPr>
            <a:r>
              <a:rPr sz="900" spc="-44" baseline="13888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r>
              <a:rPr sz="900" spc="179" baseline="13888" dirty="0">
                <a:latin typeface="Microsoft Sans Serif"/>
                <a:cs typeface="Microsoft Sans Serif"/>
              </a:rPr>
              <a:t>   </a:t>
            </a:r>
            <a:r>
              <a:rPr sz="1000" spc="-50" dirty="0">
                <a:latin typeface="Microsoft Sans Serif"/>
                <a:cs typeface="Microsoft Sans Serif"/>
              </a:rPr>
              <a:t>When</a:t>
            </a:r>
            <a:r>
              <a:rPr sz="1000" spc="20" dirty="0">
                <a:latin typeface="Microsoft Sans Serif"/>
                <a:cs typeface="Microsoft Sans Serif"/>
              </a:rPr>
              <a:t> </a:t>
            </a:r>
            <a:r>
              <a:rPr sz="1000" spc="-45" dirty="0">
                <a:latin typeface="Microsoft Sans Serif"/>
                <a:cs typeface="Microsoft Sans Serif"/>
              </a:rPr>
              <a:t>MP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is</a:t>
            </a:r>
            <a:r>
              <a:rPr sz="1000" spc="25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greater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than</a:t>
            </a:r>
            <a:r>
              <a:rPr sz="1000" spc="20" dirty="0">
                <a:latin typeface="Microsoft Sans Serif"/>
                <a:cs typeface="Microsoft Sans Serif"/>
              </a:rPr>
              <a:t> </a:t>
            </a:r>
            <a:r>
              <a:rPr sz="1000" spc="-40" dirty="0">
                <a:latin typeface="Microsoft Sans Serif"/>
                <a:cs typeface="Microsoft Sans Serif"/>
              </a:rPr>
              <a:t>AP,</a:t>
            </a:r>
            <a:r>
              <a:rPr sz="1000" spc="25" dirty="0">
                <a:latin typeface="Microsoft Sans Serif"/>
                <a:cs typeface="Microsoft Sans Serif"/>
              </a:rPr>
              <a:t> </a:t>
            </a:r>
            <a:r>
              <a:rPr sz="1000" spc="-50" dirty="0">
                <a:latin typeface="Microsoft Sans Serif"/>
                <a:cs typeface="Microsoft Sans Serif"/>
              </a:rPr>
              <a:t>AP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rises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583565">
              <a:lnSpc>
                <a:spcPts val="1190"/>
              </a:lnSpc>
            </a:pPr>
            <a:r>
              <a:rPr sz="900" spc="-44" baseline="9259" dirty="0">
                <a:solidFill>
                  <a:srgbClr val="FFFFFF"/>
                </a:solidFill>
                <a:latin typeface="Microsoft Sans Serif"/>
                <a:cs typeface="Microsoft Sans Serif"/>
              </a:rPr>
              <a:t>2</a:t>
            </a:r>
            <a:r>
              <a:rPr sz="900" spc="179" baseline="9259" dirty="0">
                <a:latin typeface="Microsoft Sans Serif"/>
                <a:cs typeface="Microsoft Sans Serif"/>
              </a:rPr>
              <a:t>   </a:t>
            </a:r>
            <a:r>
              <a:rPr sz="1000" spc="-5" dirty="0">
                <a:latin typeface="Microsoft Sans Serif"/>
                <a:cs typeface="Microsoft Sans Serif"/>
              </a:rPr>
              <a:t>When</a:t>
            </a:r>
            <a:r>
              <a:rPr sz="1000" spc="-35" dirty="0">
                <a:latin typeface="Microsoft Sans Serif"/>
                <a:cs typeface="Microsoft Sans Serif"/>
              </a:rPr>
              <a:t> </a:t>
            </a:r>
            <a:r>
              <a:rPr sz="1000" spc="5" dirty="0">
                <a:latin typeface="Microsoft Sans Serif"/>
                <a:cs typeface="Microsoft Sans Serif"/>
              </a:rPr>
              <a:t>MP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5" dirty="0">
                <a:latin typeface="Microsoft Sans Serif"/>
                <a:cs typeface="Microsoft Sans Serif"/>
              </a:rPr>
              <a:t>is</a:t>
            </a:r>
            <a:r>
              <a:rPr sz="1000" spc="-35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less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-5" dirty="0">
                <a:latin typeface="Microsoft Sans Serif"/>
                <a:cs typeface="Microsoft Sans Serif"/>
              </a:rPr>
              <a:t>than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AP,</a:t>
            </a:r>
            <a:r>
              <a:rPr sz="1000" spc="-35" dirty="0">
                <a:latin typeface="Microsoft Sans Serif"/>
                <a:cs typeface="Microsoft Sans Serif"/>
              </a:rPr>
              <a:t> </a:t>
            </a:r>
            <a:r>
              <a:rPr sz="1000" dirty="0">
                <a:latin typeface="Microsoft Sans Serif"/>
                <a:cs typeface="Microsoft Sans Serif"/>
              </a:rPr>
              <a:t>AP</a:t>
            </a:r>
            <a:r>
              <a:rPr sz="1000" spc="-3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falls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583565">
              <a:lnSpc>
                <a:spcPts val="1165"/>
              </a:lnSpc>
            </a:pPr>
            <a:r>
              <a:rPr sz="900" spc="-44" baseline="9259" dirty="0">
                <a:solidFill>
                  <a:srgbClr val="FFFFFF"/>
                </a:solidFill>
                <a:latin typeface="Microsoft Sans Serif"/>
                <a:cs typeface="Microsoft Sans Serif"/>
              </a:rPr>
              <a:t>3</a:t>
            </a:r>
            <a:r>
              <a:rPr sz="900" spc="179" baseline="9259" dirty="0">
                <a:latin typeface="Microsoft Sans Serif"/>
                <a:cs typeface="Microsoft Sans Serif"/>
              </a:rPr>
              <a:t>   </a:t>
            </a:r>
            <a:r>
              <a:rPr sz="1000" spc="-45" dirty="0">
                <a:latin typeface="Microsoft Sans Serif"/>
                <a:cs typeface="Microsoft Sans Serif"/>
              </a:rPr>
              <a:t>MP</a:t>
            </a:r>
            <a:r>
              <a:rPr sz="1000" spc="20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is</a:t>
            </a:r>
            <a:r>
              <a:rPr sz="1000" spc="40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equal</a:t>
            </a:r>
            <a:r>
              <a:rPr sz="1000" spc="20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to</a:t>
            </a:r>
            <a:r>
              <a:rPr sz="1000" spc="40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AP</a:t>
            </a:r>
            <a:r>
              <a:rPr sz="1000" spc="20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when</a:t>
            </a:r>
            <a:r>
              <a:rPr sz="1000" spc="20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AP</a:t>
            </a:r>
            <a:r>
              <a:rPr sz="1000" spc="20" dirty="0">
                <a:latin typeface="Microsoft Sans Serif"/>
                <a:cs typeface="Microsoft Sans Serif"/>
              </a:rPr>
              <a:t> </a:t>
            </a:r>
            <a:r>
              <a:rPr sz="1000" spc="-10" dirty="0">
                <a:latin typeface="Microsoft Sans Serif"/>
                <a:cs typeface="Microsoft Sans Serif"/>
              </a:rPr>
              <a:t>is</a:t>
            </a:r>
            <a:r>
              <a:rPr sz="1000" spc="40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maximum.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381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38100">
              <a:lnSpc>
                <a:spcPts val="114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38100">
              <a:lnSpc>
                <a:spcPts val="1175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-12700" y="2956604"/>
            <a:ext cx="59690" cy="27241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ts val="1185"/>
              </a:lnSpc>
              <a:spcBef>
                <a:spcPts val="30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825"/>
              </a:lnSpc>
            </a:pPr>
            <a:r>
              <a:rPr sz="700" spc="-5" dirty="0">
                <a:latin typeface="Microsoft Sans Serif"/>
                <a:cs typeface="Microsoft Sans Serif"/>
              </a:rPr>
              <a:t> </a:t>
            </a:r>
            <a:endParaRPr sz="700">
              <a:latin typeface="Microsoft Sans Serif"/>
              <a:cs typeface="Microsoft Sans Serif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043553" y="3346357"/>
            <a:ext cx="45720" cy="1117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534915" y="3346357"/>
            <a:ext cx="45720" cy="1117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-12700" y="3396745"/>
            <a:ext cx="41275" cy="914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450" dirty="0">
                <a:latin typeface="Microsoft Sans Serif"/>
                <a:cs typeface="Microsoft Sans Serif"/>
              </a:rPr>
              <a:t> </a:t>
            </a:r>
            <a:endParaRPr sz="4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3980" y="63449"/>
            <a:ext cx="2658110" cy="238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Production</a:t>
            </a:r>
            <a:r>
              <a:rPr spc="-70" dirty="0"/>
              <a:t> </a:t>
            </a:r>
            <a:r>
              <a:rPr spc="-5" dirty="0"/>
              <a:t>Possibility</a:t>
            </a:r>
            <a:r>
              <a:rPr spc="-60" dirty="0"/>
              <a:t> </a:t>
            </a:r>
            <a:r>
              <a:rPr spc="-10" dirty="0"/>
              <a:t>Curve</a:t>
            </a:r>
            <a:r>
              <a:rPr spc="-55" dirty="0"/>
              <a:t> </a:t>
            </a:r>
            <a:r>
              <a:rPr spc="-5" dirty="0"/>
              <a:t>(PPC)</a:t>
            </a:r>
          </a:p>
        </p:txBody>
      </p:sp>
      <p:sp>
        <p:nvSpPr>
          <p:cNvPr id="3" name="object 3"/>
          <p:cNvSpPr/>
          <p:nvPr/>
        </p:nvSpPr>
        <p:spPr>
          <a:xfrm>
            <a:off x="2967354" y="324865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49"/>
                </a:lnTo>
                <a:lnTo>
                  <a:pt x="25400" y="38099"/>
                </a:lnTo>
                <a:lnTo>
                  <a:pt x="2540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6729" y="3252470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480"/>
                </a:moveTo>
                <a:lnTo>
                  <a:pt x="43180" y="30480"/>
                </a:lnTo>
                <a:lnTo>
                  <a:pt x="43180" y="0"/>
                </a:lnTo>
                <a:lnTo>
                  <a:pt x="0" y="0"/>
                </a:lnTo>
                <a:lnTo>
                  <a:pt x="0" y="30480"/>
                </a:lnTo>
                <a:close/>
              </a:path>
            </a:pathLst>
          </a:custGeom>
          <a:ln w="5060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45154" y="324865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099"/>
                </a:lnTo>
                <a:lnTo>
                  <a:pt x="25400" y="19049"/>
                </a:lnTo>
                <a:lnTo>
                  <a:pt x="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242310" y="3239144"/>
            <a:ext cx="203200" cy="55880"/>
            <a:chOff x="3242310" y="3239144"/>
            <a:chExt cx="203200" cy="55880"/>
          </a:xfrm>
        </p:grpSpPr>
        <p:sp>
          <p:nvSpPr>
            <p:cNvPr id="7" name="object 7"/>
            <p:cNvSpPr/>
            <p:nvPr/>
          </p:nvSpPr>
          <p:spPr>
            <a:xfrm>
              <a:off x="3305175" y="3241675"/>
              <a:ext cx="63500" cy="50800"/>
            </a:xfrm>
            <a:custGeom>
              <a:avLst/>
              <a:gdLst/>
              <a:ahLst/>
              <a:cxnLst/>
              <a:rect l="l" t="t" r="r" b="b"/>
              <a:pathLst>
                <a:path w="63500" h="50800">
                  <a:moveTo>
                    <a:pt x="0" y="50800"/>
                  </a:moveTo>
                  <a:lnTo>
                    <a:pt x="43179" y="50800"/>
                  </a:lnTo>
                  <a:lnTo>
                    <a:pt x="43179" y="20320"/>
                  </a:lnTo>
                  <a:lnTo>
                    <a:pt x="0" y="20320"/>
                  </a:lnTo>
                  <a:lnTo>
                    <a:pt x="0" y="50800"/>
                  </a:lnTo>
                  <a:close/>
                </a:path>
                <a:path w="63500" h="50800">
                  <a:moveTo>
                    <a:pt x="10160" y="20320"/>
                  </a:moveTo>
                  <a:lnTo>
                    <a:pt x="10160" y="10160"/>
                  </a:lnTo>
                  <a:lnTo>
                    <a:pt x="53339" y="10160"/>
                  </a:lnTo>
                  <a:lnTo>
                    <a:pt x="53339" y="40640"/>
                  </a:lnTo>
                  <a:lnTo>
                    <a:pt x="43179" y="40640"/>
                  </a:lnTo>
                </a:path>
                <a:path w="63500" h="50800">
                  <a:moveTo>
                    <a:pt x="20320" y="10160"/>
                  </a:moveTo>
                  <a:lnTo>
                    <a:pt x="20320" y="0"/>
                  </a:lnTo>
                  <a:lnTo>
                    <a:pt x="63500" y="0"/>
                  </a:lnTo>
                  <a:lnTo>
                    <a:pt x="63500" y="30480"/>
                  </a:lnTo>
                  <a:lnTo>
                    <a:pt x="53339" y="30480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42310" y="3248025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517900" y="3237878"/>
            <a:ext cx="203200" cy="58419"/>
            <a:chOff x="3517900" y="3237878"/>
            <a:chExt cx="203200" cy="58419"/>
          </a:xfrm>
        </p:grpSpPr>
        <p:sp>
          <p:nvSpPr>
            <p:cNvPr id="10" name="object 10"/>
            <p:cNvSpPr/>
            <p:nvPr/>
          </p:nvSpPr>
          <p:spPr>
            <a:xfrm>
              <a:off x="3606800" y="3255009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7900" y="324802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4100" y="324167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792854" y="3237878"/>
            <a:ext cx="203200" cy="58419"/>
            <a:chOff x="3792854" y="3237878"/>
            <a:chExt cx="203200" cy="58419"/>
          </a:xfrm>
        </p:grpSpPr>
        <p:sp>
          <p:nvSpPr>
            <p:cNvPr id="14" name="object 14"/>
            <p:cNvSpPr/>
            <p:nvPr/>
          </p:nvSpPr>
          <p:spPr>
            <a:xfrm>
              <a:off x="3869054" y="3241674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92854" y="3248024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69054" y="3279774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699"/>
                  </a:moveTo>
                  <a:lnTo>
                    <a:pt x="50800" y="12699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4145279" y="324230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699"/>
                </a:moveTo>
                <a:lnTo>
                  <a:pt x="50800" y="12699"/>
                </a:lnTo>
              </a:path>
              <a:path w="50800" h="50800">
                <a:moveTo>
                  <a:pt x="12700" y="25399"/>
                </a:moveTo>
                <a:lnTo>
                  <a:pt x="50800" y="25399"/>
                </a:lnTo>
              </a:path>
              <a:path w="50800" h="50800">
                <a:moveTo>
                  <a:pt x="0" y="38099"/>
                </a:moveTo>
                <a:lnTo>
                  <a:pt x="38100" y="38099"/>
                </a:lnTo>
              </a:path>
              <a:path w="50800" h="50800">
                <a:moveTo>
                  <a:pt x="12700" y="50799"/>
                </a:moveTo>
                <a:lnTo>
                  <a:pt x="50800" y="50799"/>
                </a:lnTo>
              </a:path>
            </a:pathLst>
          </a:custGeom>
          <a:ln w="7592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326264" y="3239144"/>
            <a:ext cx="238760" cy="57785"/>
            <a:chOff x="4326264" y="3239144"/>
            <a:chExt cx="238760" cy="57785"/>
          </a:xfrm>
        </p:grpSpPr>
        <p:sp>
          <p:nvSpPr>
            <p:cNvPr id="19" name="object 19"/>
            <p:cNvSpPr/>
            <p:nvPr/>
          </p:nvSpPr>
          <p:spPr>
            <a:xfrm>
              <a:off x="4451350" y="3272790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19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23410" y="3245485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479" y="15239"/>
                  </a:moveTo>
                  <a:lnTo>
                    <a:pt x="30479" y="6984"/>
                  </a:lnTo>
                  <a:lnTo>
                    <a:pt x="23494" y="0"/>
                  </a:lnTo>
                  <a:lnTo>
                    <a:pt x="15239" y="0"/>
                  </a:lnTo>
                  <a:lnTo>
                    <a:pt x="6985" y="0"/>
                  </a:lnTo>
                  <a:lnTo>
                    <a:pt x="0" y="6984"/>
                  </a:lnTo>
                  <a:lnTo>
                    <a:pt x="0" y="15239"/>
                  </a:lnTo>
                  <a:lnTo>
                    <a:pt x="0" y="23494"/>
                  </a:lnTo>
                  <a:lnTo>
                    <a:pt x="6985" y="30479"/>
                  </a:lnTo>
                  <a:lnTo>
                    <a:pt x="15239" y="30479"/>
                  </a:lnTo>
                  <a:lnTo>
                    <a:pt x="23494" y="30479"/>
                  </a:lnTo>
                  <a:lnTo>
                    <a:pt x="30479" y="23494"/>
                  </a:lnTo>
                  <a:lnTo>
                    <a:pt x="30479" y="15239"/>
                  </a:lnTo>
                  <a:close/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28795" y="3241675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39" y="50800"/>
                  </a:moveTo>
                  <a:lnTo>
                    <a:pt x="50164" y="48260"/>
                  </a:lnTo>
                  <a:lnTo>
                    <a:pt x="58419" y="43180"/>
                  </a:lnTo>
                  <a:lnTo>
                    <a:pt x="63500" y="34925"/>
                  </a:lnTo>
                  <a:lnTo>
                    <a:pt x="66039" y="25400"/>
                  </a:lnTo>
                  <a:lnTo>
                    <a:pt x="63500" y="15240"/>
                  </a:lnTo>
                  <a:lnTo>
                    <a:pt x="58419" y="6985"/>
                  </a:lnTo>
                  <a:lnTo>
                    <a:pt x="50164" y="1905"/>
                  </a:lnTo>
                  <a:lnTo>
                    <a:pt x="40639" y="0"/>
                  </a:lnTo>
                  <a:lnTo>
                    <a:pt x="30479" y="1905"/>
                  </a:lnTo>
                  <a:lnTo>
                    <a:pt x="22225" y="6985"/>
                  </a:lnTo>
                  <a:lnTo>
                    <a:pt x="17144" y="15240"/>
                  </a:lnTo>
                  <a:lnTo>
                    <a:pt x="15239" y="25400"/>
                  </a:lnTo>
                </a:path>
                <a:path w="233679" h="50800">
                  <a:moveTo>
                    <a:pt x="30479" y="17780"/>
                  </a:moveTo>
                  <a:lnTo>
                    <a:pt x="15239" y="30480"/>
                  </a:lnTo>
                  <a:lnTo>
                    <a:pt x="0" y="17780"/>
                  </a:lnTo>
                </a:path>
                <a:path w="233679" h="50800">
                  <a:moveTo>
                    <a:pt x="193039" y="50800"/>
                  </a:moveTo>
                  <a:lnTo>
                    <a:pt x="182879" y="48260"/>
                  </a:lnTo>
                  <a:lnTo>
                    <a:pt x="174625" y="43180"/>
                  </a:lnTo>
                  <a:lnTo>
                    <a:pt x="169544" y="34925"/>
                  </a:lnTo>
                  <a:lnTo>
                    <a:pt x="167639" y="25400"/>
                  </a:lnTo>
                  <a:lnTo>
                    <a:pt x="169544" y="15240"/>
                  </a:lnTo>
                  <a:lnTo>
                    <a:pt x="174625" y="6985"/>
                  </a:lnTo>
                  <a:lnTo>
                    <a:pt x="182879" y="1905"/>
                  </a:lnTo>
                  <a:lnTo>
                    <a:pt x="193039" y="0"/>
                  </a:lnTo>
                  <a:lnTo>
                    <a:pt x="202564" y="1905"/>
                  </a:lnTo>
                  <a:lnTo>
                    <a:pt x="210819" y="6985"/>
                  </a:lnTo>
                  <a:lnTo>
                    <a:pt x="215900" y="15240"/>
                  </a:lnTo>
                  <a:lnTo>
                    <a:pt x="218439" y="25400"/>
                  </a:lnTo>
                </a:path>
                <a:path w="233679" h="50800">
                  <a:moveTo>
                    <a:pt x="233679" y="17780"/>
                  </a:moveTo>
                  <a:lnTo>
                    <a:pt x="218439" y="30480"/>
                  </a:lnTo>
                  <a:lnTo>
                    <a:pt x="203200" y="17780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-12700" y="319785"/>
            <a:ext cx="4523105" cy="2302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1165"/>
              </a:lnSpc>
              <a:spcBef>
                <a:spcPts val="105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4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410"/>
              </a:lnSpc>
            </a:pP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  <a:p>
            <a:pPr marL="149860" marR="5080">
              <a:lnSpc>
                <a:spcPct val="101899"/>
              </a:lnSpc>
              <a:spcBef>
                <a:spcPts val="220"/>
              </a:spcBef>
            </a:pPr>
            <a:r>
              <a:rPr sz="1100" spc="-40" dirty="0">
                <a:latin typeface="Microsoft Sans Serif"/>
                <a:cs typeface="Microsoft Sans Serif"/>
              </a:rPr>
              <a:t>A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curve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representing</a:t>
            </a:r>
            <a:r>
              <a:rPr sz="1100" spc="-2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all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possible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combinations</a:t>
            </a:r>
            <a:r>
              <a:rPr sz="1100" spc="-2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of</a:t>
            </a:r>
            <a:r>
              <a:rPr sz="1100" spc="-25" dirty="0">
                <a:latin typeface="Microsoft Sans Serif"/>
                <a:cs typeface="Microsoft Sans Serif"/>
              </a:rPr>
              <a:t> inputs that</a:t>
            </a:r>
            <a:r>
              <a:rPr sz="1100" spc="-2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can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be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used </a:t>
            </a:r>
            <a:r>
              <a:rPr sz="1100" spc="-1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to </a:t>
            </a:r>
            <a:r>
              <a:rPr sz="1100" spc="-35" dirty="0">
                <a:latin typeface="Microsoft Sans Serif"/>
                <a:cs typeface="Microsoft Sans Serif"/>
              </a:rPr>
              <a:t>produce </a:t>
            </a:r>
            <a:r>
              <a:rPr sz="1100" spc="-15" dirty="0">
                <a:latin typeface="Microsoft Sans Serif"/>
                <a:cs typeface="Microsoft Sans Serif"/>
              </a:rPr>
              <a:t>a </a:t>
            </a:r>
            <a:r>
              <a:rPr sz="1100" spc="-25" dirty="0">
                <a:latin typeface="Microsoft Sans Serif"/>
                <a:cs typeface="Microsoft Sans Serif"/>
              </a:rPr>
              <a:t>specific </a:t>
            </a:r>
            <a:r>
              <a:rPr sz="1100" spc="-30" dirty="0">
                <a:latin typeface="Microsoft Sans Serif"/>
                <a:cs typeface="Microsoft Sans Serif"/>
              </a:rPr>
              <a:t>level </a:t>
            </a:r>
            <a:r>
              <a:rPr sz="1100" spc="-20" dirty="0">
                <a:latin typeface="Microsoft Sans Serif"/>
                <a:cs typeface="Microsoft Sans Serif"/>
              </a:rPr>
              <a:t>of </a:t>
            </a:r>
            <a:r>
              <a:rPr sz="1100" spc="-30" dirty="0">
                <a:latin typeface="Microsoft Sans Serif"/>
                <a:cs typeface="Microsoft Sans Serif"/>
              </a:rPr>
              <a:t>output </a:t>
            </a:r>
            <a:r>
              <a:rPr sz="1100" spc="-20" dirty="0">
                <a:latin typeface="Microsoft Sans Serif"/>
                <a:cs typeface="Microsoft Sans Serif"/>
              </a:rPr>
              <a:t>is </a:t>
            </a:r>
            <a:r>
              <a:rPr sz="1100" spc="-25" dirty="0">
                <a:latin typeface="Microsoft Sans Serif"/>
                <a:cs typeface="Microsoft Sans Serif"/>
              </a:rPr>
              <a:t>called </a:t>
            </a:r>
            <a:r>
              <a:rPr sz="1100" spc="-35" dirty="0">
                <a:latin typeface="Microsoft Sans Serif"/>
                <a:cs typeface="Microsoft Sans Serif"/>
              </a:rPr>
              <a:t>PPF. </a:t>
            </a:r>
            <a:r>
              <a:rPr sz="1100" spc="-30" dirty="0">
                <a:latin typeface="Microsoft Sans Serif"/>
                <a:cs typeface="Microsoft Sans Serif"/>
              </a:rPr>
              <a:t>Assumptions underlying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the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PPF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are: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427355" marR="1388110">
              <a:lnSpc>
                <a:spcPct val="125499"/>
              </a:lnSpc>
              <a:spcBef>
                <a:spcPts val="30"/>
              </a:spcBef>
            </a:pPr>
            <a:r>
              <a:rPr sz="1100" spc="-70" dirty="0">
                <a:latin typeface="Microsoft Sans Serif"/>
                <a:cs typeface="Microsoft Sans Serif"/>
              </a:rPr>
              <a:t>The</a:t>
            </a:r>
            <a:r>
              <a:rPr sz="1100" spc="-65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economy</a:t>
            </a:r>
            <a:r>
              <a:rPr sz="1100" spc="-7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produces</a:t>
            </a:r>
            <a:r>
              <a:rPr sz="1100" spc="-6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only </a:t>
            </a:r>
            <a:r>
              <a:rPr sz="1100" spc="-65" dirty="0">
                <a:latin typeface="Microsoft Sans Serif"/>
                <a:cs typeface="Microsoft Sans Serif"/>
              </a:rPr>
              <a:t>two</a:t>
            </a:r>
            <a:r>
              <a:rPr sz="1100" spc="-60" dirty="0">
                <a:latin typeface="Microsoft Sans Serif"/>
                <a:cs typeface="Microsoft Sans Serif"/>
              </a:rPr>
              <a:t> commodities. 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Resources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are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fully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employed.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427355" marR="371475">
              <a:lnSpc>
                <a:spcPct val="125600"/>
              </a:lnSpc>
            </a:pPr>
            <a:r>
              <a:rPr sz="1100" spc="-30" dirty="0">
                <a:latin typeface="Microsoft Sans Serif"/>
                <a:cs typeface="Microsoft Sans Serif"/>
              </a:rPr>
              <a:t>Production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is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done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over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a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specific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time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period</a:t>
            </a:r>
            <a:r>
              <a:rPr sz="1100" spc="-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(say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a</a:t>
            </a:r>
            <a:r>
              <a:rPr sz="1100" spc="-1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year) 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Labour force remains </a:t>
            </a:r>
            <a:r>
              <a:rPr sz="1100" spc="-30" dirty="0">
                <a:latin typeface="Microsoft Sans Serif"/>
                <a:cs typeface="Microsoft Sans Serif"/>
              </a:rPr>
              <a:t>the </a:t>
            </a:r>
            <a:r>
              <a:rPr sz="1100" spc="-40" dirty="0">
                <a:latin typeface="Microsoft Sans Serif"/>
                <a:cs typeface="Microsoft Sans Serif"/>
              </a:rPr>
              <a:t>same </a:t>
            </a:r>
            <a:r>
              <a:rPr sz="1100" spc="-35" dirty="0">
                <a:latin typeface="Microsoft Sans Serif"/>
                <a:cs typeface="Microsoft Sans Serif"/>
              </a:rPr>
              <a:t>and </a:t>
            </a:r>
            <a:r>
              <a:rPr sz="1100" spc="-25" dirty="0">
                <a:latin typeface="Microsoft Sans Serif"/>
                <a:cs typeface="Microsoft Sans Serif"/>
              </a:rPr>
              <a:t>that </a:t>
            </a:r>
            <a:r>
              <a:rPr sz="1100" spc="-20" dirty="0">
                <a:latin typeface="Microsoft Sans Serif"/>
                <a:cs typeface="Microsoft Sans Serif"/>
              </a:rPr>
              <a:t>skills </a:t>
            </a:r>
            <a:r>
              <a:rPr sz="1100" spc="-35" dirty="0">
                <a:latin typeface="Microsoft Sans Serif"/>
                <a:cs typeface="Microsoft Sans Serif"/>
              </a:rPr>
              <a:t>remain the </a:t>
            </a:r>
            <a:r>
              <a:rPr sz="1100" spc="-30" dirty="0">
                <a:latin typeface="Microsoft Sans Serif"/>
                <a:cs typeface="Microsoft Sans Serif"/>
              </a:rPr>
              <a:t>same. 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Capital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inputs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remain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the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same.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  <a:p>
            <a:pPr marL="427355">
              <a:lnSpc>
                <a:spcPct val="100000"/>
              </a:lnSpc>
              <a:spcBef>
                <a:spcPts val="310"/>
              </a:spcBef>
            </a:pPr>
            <a:r>
              <a:rPr sz="1100" spc="-35" dirty="0">
                <a:latin typeface="Microsoft Sans Serif"/>
                <a:cs typeface="Microsoft Sans Serif"/>
              </a:rPr>
              <a:t>Technology</a:t>
            </a:r>
            <a:r>
              <a:rPr sz="1100" spc="-7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does</a:t>
            </a:r>
            <a:r>
              <a:rPr sz="1100" spc="-7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not</a:t>
            </a:r>
            <a:r>
              <a:rPr sz="1100" spc="-7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change</a:t>
            </a:r>
            <a:r>
              <a:rPr sz="1100" spc="-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under</a:t>
            </a:r>
            <a:r>
              <a:rPr sz="1100" spc="-7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the</a:t>
            </a:r>
            <a:r>
              <a:rPr sz="1100" spc="-7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time</a:t>
            </a:r>
            <a:r>
              <a:rPr sz="1100" spc="-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under</a:t>
            </a:r>
            <a:r>
              <a:rPr sz="1100" spc="-7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consideration.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endParaRPr sz="1100">
              <a:latin typeface="Microsoft Sans Serif"/>
              <a:cs typeface="Microsoft Sans Serif"/>
            </a:endParaRPr>
          </a:p>
        </p:txBody>
      </p:sp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670" y="1462277"/>
            <a:ext cx="64770" cy="64769"/>
          </a:xfrm>
          <a:prstGeom prst="rect">
            <a:avLst/>
          </a:prstGeom>
        </p:spPr>
      </p:pic>
      <p:pic>
        <p:nvPicPr>
          <p:cNvPr id="24" name="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670" y="1671827"/>
            <a:ext cx="64770" cy="64769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670" y="1882520"/>
            <a:ext cx="64770" cy="64769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0670" y="2092070"/>
            <a:ext cx="64770" cy="64769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0670" y="2302306"/>
            <a:ext cx="64770" cy="64769"/>
          </a:xfrm>
          <a:prstGeom prst="rect">
            <a:avLst/>
          </a:prstGeom>
        </p:spPr>
      </p:pic>
      <p:pic>
        <p:nvPicPr>
          <p:cNvPr id="28" name="object 2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0670" y="2511793"/>
            <a:ext cx="64770" cy="64769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-12700" y="2596635"/>
            <a:ext cx="66040" cy="63055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ts val="1165"/>
              </a:lnSpc>
              <a:spcBef>
                <a:spcPts val="30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25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400"/>
              </a:lnSpc>
            </a:pPr>
            <a:r>
              <a:rPr sz="1200" dirty="0">
                <a:latin typeface="Microsoft Sans Serif"/>
                <a:cs typeface="Microsoft Sans Serif"/>
              </a:rPr>
              <a:t> </a:t>
            </a:r>
            <a:endParaRPr sz="1200">
              <a:latin typeface="Microsoft Sans Serif"/>
              <a:cs typeface="Microsoft Sans Serif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086605" y="3346357"/>
            <a:ext cx="45720" cy="1117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531867" y="3346357"/>
            <a:ext cx="45720" cy="1117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-12700" y="3396745"/>
            <a:ext cx="41275" cy="914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450" dirty="0">
                <a:latin typeface="Microsoft Sans Serif"/>
                <a:cs typeface="Microsoft Sans Serif"/>
              </a:rPr>
              <a:t> </a:t>
            </a:r>
            <a:endParaRPr sz="4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12700" y="2817"/>
            <a:ext cx="3674110" cy="135001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119380">
              <a:lnSpc>
                <a:spcPct val="100000"/>
              </a:lnSpc>
              <a:spcBef>
                <a:spcPts val="570"/>
              </a:spcBef>
            </a:pPr>
            <a:r>
              <a:rPr sz="1400" spc="25" dirty="0">
                <a:solidFill>
                  <a:srgbClr val="FFFFFF"/>
                </a:solidFill>
                <a:latin typeface="Tahoma"/>
                <a:cs typeface="Tahoma"/>
              </a:rPr>
              <a:t>PPC/PPF</a:t>
            </a:r>
            <a:r>
              <a:rPr sz="1400" spc="24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15" dirty="0">
                <a:solidFill>
                  <a:srgbClr val="FFFFFF"/>
                </a:solidFill>
                <a:latin typeface="Tahoma"/>
                <a:cs typeface="Tahoma"/>
              </a:rPr>
              <a:t>cont’d</a:t>
            </a:r>
            <a:endParaRPr sz="1400">
              <a:latin typeface="Tahoma"/>
              <a:cs typeface="Tahoma"/>
            </a:endParaRPr>
          </a:p>
          <a:p>
            <a:pPr marL="12700">
              <a:lnSpc>
                <a:spcPts val="1165"/>
              </a:lnSpc>
              <a:spcBef>
                <a:spcPts val="350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45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000"/>
              </a:lnSpc>
            </a:pPr>
            <a:r>
              <a:rPr sz="850" spc="-5" dirty="0">
                <a:latin typeface="Microsoft Sans Serif"/>
                <a:cs typeface="Microsoft Sans Serif"/>
              </a:rPr>
              <a:t> </a:t>
            </a:r>
            <a:endParaRPr sz="850">
              <a:latin typeface="Microsoft Sans Serif"/>
              <a:cs typeface="Microsoft Sans Serif"/>
            </a:endParaRPr>
          </a:p>
          <a:p>
            <a:pPr marL="1009650">
              <a:lnSpc>
                <a:spcPct val="100000"/>
              </a:lnSpc>
              <a:spcBef>
                <a:spcPts val="250"/>
              </a:spcBef>
            </a:pPr>
            <a:r>
              <a:rPr sz="1000" spc="-35" dirty="0">
                <a:solidFill>
                  <a:srgbClr val="3333B1"/>
                </a:solidFill>
                <a:latin typeface="Microsoft Sans Serif"/>
                <a:cs typeface="Microsoft Sans Serif"/>
              </a:rPr>
              <a:t>Figure</a:t>
            </a:r>
            <a:r>
              <a:rPr sz="1000" spc="20" dirty="0">
                <a:solidFill>
                  <a:srgbClr val="3333B1"/>
                </a:solidFill>
                <a:latin typeface="Microsoft Sans Serif"/>
                <a:cs typeface="Microsoft Sans Serif"/>
              </a:rPr>
              <a:t> </a:t>
            </a:r>
            <a:r>
              <a:rPr sz="1000" spc="-25" dirty="0">
                <a:solidFill>
                  <a:srgbClr val="3333B1"/>
                </a:solidFill>
                <a:latin typeface="Microsoft Sans Serif"/>
                <a:cs typeface="Microsoft Sans Serif"/>
              </a:rPr>
              <a:t>1:</a:t>
            </a:r>
            <a:r>
              <a:rPr sz="1000" spc="-5" dirty="0">
                <a:solidFill>
                  <a:srgbClr val="3333B1"/>
                </a:solidFill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Graph</a:t>
            </a:r>
            <a:r>
              <a:rPr sz="1000" spc="20" dirty="0">
                <a:latin typeface="Microsoft Sans Serif"/>
                <a:cs typeface="Microsoft Sans Serif"/>
              </a:rPr>
              <a:t> </a:t>
            </a:r>
            <a:r>
              <a:rPr sz="1000" spc="-40" dirty="0">
                <a:latin typeface="Microsoft Sans Serif"/>
                <a:cs typeface="Microsoft Sans Serif"/>
              </a:rPr>
              <a:t>of</a:t>
            </a:r>
            <a:r>
              <a:rPr sz="1000" spc="-5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Production</a:t>
            </a:r>
            <a:r>
              <a:rPr sz="1000" spc="20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Possibility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Frontier</a:t>
            </a: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750" spc="-5" dirty="0">
                <a:latin typeface="Microsoft Sans Serif"/>
                <a:cs typeface="Microsoft Sans Serif"/>
              </a:rPr>
              <a:t> </a:t>
            </a:r>
            <a:endParaRPr sz="75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67354" y="323087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6729" y="3234689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479"/>
                </a:moveTo>
                <a:lnTo>
                  <a:pt x="43180" y="30479"/>
                </a:lnTo>
                <a:lnTo>
                  <a:pt x="43180" y="0"/>
                </a:lnTo>
                <a:lnTo>
                  <a:pt x="0" y="0"/>
                </a:lnTo>
                <a:lnTo>
                  <a:pt x="0" y="30479"/>
                </a:lnTo>
                <a:close/>
              </a:path>
            </a:pathLst>
          </a:custGeom>
          <a:ln w="5060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45154" y="3230879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5D5EE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3242310" y="3221999"/>
            <a:ext cx="203200" cy="55880"/>
            <a:chOff x="3242310" y="3221999"/>
            <a:chExt cx="203200" cy="55880"/>
          </a:xfrm>
        </p:grpSpPr>
        <p:sp>
          <p:nvSpPr>
            <p:cNvPr id="7" name="object 7"/>
            <p:cNvSpPr/>
            <p:nvPr/>
          </p:nvSpPr>
          <p:spPr>
            <a:xfrm>
              <a:off x="3305175" y="3224529"/>
              <a:ext cx="63500" cy="50800"/>
            </a:xfrm>
            <a:custGeom>
              <a:avLst/>
              <a:gdLst/>
              <a:ahLst/>
              <a:cxnLst/>
              <a:rect l="l" t="t" r="r" b="b"/>
              <a:pathLst>
                <a:path w="63500" h="50800">
                  <a:moveTo>
                    <a:pt x="0" y="50800"/>
                  </a:moveTo>
                  <a:lnTo>
                    <a:pt x="43179" y="50800"/>
                  </a:lnTo>
                  <a:lnTo>
                    <a:pt x="43179" y="20320"/>
                  </a:lnTo>
                  <a:lnTo>
                    <a:pt x="0" y="20320"/>
                  </a:lnTo>
                  <a:lnTo>
                    <a:pt x="0" y="50800"/>
                  </a:lnTo>
                  <a:close/>
                </a:path>
                <a:path w="63500" h="50800">
                  <a:moveTo>
                    <a:pt x="10160" y="20320"/>
                  </a:moveTo>
                  <a:lnTo>
                    <a:pt x="10160" y="10160"/>
                  </a:lnTo>
                  <a:lnTo>
                    <a:pt x="53339" y="10160"/>
                  </a:lnTo>
                  <a:lnTo>
                    <a:pt x="53339" y="40639"/>
                  </a:lnTo>
                  <a:lnTo>
                    <a:pt x="43179" y="40639"/>
                  </a:lnTo>
                </a:path>
                <a:path w="63500" h="50800">
                  <a:moveTo>
                    <a:pt x="20320" y="10160"/>
                  </a:moveTo>
                  <a:lnTo>
                    <a:pt x="20320" y="0"/>
                  </a:lnTo>
                  <a:lnTo>
                    <a:pt x="63500" y="0"/>
                  </a:lnTo>
                  <a:lnTo>
                    <a:pt x="63500" y="30479"/>
                  </a:lnTo>
                  <a:lnTo>
                    <a:pt x="53339" y="30479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42310" y="3230879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517900" y="3220733"/>
            <a:ext cx="203200" cy="58419"/>
            <a:chOff x="3517900" y="3220733"/>
            <a:chExt cx="203200" cy="58419"/>
          </a:xfrm>
        </p:grpSpPr>
        <p:sp>
          <p:nvSpPr>
            <p:cNvPr id="10" name="object 10"/>
            <p:cNvSpPr/>
            <p:nvPr/>
          </p:nvSpPr>
          <p:spPr>
            <a:xfrm>
              <a:off x="3606800" y="3237229"/>
              <a:ext cx="38100" cy="0"/>
            </a:xfrm>
            <a:custGeom>
              <a:avLst/>
              <a:gdLst/>
              <a:ahLst/>
              <a:cxnLst/>
              <a:rect l="l" t="t" r="r" b="b"/>
              <a:pathLst>
                <a:path w="38100">
                  <a:moveTo>
                    <a:pt x="0" y="0"/>
                  </a:moveTo>
                  <a:lnTo>
                    <a:pt x="38100" y="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17900" y="3230879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594100" y="3224529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0" y="0"/>
                  </a:moveTo>
                  <a:lnTo>
                    <a:pt x="38100" y="0"/>
                  </a:lnTo>
                </a:path>
                <a:path w="50800" h="50800">
                  <a:moveTo>
                    <a:pt x="12700" y="25400"/>
                  </a:moveTo>
                  <a:lnTo>
                    <a:pt x="50800" y="25400"/>
                  </a:lnTo>
                </a:path>
                <a:path w="50800" h="50800">
                  <a:moveTo>
                    <a:pt x="0" y="38100"/>
                  </a:moveTo>
                  <a:lnTo>
                    <a:pt x="38100" y="38100"/>
                  </a:lnTo>
                </a:path>
                <a:path w="50800" h="50800">
                  <a:moveTo>
                    <a:pt x="12700" y="50800"/>
                  </a:moveTo>
                  <a:lnTo>
                    <a:pt x="50800" y="50800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3792854" y="3220733"/>
            <a:ext cx="203200" cy="58419"/>
            <a:chOff x="3792854" y="3220733"/>
            <a:chExt cx="203200" cy="58419"/>
          </a:xfrm>
        </p:grpSpPr>
        <p:sp>
          <p:nvSpPr>
            <p:cNvPr id="14" name="object 14"/>
            <p:cNvSpPr/>
            <p:nvPr/>
          </p:nvSpPr>
          <p:spPr>
            <a:xfrm>
              <a:off x="3869054" y="3224529"/>
              <a:ext cx="50800" cy="25400"/>
            </a:xfrm>
            <a:custGeom>
              <a:avLst/>
              <a:gdLst/>
              <a:ahLst/>
              <a:cxnLst/>
              <a:rect l="l" t="t" r="r" b="b"/>
              <a:pathLst>
                <a:path w="50800" h="25400">
                  <a:moveTo>
                    <a:pt x="0" y="0"/>
                  </a:moveTo>
                  <a:lnTo>
                    <a:pt x="38100" y="0"/>
                  </a:lnTo>
                </a:path>
                <a:path w="50800" h="25400">
                  <a:moveTo>
                    <a:pt x="12700" y="12700"/>
                  </a:moveTo>
                  <a:lnTo>
                    <a:pt x="50800" y="12700"/>
                  </a:lnTo>
                </a:path>
                <a:path w="50800" h="25400">
                  <a:moveTo>
                    <a:pt x="12700" y="25400"/>
                  </a:moveTo>
                  <a:lnTo>
                    <a:pt x="50800" y="2540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792854" y="3230879"/>
              <a:ext cx="203200" cy="38100"/>
            </a:xfrm>
            <a:custGeom>
              <a:avLst/>
              <a:gdLst/>
              <a:ahLst/>
              <a:cxnLst/>
              <a:rect l="l" t="t" r="r" b="b"/>
              <a:pathLst>
                <a:path w="203200" h="38100">
                  <a:moveTo>
                    <a:pt x="25400" y="0"/>
                  </a:moveTo>
                  <a:lnTo>
                    <a:pt x="0" y="19050"/>
                  </a:lnTo>
                  <a:lnTo>
                    <a:pt x="25400" y="38100"/>
                  </a:lnTo>
                  <a:lnTo>
                    <a:pt x="25400" y="0"/>
                  </a:lnTo>
                  <a:close/>
                </a:path>
                <a:path w="203200" h="38100">
                  <a:moveTo>
                    <a:pt x="177800" y="0"/>
                  </a:moveTo>
                  <a:lnTo>
                    <a:pt x="177800" y="38100"/>
                  </a:lnTo>
                  <a:lnTo>
                    <a:pt x="203200" y="19050"/>
                  </a:lnTo>
                  <a:lnTo>
                    <a:pt x="177800" y="0"/>
                  </a:lnTo>
                  <a:close/>
                </a:path>
              </a:pathLst>
            </a:custGeom>
            <a:solidFill>
              <a:srgbClr val="D5D5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869054" y="3262629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38100" y="0"/>
                  </a:lnTo>
                </a:path>
                <a:path w="50800" h="12700">
                  <a:moveTo>
                    <a:pt x="12700" y="12700"/>
                  </a:moveTo>
                  <a:lnTo>
                    <a:pt x="50800" y="12700"/>
                  </a:lnTo>
                </a:path>
              </a:pathLst>
            </a:custGeom>
            <a:ln w="7592">
              <a:solidFill>
                <a:srgbClr val="D5D5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4145279" y="3224529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2">
            <a:solidFill>
              <a:srgbClr val="ACACD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326264" y="3221999"/>
            <a:ext cx="238760" cy="57150"/>
            <a:chOff x="4326264" y="3221999"/>
            <a:chExt cx="238760" cy="57150"/>
          </a:xfrm>
        </p:grpSpPr>
        <p:sp>
          <p:nvSpPr>
            <p:cNvPr id="19" name="object 19"/>
            <p:cNvSpPr/>
            <p:nvPr/>
          </p:nvSpPr>
          <p:spPr>
            <a:xfrm>
              <a:off x="4451350" y="3255009"/>
              <a:ext cx="20320" cy="20320"/>
            </a:xfrm>
            <a:custGeom>
              <a:avLst/>
              <a:gdLst/>
              <a:ahLst/>
              <a:cxnLst/>
              <a:rect l="l" t="t" r="r" b="b"/>
              <a:pathLst>
                <a:path w="20320" h="20320">
                  <a:moveTo>
                    <a:pt x="0" y="0"/>
                  </a:moveTo>
                  <a:lnTo>
                    <a:pt x="20320" y="20320"/>
                  </a:lnTo>
                </a:path>
              </a:pathLst>
            </a:custGeom>
            <a:ln w="7592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23410" y="3228339"/>
              <a:ext cx="30480" cy="30480"/>
            </a:xfrm>
            <a:custGeom>
              <a:avLst/>
              <a:gdLst/>
              <a:ahLst/>
              <a:cxnLst/>
              <a:rect l="l" t="t" r="r" b="b"/>
              <a:pathLst>
                <a:path w="30479" h="30479">
                  <a:moveTo>
                    <a:pt x="30479" y="15239"/>
                  </a:moveTo>
                  <a:lnTo>
                    <a:pt x="30479" y="6984"/>
                  </a:lnTo>
                  <a:lnTo>
                    <a:pt x="23494" y="0"/>
                  </a:lnTo>
                  <a:lnTo>
                    <a:pt x="15239" y="0"/>
                  </a:lnTo>
                  <a:lnTo>
                    <a:pt x="6985" y="0"/>
                  </a:lnTo>
                  <a:lnTo>
                    <a:pt x="0" y="6984"/>
                  </a:lnTo>
                  <a:lnTo>
                    <a:pt x="0" y="15239"/>
                  </a:lnTo>
                  <a:lnTo>
                    <a:pt x="0" y="23494"/>
                  </a:lnTo>
                  <a:lnTo>
                    <a:pt x="6985" y="30479"/>
                  </a:lnTo>
                  <a:lnTo>
                    <a:pt x="15239" y="30479"/>
                  </a:lnTo>
                  <a:lnTo>
                    <a:pt x="23494" y="30479"/>
                  </a:lnTo>
                  <a:lnTo>
                    <a:pt x="30479" y="23494"/>
                  </a:lnTo>
                  <a:lnTo>
                    <a:pt x="30479" y="15239"/>
                  </a:lnTo>
                  <a:close/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28795" y="3224529"/>
              <a:ext cx="233679" cy="50800"/>
            </a:xfrm>
            <a:custGeom>
              <a:avLst/>
              <a:gdLst/>
              <a:ahLst/>
              <a:cxnLst/>
              <a:rect l="l" t="t" r="r" b="b"/>
              <a:pathLst>
                <a:path w="233679" h="50800">
                  <a:moveTo>
                    <a:pt x="40639" y="50800"/>
                  </a:moveTo>
                  <a:lnTo>
                    <a:pt x="50164" y="48894"/>
                  </a:lnTo>
                  <a:lnTo>
                    <a:pt x="58419" y="43180"/>
                  </a:lnTo>
                  <a:lnTo>
                    <a:pt x="63500" y="35560"/>
                  </a:lnTo>
                  <a:lnTo>
                    <a:pt x="66039" y="25400"/>
                  </a:lnTo>
                  <a:lnTo>
                    <a:pt x="63500" y="15875"/>
                  </a:lnTo>
                  <a:lnTo>
                    <a:pt x="58419" y="7620"/>
                  </a:lnTo>
                  <a:lnTo>
                    <a:pt x="50164" y="1904"/>
                  </a:lnTo>
                  <a:lnTo>
                    <a:pt x="40639" y="0"/>
                  </a:lnTo>
                  <a:lnTo>
                    <a:pt x="30479" y="1904"/>
                  </a:lnTo>
                  <a:lnTo>
                    <a:pt x="22225" y="7620"/>
                  </a:lnTo>
                  <a:lnTo>
                    <a:pt x="17144" y="15875"/>
                  </a:lnTo>
                  <a:lnTo>
                    <a:pt x="15239" y="25400"/>
                  </a:lnTo>
                </a:path>
                <a:path w="233679" h="50800">
                  <a:moveTo>
                    <a:pt x="30479" y="17779"/>
                  </a:moveTo>
                  <a:lnTo>
                    <a:pt x="15239" y="30479"/>
                  </a:lnTo>
                  <a:lnTo>
                    <a:pt x="0" y="17779"/>
                  </a:lnTo>
                </a:path>
                <a:path w="233679" h="50800">
                  <a:moveTo>
                    <a:pt x="193039" y="50800"/>
                  </a:moveTo>
                  <a:lnTo>
                    <a:pt x="182879" y="48894"/>
                  </a:lnTo>
                  <a:lnTo>
                    <a:pt x="174625" y="43180"/>
                  </a:lnTo>
                  <a:lnTo>
                    <a:pt x="169544" y="35560"/>
                  </a:lnTo>
                  <a:lnTo>
                    <a:pt x="167639" y="25400"/>
                  </a:lnTo>
                  <a:lnTo>
                    <a:pt x="169544" y="15875"/>
                  </a:lnTo>
                  <a:lnTo>
                    <a:pt x="174625" y="7620"/>
                  </a:lnTo>
                  <a:lnTo>
                    <a:pt x="182879" y="1904"/>
                  </a:lnTo>
                  <a:lnTo>
                    <a:pt x="193039" y="0"/>
                  </a:lnTo>
                  <a:lnTo>
                    <a:pt x="202564" y="1904"/>
                  </a:lnTo>
                  <a:lnTo>
                    <a:pt x="210819" y="7620"/>
                  </a:lnTo>
                  <a:lnTo>
                    <a:pt x="215900" y="15875"/>
                  </a:lnTo>
                  <a:lnTo>
                    <a:pt x="218439" y="25400"/>
                  </a:lnTo>
                </a:path>
                <a:path w="233679" h="50800">
                  <a:moveTo>
                    <a:pt x="233679" y="17779"/>
                  </a:moveTo>
                  <a:lnTo>
                    <a:pt x="218439" y="30479"/>
                  </a:lnTo>
                  <a:lnTo>
                    <a:pt x="203200" y="17779"/>
                  </a:lnTo>
                </a:path>
              </a:pathLst>
            </a:custGeom>
            <a:ln w="5060">
              <a:solidFill>
                <a:srgbClr val="ACAC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-12700" y="2455570"/>
            <a:ext cx="5969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</p:txBody>
      </p:sp>
      <p:pic>
        <p:nvPicPr>
          <p:cNvPr id="23" name="object 2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9095" y="1363344"/>
            <a:ext cx="1271270" cy="1114145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-12700" y="2608827"/>
            <a:ext cx="59690" cy="60261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>
              <a:lnSpc>
                <a:spcPts val="1165"/>
              </a:lnSpc>
              <a:spcBef>
                <a:spcPts val="30"/>
              </a:spcBef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30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ts val="1165"/>
              </a:lnSpc>
            </a:pPr>
            <a:r>
              <a:rPr sz="1000" dirty="0">
                <a:latin typeface="Microsoft Sans Serif"/>
                <a:cs typeface="Microsoft Sans Serif"/>
              </a:rPr>
              <a:t> </a:t>
            </a:r>
            <a:endParaRPr sz="10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950" dirty="0">
                <a:latin typeface="Microsoft Sans Serif"/>
                <a:cs typeface="Microsoft Sans Serif"/>
              </a:rPr>
              <a:t> </a:t>
            </a:r>
            <a:endParaRPr sz="950">
              <a:latin typeface="Microsoft Sans Serif"/>
              <a:cs typeface="Microsoft Sans Serif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086605" y="3346357"/>
            <a:ext cx="45720" cy="1117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531867" y="3346357"/>
            <a:ext cx="45720" cy="11176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z="600" dirty="0">
                <a:latin typeface="Microsoft Sans Serif"/>
                <a:cs typeface="Microsoft Sans Serif"/>
              </a:rPr>
              <a:t> </a:t>
            </a:r>
            <a:endParaRPr sz="600">
              <a:latin typeface="Microsoft Sans Serif"/>
              <a:cs typeface="Microsoft Sans Serif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-12700" y="3396745"/>
            <a:ext cx="41275" cy="9144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450" dirty="0">
                <a:latin typeface="Microsoft Sans Serif"/>
                <a:cs typeface="Microsoft Sans Serif"/>
              </a:rPr>
              <a:t> </a:t>
            </a:r>
            <a:endParaRPr sz="45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2022</TotalTime>
  <Words>5948</Words>
  <Application>Microsoft Office PowerPoint</Application>
  <PresentationFormat>ユーザー設定</PresentationFormat>
  <Paragraphs>1138</Paragraphs>
  <Slides>70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70</vt:i4>
      </vt:variant>
    </vt:vector>
  </HeadingPairs>
  <TitlesOfParts>
    <vt:vector size="77" baseType="lpstr">
      <vt:lpstr>Arial</vt:lpstr>
      <vt:lpstr>Calibri</vt:lpstr>
      <vt:lpstr>Lucida Sans Unicode</vt:lpstr>
      <vt:lpstr>Microsoft Sans Serif</vt:lpstr>
      <vt:lpstr>Tahoma</vt:lpstr>
      <vt:lpstr>Times New Roman</vt:lpstr>
      <vt:lpstr>Office Theme</vt:lpstr>
      <vt:lpstr>PowerPoint プレゼンテーション</vt:lpstr>
      <vt:lpstr>Definition</vt:lpstr>
      <vt:lpstr>Science and Scarcity</vt:lpstr>
      <vt:lpstr>Microeconomics Vrs Macroeconomics</vt:lpstr>
      <vt:lpstr>Resources</vt:lpstr>
      <vt:lpstr>Resources</vt:lpstr>
      <vt:lpstr>Opportunity Cost</vt:lpstr>
      <vt:lpstr>Production Possibility Curve (PPC)</vt:lpstr>
      <vt:lpstr>PowerPoint プレゼンテーション</vt:lpstr>
      <vt:lpstr>Economic systems</vt:lpstr>
      <vt:lpstr>Functions of Economic systems</vt:lpstr>
      <vt:lpstr>Difference between capitalist and Socialist</vt:lpstr>
      <vt:lpstr>Price Mechanisms</vt:lpstr>
      <vt:lpstr>PowerPoint プレゼンテーション</vt:lpstr>
      <vt:lpstr>PowerPoint プレゼンテーション</vt:lpstr>
      <vt:lpstr>Determinants of demand</vt:lpstr>
      <vt:lpstr>A change in demand Vrs a change quantity demanded</vt:lpstr>
      <vt:lpstr>PowerPoint プレゼンテーション</vt:lpstr>
      <vt:lpstr>Exceptional demand curves</vt:lpstr>
      <vt:lpstr>Supply</vt:lpstr>
      <vt:lpstr>Supply</vt:lpstr>
      <vt:lpstr>PowerPoint プレゼンテーション</vt:lpstr>
      <vt:lpstr>Determinant of Supply</vt:lpstr>
      <vt:lpstr>A change in supply and a change in quantity supplied</vt:lpstr>
      <vt:lpstr>PowerPoint プレゼンテーション</vt:lpstr>
      <vt:lpstr>Exceptional Supply Curve</vt:lpstr>
      <vt:lpstr>Equilibrium</vt:lpstr>
      <vt:lpstr>PowerPoint プレゼンテーション</vt:lpstr>
      <vt:lpstr>Mathematical example</vt:lpstr>
      <vt:lpstr>PowerPoint プレゼンテーション</vt:lpstr>
      <vt:lpstr>PowerPoint プレゼンテーション</vt:lpstr>
      <vt:lpstr>Price Control</vt:lpstr>
      <vt:lpstr>PowerPoint プレゼンテーション</vt:lpstr>
      <vt:lpstr>Minimum price control</vt:lpstr>
      <vt:lpstr>PowerPoint プレゼンテーション</vt:lpstr>
      <vt:lpstr>Advantages and Disadvantages</vt:lpstr>
      <vt:lpstr>Price elasticity of demand</vt:lpstr>
      <vt:lpstr>Price elasticity of demand cont’d</vt:lpstr>
      <vt:lpstr>Price elasticity of Example</vt:lpstr>
      <vt:lpstr>Price elasticity ranges</vt:lpstr>
      <vt:lpstr>PowerPoint プレゼンテーション</vt:lpstr>
      <vt:lpstr>Elasticity and the total revenue curve</vt:lpstr>
      <vt:lpstr>Determinants and Importance of price elasticity of demand</vt:lpstr>
      <vt:lpstr>Cross Price elasticity of demand</vt:lpstr>
      <vt:lpstr>Cross elasticity cont’d</vt:lpstr>
      <vt:lpstr>Income elasticity of demand</vt:lpstr>
      <vt:lpstr>Income elasticity cont’d</vt:lpstr>
      <vt:lpstr>Price elasticity of supply</vt:lpstr>
      <vt:lpstr>Determinants of price elasticity of supply</vt:lpstr>
      <vt:lpstr>Background to Consumer behaviour</vt:lpstr>
      <vt:lpstr>Marginal Utility Approach</vt:lpstr>
      <vt:lpstr>Basic Utility terms and formulas</vt:lpstr>
      <vt:lpstr>PowerPoint プレゼンテーション</vt:lpstr>
      <vt:lpstr>Consumer Equilibrium(Single Commodity)</vt:lpstr>
      <vt:lpstr>PowerPoint プレゼンテーション</vt:lpstr>
      <vt:lpstr>Consumer Equilibrium(Two Commodities)</vt:lpstr>
      <vt:lpstr>PowerPoint プレゼンテーション</vt:lpstr>
      <vt:lpstr>Utility example cont’d</vt:lpstr>
      <vt:lpstr>The Paradox of Value</vt:lpstr>
      <vt:lpstr>Time Periods in Production</vt:lpstr>
      <vt:lpstr>Production analysis in the short run</vt:lpstr>
      <vt:lpstr>PowerPoint プレゼンテーション</vt:lpstr>
      <vt:lpstr>Marginal and Average Input</vt:lpstr>
      <vt:lpstr>PowerPoint プレゼンテーション</vt:lpstr>
      <vt:lpstr>Marginal and Average Input</vt:lpstr>
      <vt:lpstr>Stages in production</vt:lpstr>
      <vt:lpstr>Stages</vt:lpstr>
      <vt:lpstr>Stages 68</vt:lpstr>
      <vt:lpstr>PowerPoint プレゼンテーション</vt:lpstr>
      <vt:lpstr>Relationship between MP &amp; TP, MP &amp; 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Emmanuel Adu Boahen</dc:creator>
  <cp:lastModifiedBy>user</cp:lastModifiedBy>
  <cp:revision>6</cp:revision>
  <dcterms:created xsi:type="dcterms:W3CDTF">2022-03-08T13:43:37Z</dcterms:created>
  <dcterms:modified xsi:type="dcterms:W3CDTF">2025-03-20T13:51:06Z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2022-03-08T00:00:00Z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2022-03-08T00:00:00Z</vt:filetime>
  </property>
</Properties>
</file>