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58" r:id="rId5"/>
    <p:sldId id="260" r:id="rId6"/>
    <p:sldId id="261" r:id="rId7"/>
    <p:sldId id="262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6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08048-B779-4107-8A61-CFAE342C3DB2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DB0D-130C-40C3-B84A-7D8FAE21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7DB0D-130C-40C3-B84A-7D8FAE21A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7DB0D-130C-40C3-B84A-7D8FAE21A5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4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0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6D04-6CC0-457F-B27A-64292B14D29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FACF-0138-49FD-984F-ECBC00BFE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1818" y="332509"/>
            <a:ext cx="4193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Video Inpainting</a:t>
            </a:r>
            <a:endParaRPr 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61818" y="1163782"/>
            <a:ext cx="11730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/>
              <a:t>fill in the damaged or missing portions </a:t>
            </a:r>
            <a:r>
              <a:rPr lang="en-US" sz="2400" dirty="0" smtClean="0"/>
              <a:t>of a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main</a:t>
            </a:r>
            <a:r>
              <a:rPr lang="en-US" sz="2400" dirty="0" smtClean="0"/>
              <a:t> research purpose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Object Removal / Video Restoration [1-3,5,8,9-12]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With known mask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Blind Video De-captioning [4]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With unknown mask like caption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Free-form Video Inpainting [6,9]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mask is of arbitrary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difference with the image inpainting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temporal consistency should be considered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Spatial + Temporal </a:t>
            </a:r>
            <a:r>
              <a:rPr lang="en-US" sz="2400" dirty="0" smtClean="0"/>
              <a:t>in video inpainting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72" y="4375900"/>
            <a:ext cx="5174428" cy="19280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84" y="558796"/>
            <a:ext cx="1409822" cy="276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634" y="558796"/>
            <a:ext cx="1356478" cy="27663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06166" y="3386928"/>
            <a:ext cx="1715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Object Removal 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9554151" y="3386928"/>
            <a:ext cx="2621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Blind Video De-captioning</a:t>
            </a:r>
          </a:p>
        </p:txBody>
      </p:sp>
      <p:sp>
        <p:nvSpPr>
          <p:cNvPr id="12" name="矩形 11"/>
          <p:cNvSpPr/>
          <p:nvPr/>
        </p:nvSpPr>
        <p:spPr>
          <a:xfrm>
            <a:off x="8263104" y="6352548"/>
            <a:ext cx="271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Free-form </a:t>
            </a:r>
            <a:r>
              <a:rPr lang="en-US" dirty="0" smtClean="0"/>
              <a:t>Video Inpainting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8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743" y="858511"/>
            <a:ext cx="1135149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C, Huang H, Han X,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 inpainting by jointly learning temporal structure and spatial details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AAAI Conference on Artificial Intelligence. 2019, 33: 5232-5239.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Xu R, Li X, Zhou B,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Flow-Guided Video </a:t>
            </a:r>
            <a:r>
              <a:rPr lang="en-US" sz="1600" b="1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Inpainting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[J]. </a:t>
            </a:r>
            <a:r>
              <a:rPr lang="en-US" sz="1600" b="0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arXiv:1905.02884, 2019.(CVPR)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Kim D, Woo S, Lee J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video inpainting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Conference on Computer Vision and Pattern Recognition. 2019: 5792-5801.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Kim D, Woo S, Lee J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blind video </a:t>
            </a:r>
            <a:r>
              <a:rPr lang="en-US" sz="1600" b="1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decaptioning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temporal aggregation and recurrence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Conference on Computer Vision and Pattern Recognition. 2019: 4263-4272.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 Y L, Yu Liu Z, Hsu W. </a:t>
            </a:r>
            <a:r>
              <a:rPr lang="en-US" sz="1600" b="1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VORNet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Spatio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-temporally Consistent Video Inpainting for Object Removal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Conference on Computer Vision and Pattern Recognition Workshops. 2019: 0-0.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 Y L, Liu Z Y, Lee K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Learnable gated temporal shift module for deep video inpainting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[J]. </a:t>
            </a:r>
            <a:r>
              <a:rPr lang="en-US" sz="1600" b="0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arXiv:1907.01131, 2019.(BMVC)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Woo S, Kim D, Park K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Align-and-Attend Network for Globally and Locally Coherent Video Inpainting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[J]. </a:t>
            </a:r>
            <a:r>
              <a:rPr lang="en-US" sz="1600" b="0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arXiv:1905.13066, 2019.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Ding Y, Wang C, Huang H,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Frame-Recurrent Video Inpainting by Robust Optical Flow Inference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[J]. </a:t>
            </a:r>
            <a:r>
              <a:rPr lang="en-US" sz="1600" b="0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arXiv:1905.02882, 2019.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 Y L, Liu Z Y, Lee K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Free-form video inpainting with 3d gated convolution and temporal </a:t>
            </a:r>
            <a:r>
              <a:rPr lang="en-US" sz="1600" b="1" i="0" dirty="0" err="1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patchgan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International Conference on Computer Vision. 2019: 9066-9075.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S W, Lee S, Lee J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Onion-Peel Networks for Deep Video Completion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International Conference on Computer Vision. 2019: 4403-4412.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Lee S, Oh S W, Won D Y,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Copy-and-Paste Networks for Deep Video Inpainting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International Conference on Computer Vision. 2019: 4413-4421.</a:t>
            </a:r>
          </a:p>
          <a:p>
            <a:r>
              <a:rPr lang="en-US" sz="1600" dirty="0" smtClean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Zhang H, Mai L, Xu N, et al. </a:t>
            </a:r>
            <a:r>
              <a:rPr lang="en-US" sz="1600" b="1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Internal Learning Approach to Video Inpainting</a:t>
            </a:r>
            <a:r>
              <a:rPr lang="en-US" sz="1600" b="0" i="0" dirty="0" smtClean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[C]//Proceedings of the IEEE International Conference on Computer Vision. 2019: 2720-2729.</a:t>
            </a:r>
            <a:endParaRPr lang="en-US" sz="16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743" y="140915"/>
            <a:ext cx="20746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effectLst/>
                <a:latin typeface="Arial" panose="020B0604020202020204" pitchFamily="34" charset="0"/>
              </a:rPr>
              <a:t>Reference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951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439" y="103970"/>
            <a:ext cx="7470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effectLst/>
                <a:latin typeface="Arial" panose="020B0604020202020204" pitchFamily="34" charset="0"/>
              </a:rPr>
              <a:t>Three typical architectures </a:t>
            </a:r>
            <a:r>
              <a:rPr lang="en-US" altLang="zh-CN" sz="3200" b="0" i="0" dirty="0" smtClean="0">
                <a:effectLst/>
                <a:latin typeface="Arial" panose="020B0604020202020204" pitchFamily="34" charset="0"/>
              </a:rPr>
              <a:t>in references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455" y="942109"/>
            <a:ext cx="710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Baseline [1], also similar to [</a:t>
            </a:r>
            <a:r>
              <a:rPr lang="en-US" sz="2400" dirty="0" smtClean="0"/>
              <a:t>4] </a:t>
            </a:r>
            <a:endParaRPr 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5" y="1419997"/>
            <a:ext cx="11587020" cy="32443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06453" y="4772919"/>
            <a:ext cx="92997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4292E"/>
                </a:solidFill>
                <a:effectLst/>
              </a:rPr>
              <a:t>3D-CNN to learn the temporal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4292E"/>
                </a:solidFill>
              </a:rPr>
              <a:t>The output</a:t>
            </a:r>
            <a:r>
              <a:rPr lang="en-US" altLang="zh-CN" sz="2400" dirty="0" smtClean="0">
                <a:solidFill>
                  <a:srgbClr val="24292E"/>
                </a:solidFill>
              </a:rPr>
              <a:t>s</a:t>
            </a:r>
            <a:r>
              <a:rPr lang="en-US" sz="2400" dirty="0" smtClean="0">
                <a:solidFill>
                  <a:srgbClr val="24292E"/>
                </a:solidFill>
              </a:rPr>
              <a:t> of </a:t>
            </a:r>
            <a:r>
              <a:rPr lang="en-US" altLang="zh-CN" sz="2400" dirty="0" smtClean="0">
                <a:solidFill>
                  <a:srgbClr val="24292E"/>
                </a:solidFill>
              </a:rPr>
              <a:t>3D-CNN are added to </a:t>
            </a:r>
            <a:r>
              <a:rPr lang="en-US" altLang="zh-CN" sz="2400" dirty="0" err="1" smtClean="0">
                <a:solidFill>
                  <a:srgbClr val="24292E"/>
                </a:solidFill>
              </a:rPr>
              <a:t>CombCN</a:t>
            </a:r>
            <a:r>
              <a:rPr lang="en-US" altLang="zh-CN" sz="2400" dirty="0">
                <a:solidFill>
                  <a:srgbClr val="24292E"/>
                </a:solidFill>
              </a:rPr>
              <a:t> </a:t>
            </a:r>
            <a:r>
              <a:rPr lang="en-US" altLang="zh-CN" sz="2400" dirty="0" smtClean="0">
                <a:solidFill>
                  <a:srgbClr val="24292E"/>
                </a:solidFill>
              </a:rPr>
              <a:t>(3D-2D combined completion network)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10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439" y="103970"/>
            <a:ext cx="7470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effectLst/>
                <a:latin typeface="Arial" panose="020B0604020202020204" pitchFamily="34" charset="0"/>
              </a:rPr>
              <a:t>Three typical architectures </a:t>
            </a:r>
            <a:r>
              <a:rPr lang="en-US" altLang="zh-CN" sz="3200" b="0" i="0" dirty="0" smtClean="0">
                <a:effectLst/>
                <a:latin typeface="Arial" panose="020B0604020202020204" pitchFamily="34" charset="0"/>
              </a:rPr>
              <a:t>in references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455" y="942109"/>
            <a:ext cx="710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Generator + discriminator [9] also </a:t>
            </a:r>
            <a:r>
              <a:rPr lang="en-US" sz="2400" dirty="0" smtClean="0"/>
              <a:t>similar to </a:t>
            </a:r>
            <a:r>
              <a:rPr lang="en-US" sz="2400" dirty="0" smtClean="0"/>
              <a:t>[</a:t>
            </a:r>
            <a:r>
              <a:rPr lang="en-US" sz="2400" dirty="0" smtClean="0"/>
              <a:t>6</a:t>
            </a:r>
            <a:r>
              <a:rPr lang="en-US" sz="2400" dirty="0" smtClean="0"/>
              <a:t>] 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906453" y="4772919"/>
            <a:ext cx="92997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24292E"/>
                </a:solidFill>
                <a:effectLst/>
              </a:rPr>
              <a:t>U-net-like generator network </a:t>
            </a:r>
            <a:endParaRPr lang="en-US" sz="2400" b="0" i="0" dirty="0" smtClean="0">
              <a:solidFill>
                <a:srgbClr val="24292E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4292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iscriminator </a:t>
            </a:r>
            <a:r>
              <a:rPr lang="en-US" sz="2400" dirty="0"/>
              <a:t>to enhance the temporal consistency and video quality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6" y="1403774"/>
            <a:ext cx="11435331" cy="31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439" y="103970"/>
            <a:ext cx="7470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effectLst/>
                <a:latin typeface="Arial" panose="020B0604020202020204" pitchFamily="34" charset="0"/>
              </a:rPr>
              <a:t>Three typical architectures </a:t>
            </a:r>
            <a:r>
              <a:rPr lang="en-US" altLang="zh-CN" sz="3200" b="0" i="0" dirty="0" smtClean="0">
                <a:effectLst/>
                <a:latin typeface="Arial" panose="020B0604020202020204" pitchFamily="34" charset="0"/>
              </a:rPr>
              <a:t>in references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455" y="942109"/>
            <a:ext cx="710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 smtClean="0"/>
              <a:t>Optical Flow-based [3], also similar to [2, 5, 8, 12] </a:t>
            </a:r>
            <a:endParaRPr 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9" y="1527309"/>
            <a:ext cx="11370025" cy="3581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7382" y="5255491"/>
            <a:ext cx="10557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Learn the flow features in each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Align the reference flow features to the source feature domain(current frame) to produce aligned feature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Recurrence and Memory using </a:t>
            </a:r>
            <a:r>
              <a:rPr lang="en-US" sz="2400" dirty="0" err="1" smtClean="0"/>
              <a:t>ConvLSTM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043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6439" y="103970"/>
            <a:ext cx="7470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effectLst/>
                <a:latin typeface="Arial" panose="020B0604020202020204" pitchFamily="34" charset="0"/>
              </a:rPr>
              <a:t>Three typical architectures </a:t>
            </a:r>
            <a:r>
              <a:rPr lang="en-US" altLang="zh-CN" sz="3200" b="0" i="0" dirty="0" smtClean="0">
                <a:effectLst/>
                <a:latin typeface="Arial" panose="020B0604020202020204" pitchFamily="34" charset="0"/>
              </a:rPr>
              <a:t>in references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455" y="942109"/>
            <a:ext cx="710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 </a:t>
            </a:r>
            <a:r>
              <a:rPr lang="en-US" sz="2400" dirty="0" smtClean="0"/>
              <a:t>Others </a:t>
            </a:r>
            <a:r>
              <a:rPr lang="en-US" sz="2400" dirty="0" smtClean="0"/>
              <a:t>[6, 7</a:t>
            </a:r>
            <a:r>
              <a:rPr lang="en-US" sz="2400" dirty="0" smtClean="0"/>
              <a:t>, 10, 11]</a:t>
            </a:r>
            <a:endParaRPr 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98764" y="1591163"/>
            <a:ext cx="10381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way to find feature map between current frame and reference frames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Optical flow based alignment is not suitable for slow-moving videos [11]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LGTSM (Learnable Gated Temporal Shift Module) [6]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Homography</a:t>
            </a:r>
            <a:r>
              <a:rPr lang="en-US" sz="2400" dirty="0" smtClean="0"/>
              <a:t> </a:t>
            </a:r>
            <a:r>
              <a:rPr lang="en-US" sz="2400" dirty="0" smtClean="0"/>
              <a:t>estimator [7]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Asymmetric Attention Block [10]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Shared alignment encoders + alignment regressors [11]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8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687" y="131680"/>
            <a:ext cx="6628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sz="3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ummary of networks in references</a:t>
            </a:r>
            <a:endParaRPr 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28070"/>
              </p:ext>
            </p:extLst>
          </p:nvPr>
        </p:nvGraphicFramePr>
        <p:xfrm>
          <a:off x="434108" y="885920"/>
          <a:ext cx="1104452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86">
                  <a:extLst>
                    <a:ext uri="{9D8B030D-6E8A-4147-A177-3AD203B41FA5}">
                      <a16:colId xmlns:a16="http://schemas.microsoft.com/office/drawing/2014/main" val="822129291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134534751"/>
                    </a:ext>
                  </a:extLst>
                </a:gridCol>
                <a:gridCol w="9071339">
                  <a:extLst>
                    <a:ext uri="{9D8B030D-6E8A-4147-A177-3AD203B41FA5}">
                      <a16:colId xmlns:a16="http://schemas.microsoft.com/office/drawing/2014/main" val="273466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3DCN + </a:t>
                      </a:r>
                      <a:r>
                        <a:rPr lang="en-US" dirty="0" err="1" smtClean="0"/>
                        <a:t>CombCN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4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[2]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DFC-Net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DFC-S and each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inputs gradually enlarged as 1/2, 2/3,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6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[3]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Encoder-Decoder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Network + Flow composition +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BVDNet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Parallel </a:t>
                      </a:r>
                      <a:r>
                        <a:rPr lang="en-US" dirty="0" smtClean="0"/>
                        <a:t>3DCN</a:t>
                      </a:r>
                      <a:r>
                        <a:rPr lang="en-US" baseline="0" dirty="0" smtClean="0"/>
                        <a:t> and 2DCN encoder + 2DCN decoder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[5]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VORNet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Warping Network +  Inpainting Network(Image</a:t>
                      </a:r>
                      <a:r>
                        <a:rPr lang="en-US" baseline="0" dirty="0" smtClean="0"/>
                        <a:t> inpainting</a:t>
                      </a:r>
                      <a:r>
                        <a:rPr lang="en-US" dirty="0" smtClean="0"/>
                        <a:t>)+refinement network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[6]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LGTSM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U-net like generator and a TSMGAN discriminator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[7]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Homography-guided warping + Align-and-Attend Video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Inpainter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[8]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ImageCN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Flow</a:t>
                      </a:r>
                      <a:r>
                        <a:rPr lang="en-US" baseline="0" dirty="0" err="1" smtClean="0"/>
                        <a:t>Net</a:t>
                      </a:r>
                      <a:r>
                        <a:rPr lang="en-US" baseline="0" dirty="0" smtClean="0"/>
                        <a:t> + Flow blending network + </a:t>
                      </a:r>
                      <a:r>
                        <a:rPr lang="en-US" baseline="0" dirty="0" err="1" smtClean="0"/>
                        <a:t>ConvLTSM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4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[9]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3D Gated CNN (U-net) + Temporal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TPatchGAN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discriminator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8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[10]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Encoder to parallel produce key and value features + Asymmetric</a:t>
                      </a:r>
                      <a:r>
                        <a:rPr lang="en-US" baseline="0" dirty="0" smtClean="0"/>
                        <a:t> Attention Block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[11]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Optical flow based </a:t>
                      </a:r>
                      <a:r>
                        <a:rPr lang="en-US" dirty="0" smtClean="0"/>
                        <a:t>Alignment network</a:t>
                      </a:r>
                      <a:r>
                        <a:rPr lang="en-US" baseline="0" dirty="0" smtClean="0"/>
                        <a:t> + Copy-and-Paste network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 matching module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[12]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DIP-based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DIP-based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generative network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generate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inpainted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video and 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93703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245828" y="1284345"/>
            <a:ext cx="1089891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45827" y="3495592"/>
            <a:ext cx="1089891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45827" y="3894017"/>
            <a:ext cx="1089891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45827" y="4226526"/>
            <a:ext cx="1089891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45827" y="4966683"/>
            <a:ext cx="1089891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1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687" y="131680"/>
            <a:ext cx="5695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sz="3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ummary of </a:t>
            </a:r>
            <a:r>
              <a:rPr lang="en-US" sz="3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Loss and Dataset</a:t>
            </a:r>
            <a:endParaRPr lang="en-US" sz="3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97418"/>
              </p:ext>
            </p:extLst>
          </p:nvPr>
        </p:nvGraphicFramePr>
        <p:xfrm>
          <a:off x="116868" y="820605"/>
          <a:ext cx="11919622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28">
                  <a:extLst>
                    <a:ext uri="{9D8B030D-6E8A-4147-A177-3AD203B41FA5}">
                      <a16:colId xmlns:a16="http://schemas.microsoft.com/office/drawing/2014/main" val="822129291"/>
                    </a:ext>
                  </a:extLst>
                </a:gridCol>
                <a:gridCol w="6592017">
                  <a:extLst>
                    <a:ext uri="{9D8B030D-6E8A-4147-A177-3AD203B41FA5}">
                      <a16:colId xmlns:a16="http://schemas.microsoft.com/office/drawing/2014/main" val="1134534751"/>
                    </a:ext>
                  </a:extLst>
                </a:gridCol>
                <a:gridCol w="4309377">
                  <a:extLst>
                    <a:ext uri="{9D8B030D-6E8A-4147-A177-3AD203B41FA5}">
                      <a16:colId xmlns:a16="http://schemas.microsoft.com/office/drawing/2014/main" val="273466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L1 loss in</a:t>
                      </a:r>
                      <a:r>
                        <a:rPr lang="en-US" altLang="zh-CN" baseline="0" dirty="0" smtClean="0"/>
                        <a:t> 3DCN and </a:t>
                      </a:r>
                      <a:r>
                        <a:rPr lang="en-US" altLang="zh-CN" baseline="0" dirty="0" err="1" smtClean="0"/>
                        <a:t>CombCN</a:t>
                      </a:r>
                      <a:r>
                        <a:rPr lang="en-US" altLang="zh-CN" baseline="0" dirty="0" smtClean="0"/>
                        <a:t> separately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FaceForensics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300VM, Caltech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4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loss with hard flow example mining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DAVIS</a:t>
                      </a:r>
                      <a:r>
                        <a:rPr lang="en-US" baseline="0" dirty="0" smtClean="0"/>
                        <a:t>, YouTube-VOS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6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Reconstruction</a:t>
                      </a:r>
                      <a:r>
                        <a:rPr lang="en-US" baseline="0" dirty="0" smtClean="0"/>
                        <a:t> loss(L1+ssim), temporal loss(</a:t>
                      </a:r>
                      <a:r>
                        <a:rPr lang="en-US" baseline="0" dirty="0" err="1" smtClean="0"/>
                        <a:t>flow+warp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YouTube-VOS, Other mask | DAVIS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5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Reconstruction</a:t>
                      </a:r>
                      <a:r>
                        <a:rPr lang="en-US" baseline="0" dirty="0" smtClean="0"/>
                        <a:t> loss(L1+ssim+gradient), temporal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ECCV Challenge</a:t>
                      </a:r>
                      <a:r>
                        <a:rPr lang="en-US" baseline="0" dirty="0" smtClean="0"/>
                        <a:t> datasets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Reconstruction</a:t>
                      </a:r>
                      <a:r>
                        <a:rPr lang="en-US" baseline="0" dirty="0" smtClean="0"/>
                        <a:t> loss, perceptual loss, </a:t>
                      </a:r>
                      <a:r>
                        <a:rPr lang="en-US" baseline="0" dirty="0" err="1" smtClean="0"/>
                        <a:t>PatchGAN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TempoGAN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SVOR from </a:t>
                      </a:r>
                      <a:r>
                        <a:rPr lang="en-US" baseline="0" dirty="0" smtClean="0"/>
                        <a:t>YouTube-VOS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3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 loss,</a:t>
                      </a:r>
                      <a:r>
                        <a:rPr lang="en-US" baseline="0" dirty="0" smtClean="0"/>
                        <a:t> perceptual loss and style loss, TSMGAN loss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FaceForensics</a:t>
                      </a:r>
                      <a:r>
                        <a:rPr lang="en-US" dirty="0" smtClean="0"/>
                        <a:t>, FVI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Align</a:t>
                      </a:r>
                      <a:r>
                        <a:rPr lang="en-US" baseline="0" dirty="0" smtClean="0"/>
                        <a:t> loss in </a:t>
                      </a:r>
                      <a:r>
                        <a:rPr lang="en-US" baseline="0" dirty="0" err="1" smtClean="0"/>
                        <a:t>Homography</a:t>
                      </a:r>
                      <a:r>
                        <a:rPr lang="en-US" baseline="0" dirty="0" smtClean="0"/>
                        <a:t>, Reconstruction loss(hole, valid) + temporal loss(flow, warp)+ </a:t>
                      </a:r>
                      <a:r>
                        <a:rPr lang="en-US" baseline="0" dirty="0" err="1" smtClean="0"/>
                        <a:t>imGAN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vidGAN</a:t>
                      </a:r>
                      <a:r>
                        <a:rPr lang="en-US" baseline="0" dirty="0" smtClean="0"/>
                        <a:t> loss in inpainting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Places2 image</a:t>
                      </a:r>
                      <a:r>
                        <a:rPr lang="en-US" baseline="0" dirty="0" smtClean="0"/>
                        <a:t> + irregular mask in </a:t>
                      </a:r>
                      <a:r>
                        <a:rPr lang="en-US" baseline="0" dirty="0" err="1" smtClean="0"/>
                        <a:t>Homography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Youtube</a:t>
                      </a:r>
                      <a:r>
                        <a:rPr lang="en-US" baseline="0" dirty="0" smtClean="0"/>
                        <a:t>-VOS in inpainting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5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Spatial loss,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Short-term temporal loss,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Long-term temporal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FaceForensics</a:t>
                      </a:r>
                      <a:r>
                        <a:rPr lang="en-US" dirty="0" smtClean="0"/>
                        <a:t>, DAVIS+VIDEVO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4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L1</a:t>
                      </a:r>
                      <a:r>
                        <a:rPr lang="en-US" baseline="0" dirty="0" smtClean="0"/>
                        <a:t> loss(w/</a:t>
                      </a:r>
                      <a:r>
                        <a:rPr lang="en-US" baseline="0" dirty="0" err="1" smtClean="0"/>
                        <a:t>o+w</a:t>
                      </a:r>
                      <a:r>
                        <a:rPr lang="en-US" baseline="0" dirty="0" smtClean="0"/>
                        <a:t> mask), perceptual and style loss, T-</a:t>
                      </a:r>
                      <a:r>
                        <a:rPr lang="en-US" baseline="0" dirty="0" err="1" smtClean="0"/>
                        <a:t>PatchGAN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FaceForensics</a:t>
                      </a:r>
                      <a:r>
                        <a:rPr lang="en-US" dirty="0" smtClean="0"/>
                        <a:t>, FVI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8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Reconstruction loss(peel, valid), perceptual and style loss, total variation regularization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YouTube-VOS++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5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Align loss, Reconstruction loss(hole(</a:t>
                      </a:r>
                      <a:r>
                        <a:rPr lang="en-US" baseline="0" dirty="0" err="1" smtClean="0"/>
                        <a:t>visible,invisible</a:t>
                      </a:r>
                      <a:r>
                        <a:rPr lang="en-US" baseline="0" dirty="0" smtClean="0"/>
                        <a:t>), no-hole), perceptual and style loss, total variation regularization term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Places</a:t>
                      </a:r>
                      <a:r>
                        <a:rPr lang="en-US" baseline="0" dirty="0" smtClean="0"/>
                        <a:t> + Crawled </a:t>
                      </a:r>
                      <a:r>
                        <a:rPr lang="en-US" baseline="0" dirty="0" err="1" smtClean="0"/>
                        <a:t>Youtube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videod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 generation and flow</a:t>
                      </a:r>
                      <a:r>
                        <a:rPr lang="en-US" baseline="0" dirty="0" smtClean="0"/>
                        <a:t> generation loss, consistency and perceptual loss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DAVIS</a:t>
                      </a:r>
                      <a:r>
                        <a:rPr lang="en-US" baseline="0" dirty="0" smtClean="0"/>
                        <a:t> + 13 videos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93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9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687" y="131680"/>
            <a:ext cx="5149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en-US" sz="3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ummary of </a:t>
            </a:r>
            <a:r>
              <a:rPr lang="en-US" altLang="zh-CN" sz="32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Common tools</a:t>
            </a:r>
            <a:endParaRPr 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32533"/>
              </p:ext>
            </p:extLst>
          </p:nvPr>
        </p:nvGraphicFramePr>
        <p:xfrm>
          <a:off x="705806" y="1183211"/>
          <a:ext cx="11120433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398">
                  <a:extLst>
                    <a:ext uri="{9D8B030D-6E8A-4147-A177-3AD203B41FA5}">
                      <a16:colId xmlns:a16="http://schemas.microsoft.com/office/drawing/2014/main" val="1163588407"/>
                    </a:ext>
                  </a:extLst>
                </a:gridCol>
                <a:gridCol w="4403813">
                  <a:extLst>
                    <a:ext uri="{9D8B030D-6E8A-4147-A177-3AD203B41FA5}">
                      <a16:colId xmlns:a16="http://schemas.microsoft.com/office/drawing/2014/main" val="4201219721"/>
                    </a:ext>
                  </a:extLst>
                </a:gridCol>
                <a:gridCol w="4978222">
                  <a:extLst>
                    <a:ext uri="{9D8B030D-6E8A-4147-A177-3AD203B41FA5}">
                      <a16:colId xmlns:a16="http://schemas.microsoft.com/office/drawing/2014/main" val="167103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Tools</a:t>
                      </a:r>
                      <a:r>
                        <a:rPr lang="en-US" baseline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00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U-Net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[1, 3, 6*, 8, 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Skip-connections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3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FlowNet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[2, 3, 4, 5, 7, 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extraction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115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PWCNet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</a:t>
                      </a:r>
                      <a:r>
                        <a:rPr lang="en-US" baseline="0" dirty="0" smtClean="0"/>
                        <a:t> 12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Coarse-to-fine structure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9436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ConvLSTM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 5, 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 the temporal stability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988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[5, 6, 9, 10, 11, 12]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 the perceptual distance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7177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PatchGAN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[5, 9*]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motivate our model to generate realistic images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548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skip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many masked areas in the down-sampling layers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0697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8749" y="4681728"/>
            <a:ext cx="932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[4] uses temporal-pooling </a:t>
            </a:r>
            <a:r>
              <a:rPr lang="en-US" dirty="0"/>
              <a:t>skip connections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0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98" y="195943"/>
            <a:ext cx="11653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Conclusion</a:t>
            </a:r>
            <a:endParaRPr 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65760" y="1085088"/>
            <a:ext cx="107411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of the papers are based on the encoder-decoder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main challenge is 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integrate the temporal and spatial information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 of the papers are aligning the reference features to the current frame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They use both previous and later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Few papers use image inpainting to fill up the invisible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Some papers use different GAN discriminator to improve the temporal and spatial consistency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409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858</Words>
  <Application>Microsoft Office PowerPoint</Application>
  <PresentationFormat>宽屏</PresentationFormat>
  <Paragraphs>165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lu.yujun@ist.osaka-u.ac.jp</dc:creator>
  <cp:lastModifiedBy>lu.yujun@ist.osaka-u.ac.jp</cp:lastModifiedBy>
  <cp:revision>231</cp:revision>
  <dcterms:created xsi:type="dcterms:W3CDTF">2019-12-10T04:21:46Z</dcterms:created>
  <dcterms:modified xsi:type="dcterms:W3CDTF">2019-12-10T09:11:05Z</dcterms:modified>
</cp:coreProperties>
</file>