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6" r:id="rId5"/>
    <p:sldId id="265" r:id="rId6"/>
    <p:sldId id="266" r:id="rId7"/>
    <p:sldId id="278" r:id="rId8"/>
    <p:sldId id="279" r:id="rId9"/>
    <p:sldId id="280" r:id="rId10"/>
    <p:sldId id="281" r:id="rId11"/>
    <p:sldId id="282" r:id="rId12"/>
    <p:sldId id="283" r:id="rId13"/>
    <p:sldId id="284" r:id="rId14"/>
    <p:sldId id="286" r:id="rId15"/>
    <p:sldId id="285" r:id="rId16"/>
    <p:sldId id="287" r:id="rId17"/>
    <p:sldId id="288" r:id="rId18"/>
    <p:sldId id="276" r:id="rId19"/>
    <p:sldId id="289" r:id="rId20"/>
    <p:sldId id="290" r:id="rId21"/>
    <p:sldId id="298" r:id="rId22"/>
    <p:sldId id="291" r:id="rId23"/>
    <p:sldId id="293" r:id="rId24"/>
    <p:sldId id="299" r:id="rId25"/>
    <p:sldId id="294" r:id="rId26"/>
    <p:sldId id="295" r:id="rId27"/>
    <p:sldId id="296"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110" d="100"/>
          <a:sy n="110" d="100"/>
        </p:scale>
        <p:origin x="-456" y="-156"/>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10/27/2016</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10/27/2016</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10/27/2016</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10/27/2016</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10/27/2016</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10/27/2016</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10/27/2016</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10/27/2016</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10/27/2016</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10/27/2016</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Bluetooth</a:t>
            </a:r>
            <a:endParaRPr dirty="0"/>
          </a:p>
        </p:txBody>
      </p:sp>
      <p:sp>
        <p:nvSpPr>
          <p:cNvPr id="3" name="Subtitle 2"/>
          <p:cNvSpPr>
            <a:spLocks noGrp="1"/>
          </p:cNvSpPr>
          <p:nvPr>
            <p:ph type="subTitle" idx="1"/>
          </p:nvPr>
        </p:nvSpPr>
        <p:spPr/>
        <p:txBody>
          <a:bodyPr/>
          <a:lstStyle/>
          <a:p>
            <a:r>
              <a:rPr lang="en-US" dirty="0" smtClean="0"/>
              <a:t>How to use Bluetooth functions to communicate between computers in LabVIEW</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Data to string</a:t>
            </a:r>
            <a:endParaRPr lang="en-US" dirty="0"/>
          </a:p>
        </p:txBody>
      </p:sp>
      <p:sp>
        <p:nvSpPr>
          <p:cNvPr id="4" name="Content Placeholder 3"/>
          <p:cNvSpPr>
            <a:spLocks noGrp="1"/>
          </p:cNvSpPr>
          <p:nvPr>
            <p:ph idx="1"/>
          </p:nvPr>
        </p:nvSpPr>
        <p:spPr/>
        <p:txBody>
          <a:bodyPr/>
          <a:lstStyle/>
          <a:p>
            <a:r>
              <a:rPr lang="en-US" dirty="0" smtClean="0"/>
              <a:t>Convert the data into a specific format and data structure. </a:t>
            </a:r>
            <a:endParaRPr lang="en-US" dirty="0"/>
          </a:p>
        </p:txBody>
      </p:sp>
      <p:sp>
        <p:nvSpPr>
          <p:cNvPr id="5" name="TextBox 4"/>
          <p:cNvSpPr txBox="1"/>
          <p:nvPr/>
        </p:nvSpPr>
        <p:spPr>
          <a:xfrm>
            <a:off x="457200" y="2514600"/>
            <a:ext cx="3657600" cy="1009507"/>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smtClean="0">
                <a:solidFill>
                  <a:schemeClr val="tx1">
                    <a:lumMod val="85000"/>
                  </a:schemeClr>
                </a:solidFill>
              </a:rPr>
              <a:t>Data (Array[DBL])</a:t>
            </a:r>
            <a:r>
              <a:rPr lang="en-US" sz="1600" b="1" dirty="0">
                <a:solidFill>
                  <a:schemeClr val="tx1">
                    <a:lumMod val="85000"/>
                  </a:schemeClr>
                </a:solidFill>
              </a:rPr>
              <a:t/>
            </a:r>
            <a:br>
              <a:rPr lang="en-US" sz="1600" b="1" dirty="0">
                <a:solidFill>
                  <a:schemeClr val="tx1">
                    <a:lumMod val="85000"/>
                  </a:schemeClr>
                </a:solidFill>
              </a:rPr>
            </a:br>
            <a:r>
              <a:rPr lang="en-US" sz="1200" dirty="0" smtClean="0">
                <a:solidFill>
                  <a:schemeClr val="tx1">
                    <a:lumMod val="85000"/>
                  </a:schemeClr>
                </a:solidFill>
              </a:rPr>
              <a:t>An array of data</a:t>
            </a:r>
            <a:endParaRPr lang="en-US" sz="1200" dirty="0">
              <a:solidFill>
                <a:schemeClr val="tx1">
                  <a:lumMod val="85000"/>
                </a:schemeClr>
              </a:solidFill>
            </a:endParaRPr>
          </a:p>
          <a:p>
            <a:pPr marL="285750" indent="-285750">
              <a:buFont typeface="Arial" panose="020B0604020202020204" pitchFamily="34" charset="0"/>
              <a:buChar char="•"/>
            </a:pPr>
            <a:endParaRPr lang="en-US" sz="1200" dirty="0" smtClean="0">
              <a:solidFill>
                <a:schemeClr val="tx1">
                  <a:lumMod val="85000"/>
                </a:schemeClr>
              </a:solidFill>
            </a:endParaRPr>
          </a:p>
        </p:txBody>
      </p:sp>
      <p:sp>
        <p:nvSpPr>
          <p:cNvPr id="42" name="TextBox 41"/>
          <p:cNvSpPr txBox="1"/>
          <p:nvPr/>
        </p:nvSpPr>
        <p:spPr>
          <a:xfrm>
            <a:off x="8229599" y="2514600"/>
            <a:ext cx="3382544" cy="1409617"/>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smtClean="0">
                <a:solidFill>
                  <a:schemeClr val="tx1">
                    <a:lumMod val="85000"/>
                  </a:schemeClr>
                </a:solidFill>
              </a:rPr>
              <a:t>Data Length (string)</a:t>
            </a:r>
            <a:br>
              <a:rPr lang="en-US" sz="1400" b="1" dirty="0" smtClean="0">
                <a:solidFill>
                  <a:schemeClr val="tx1">
                    <a:lumMod val="85000"/>
                  </a:schemeClr>
                </a:solidFill>
              </a:rPr>
            </a:br>
            <a:r>
              <a:rPr lang="en-US" sz="1200" dirty="0" smtClean="0">
                <a:solidFill>
                  <a:schemeClr val="tx1">
                    <a:lumMod val="85000"/>
                  </a:schemeClr>
                </a:solidFill>
              </a:rPr>
              <a:t>Data size information in string format</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Data (String)</a:t>
            </a:r>
            <a:br>
              <a:rPr lang="en-US" sz="1400" b="1" dirty="0" smtClean="0">
                <a:solidFill>
                  <a:schemeClr val="tx1">
                    <a:lumMod val="85000"/>
                  </a:schemeClr>
                </a:solidFill>
              </a:rPr>
            </a:br>
            <a:r>
              <a:rPr lang="en-US" sz="1200" dirty="0" smtClean="0">
                <a:solidFill>
                  <a:schemeClr val="tx1">
                    <a:lumMod val="85000"/>
                  </a:schemeClr>
                </a:solidFill>
              </a:rPr>
              <a:t>Actual data in string format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3337" t="41433" r="38412" b="26058"/>
          <a:stretch/>
        </p:blipFill>
        <p:spPr>
          <a:xfrm>
            <a:off x="4635974" y="2899441"/>
            <a:ext cx="2920053" cy="2178815"/>
          </a:xfrm>
          <a:prstGeom prst="rect">
            <a:avLst/>
          </a:prstGeom>
        </p:spPr>
      </p:pic>
      <p:sp>
        <p:nvSpPr>
          <p:cNvPr id="7" name="Content Placeholder 3"/>
          <p:cNvSpPr txBox="1">
            <a:spLocks/>
          </p:cNvSpPr>
          <p:nvPr/>
        </p:nvSpPr>
        <p:spPr>
          <a:xfrm>
            <a:off x="1524000" y="5486400"/>
            <a:ext cx="9144000" cy="122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a:t>
            </a:r>
            <a:r>
              <a:rPr lang="en-US" b="1" dirty="0"/>
              <a:t>: </a:t>
            </a:r>
            <a:r>
              <a:rPr lang="en-US" dirty="0"/>
              <a:t>The data must be transmitted in a string. This procedure converts the “data length” and “data content” into the string. In this case, we simply </a:t>
            </a:r>
            <a:r>
              <a:rPr lang="en-US" dirty="0" smtClean="0"/>
              <a:t>use </a:t>
            </a:r>
            <a:r>
              <a:rPr lang="en-US" b="1" dirty="0" smtClean="0"/>
              <a:t>type cast function</a:t>
            </a:r>
            <a:r>
              <a:rPr lang="en-US" dirty="0" smtClean="0"/>
              <a:t> to </a:t>
            </a:r>
            <a:r>
              <a:rPr lang="en-US" dirty="0"/>
              <a:t>convert the data. Data length contain the data size information. Remote computer relies on this to determine how many bytes need to be read. </a:t>
            </a:r>
          </a:p>
        </p:txBody>
      </p:sp>
    </p:spTree>
    <p:extLst>
      <p:ext uri="{BB962C8B-B14F-4D97-AF65-F5344CB8AC3E}">
        <p14:creationId xmlns:p14="http://schemas.microsoft.com/office/powerpoint/2010/main" val="1699135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 Function</a:t>
            </a:r>
            <a:endParaRPr lang="en-US" dirty="0"/>
          </a:p>
        </p:txBody>
      </p:sp>
      <p:sp>
        <p:nvSpPr>
          <p:cNvPr id="4" name="Content Placeholder 3"/>
          <p:cNvSpPr>
            <a:spLocks noGrp="1"/>
          </p:cNvSpPr>
          <p:nvPr>
            <p:ph idx="1"/>
          </p:nvPr>
        </p:nvSpPr>
        <p:spPr/>
        <p:txBody>
          <a:bodyPr/>
          <a:lstStyle/>
          <a:p>
            <a:r>
              <a:rPr lang="en-US" dirty="0"/>
              <a:t>Casts </a:t>
            </a:r>
            <a:r>
              <a:rPr lang="en-US" b="1" dirty="0"/>
              <a:t>x</a:t>
            </a:r>
            <a:r>
              <a:rPr lang="en-US" dirty="0"/>
              <a:t> to the data type, </a:t>
            </a:r>
            <a:r>
              <a:rPr lang="en-US" b="1" dirty="0"/>
              <a:t>type</a:t>
            </a:r>
            <a:r>
              <a:rPr lang="en-US" dirty="0"/>
              <a:t>, by flattening it and unflattening it using the new data type. </a:t>
            </a:r>
          </a:p>
        </p:txBody>
      </p:sp>
      <p:sp>
        <p:nvSpPr>
          <p:cNvPr id="5" name="TextBox 4"/>
          <p:cNvSpPr txBox="1"/>
          <p:nvPr/>
        </p:nvSpPr>
        <p:spPr>
          <a:xfrm>
            <a:off x="457200" y="2514600"/>
            <a:ext cx="3657600" cy="2332946"/>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smtClean="0">
                <a:solidFill>
                  <a:schemeClr val="tx1">
                    <a:lumMod val="85000"/>
                  </a:schemeClr>
                </a:solidFill>
              </a:rPr>
              <a:t>Type (Any)</a:t>
            </a:r>
            <a:r>
              <a:rPr lang="en-US" sz="1600" b="1" dirty="0">
                <a:solidFill>
                  <a:schemeClr val="tx1">
                    <a:lumMod val="85000"/>
                  </a:schemeClr>
                </a:solidFill>
              </a:rPr>
              <a:t/>
            </a:r>
            <a:br>
              <a:rPr lang="en-US" sz="1600" b="1" dirty="0">
                <a:solidFill>
                  <a:schemeClr val="tx1">
                    <a:lumMod val="85000"/>
                  </a:schemeClr>
                </a:solidFill>
              </a:rPr>
            </a:br>
            <a:r>
              <a:rPr lang="en-US" sz="1200" dirty="0" smtClean="0">
                <a:solidFill>
                  <a:schemeClr val="tx1">
                    <a:lumMod val="85000"/>
                  </a:schemeClr>
                </a:solidFill>
              </a:rPr>
              <a:t>The </a:t>
            </a:r>
            <a:r>
              <a:rPr lang="en-US" sz="1200" dirty="0">
                <a:solidFill>
                  <a:schemeClr val="tx1">
                    <a:lumMod val="85000"/>
                  </a:schemeClr>
                </a:solidFill>
              </a:rPr>
              <a:t>data type to which you want to convert the data. Wire any constant or control to type to set the data type to which you want to convert the data. LabVIEW ignores any data in the constant or control you wire to type. </a:t>
            </a:r>
            <a:endParaRPr lang="en-US" sz="1200" dirty="0" smtClean="0">
              <a:solidFill>
                <a:schemeClr val="tx1">
                  <a:lumMod val="85000"/>
                </a:schemeClr>
              </a:solidFill>
            </a:endParaRPr>
          </a:p>
          <a:p>
            <a:pPr marL="285750" indent="-285750">
              <a:buFont typeface="Arial" panose="020B0604020202020204" pitchFamily="34" charset="0"/>
              <a:buChar char="•"/>
            </a:pPr>
            <a:endParaRPr lang="en-US" sz="1200" dirty="0">
              <a:solidFill>
                <a:schemeClr val="tx1">
                  <a:lumMod val="85000"/>
                </a:schemeClr>
              </a:solidFill>
            </a:endParaRPr>
          </a:p>
          <a:p>
            <a:pPr marL="285750" indent="-285750">
              <a:buFont typeface="Arial" panose="020B0604020202020204" pitchFamily="34" charset="0"/>
              <a:buChar char="•"/>
            </a:pPr>
            <a:r>
              <a:rPr lang="en-US" sz="1400" b="1" dirty="0">
                <a:solidFill>
                  <a:schemeClr val="tx1">
                    <a:lumMod val="85000"/>
                  </a:schemeClr>
                </a:solidFill>
              </a:rPr>
              <a:t>X</a:t>
            </a:r>
            <a:r>
              <a:rPr lang="en-US" sz="1400" b="1" dirty="0" smtClean="0">
                <a:solidFill>
                  <a:schemeClr val="tx1">
                    <a:lumMod val="85000"/>
                  </a:schemeClr>
                </a:solidFill>
              </a:rPr>
              <a:t> </a:t>
            </a:r>
            <a:r>
              <a:rPr lang="en-US" sz="1400" b="1" dirty="0">
                <a:solidFill>
                  <a:schemeClr val="tx1">
                    <a:lumMod val="85000"/>
                  </a:schemeClr>
                </a:solidFill>
              </a:rPr>
              <a:t>(Any)</a:t>
            </a:r>
            <a:r>
              <a:rPr lang="en-US" sz="1600" b="1" dirty="0">
                <a:solidFill>
                  <a:schemeClr val="tx1">
                    <a:lumMod val="85000"/>
                  </a:schemeClr>
                </a:solidFill>
              </a:rPr>
              <a:t/>
            </a:r>
            <a:br>
              <a:rPr lang="en-US" sz="1600" b="1" dirty="0">
                <a:solidFill>
                  <a:schemeClr val="tx1">
                    <a:lumMod val="85000"/>
                  </a:schemeClr>
                </a:solidFill>
              </a:rPr>
            </a:br>
            <a:r>
              <a:rPr lang="en-US" sz="1200" dirty="0" smtClean="0">
                <a:solidFill>
                  <a:schemeClr val="tx1">
                    <a:lumMod val="85000"/>
                  </a:schemeClr>
                </a:solidFill>
              </a:rPr>
              <a:t>The </a:t>
            </a:r>
            <a:r>
              <a:rPr lang="en-US" sz="1200" dirty="0">
                <a:solidFill>
                  <a:schemeClr val="tx1">
                    <a:lumMod val="85000"/>
                  </a:schemeClr>
                </a:solidFill>
              </a:rPr>
              <a:t>data you want to convert to type. x can be any data type. </a:t>
            </a:r>
          </a:p>
        </p:txBody>
      </p:sp>
      <p:sp>
        <p:nvSpPr>
          <p:cNvPr id="42" name="TextBox 41"/>
          <p:cNvSpPr txBox="1"/>
          <p:nvPr/>
        </p:nvSpPr>
        <p:spPr>
          <a:xfrm>
            <a:off x="8229599" y="2514600"/>
            <a:ext cx="3382544" cy="1194173"/>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a:solidFill>
                  <a:schemeClr val="tx1">
                    <a:lumMod val="85000"/>
                  </a:schemeClr>
                </a:solidFill>
              </a:rPr>
              <a:t>*(type *) &amp;</a:t>
            </a:r>
            <a:r>
              <a:rPr lang="en-US" sz="1400" b="1" dirty="0" smtClean="0">
                <a:solidFill>
                  <a:schemeClr val="tx1">
                    <a:lumMod val="85000"/>
                  </a:schemeClr>
                </a:solidFill>
              </a:rPr>
              <a:t>x</a:t>
            </a:r>
            <a:br>
              <a:rPr lang="en-US" sz="1400" b="1" dirty="0" smtClean="0">
                <a:solidFill>
                  <a:schemeClr val="tx1">
                    <a:lumMod val="85000"/>
                  </a:schemeClr>
                </a:solidFill>
              </a:rPr>
            </a:br>
            <a:r>
              <a:rPr lang="en-US" sz="1200" dirty="0" smtClean="0">
                <a:solidFill>
                  <a:schemeClr val="tx1">
                    <a:lumMod val="85000"/>
                  </a:schemeClr>
                </a:solidFill>
              </a:rPr>
              <a:t>The </a:t>
            </a:r>
            <a:r>
              <a:rPr lang="en-US" sz="1200" dirty="0">
                <a:solidFill>
                  <a:schemeClr val="tx1">
                    <a:lumMod val="85000"/>
                  </a:schemeClr>
                </a:solidFill>
              </a:rPr>
              <a:t>value provided in x and converted to the same data type </a:t>
            </a:r>
            <a:r>
              <a:rPr lang="en-US" sz="1200" dirty="0" smtClean="0">
                <a:solidFill>
                  <a:schemeClr val="tx1">
                    <a:lumMod val="85000"/>
                  </a:schemeClr>
                </a:solidFill>
              </a:rPr>
              <a:t>that sent from input</a:t>
            </a:r>
          </a:p>
          <a:p>
            <a:pPr marL="285750" indent="-285750">
              <a:buFont typeface="Arial" panose="020B0604020202020204" pitchFamily="34" charset="0"/>
              <a:buChar char="•"/>
            </a:pPr>
            <a:endParaRPr lang="en-US" sz="1200" dirty="0">
              <a:solidFill>
                <a:schemeClr val="tx1">
                  <a:lumMod val="85000"/>
                </a:schemeClr>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3337" t="43222" r="43602" b="40948"/>
          <a:stretch/>
        </p:blipFill>
        <p:spPr>
          <a:xfrm>
            <a:off x="5554331" y="3219408"/>
            <a:ext cx="1083339" cy="1060941"/>
          </a:xfrm>
          <a:prstGeom prst="rect">
            <a:avLst/>
          </a:prstGeom>
        </p:spPr>
      </p:pic>
      <p:sp>
        <p:nvSpPr>
          <p:cNvPr id="7" name="Content Placeholder 3"/>
          <p:cNvSpPr txBox="1">
            <a:spLocks/>
          </p:cNvSpPr>
          <p:nvPr/>
        </p:nvSpPr>
        <p:spPr>
          <a:xfrm>
            <a:off x="1524000" y="5486400"/>
            <a:ext cx="9144000" cy="1223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a:t>
            </a:r>
            <a:r>
              <a:rPr lang="en-US" b="1" dirty="0"/>
              <a:t>: </a:t>
            </a:r>
            <a:r>
              <a:rPr lang="en-US" dirty="0" smtClean="0"/>
              <a:t>Converting any kind of data into string. In this case, it converts “data length (I32)” and “Data(Array[DBL])” to string.</a:t>
            </a:r>
            <a:endParaRPr lang="en-US" dirty="0"/>
          </a:p>
        </p:txBody>
      </p:sp>
      <p:sp>
        <p:nvSpPr>
          <p:cNvPr id="3" name="AutoShape 2" descr="mk:@MSITStore:C:\Program%20Files%20(x86)\National%20Instruments\LabVIEW%202016\help\glang.chm::/typecast.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mk:@MSITStore:C:\Program%20Files%20(x86)\National%20Instruments\LabVIEW%202016\help\glang.chm::/typecast.gif"/>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mk:@MSITStore:C:\Program%20Files%20(x86)\National%20Instruments\LabVIEW%202016\help\glang.chm::/typecast.gif"/>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88100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a:t>
            </a:r>
            <a:r>
              <a:rPr lang="en-US" dirty="0" smtClean="0"/>
              <a:t>Write Function</a:t>
            </a:r>
            <a:endParaRPr lang="en-US" dirty="0"/>
          </a:p>
        </p:txBody>
      </p:sp>
      <p:sp>
        <p:nvSpPr>
          <p:cNvPr id="4" name="Content Placeholder 3"/>
          <p:cNvSpPr>
            <a:spLocks noGrp="1"/>
          </p:cNvSpPr>
          <p:nvPr>
            <p:ph idx="1"/>
          </p:nvPr>
        </p:nvSpPr>
        <p:spPr/>
        <p:txBody>
          <a:bodyPr/>
          <a:lstStyle/>
          <a:p>
            <a:r>
              <a:rPr lang="en-US" dirty="0"/>
              <a:t>Writes data to a Bluetooth network connection.</a:t>
            </a:r>
          </a:p>
        </p:txBody>
      </p:sp>
      <p:sp>
        <p:nvSpPr>
          <p:cNvPr id="5" name="TextBox 4"/>
          <p:cNvSpPr txBox="1"/>
          <p:nvPr/>
        </p:nvSpPr>
        <p:spPr>
          <a:xfrm>
            <a:off x="457200" y="2514600"/>
            <a:ext cx="3657600" cy="3287054"/>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smtClean="0">
                <a:solidFill>
                  <a:schemeClr val="tx1">
                    <a:lumMod val="85000"/>
                  </a:schemeClr>
                </a:solidFill>
              </a:rPr>
              <a:t>Connection ID </a:t>
            </a:r>
            <a:r>
              <a:rPr lang="en-US" sz="1400" b="1" dirty="0">
                <a:solidFill>
                  <a:schemeClr val="tx1">
                    <a:lumMod val="85000"/>
                  </a:schemeClr>
                </a:solidFill>
              </a:rPr>
              <a:t>(Network </a:t>
            </a:r>
            <a:r>
              <a:rPr lang="en-US" sz="1400" b="1" dirty="0" err="1">
                <a:solidFill>
                  <a:schemeClr val="tx1">
                    <a:lumMod val="85000"/>
                  </a:schemeClr>
                </a:solidFill>
              </a:rPr>
              <a:t>Refnum</a:t>
            </a:r>
            <a:r>
              <a:rPr lang="en-US" sz="1400" b="1" dirty="0" smtClean="0">
                <a:solidFill>
                  <a:schemeClr val="tx1">
                    <a:lumMod val="85000"/>
                  </a:schemeClr>
                </a:solidFill>
              </a:rPr>
              <a:t>) </a:t>
            </a:r>
            <a:r>
              <a:rPr lang="en-US" sz="1600" b="1" dirty="0">
                <a:solidFill>
                  <a:schemeClr val="tx1">
                    <a:lumMod val="85000"/>
                  </a:schemeClr>
                </a:solidFill>
              </a:rPr>
              <a:t/>
            </a:r>
            <a:br>
              <a:rPr lang="en-US" sz="1600" b="1" dirty="0">
                <a:solidFill>
                  <a:schemeClr val="tx1">
                    <a:lumMod val="85000"/>
                  </a:schemeClr>
                </a:solidFill>
              </a:rPr>
            </a:br>
            <a:r>
              <a:rPr lang="en-US" sz="1200" dirty="0">
                <a:solidFill>
                  <a:schemeClr val="tx1">
                    <a:lumMod val="85000"/>
                  </a:schemeClr>
                </a:solidFill>
              </a:rPr>
              <a:t>A</a:t>
            </a:r>
            <a:r>
              <a:rPr lang="en-US" sz="1200" dirty="0" smtClean="0">
                <a:solidFill>
                  <a:schemeClr val="tx1">
                    <a:lumMod val="85000"/>
                  </a:schemeClr>
                </a:solidFill>
              </a:rPr>
              <a:t> </a:t>
            </a:r>
            <a:r>
              <a:rPr lang="en-US" sz="1200" dirty="0">
                <a:solidFill>
                  <a:schemeClr val="tx1">
                    <a:lumMod val="85000"/>
                  </a:schemeClr>
                </a:solidFill>
              </a:rPr>
              <a:t>network connection </a:t>
            </a:r>
            <a:r>
              <a:rPr lang="en-US" sz="1200" dirty="0" err="1">
                <a:solidFill>
                  <a:schemeClr val="tx1">
                    <a:lumMod val="85000"/>
                  </a:schemeClr>
                </a:solidFill>
              </a:rPr>
              <a:t>refnum</a:t>
            </a:r>
            <a:r>
              <a:rPr lang="en-US" sz="1200" dirty="0">
                <a:solidFill>
                  <a:schemeClr val="tx1">
                    <a:lumMod val="85000"/>
                  </a:schemeClr>
                </a:solidFill>
              </a:rPr>
              <a:t> that uniquely identifies the listener.</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Data in (String)</a:t>
            </a:r>
            <a:br>
              <a:rPr lang="en-US" sz="1400" b="1" dirty="0" smtClean="0">
                <a:solidFill>
                  <a:schemeClr val="tx1">
                    <a:lumMod val="85000"/>
                  </a:schemeClr>
                </a:solidFill>
              </a:rPr>
            </a:br>
            <a:r>
              <a:rPr lang="en-US" sz="1200" dirty="0">
                <a:solidFill>
                  <a:schemeClr val="tx1">
                    <a:lumMod val="85000"/>
                  </a:schemeClr>
                </a:solidFill>
              </a:rPr>
              <a:t>contains the data you want to write to the connection. </a:t>
            </a:r>
            <a:r>
              <a:rPr lang="en-US" sz="1200" dirty="0" smtClean="0">
                <a:solidFill>
                  <a:schemeClr val="tx1">
                    <a:lumMod val="85000"/>
                  </a:schemeClr>
                </a:solidFill>
              </a:rPr>
              <a:t/>
            </a:r>
            <a:br>
              <a:rPr lang="en-US" sz="1200" dirty="0" smtClean="0">
                <a:solidFill>
                  <a:schemeClr val="tx1">
                    <a:lumMod val="85000"/>
                  </a:schemeClr>
                </a:solidFill>
              </a:rPr>
            </a:br>
            <a:r>
              <a:rPr lang="en-US" sz="1200" dirty="0" smtClean="0">
                <a:solidFill>
                  <a:schemeClr val="tx1">
                    <a:lumMod val="85000"/>
                  </a:schemeClr>
                </a:solidFill>
              </a:rPr>
              <a:t>*Please refer to LabVIEW help to find the techniques to handle messages that might vary in size.</a:t>
            </a:r>
          </a:p>
          <a:p>
            <a:pPr marL="285750" indent="-285750">
              <a:buFont typeface="Arial" panose="020B0604020202020204" pitchFamily="34" charset="0"/>
              <a:buChar char="•"/>
            </a:pPr>
            <a:endParaRPr lang="en-US" sz="1200" b="1" dirty="0">
              <a:solidFill>
                <a:schemeClr val="tx1">
                  <a:lumMod val="85000"/>
                </a:schemeClr>
              </a:solidFill>
            </a:endParaRPr>
          </a:p>
          <a:p>
            <a:pPr marL="285750" lvl="0" indent="-285750">
              <a:buFont typeface="Arial" panose="020B0604020202020204" pitchFamily="34" charset="0"/>
              <a:buChar char="•"/>
            </a:pPr>
            <a:r>
              <a:rPr lang="en-US" sz="1400" b="1" dirty="0" smtClean="0">
                <a:solidFill>
                  <a:prstClr val="white">
                    <a:lumMod val="85000"/>
                  </a:prstClr>
                </a:solidFill>
              </a:rPr>
              <a:t>Timeout </a:t>
            </a:r>
            <a:r>
              <a:rPr lang="en-US" sz="1400" b="1" dirty="0" err="1" smtClean="0">
                <a:solidFill>
                  <a:prstClr val="white">
                    <a:lumMod val="85000"/>
                  </a:prstClr>
                </a:solidFill>
              </a:rPr>
              <a:t>ms</a:t>
            </a:r>
            <a:r>
              <a:rPr lang="en-US" sz="1400" b="1" dirty="0" smtClean="0">
                <a:solidFill>
                  <a:prstClr val="white">
                    <a:lumMod val="85000"/>
                  </a:prstClr>
                </a:solidFill>
              </a:rPr>
              <a:t> (U32)</a:t>
            </a:r>
            <a:r>
              <a:rPr lang="en-US" sz="1400" b="1" dirty="0">
                <a:solidFill>
                  <a:prstClr val="white">
                    <a:lumMod val="85000"/>
                  </a:prstClr>
                </a:solidFill>
              </a:rPr>
              <a:t/>
            </a:r>
            <a:br>
              <a:rPr lang="en-US" sz="1400" b="1" dirty="0">
                <a:solidFill>
                  <a:prstClr val="white">
                    <a:lumMod val="85000"/>
                  </a:prstClr>
                </a:solidFill>
              </a:rPr>
            </a:br>
            <a:r>
              <a:rPr lang="en-US" sz="1200" dirty="0">
                <a:solidFill>
                  <a:prstClr val="white">
                    <a:lumMod val="85000"/>
                  </a:prstClr>
                </a:solidFill>
              </a:rPr>
              <a:t>the function waits for the connection. The default is 25,000 </a:t>
            </a:r>
            <a:r>
              <a:rPr lang="en-US" sz="1200" dirty="0" err="1">
                <a:solidFill>
                  <a:prstClr val="white">
                    <a:lumMod val="85000"/>
                  </a:prstClr>
                </a:solidFill>
              </a:rPr>
              <a:t>ms.</a:t>
            </a:r>
            <a:r>
              <a:rPr lang="en-US" sz="1200" dirty="0">
                <a:solidFill>
                  <a:prstClr val="white">
                    <a:lumMod val="85000"/>
                  </a:prstClr>
                </a:solidFill>
              </a:rPr>
              <a:t> A value of –1 indicates to wait indefinitely. </a:t>
            </a:r>
            <a:endParaRPr lang="en-US" sz="1400" b="1" dirty="0">
              <a:solidFill>
                <a:prstClr val="white">
                  <a:lumMod val="85000"/>
                </a:prstClr>
              </a:solidFill>
            </a:endParaRPr>
          </a:p>
        </p:txBody>
      </p:sp>
      <p:sp>
        <p:nvSpPr>
          <p:cNvPr id="42" name="TextBox 41"/>
          <p:cNvSpPr txBox="1"/>
          <p:nvPr/>
        </p:nvSpPr>
        <p:spPr>
          <a:xfrm>
            <a:off x="8229599" y="2514600"/>
            <a:ext cx="3382544" cy="1625060"/>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err="1" smtClean="0">
                <a:solidFill>
                  <a:schemeClr val="tx1">
                    <a:lumMod val="85000"/>
                  </a:schemeClr>
                </a:solidFill>
              </a:rPr>
              <a:t>Connectiong</a:t>
            </a:r>
            <a:r>
              <a:rPr lang="en-US" sz="1400" b="1" dirty="0" smtClean="0">
                <a:solidFill>
                  <a:schemeClr val="tx1">
                    <a:lumMod val="85000"/>
                  </a:schemeClr>
                </a:solidFill>
              </a:rPr>
              <a:t> ID (Network </a:t>
            </a:r>
            <a:r>
              <a:rPr lang="en-US" sz="1400" b="1" dirty="0" err="1" smtClean="0">
                <a:solidFill>
                  <a:schemeClr val="tx1">
                    <a:lumMod val="85000"/>
                  </a:schemeClr>
                </a:solidFill>
              </a:rPr>
              <a:t>Refnum</a:t>
            </a:r>
            <a:r>
              <a:rPr lang="en-US" sz="1400" b="1" dirty="0" smtClean="0">
                <a:solidFill>
                  <a:schemeClr val="tx1">
                    <a:lumMod val="85000"/>
                  </a:schemeClr>
                </a:solidFill>
              </a:rPr>
              <a:t>)</a:t>
            </a:r>
            <a:br>
              <a:rPr lang="en-US" sz="1400" b="1" dirty="0" smtClean="0">
                <a:solidFill>
                  <a:schemeClr val="tx1">
                    <a:lumMod val="85000"/>
                  </a:schemeClr>
                </a:solidFill>
              </a:rPr>
            </a:br>
            <a:r>
              <a:rPr lang="en-US" sz="1200" dirty="0">
                <a:solidFill>
                  <a:schemeClr val="tx1">
                    <a:lumMod val="85000"/>
                  </a:schemeClr>
                </a:solidFill>
              </a:rPr>
              <a:t>returns the same value as connection </a:t>
            </a:r>
            <a:r>
              <a:rPr lang="en-US" sz="1200" dirty="0" smtClean="0">
                <a:solidFill>
                  <a:schemeClr val="tx1">
                    <a:lumMod val="85000"/>
                  </a:schemeClr>
                </a:solidFill>
              </a:rPr>
              <a:t>ID</a:t>
            </a:r>
            <a:endParaRPr lang="en-US" sz="1200" dirty="0">
              <a:solidFill>
                <a:schemeClr val="tx1">
                  <a:lumMod val="85000"/>
                </a:schemeClr>
              </a:solidFill>
            </a:endParaRPr>
          </a:p>
          <a:p>
            <a:pPr marL="285750" indent="-285750">
              <a:buFont typeface="Arial" panose="020B0604020202020204" pitchFamily="34" charset="0"/>
              <a:buChar char="•"/>
            </a:pPr>
            <a:endParaRPr lang="en-US" sz="1400" b="1"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Bytes written (I32)</a:t>
            </a:r>
            <a:r>
              <a:rPr lang="en-US" sz="1400" b="1" dirty="0">
                <a:solidFill>
                  <a:schemeClr val="tx1">
                    <a:lumMod val="85000"/>
                  </a:schemeClr>
                </a:solidFill>
              </a:rPr>
              <a:t/>
            </a:r>
            <a:br>
              <a:rPr lang="en-US" sz="1400" b="1" dirty="0">
                <a:solidFill>
                  <a:schemeClr val="tx1">
                    <a:lumMod val="85000"/>
                  </a:schemeClr>
                </a:solidFill>
              </a:rPr>
            </a:br>
            <a:r>
              <a:rPr lang="en-US" sz="1200" dirty="0">
                <a:solidFill>
                  <a:schemeClr val="tx1">
                    <a:lumMod val="85000"/>
                  </a:schemeClr>
                </a:solidFill>
              </a:rPr>
              <a:t>indicates the number of bytes the function wrote.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0127" t="53141" r="30398" b="17820"/>
          <a:stretch/>
        </p:blipFill>
        <p:spPr>
          <a:xfrm>
            <a:off x="4572000" y="3005726"/>
            <a:ext cx="3352800" cy="1946231"/>
          </a:xfrm>
          <a:prstGeom prst="rect">
            <a:avLst/>
          </a:prstGeom>
        </p:spPr>
      </p:pic>
      <p:sp>
        <p:nvSpPr>
          <p:cNvPr id="7" name="Content Placeholder 3"/>
          <p:cNvSpPr txBox="1">
            <a:spLocks/>
          </p:cNvSpPr>
          <p:nvPr/>
        </p:nvSpPr>
        <p:spPr>
          <a:xfrm>
            <a:off x="1524000" y="5795031"/>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Write the string data to designated Bluetooth connection. Another computer on this connection can read the data which you wrote here.</a:t>
            </a:r>
            <a:endParaRPr lang="en-US" dirty="0"/>
          </a:p>
        </p:txBody>
      </p:sp>
    </p:spTree>
    <p:extLst>
      <p:ext uri="{BB962C8B-B14F-4D97-AF65-F5344CB8AC3E}">
        <p14:creationId xmlns:p14="http://schemas.microsoft.com/office/powerpoint/2010/main" val="418113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a:t>
            </a:r>
            <a:r>
              <a:rPr lang="en-US" dirty="0" smtClean="0"/>
              <a:t>Read Function</a:t>
            </a:r>
            <a:endParaRPr lang="en-US" dirty="0"/>
          </a:p>
        </p:txBody>
      </p:sp>
      <p:sp>
        <p:nvSpPr>
          <p:cNvPr id="4" name="Content Placeholder 3"/>
          <p:cNvSpPr>
            <a:spLocks noGrp="1"/>
          </p:cNvSpPr>
          <p:nvPr>
            <p:ph idx="1"/>
          </p:nvPr>
        </p:nvSpPr>
        <p:spPr/>
        <p:txBody>
          <a:bodyPr/>
          <a:lstStyle/>
          <a:p>
            <a:r>
              <a:rPr lang="en-US" dirty="0" smtClean="0"/>
              <a:t>Waits for the listener to accept a connection request.</a:t>
            </a:r>
            <a:endParaRPr lang="en-US" dirty="0"/>
          </a:p>
        </p:txBody>
      </p:sp>
      <p:sp>
        <p:nvSpPr>
          <p:cNvPr id="5" name="TextBox 4"/>
          <p:cNvSpPr txBox="1"/>
          <p:nvPr/>
        </p:nvSpPr>
        <p:spPr>
          <a:xfrm>
            <a:off x="457200" y="2514600"/>
            <a:ext cx="3657600" cy="4333494"/>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smtClean="0">
                <a:solidFill>
                  <a:schemeClr val="tx1">
                    <a:lumMod val="85000"/>
                  </a:schemeClr>
                </a:solidFill>
              </a:rPr>
              <a:t>Mode (</a:t>
            </a:r>
            <a:r>
              <a:rPr lang="en-US" sz="1400" b="1" dirty="0" err="1" smtClean="0">
                <a:solidFill>
                  <a:schemeClr val="tx1">
                    <a:lumMod val="85000"/>
                  </a:schemeClr>
                </a:solidFill>
              </a:rPr>
              <a:t>Enum</a:t>
            </a:r>
            <a:r>
              <a:rPr lang="en-US" sz="1400" b="1" dirty="0" smtClean="0">
                <a:solidFill>
                  <a:schemeClr val="tx1">
                    <a:lumMod val="85000"/>
                  </a:schemeClr>
                </a:solidFill>
              </a:rPr>
              <a:t>) </a:t>
            </a:r>
            <a:br>
              <a:rPr lang="en-US" sz="1400" b="1" dirty="0" smtClean="0">
                <a:solidFill>
                  <a:schemeClr val="tx1">
                    <a:lumMod val="85000"/>
                  </a:schemeClr>
                </a:solidFill>
              </a:rPr>
            </a:br>
            <a:r>
              <a:rPr lang="en-US" sz="1200" dirty="0" smtClean="0">
                <a:solidFill>
                  <a:schemeClr val="tx1">
                    <a:lumMod val="85000"/>
                  </a:schemeClr>
                </a:solidFill>
              </a:rPr>
              <a:t>Indicates the behavior of the read operation</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Connection ID (Network </a:t>
            </a:r>
            <a:r>
              <a:rPr lang="en-US" sz="1400" b="1" dirty="0" err="1" smtClean="0">
                <a:solidFill>
                  <a:schemeClr val="tx1">
                    <a:lumMod val="85000"/>
                  </a:schemeClr>
                </a:solidFill>
              </a:rPr>
              <a:t>Refnum</a:t>
            </a:r>
            <a:r>
              <a:rPr lang="en-US" sz="1400" b="1" dirty="0" smtClean="0">
                <a:solidFill>
                  <a:schemeClr val="tx1">
                    <a:lumMod val="85000"/>
                  </a:schemeClr>
                </a:solidFill>
              </a:rPr>
              <a:t>)</a:t>
            </a:r>
            <a:br>
              <a:rPr lang="en-US" sz="1400" b="1" dirty="0" smtClean="0">
                <a:solidFill>
                  <a:schemeClr val="tx1">
                    <a:lumMod val="85000"/>
                  </a:schemeClr>
                </a:solidFill>
              </a:rPr>
            </a:br>
            <a:r>
              <a:rPr lang="en-US" sz="1200" dirty="0">
                <a:solidFill>
                  <a:schemeClr val="tx1">
                    <a:lumMod val="85000"/>
                  </a:schemeClr>
                </a:solidFill>
              </a:rPr>
              <a:t>a network connection </a:t>
            </a:r>
            <a:r>
              <a:rPr lang="en-US" sz="1200" dirty="0" err="1">
                <a:solidFill>
                  <a:schemeClr val="tx1">
                    <a:lumMod val="85000"/>
                  </a:schemeClr>
                </a:solidFill>
              </a:rPr>
              <a:t>refnum</a:t>
            </a:r>
            <a:r>
              <a:rPr lang="en-US" sz="1200" dirty="0">
                <a:solidFill>
                  <a:schemeClr val="tx1">
                    <a:lumMod val="85000"/>
                  </a:schemeClr>
                </a:solidFill>
              </a:rPr>
              <a:t> that uniquely identifies the Bluetooth connection</a:t>
            </a:r>
            <a:r>
              <a:rPr lang="en-US" sz="1200" dirty="0" smtClean="0">
                <a:solidFill>
                  <a:schemeClr val="tx1">
                    <a:lumMod val="85000"/>
                  </a:schemeClr>
                </a:solidFill>
              </a:rPr>
              <a:t>.</a:t>
            </a:r>
          </a:p>
          <a:p>
            <a:pPr marL="285750" indent="-285750">
              <a:buFont typeface="Arial" panose="020B0604020202020204" pitchFamily="34" charset="0"/>
              <a:buChar char="•"/>
            </a:pPr>
            <a:endParaRPr lang="en-US" sz="1200" b="1" dirty="0">
              <a:solidFill>
                <a:schemeClr val="tx1">
                  <a:lumMod val="85000"/>
                </a:schemeClr>
              </a:solidFill>
            </a:endParaRPr>
          </a:p>
          <a:p>
            <a:pPr marL="285750" indent="-285750">
              <a:buFont typeface="Arial" panose="020B0604020202020204" pitchFamily="34" charset="0"/>
              <a:buChar char="•"/>
            </a:pPr>
            <a:r>
              <a:rPr lang="en-US" sz="1600" b="1" dirty="0" smtClean="0"/>
              <a:t>Bytes to read</a:t>
            </a:r>
            <a:r>
              <a:rPr lang="en-US" sz="1600" dirty="0" smtClean="0"/>
              <a:t> </a:t>
            </a:r>
            <a:r>
              <a:rPr lang="en-US" sz="1600" b="1" dirty="0" smtClean="0">
                <a:solidFill>
                  <a:schemeClr val="tx1">
                    <a:lumMod val="85000"/>
                  </a:schemeClr>
                </a:solidFill>
              </a:rPr>
              <a:t>(I32)</a:t>
            </a:r>
            <a:br>
              <a:rPr lang="en-US" sz="1600" b="1" dirty="0" smtClean="0">
                <a:solidFill>
                  <a:schemeClr val="tx1">
                    <a:lumMod val="85000"/>
                  </a:schemeClr>
                </a:solidFill>
              </a:rPr>
            </a:br>
            <a:r>
              <a:rPr lang="en-US" sz="1200" dirty="0" smtClean="0">
                <a:solidFill>
                  <a:schemeClr val="tx1">
                    <a:lumMod val="85000"/>
                  </a:schemeClr>
                </a:solidFill>
              </a:rPr>
              <a:t>The number of bytes to read.</a:t>
            </a:r>
            <a:br>
              <a:rPr lang="en-US" sz="1200" dirty="0" smtClean="0">
                <a:solidFill>
                  <a:schemeClr val="tx1">
                    <a:lumMod val="85000"/>
                  </a:schemeClr>
                </a:solidFill>
              </a:rPr>
            </a:br>
            <a:r>
              <a:rPr lang="en-US" sz="1200" dirty="0" smtClean="0">
                <a:solidFill>
                  <a:schemeClr val="tx1">
                    <a:lumMod val="85000"/>
                  </a:schemeClr>
                </a:solidFill>
              </a:rPr>
              <a:t>*Please refer to LabVIEW help to find the techniques to handle messages that might vary in size.</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Timeout </a:t>
            </a:r>
            <a:r>
              <a:rPr lang="en-US" sz="1400" b="1" dirty="0" err="1" smtClean="0">
                <a:solidFill>
                  <a:schemeClr val="tx1">
                    <a:lumMod val="85000"/>
                  </a:schemeClr>
                </a:solidFill>
              </a:rPr>
              <a:t>ms</a:t>
            </a:r>
            <a:r>
              <a:rPr lang="en-US" sz="1400" b="1" dirty="0" smtClean="0">
                <a:solidFill>
                  <a:schemeClr val="tx1">
                    <a:lumMod val="85000"/>
                  </a:schemeClr>
                </a:solidFill>
              </a:rPr>
              <a:t> (U32) </a:t>
            </a:r>
            <a:br>
              <a:rPr lang="en-US" sz="1400" b="1" dirty="0" smtClean="0">
                <a:solidFill>
                  <a:schemeClr val="tx1">
                    <a:lumMod val="85000"/>
                  </a:schemeClr>
                </a:solidFill>
              </a:rPr>
            </a:br>
            <a:r>
              <a:rPr lang="en-US" sz="1200" dirty="0" smtClean="0">
                <a:solidFill>
                  <a:schemeClr val="tx1">
                    <a:lumMod val="85000"/>
                  </a:schemeClr>
                </a:solidFill>
              </a:rPr>
              <a:t>specifies the time, in milliseconds, that the function waits for the connection. The default is 25,000 </a:t>
            </a:r>
            <a:r>
              <a:rPr lang="en-US" sz="1200" dirty="0" err="1" smtClean="0">
                <a:solidFill>
                  <a:schemeClr val="tx1">
                    <a:lumMod val="85000"/>
                  </a:schemeClr>
                </a:solidFill>
              </a:rPr>
              <a:t>ms.</a:t>
            </a:r>
            <a:r>
              <a:rPr lang="en-US" sz="1200" dirty="0" smtClean="0">
                <a:solidFill>
                  <a:schemeClr val="tx1">
                    <a:lumMod val="85000"/>
                  </a:schemeClr>
                </a:solidFill>
              </a:rPr>
              <a:t> A value of –1 indicates to wait indefinitely. </a:t>
            </a:r>
          </a:p>
          <a:p>
            <a:pPr marL="285750" indent="-285750">
              <a:buFont typeface="Arial" panose="020B0604020202020204" pitchFamily="34" charset="0"/>
              <a:buChar char="•"/>
            </a:pPr>
            <a:endParaRPr lang="en-US" sz="1400" dirty="0" smtClean="0">
              <a:solidFill>
                <a:schemeClr val="tx1">
                  <a:lumMod val="85000"/>
                </a:schemeClr>
              </a:solidFill>
            </a:endParaRPr>
          </a:p>
          <a:p>
            <a:pPr marL="285750" indent="-285750">
              <a:buFont typeface="Arial" panose="020B0604020202020204" pitchFamily="34" charset="0"/>
              <a:buChar char="•"/>
            </a:pPr>
            <a:endParaRPr lang="en-US" sz="1400" b="1" dirty="0" smtClean="0">
              <a:solidFill>
                <a:schemeClr val="tx1">
                  <a:lumMod val="85000"/>
                </a:schemeClr>
              </a:solidFill>
            </a:endParaRPr>
          </a:p>
        </p:txBody>
      </p:sp>
      <p:sp>
        <p:nvSpPr>
          <p:cNvPr id="42" name="TextBox 41"/>
          <p:cNvSpPr txBox="1"/>
          <p:nvPr/>
        </p:nvSpPr>
        <p:spPr>
          <a:xfrm>
            <a:off x="8229599" y="2514600"/>
            <a:ext cx="3382544" cy="1778949"/>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lvl="0" indent="-285750">
              <a:buFont typeface="Arial" panose="020B0604020202020204" pitchFamily="34" charset="0"/>
              <a:buChar char="•"/>
            </a:pPr>
            <a:r>
              <a:rPr lang="en-US" sz="1400" b="1" dirty="0">
                <a:solidFill>
                  <a:prstClr val="white">
                    <a:lumMod val="85000"/>
                  </a:prstClr>
                </a:solidFill>
              </a:rPr>
              <a:t>Connection ID (Network </a:t>
            </a:r>
            <a:r>
              <a:rPr lang="en-US" sz="1400" b="1" dirty="0" err="1">
                <a:solidFill>
                  <a:prstClr val="white">
                    <a:lumMod val="85000"/>
                  </a:prstClr>
                </a:solidFill>
              </a:rPr>
              <a:t>Refnum</a:t>
            </a:r>
            <a:r>
              <a:rPr lang="en-US" sz="1400" b="1" dirty="0">
                <a:solidFill>
                  <a:prstClr val="white">
                    <a:lumMod val="85000"/>
                  </a:prstClr>
                </a:solidFill>
              </a:rPr>
              <a:t>)</a:t>
            </a:r>
            <a:br>
              <a:rPr lang="en-US" sz="1400" b="1" dirty="0">
                <a:solidFill>
                  <a:prstClr val="white">
                    <a:lumMod val="85000"/>
                  </a:prstClr>
                </a:solidFill>
              </a:rPr>
            </a:br>
            <a:r>
              <a:rPr lang="en-US" sz="1200" dirty="0">
                <a:solidFill>
                  <a:prstClr val="white">
                    <a:lumMod val="85000"/>
                  </a:prstClr>
                </a:solidFill>
              </a:rPr>
              <a:t>a network connection </a:t>
            </a:r>
            <a:r>
              <a:rPr lang="en-US" sz="1200" dirty="0" err="1">
                <a:solidFill>
                  <a:prstClr val="white">
                    <a:lumMod val="85000"/>
                  </a:prstClr>
                </a:solidFill>
              </a:rPr>
              <a:t>refnum</a:t>
            </a:r>
            <a:r>
              <a:rPr lang="en-US" sz="1200" dirty="0">
                <a:solidFill>
                  <a:prstClr val="white">
                    <a:lumMod val="85000"/>
                  </a:prstClr>
                </a:solidFill>
              </a:rPr>
              <a:t> that uniquely identifies the Bluetooth connection.</a:t>
            </a:r>
          </a:p>
          <a:p>
            <a:pPr marL="285750" indent="-285750">
              <a:buFont typeface="Arial" panose="020B0604020202020204" pitchFamily="34" charset="0"/>
              <a:buChar char="•"/>
            </a:pPr>
            <a:endParaRPr lang="en-US" sz="1200" dirty="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Data out (String)</a:t>
            </a:r>
            <a:r>
              <a:rPr lang="en-US" sz="1400" b="1" dirty="0">
                <a:solidFill>
                  <a:schemeClr val="tx1">
                    <a:lumMod val="85000"/>
                  </a:schemeClr>
                </a:solidFill>
              </a:rPr>
              <a:t/>
            </a:r>
            <a:br>
              <a:rPr lang="en-US" sz="1400" b="1" dirty="0">
                <a:solidFill>
                  <a:schemeClr val="tx1">
                    <a:lumMod val="85000"/>
                  </a:schemeClr>
                </a:solidFill>
              </a:rPr>
            </a:br>
            <a:r>
              <a:rPr lang="en-US" sz="1200" dirty="0" smtClean="0">
                <a:solidFill>
                  <a:schemeClr val="tx1">
                    <a:lumMod val="85000"/>
                  </a:schemeClr>
                </a:solidFill>
              </a:rPr>
              <a:t>Data </a:t>
            </a:r>
            <a:r>
              <a:rPr lang="en-US" sz="1200" dirty="0">
                <a:solidFill>
                  <a:schemeClr val="tx1">
                    <a:lumMod val="85000"/>
                  </a:schemeClr>
                </a:solidFill>
              </a:rPr>
              <a:t>out contains the data the function read from the Bluetooth connection.</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7197" t="52148" r="26562" b="20371"/>
          <a:stretch/>
        </p:blipFill>
        <p:spPr>
          <a:xfrm>
            <a:off x="4991819" y="3005726"/>
            <a:ext cx="2208362" cy="1841820"/>
          </a:xfrm>
          <a:prstGeom prst="rect">
            <a:avLst/>
          </a:prstGeom>
        </p:spPr>
      </p:pic>
      <p:sp>
        <p:nvSpPr>
          <p:cNvPr id="7" name="Content Placeholder 3"/>
          <p:cNvSpPr txBox="1">
            <a:spLocks/>
          </p:cNvSpPr>
          <p:nvPr/>
        </p:nvSpPr>
        <p:spPr>
          <a:xfrm>
            <a:off x="4495800" y="5344537"/>
            <a:ext cx="64008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Read the response from another computer. This is demonstrating that server and client can communicate in either direction.</a:t>
            </a:r>
            <a:endParaRPr lang="en-US" dirty="0"/>
          </a:p>
        </p:txBody>
      </p:sp>
    </p:spTree>
    <p:extLst>
      <p:ext uri="{BB962C8B-B14F-4D97-AF65-F5344CB8AC3E}">
        <p14:creationId xmlns:p14="http://schemas.microsoft.com/office/powerpoint/2010/main" val="174620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Close Connection Function </a:t>
            </a:r>
          </a:p>
        </p:txBody>
      </p:sp>
      <p:sp>
        <p:nvSpPr>
          <p:cNvPr id="4" name="Content Placeholder 3"/>
          <p:cNvSpPr>
            <a:spLocks noGrp="1"/>
          </p:cNvSpPr>
          <p:nvPr>
            <p:ph idx="1"/>
          </p:nvPr>
        </p:nvSpPr>
        <p:spPr/>
        <p:txBody>
          <a:bodyPr/>
          <a:lstStyle/>
          <a:p>
            <a:r>
              <a:rPr lang="en-US" dirty="0"/>
              <a:t>Waits for the listener to accept a connection request</a:t>
            </a:r>
            <a:r>
              <a:rPr lang="en-US" dirty="0" smtClean="0"/>
              <a:t>.</a:t>
            </a:r>
            <a:endParaRPr lang="en-US" dirty="0"/>
          </a:p>
        </p:txBody>
      </p:sp>
      <p:sp>
        <p:nvSpPr>
          <p:cNvPr id="5" name="TextBox 4"/>
          <p:cNvSpPr txBox="1"/>
          <p:nvPr/>
        </p:nvSpPr>
        <p:spPr>
          <a:xfrm>
            <a:off x="457200" y="2514600"/>
            <a:ext cx="3657600" cy="1009507"/>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lvl="0" indent="-285750">
              <a:buFont typeface="Arial" panose="020B0604020202020204" pitchFamily="34" charset="0"/>
              <a:buChar char="•"/>
            </a:pPr>
            <a:r>
              <a:rPr lang="en-US" sz="1400" b="1" dirty="0">
                <a:solidFill>
                  <a:prstClr val="white">
                    <a:lumMod val="85000"/>
                  </a:prstClr>
                </a:solidFill>
              </a:rPr>
              <a:t>Connection ID (Network </a:t>
            </a:r>
            <a:r>
              <a:rPr lang="en-US" sz="1400" b="1" dirty="0" err="1">
                <a:solidFill>
                  <a:prstClr val="white">
                    <a:lumMod val="85000"/>
                  </a:prstClr>
                </a:solidFill>
              </a:rPr>
              <a:t>Refnum</a:t>
            </a:r>
            <a:r>
              <a:rPr lang="en-US" sz="1400" b="1" dirty="0">
                <a:solidFill>
                  <a:prstClr val="white">
                    <a:lumMod val="85000"/>
                  </a:prstClr>
                </a:solidFill>
              </a:rPr>
              <a:t>)</a:t>
            </a:r>
            <a:br>
              <a:rPr lang="en-US" sz="1400" b="1" dirty="0">
                <a:solidFill>
                  <a:prstClr val="white">
                    <a:lumMod val="85000"/>
                  </a:prstClr>
                </a:solidFill>
              </a:rPr>
            </a:br>
            <a:r>
              <a:rPr lang="en-US" sz="1200" dirty="0">
                <a:solidFill>
                  <a:prstClr val="white">
                    <a:lumMod val="85000"/>
                  </a:prstClr>
                </a:solidFill>
              </a:rPr>
              <a:t>a network connection </a:t>
            </a:r>
            <a:r>
              <a:rPr lang="en-US" sz="1200" dirty="0" err="1">
                <a:solidFill>
                  <a:prstClr val="white">
                    <a:lumMod val="85000"/>
                  </a:prstClr>
                </a:solidFill>
              </a:rPr>
              <a:t>refnum</a:t>
            </a:r>
            <a:r>
              <a:rPr lang="en-US" sz="1200" dirty="0">
                <a:solidFill>
                  <a:prstClr val="white">
                    <a:lumMod val="85000"/>
                  </a:prstClr>
                </a:solidFill>
              </a:rPr>
              <a:t> that uniquely identifies the Bluetooth connection</a:t>
            </a:r>
            <a:r>
              <a:rPr lang="en-US" sz="1200" dirty="0" smtClean="0">
                <a:solidFill>
                  <a:prstClr val="white">
                    <a:lumMod val="85000"/>
                  </a:prstClr>
                </a:solidFill>
              </a:rPr>
              <a:t>.</a:t>
            </a:r>
            <a:endParaRPr lang="en-US" sz="1200" dirty="0">
              <a:solidFill>
                <a:prstClr val="white">
                  <a:lumMod val="85000"/>
                </a:prstClr>
              </a:solidFill>
            </a:endParaRPr>
          </a:p>
        </p:txBody>
      </p:sp>
      <p:sp>
        <p:nvSpPr>
          <p:cNvPr id="42" name="TextBox 41"/>
          <p:cNvSpPr txBox="1"/>
          <p:nvPr/>
        </p:nvSpPr>
        <p:spPr>
          <a:xfrm>
            <a:off x="8229599" y="2514600"/>
            <a:ext cx="3382544" cy="1009507"/>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smtClean="0">
                <a:solidFill>
                  <a:schemeClr val="tx1">
                    <a:lumMod val="85000"/>
                  </a:schemeClr>
                </a:solidFill>
              </a:rPr>
              <a:t>Connection ID (Network </a:t>
            </a:r>
            <a:r>
              <a:rPr lang="en-US" sz="1400" b="1" dirty="0" err="1" smtClean="0">
                <a:solidFill>
                  <a:schemeClr val="tx1">
                    <a:lumMod val="85000"/>
                  </a:schemeClr>
                </a:solidFill>
              </a:rPr>
              <a:t>Refnum</a:t>
            </a:r>
            <a:r>
              <a:rPr lang="en-US" sz="1400" b="1" dirty="0" smtClean="0">
                <a:solidFill>
                  <a:schemeClr val="tx1">
                    <a:lumMod val="85000"/>
                  </a:schemeClr>
                </a:solidFill>
              </a:rPr>
              <a:t>)</a:t>
            </a:r>
            <a:r>
              <a:rPr lang="en-US" sz="1200" b="1" dirty="0">
                <a:solidFill>
                  <a:schemeClr val="tx1">
                    <a:lumMod val="85000"/>
                  </a:schemeClr>
                </a:solidFill>
              </a:rPr>
              <a:t/>
            </a:r>
            <a:br>
              <a:rPr lang="en-US" sz="1200" b="1" dirty="0">
                <a:solidFill>
                  <a:schemeClr val="tx1">
                    <a:lumMod val="85000"/>
                  </a:schemeClr>
                </a:solidFill>
              </a:rPr>
            </a:br>
            <a:r>
              <a:rPr lang="en-US" sz="1200" dirty="0">
                <a:solidFill>
                  <a:schemeClr val="tx1">
                    <a:lumMod val="85000"/>
                  </a:schemeClr>
                </a:solidFill>
              </a:rPr>
              <a:t>connection ID out returns the same value as connection ID. </a:t>
            </a:r>
            <a:endParaRPr lang="en-US" sz="1200" dirty="0" smtClean="0">
              <a:solidFill>
                <a:schemeClr val="tx1">
                  <a:lumMod val="85000"/>
                </a:schemeClr>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5265" t="51945" r="15260" b="19015"/>
          <a:stretch/>
        </p:blipFill>
        <p:spPr>
          <a:xfrm>
            <a:off x="4572000" y="3005726"/>
            <a:ext cx="3352800" cy="1946231"/>
          </a:xfrm>
          <a:prstGeom prst="rect">
            <a:avLst/>
          </a:prstGeom>
        </p:spPr>
      </p:pic>
      <p:sp>
        <p:nvSpPr>
          <p:cNvPr id="7" name="Content Placeholder 3"/>
          <p:cNvSpPr txBox="1">
            <a:spLocks/>
          </p:cNvSpPr>
          <p:nvPr/>
        </p:nvSpPr>
        <p:spPr>
          <a:xfrm>
            <a:off x="1524000" y="5795031"/>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Once the service is created. This function is waiting for the connection from client to establish the connection to the service.</a:t>
            </a:r>
            <a:endParaRPr lang="en-US" dirty="0"/>
          </a:p>
        </p:txBody>
      </p:sp>
    </p:spTree>
    <p:extLst>
      <p:ext uri="{BB962C8B-B14F-4D97-AF65-F5344CB8AC3E}">
        <p14:creationId xmlns:p14="http://schemas.microsoft.com/office/powerpoint/2010/main" val="2165027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VI - Overall</a:t>
            </a:r>
            <a:endParaRP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11201005" cy="3441693"/>
          </a:xfrm>
        </p:spPr>
      </p:pic>
      <p:sp>
        <p:nvSpPr>
          <p:cNvPr id="5" name="Content Placeholder 3"/>
          <p:cNvSpPr txBox="1">
            <a:spLocks/>
          </p:cNvSpPr>
          <p:nvPr/>
        </p:nvSpPr>
        <p:spPr>
          <a:xfrm>
            <a:off x="1524000" y="5795031"/>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This VI searches for all available devices in </a:t>
            </a:r>
            <a:r>
              <a:rPr lang="en-US" dirty="0"/>
              <a:t>B</a:t>
            </a:r>
            <a:r>
              <a:rPr lang="en-US" dirty="0" smtClean="0"/>
              <a:t>luetooth range. It asks the user to select the device that the user wants to connect and find a certain service to establish the connection to receiving and transmitting the data.  </a:t>
            </a:r>
            <a:endParaRPr lang="en-US" dirty="0"/>
          </a:p>
        </p:txBody>
      </p:sp>
    </p:spTree>
    <p:extLst>
      <p:ext uri="{BB962C8B-B14F-4D97-AF65-F5344CB8AC3E}">
        <p14:creationId xmlns:p14="http://schemas.microsoft.com/office/powerpoint/2010/main" val="405977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Discover</a:t>
            </a:r>
            <a:endParaRPr lang="en-US" dirty="0"/>
          </a:p>
        </p:txBody>
      </p:sp>
      <p:sp>
        <p:nvSpPr>
          <p:cNvPr id="4" name="Content Placeholder 3"/>
          <p:cNvSpPr>
            <a:spLocks noGrp="1"/>
          </p:cNvSpPr>
          <p:nvPr>
            <p:ph idx="1"/>
          </p:nvPr>
        </p:nvSpPr>
        <p:spPr>
          <a:xfrm>
            <a:off x="1524000" y="1828800"/>
            <a:ext cx="9144000" cy="914400"/>
          </a:xfrm>
        </p:spPr>
        <p:txBody>
          <a:bodyPr/>
          <a:lstStyle/>
          <a:p>
            <a:r>
              <a:rPr lang="en-US" dirty="0"/>
              <a:t>Searches for all locally installed or other Bluetooth devices within the range of the Bluetooth network</a:t>
            </a:r>
            <a:r>
              <a:rPr lang="en-US" dirty="0" smtClean="0"/>
              <a:t>.</a:t>
            </a:r>
            <a:endParaRPr lang="en-US" dirty="0"/>
          </a:p>
        </p:txBody>
      </p:sp>
      <p:sp>
        <p:nvSpPr>
          <p:cNvPr id="5" name="TextBox 4"/>
          <p:cNvSpPr txBox="1"/>
          <p:nvPr/>
        </p:nvSpPr>
        <p:spPr>
          <a:xfrm>
            <a:off x="457200" y="2934400"/>
            <a:ext cx="3505200" cy="1655838"/>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a:solidFill>
                  <a:schemeClr val="tx1">
                    <a:lumMod val="85000"/>
                  </a:schemeClr>
                </a:solidFill>
              </a:rPr>
              <a:t>T</a:t>
            </a:r>
            <a:r>
              <a:rPr lang="en-US" sz="1400" b="1" dirty="0" smtClean="0">
                <a:solidFill>
                  <a:schemeClr val="tx1">
                    <a:lumMod val="85000"/>
                  </a:schemeClr>
                </a:solidFill>
              </a:rPr>
              <a:t>ime </a:t>
            </a:r>
            <a:r>
              <a:rPr lang="en-US" sz="1400" b="1" dirty="0">
                <a:solidFill>
                  <a:schemeClr val="tx1">
                    <a:lumMod val="85000"/>
                  </a:schemeClr>
                </a:solidFill>
              </a:rPr>
              <a:t>limit </a:t>
            </a:r>
            <a:r>
              <a:rPr lang="en-US" sz="1400" b="1" dirty="0" err="1" smtClean="0">
                <a:solidFill>
                  <a:schemeClr val="tx1">
                    <a:lumMod val="85000"/>
                  </a:schemeClr>
                </a:solidFill>
              </a:rPr>
              <a:t>ms</a:t>
            </a:r>
            <a:r>
              <a:rPr lang="en-US" sz="1400" b="1" dirty="0" smtClean="0">
                <a:solidFill>
                  <a:schemeClr val="tx1">
                    <a:lumMod val="85000"/>
                  </a:schemeClr>
                </a:solidFill>
              </a:rPr>
              <a:t> (I32)</a:t>
            </a:r>
            <a:r>
              <a:rPr lang="en-US" sz="1400" dirty="0">
                <a:solidFill>
                  <a:schemeClr val="tx1">
                    <a:lumMod val="85000"/>
                  </a:schemeClr>
                </a:solidFill>
              </a:rPr>
              <a:t/>
            </a:r>
            <a:br>
              <a:rPr lang="en-US" sz="1400" dirty="0">
                <a:solidFill>
                  <a:schemeClr val="tx1">
                    <a:lumMod val="85000"/>
                  </a:schemeClr>
                </a:solidFill>
              </a:rPr>
            </a:br>
            <a:r>
              <a:rPr lang="en-US" sz="1200" dirty="0" smtClean="0">
                <a:solidFill>
                  <a:schemeClr val="tx1">
                    <a:lumMod val="85000"/>
                  </a:schemeClr>
                </a:solidFill>
              </a:rPr>
              <a:t>Max = 30000</a:t>
            </a:r>
            <a:br>
              <a:rPr lang="en-US" sz="1200" dirty="0" smtClean="0">
                <a:solidFill>
                  <a:schemeClr val="tx1">
                    <a:lumMod val="85000"/>
                  </a:schemeClr>
                </a:solidFill>
              </a:rPr>
            </a:br>
            <a:r>
              <a:rPr lang="en-US" sz="1200" dirty="0" smtClean="0">
                <a:solidFill>
                  <a:schemeClr val="tx1">
                    <a:lumMod val="85000"/>
                  </a:schemeClr>
                </a:solidFill>
              </a:rPr>
              <a:t>Min = 10000</a:t>
            </a:r>
            <a:br>
              <a:rPr lang="en-US" sz="1200" dirty="0" smtClean="0">
                <a:solidFill>
                  <a:schemeClr val="tx1">
                    <a:lumMod val="85000"/>
                  </a:schemeClr>
                </a:solidFill>
              </a:rPr>
            </a:br>
            <a:r>
              <a:rPr lang="en-US" sz="1200" dirty="0" smtClean="0">
                <a:solidFill>
                  <a:schemeClr val="tx1">
                    <a:lumMod val="85000"/>
                  </a:schemeClr>
                </a:solidFill>
              </a:rPr>
              <a:t>When less or equal to 0, </a:t>
            </a:r>
            <a:r>
              <a:rPr lang="en-US" sz="1200" dirty="0"/>
              <a:t>this function returns a list of local installed Bluetooth devices.</a:t>
            </a:r>
            <a:endParaRPr lang="en-US" sz="1200" dirty="0">
              <a:solidFill>
                <a:schemeClr val="tx1">
                  <a:lumMod val="85000"/>
                </a:schemeClr>
              </a:solidFill>
            </a:endParaRPr>
          </a:p>
          <a:p>
            <a:endParaRPr lang="en-US" dirty="0"/>
          </a:p>
        </p:txBody>
      </p:sp>
      <p:sp>
        <p:nvSpPr>
          <p:cNvPr id="42" name="TextBox 41"/>
          <p:cNvSpPr txBox="1"/>
          <p:nvPr/>
        </p:nvSpPr>
        <p:spPr>
          <a:xfrm>
            <a:off x="8229599" y="2934400"/>
            <a:ext cx="3382544" cy="2917722"/>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smtClean="0">
                <a:solidFill>
                  <a:schemeClr val="tx1">
                    <a:lumMod val="85000"/>
                  </a:schemeClr>
                </a:solidFill>
              </a:rPr>
              <a:t>Number of Devices (U16)</a:t>
            </a:r>
            <a:br>
              <a:rPr lang="en-US" sz="1400" b="1" dirty="0" smtClean="0">
                <a:solidFill>
                  <a:schemeClr val="tx1">
                    <a:lumMod val="85000"/>
                  </a:schemeClr>
                </a:solidFill>
              </a:rPr>
            </a:br>
            <a:r>
              <a:rPr lang="en-US" sz="1200" dirty="0"/>
              <a:t>how many Bluetooth devices the function detects on the network</a:t>
            </a:r>
            <a:r>
              <a:rPr lang="en-US" sz="1400" dirty="0"/>
              <a:t>.</a:t>
            </a:r>
            <a:endParaRPr lang="en-US" sz="1400" b="1" dirty="0" smtClean="0">
              <a:solidFill>
                <a:schemeClr val="tx1">
                  <a:lumMod val="85000"/>
                </a:schemeClr>
              </a:solidFill>
            </a:endParaRPr>
          </a:p>
          <a:p>
            <a:pPr marL="285750" indent="-285750">
              <a:buFont typeface="Arial" panose="020B0604020202020204" pitchFamily="34" charset="0"/>
              <a:buChar char="•"/>
            </a:pPr>
            <a:endParaRPr lang="en-US" sz="1400" b="1"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Device list (Cluster[String, String])</a:t>
            </a:r>
          </a:p>
          <a:p>
            <a:pPr marL="742950" lvl="1" indent="-285750">
              <a:buFont typeface="Arial" panose="020B0604020202020204" pitchFamily="34" charset="0"/>
              <a:buChar char="•"/>
            </a:pPr>
            <a:r>
              <a:rPr lang="en-US" sz="1400" b="1" dirty="0">
                <a:solidFill>
                  <a:schemeClr val="tx1">
                    <a:lumMod val="85000"/>
                  </a:schemeClr>
                </a:solidFill>
              </a:rPr>
              <a:t>Address</a:t>
            </a:r>
            <a:br>
              <a:rPr lang="en-US" sz="1400" b="1" dirty="0">
                <a:solidFill>
                  <a:schemeClr val="tx1">
                    <a:lumMod val="85000"/>
                  </a:schemeClr>
                </a:solidFill>
              </a:rPr>
            </a:br>
            <a:r>
              <a:rPr lang="en-US" sz="1200" dirty="0" smtClean="0">
                <a:solidFill>
                  <a:schemeClr val="tx1">
                    <a:lumMod val="85000"/>
                  </a:schemeClr>
                </a:solidFill>
              </a:rPr>
              <a:t>identifies </a:t>
            </a:r>
            <a:r>
              <a:rPr lang="en-US" sz="1200" dirty="0">
                <a:solidFill>
                  <a:schemeClr val="tx1">
                    <a:lumMod val="85000"/>
                  </a:schemeClr>
                </a:solidFill>
              </a:rPr>
              <a:t>a device on the Bluetooth network</a:t>
            </a:r>
            <a:endParaRPr lang="en-US" sz="1200" dirty="0" smtClean="0">
              <a:solidFill>
                <a:schemeClr val="tx1">
                  <a:lumMod val="85000"/>
                </a:schemeClr>
              </a:solidFill>
            </a:endParaRPr>
          </a:p>
          <a:p>
            <a:pPr marL="742950" lvl="1" indent="-285750">
              <a:buFont typeface="Arial" panose="020B0604020202020204" pitchFamily="34" charset="0"/>
              <a:buChar char="•"/>
            </a:pPr>
            <a:r>
              <a:rPr lang="en-US" sz="1400" b="1" dirty="0">
                <a:solidFill>
                  <a:schemeClr val="tx1">
                    <a:lumMod val="85000"/>
                  </a:schemeClr>
                </a:solidFill>
              </a:rPr>
              <a:t>Device Name</a:t>
            </a:r>
            <a:br>
              <a:rPr lang="en-US" sz="1400" b="1" dirty="0">
                <a:solidFill>
                  <a:schemeClr val="tx1">
                    <a:lumMod val="85000"/>
                  </a:schemeClr>
                </a:solidFill>
              </a:rPr>
            </a:br>
            <a:r>
              <a:rPr lang="en-US" sz="1200" dirty="0">
                <a:solidFill>
                  <a:schemeClr val="tx1">
                    <a:lumMod val="85000"/>
                  </a:schemeClr>
                </a:solidFill>
              </a:rPr>
              <a:t>indicates the name of the Bluetooth device. </a:t>
            </a:r>
            <a:r>
              <a:rPr lang="en-US" sz="1400" dirty="0">
                <a:solidFill>
                  <a:schemeClr val="tx1">
                    <a:lumMod val="85000"/>
                  </a:schemeClr>
                </a:solidFill>
              </a:rPr>
              <a:t/>
            </a:r>
            <a:br>
              <a:rPr lang="en-US" sz="1400" dirty="0">
                <a:solidFill>
                  <a:schemeClr val="tx1">
                    <a:lumMod val="85000"/>
                  </a:schemeClr>
                </a:solidFill>
              </a:rPr>
            </a:br>
            <a:endParaRPr lang="en-US" dirty="0"/>
          </a:p>
        </p:txBody>
      </p:sp>
      <p:sp>
        <p:nvSpPr>
          <p:cNvPr id="43" name="Content Placeholder 3"/>
          <p:cNvSpPr txBox="1">
            <a:spLocks/>
          </p:cNvSpPr>
          <p:nvPr/>
        </p:nvSpPr>
        <p:spPr>
          <a:xfrm>
            <a:off x="1524000" y="5852122"/>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Discover the remote devices address for 30 sec.</a:t>
            </a:r>
            <a:endParaRPr lang="en-US" dirty="0"/>
          </a:p>
        </p:txBody>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3817" t="47664" r="88481" b="28775"/>
          <a:stretch/>
        </p:blipFill>
        <p:spPr>
          <a:xfrm>
            <a:off x="5105400" y="3124200"/>
            <a:ext cx="1981200" cy="1862327"/>
          </a:xfrm>
          <a:prstGeom prst="rect">
            <a:avLst/>
          </a:prstGeom>
        </p:spPr>
      </p:pic>
    </p:spTree>
    <p:extLst>
      <p:ext uri="{BB962C8B-B14F-4D97-AF65-F5344CB8AC3E}">
        <p14:creationId xmlns:p14="http://schemas.microsoft.com/office/powerpoint/2010/main" val="2369934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Bluetooth Device</a:t>
            </a:r>
            <a:endParaRPr lang="en-US" dirty="0"/>
          </a:p>
        </p:txBody>
      </p:sp>
      <p:sp>
        <p:nvSpPr>
          <p:cNvPr id="4" name="Content Placeholder 3"/>
          <p:cNvSpPr>
            <a:spLocks noGrp="1"/>
          </p:cNvSpPr>
          <p:nvPr>
            <p:ph idx="1"/>
          </p:nvPr>
        </p:nvSpPr>
        <p:spPr>
          <a:xfrm>
            <a:off x="1524000" y="1828800"/>
            <a:ext cx="9144000" cy="914400"/>
          </a:xfrm>
        </p:spPr>
        <p:txBody>
          <a:bodyPr/>
          <a:lstStyle/>
          <a:p>
            <a:r>
              <a:rPr lang="en-US" dirty="0" smtClean="0"/>
              <a:t>This is a custom made VI.</a:t>
            </a:r>
            <a:r>
              <a:rPr lang="en-US" dirty="0"/>
              <a:t/>
            </a:r>
            <a:br>
              <a:rPr lang="en-US" dirty="0"/>
            </a:br>
            <a:r>
              <a:rPr lang="en-US" dirty="0" smtClean="0"/>
              <a:t>It prompts a window for the user to choose which device wants to connect in the Bluetooth range</a:t>
            </a:r>
          </a:p>
        </p:txBody>
      </p:sp>
      <p:sp>
        <p:nvSpPr>
          <p:cNvPr id="5" name="TextBox 4"/>
          <p:cNvSpPr txBox="1"/>
          <p:nvPr/>
        </p:nvSpPr>
        <p:spPr>
          <a:xfrm>
            <a:off x="457200" y="2934400"/>
            <a:ext cx="3505200" cy="1809726"/>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lvl="0" indent="-285750">
              <a:buFont typeface="Arial" panose="020B0604020202020204" pitchFamily="34" charset="0"/>
              <a:buChar char="•"/>
            </a:pPr>
            <a:r>
              <a:rPr lang="en-US" sz="1400" b="1" dirty="0">
                <a:solidFill>
                  <a:prstClr val="white">
                    <a:lumMod val="85000"/>
                  </a:prstClr>
                </a:solidFill>
              </a:rPr>
              <a:t>Device list (Cluster[String, String])</a:t>
            </a:r>
          </a:p>
          <a:p>
            <a:pPr marL="742950" lvl="1" indent="-285750">
              <a:buFont typeface="Arial" panose="020B0604020202020204" pitchFamily="34" charset="0"/>
              <a:buChar char="•"/>
            </a:pPr>
            <a:r>
              <a:rPr lang="en-US" sz="1400" b="1" dirty="0">
                <a:solidFill>
                  <a:prstClr val="white">
                    <a:lumMod val="85000"/>
                  </a:prstClr>
                </a:solidFill>
              </a:rPr>
              <a:t>Address</a:t>
            </a:r>
            <a:br>
              <a:rPr lang="en-US" sz="1400" b="1" dirty="0">
                <a:solidFill>
                  <a:prstClr val="white">
                    <a:lumMod val="85000"/>
                  </a:prstClr>
                </a:solidFill>
              </a:rPr>
            </a:br>
            <a:r>
              <a:rPr lang="en-US" sz="1200" dirty="0">
                <a:solidFill>
                  <a:prstClr val="white">
                    <a:lumMod val="85000"/>
                  </a:prstClr>
                </a:solidFill>
              </a:rPr>
              <a:t>identifies a device on the Bluetooth network</a:t>
            </a:r>
          </a:p>
          <a:p>
            <a:pPr marL="742950" lvl="1" indent="-285750">
              <a:buFont typeface="Arial" panose="020B0604020202020204" pitchFamily="34" charset="0"/>
              <a:buChar char="•"/>
            </a:pPr>
            <a:r>
              <a:rPr lang="en-US" sz="1400" b="1" dirty="0">
                <a:solidFill>
                  <a:prstClr val="white">
                    <a:lumMod val="85000"/>
                  </a:prstClr>
                </a:solidFill>
              </a:rPr>
              <a:t>Device Name</a:t>
            </a:r>
            <a:br>
              <a:rPr lang="en-US" sz="1400" b="1" dirty="0">
                <a:solidFill>
                  <a:prstClr val="white">
                    <a:lumMod val="85000"/>
                  </a:prstClr>
                </a:solidFill>
              </a:rPr>
            </a:br>
            <a:r>
              <a:rPr lang="en-US" sz="1200" dirty="0">
                <a:solidFill>
                  <a:prstClr val="white">
                    <a:lumMod val="85000"/>
                  </a:prstClr>
                </a:solidFill>
              </a:rPr>
              <a:t>indicates the name of the Bluetooth device.</a:t>
            </a:r>
            <a:endParaRPr lang="en-US" dirty="0"/>
          </a:p>
        </p:txBody>
      </p:sp>
      <p:sp>
        <p:nvSpPr>
          <p:cNvPr id="42" name="TextBox 41"/>
          <p:cNvSpPr txBox="1"/>
          <p:nvPr/>
        </p:nvSpPr>
        <p:spPr>
          <a:xfrm>
            <a:off x="8229599" y="2934400"/>
            <a:ext cx="3382544" cy="1317284"/>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lvl="0" indent="-285750">
              <a:buFont typeface="Arial" panose="020B0604020202020204" pitchFamily="34" charset="0"/>
              <a:buChar char="•"/>
            </a:pPr>
            <a:r>
              <a:rPr lang="en-US" sz="1400" b="1" dirty="0">
                <a:solidFill>
                  <a:prstClr val="white">
                    <a:lumMod val="85000"/>
                  </a:prstClr>
                </a:solidFill>
              </a:rPr>
              <a:t>Address </a:t>
            </a:r>
            <a:r>
              <a:rPr lang="en-US" sz="1400" b="1" dirty="0" smtClean="0">
                <a:solidFill>
                  <a:prstClr val="white">
                    <a:lumMod val="85000"/>
                  </a:prstClr>
                </a:solidFill>
              </a:rPr>
              <a:t> </a:t>
            </a:r>
            <a:r>
              <a:rPr lang="en-US" sz="1400" b="1" dirty="0">
                <a:solidFill>
                  <a:prstClr val="white">
                    <a:lumMod val="85000"/>
                  </a:prstClr>
                </a:solidFill>
              </a:rPr>
              <a:t>(String)</a:t>
            </a:r>
            <a:br>
              <a:rPr lang="en-US" sz="1400" b="1" dirty="0">
                <a:solidFill>
                  <a:prstClr val="white">
                    <a:lumMod val="85000"/>
                  </a:prstClr>
                </a:solidFill>
              </a:rPr>
            </a:br>
            <a:r>
              <a:rPr lang="en-US" sz="1200" dirty="0" smtClean="0">
                <a:solidFill>
                  <a:prstClr val="white">
                    <a:lumMod val="85000"/>
                  </a:prstClr>
                </a:solidFill>
              </a:rPr>
              <a:t>The address of device that the user select</a:t>
            </a:r>
            <a:endParaRPr lang="en-US" sz="1200" dirty="0">
              <a:solidFill>
                <a:prstClr val="white">
                  <a:lumMod val="85000"/>
                </a:prstClr>
              </a:solidFill>
            </a:endParaRPr>
          </a:p>
          <a:p>
            <a:r>
              <a:rPr lang="en-US" sz="1400" dirty="0">
                <a:solidFill>
                  <a:schemeClr val="tx1">
                    <a:lumMod val="85000"/>
                  </a:schemeClr>
                </a:solidFill>
              </a:rPr>
              <a:t/>
            </a:r>
            <a:br>
              <a:rPr lang="en-US" sz="1400" dirty="0">
                <a:solidFill>
                  <a:schemeClr val="tx1">
                    <a:lumMod val="85000"/>
                  </a:schemeClr>
                </a:solidFill>
              </a:rPr>
            </a:br>
            <a:endParaRPr lang="en-US" dirty="0"/>
          </a:p>
        </p:txBody>
      </p:sp>
      <p:sp>
        <p:nvSpPr>
          <p:cNvPr id="43" name="Content Placeholder 3"/>
          <p:cNvSpPr txBox="1">
            <a:spLocks/>
          </p:cNvSpPr>
          <p:nvPr/>
        </p:nvSpPr>
        <p:spPr>
          <a:xfrm>
            <a:off x="1524000" y="5852122"/>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Ask the user to choose the device that he wants to connect.</a:t>
            </a:r>
            <a:endParaRPr lang="en-US" dirty="0"/>
          </a:p>
        </p:txBody>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9799" t="37409" r="82855" b="6735"/>
          <a:stretch/>
        </p:blipFill>
        <p:spPr>
          <a:xfrm>
            <a:off x="5518749" y="3276600"/>
            <a:ext cx="1154502" cy="1414733"/>
          </a:xfrm>
          <a:prstGeom prst="rect">
            <a:avLst/>
          </a:prstGeom>
        </p:spPr>
      </p:pic>
    </p:spTree>
    <p:extLst>
      <p:ext uri="{BB962C8B-B14F-4D97-AF65-F5344CB8AC3E}">
        <p14:creationId xmlns:p14="http://schemas.microsoft.com/office/powerpoint/2010/main" val="2083191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Bluetooth Device</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4992" y="1981200"/>
            <a:ext cx="2112610" cy="1817687"/>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137192" y="1981200"/>
            <a:ext cx="8369008" cy="4267200"/>
          </a:xfrm>
        </p:spPr>
      </p:pic>
      <p:sp>
        <p:nvSpPr>
          <p:cNvPr id="8" name="TextBox 7"/>
          <p:cNvSpPr txBox="1"/>
          <p:nvPr/>
        </p:nvSpPr>
        <p:spPr>
          <a:xfrm>
            <a:off x="762000" y="3886200"/>
            <a:ext cx="1303562" cy="369332"/>
          </a:xfrm>
          <a:prstGeom prst="rect">
            <a:avLst/>
          </a:prstGeom>
          <a:noFill/>
        </p:spPr>
        <p:txBody>
          <a:bodyPr wrap="none" rtlCol="0">
            <a:spAutoFit/>
          </a:bodyPr>
          <a:lstStyle/>
          <a:p>
            <a:r>
              <a:rPr lang="en-US" dirty="0" smtClean="0"/>
              <a:t>Front Panel</a:t>
            </a:r>
            <a:endParaRPr lang="en-US" dirty="0"/>
          </a:p>
        </p:txBody>
      </p:sp>
      <p:sp>
        <p:nvSpPr>
          <p:cNvPr id="9" name="TextBox 8"/>
          <p:cNvSpPr txBox="1"/>
          <p:nvPr/>
        </p:nvSpPr>
        <p:spPr>
          <a:xfrm>
            <a:off x="3124200" y="6324600"/>
            <a:ext cx="1588897" cy="369332"/>
          </a:xfrm>
          <a:prstGeom prst="rect">
            <a:avLst/>
          </a:prstGeom>
          <a:noFill/>
        </p:spPr>
        <p:txBody>
          <a:bodyPr wrap="none" rtlCol="0">
            <a:spAutoFit/>
          </a:bodyPr>
          <a:lstStyle/>
          <a:p>
            <a:r>
              <a:rPr lang="en-US" dirty="0" smtClean="0"/>
              <a:t>Block Diagram</a:t>
            </a:r>
            <a:endParaRPr lang="en-US" dirty="0"/>
          </a:p>
        </p:txBody>
      </p:sp>
    </p:spTree>
    <p:extLst>
      <p:ext uri="{BB962C8B-B14F-4D97-AF65-F5344CB8AC3E}">
        <p14:creationId xmlns:p14="http://schemas.microsoft.com/office/powerpoint/2010/main" val="2306719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RFCOMM Service Discovery VI </a:t>
            </a:r>
          </a:p>
        </p:txBody>
      </p:sp>
      <p:sp>
        <p:nvSpPr>
          <p:cNvPr id="4" name="Content Placeholder 3"/>
          <p:cNvSpPr>
            <a:spLocks noGrp="1"/>
          </p:cNvSpPr>
          <p:nvPr>
            <p:ph idx="1"/>
          </p:nvPr>
        </p:nvSpPr>
        <p:spPr>
          <a:xfrm>
            <a:off x="1524000" y="1828800"/>
            <a:ext cx="9144000" cy="914400"/>
          </a:xfrm>
        </p:spPr>
        <p:txBody>
          <a:bodyPr/>
          <a:lstStyle/>
          <a:p>
            <a:r>
              <a:rPr lang="en-US" dirty="0"/>
              <a:t>Returns a list of services available from a Bluetooth address.</a:t>
            </a:r>
          </a:p>
          <a:p>
            <a:endParaRPr lang="en-US" dirty="0"/>
          </a:p>
        </p:txBody>
      </p:sp>
      <p:sp>
        <p:nvSpPr>
          <p:cNvPr id="5" name="TextBox 4"/>
          <p:cNvSpPr txBox="1"/>
          <p:nvPr/>
        </p:nvSpPr>
        <p:spPr>
          <a:xfrm>
            <a:off x="457200" y="2934400"/>
            <a:ext cx="3505200" cy="1009507"/>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lvl="0" indent="-285750">
              <a:buFont typeface="Arial" panose="020B0604020202020204" pitchFamily="34" charset="0"/>
              <a:buChar char="•"/>
            </a:pPr>
            <a:r>
              <a:rPr lang="en-US" sz="1400" b="1" dirty="0">
                <a:solidFill>
                  <a:prstClr val="white">
                    <a:lumMod val="85000"/>
                  </a:prstClr>
                </a:solidFill>
              </a:rPr>
              <a:t>Address in (String)</a:t>
            </a:r>
            <a:br>
              <a:rPr lang="en-US" sz="1400" b="1" dirty="0">
                <a:solidFill>
                  <a:prstClr val="white">
                    <a:lumMod val="85000"/>
                  </a:prstClr>
                </a:solidFill>
              </a:rPr>
            </a:br>
            <a:r>
              <a:rPr lang="en-US" sz="1200" dirty="0">
                <a:solidFill>
                  <a:prstClr val="white">
                    <a:lumMod val="85000"/>
                  </a:prstClr>
                </a:solidFill>
              </a:rPr>
              <a:t>specifies the Bluetooth address of the </a:t>
            </a:r>
            <a:r>
              <a:rPr lang="en-US" sz="1200" dirty="0" smtClean="0">
                <a:solidFill>
                  <a:prstClr val="white">
                    <a:lumMod val="85000"/>
                  </a:prstClr>
                </a:solidFill>
              </a:rPr>
              <a:t>remote </a:t>
            </a:r>
            <a:r>
              <a:rPr lang="en-US" sz="1200" dirty="0">
                <a:solidFill>
                  <a:prstClr val="white">
                    <a:lumMod val="85000"/>
                  </a:prstClr>
                </a:solidFill>
              </a:rPr>
              <a:t>device.</a:t>
            </a:r>
            <a:endParaRPr lang="en-US" dirty="0">
              <a:solidFill>
                <a:prstClr val="white"/>
              </a:solidFill>
            </a:endParaRPr>
          </a:p>
        </p:txBody>
      </p:sp>
      <p:sp>
        <p:nvSpPr>
          <p:cNvPr id="42" name="TextBox 41"/>
          <p:cNvSpPr txBox="1"/>
          <p:nvPr/>
        </p:nvSpPr>
        <p:spPr>
          <a:xfrm>
            <a:off x="8218097" y="2133600"/>
            <a:ext cx="3382544" cy="4056495"/>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lvl="0" indent="-285750">
              <a:buFont typeface="Arial" panose="020B0604020202020204" pitchFamily="34" charset="0"/>
              <a:buChar char="•"/>
            </a:pPr>
            <a:r>
              <a:rPr lang="en-US" sz="1400" b="1" dirty="0">
                <a:solidFill>
                  <a:prstClr val="white">
                    <a:lumMod val="85000"/>
                  </a:prstClr>
                </a:solidFill>
              </a:rPr>
              <a:t>Address out (String)</a:t>
            </a:r>
            <a:br>
              <a:rPr lang="en-US" sz="1400" b="1" dirty="0">
                <a:solidFill>
                  <a:prstClr val="white">
                    <a:lumMod val="85000"/>
                  </a:prstClr>
                </a:solidFill>
              </a:rPr>
            </a:br>
            <a:r>
              <a:rPr lang="en-US" sz="1200" dirty="0">
                <a:solidFill>
                  <a:prstClr val="white"/>
                </a:solidFill>
              </a:rPr>
              <a:t>returns the same address as “Address in</a:t>
            </a:r>
            <a:r>
              <a:rPr lang="en-US" sz="1200" dirty="0" smtClean="0">
                <a:solidFill>
                  <a:prstClr val="white"/>
                </a:solidFill>
              </a:rPr>
              <a:t>”</a:t>
            </a:r>
          </a:p>
          <a:p>
            <a:pPr marL="285750" lvl="0" indent="-285750">
              <a:buFont typeface="Arial" panose="020B0604020202020204" pitchFamily="34" charset="0"/>
              <a:buChar char="•"/>
            </a:pPr>
            <a:endParaRPr lang="en-US" sz="1200" dirty="0">
              <a:solidFill>
                <a:prstClr val="white"/>
              </a:solidFill>
            </a:endParaRPr>
          </a:p>
          <a:p>
            <a:pPr marL="285750" indent="-285750">
              <a:buFont typeface="Arial" panose="020B0604020202020204" pitchFamily="34" charset="0"/>
              <a:buChar char="•"/>
            </a:pPr>
            <a:r>
              <a:rPr lang="en-US" sz="1400" b="1" dirty="0">
                <a:solidFill>
                  <a:prstClr val="white">
                    <a:lumMod val="85000"/>
                  </a:prstClr>
                </a:solidFill>
              </a:rPr>
              <a:t>Number of Services (I32)</a:t>
            </a:r>
            <a:r>
              <a:rPr lang="en-US" sz="1200" dirty="0" smtClean="0">
                <a:solidFill>
                  <a:prstClr val="white"/>
                </a:solidFill>
              </a:rPr>
              <a:t/>
            </a:r>
            <a:br>
              <a:rPr lang="en-US" sz="1200" dirty="0" smtClean="0">
                <a:solidFill>
                  <a:prstClr val="white"/>
                </a:solidFill>
              </a:rPr>
            </a:br>
            <a:r>
              <a:rPr lang="en-US" sz="1200" dirty="0">
                <a:solidFill>
                  <a:prstClr val="white"/>
                </a:solidFill>
              </a:rPr>
              <a:t>how many Bluetooth devices the function detects on the network.</a:t>
            </a:r>
          </a:p>
          <a:p>
            <a:pPr marL="285750" lvl="0" indent="-285750">
              <a:buFont typeface="Arial" panose="020B0604020202020204" pitchFamily="34" charset="0"/>
              <a:buChar char="•"/>
            </a:pPr>
            <a:endParaRPr lang="en-US" sz="1200" dirty="0" smtClean="0">
              <a:solidFill>
                <a:prstClr val="white"/>
              </a:solidFill>
            </a:endParaRPr>
          </a:p>
          <a:p>
            <a:pPr marL="285750" lvl="0" indent="-285750">
              <a:buFont typeface="Arial" panose="020B0604020202020204" pitchFamily="34" charset="0"/>
              <a:buChar char="•"/>
            </a:pPr>
            <a:endParaRPr lang="en-US" sz="1200" dirty="0">
              <a:solidFill>
                <a:prstClr val="white"/>
              </a:solidFill>
            </a:endParaRPr>
          </a:p>
          <a:p>
            <a:pPr marL="285750" lvl="0" indent="-285750">
              <a:buFont typeface="Arial" panose="020B0604020202020204" pitchFamily="34" charset="0"/>
              <a:buChar char="•"/>
            </a:pPr>
            <a:r>
              <a:rPr lang="en-US" sz="1400" b="1" dirty="0">
                <a:solidFill>
                  <a:prstClr val="white">
                    <a:lumMod val="85000"/>
                  </a:prstClr>
                </a:solidFill>
              </a:rPr>
              <a:t>Service list (Array of Cluster)</a:t>
            </a:r>
          </a:p>
          <a:p>
            <a:pPr marL="742950" lvl="1" indent="-285750">
              <a:buFont typeface="Arial" panose="020B0604020202020204" pitchFamily="34" charset="0"/>
              <a:buChar char="•"/>
            </a:pPr>
            <a:r>
              <a:rPr lang="en-US" sz="1400" b="1" dirty="0" smtClean="0">
                <a:solidFill>
                  <a:prstClr val="white">
                    <a:lumMod val="85000"/>
                  </a:prstClr>
                </a:solidFill>
              </a:rPr>
              <a:t>Channel (U32)</a:t>
            </a:r>
            <a:r>
              <a:rPr lang="en-US" sz="1400" b="1" dirty="0">
                <a:solidFill>
                  <a:prstClr val="white">
                    <a:lumMod val="85000"/>
                  </a:prstClr>
                </a:solidFill>
              </a:rPr>
              <a:t/>
            </a:r>
            <a:br>
              <a:rPr lang="en-US" sz="1400" b="1" dirty="0">
                <a:solidFill>
                  <a:prstClr val="white">
                    <a:lumMod val="85000"/>
                  </a:prstClr>
                </a:solidFill>
              </a:rPr>
            </a:br>
            <a:r>
              <a:rPr lang="en-US" sz="1200" dirty="0" smtClean="0">
                <a:solidFill>
                  <a:prstClr val="white">
                    <a:lumMod val="85000"/>
                  </a:prstClr>
                </a:solidFill>
              </a:rPr>
              <a:t>The channel of service</a:t>
            </a:r>
            <a:endParaRPr lang="en-US" sz="1200" dirty="0">
              <a:solidFill>
                <a:prstClr val="white">
                  <a:lumMod val="85000"/>
                </a:prstClr>
              </a:solidFill>
            </a:endParaRPr>
          </a:p>
          <a:p>
            <a:pPr marL="742950" lvl="1" indent="-285750">
              <a:buFont typeface="Arial" panose="020B0604020202020204" pitchFamily="34" charset="0"/>
              <a:buChar char="•"/>
            </a:pPr>
            <a:r>
              <a:rPr lang="en-US" sz="1400" b="1" dirty="0" smtClean="0">
                <a:solidFill>
                  <a:prstClr val="white">
                    <a:lumMod val="85000"/>
                  </a:prstClr>
                </a:solidFill>
              </a:rPr>
              <a:t>UUID (string)</a:t>
            </a:r>
            <a:r>
              <a:rPr lang="en-US" sz="1400" b="1" dirty="0">
                <a:solidFill>
                  <a:prstClr val="white">
                    <a:lumMod val="85000"/>
                  </a:prstClr>
                </a:solidFill>
              </a:rPr>
              <a:t/>
            </a:r>
            <a:br>
              <a:rPr lang="en-US" sz="1400" b="1" dirty="0">
                <a:solidFill>
                  <a:prstClr val="white">
                    <a:lumMod val="85000"/>
                  </a:prstClr>
                </a:solidFill>
              </a:rPr>
            </a:br>
            <a:r>
              <a:rPr lang="en-US" sz="1200" dirty="0" smtClean="0">
                <a:solidFill>
                  <a:prstClr val="white">
                    <a:lumMod val="85000"/>
                  </a:prstClr>
                </a:solidFill>
              </a:rPr>
              <a:t>Identifier of the service</a:t>
            </a:r>
          </a:p>
          <a:p>
            <a:pPr marL="742950" lvl="1" indent="-285750">
              <a:buFont typeface="Arial" panose="020B0604020202020204" pitchFamily="34" charset="0"/>
              <a:buChar char="•"/>
            </a:pPr>
            <a:r>
              <a:rPr lang="en-US" sz="1400" b="1" dirty="0" smtClean="0">
                <a:solidFill>
                  <a:prstClr val="white">
                    <a:lumMod val="85000"/>
                  </a:prstClr>
                </a:solidFill>
              </a:rPr>
              <a:t>Service Name</a:t>
            </a:r>
            <a:r>
              <a:rPr lang="en-US" sz="1400" b="1" dirty="0">
                <a:solidFill>
                  <a:prstClr val="white">
                    <a:lumMod val="85000"/>
                  </a:prstClr>
                </a:solidFill>
              </a:rPr>
              <a:t/>
            </a:r>
            <a:br>
              <a:rPr lang="en-US" sz="1400" b="1" dirty="0">
                <a:solidFill>
                  <a:prstClr val="white">
                    <a:lumMod val="85000"/>
                  </a:prstClr>
                </a:solidFill>
              </a:rPr>
            </a:br>
            <a:r>
              <a:rPr lang="en-US" sz="1200" dirty="0" err="1" smtClean="0">
                <a:solidFill>
                  <a:prstClr val="white">
                    <a:lumMod val="85000"/>
                  </a:prstClr>
                </a:solidFill>
              </a:rPr>
              <a:t>Name</a:t>
            </a:r>
            <a:r>
              <a:rPr lang="en-US" sz="1200" dirty="0" smtClean="0">
                <a:solidFill>
                  <a:prstClr val="white">
                    <a:lumMod val="85000"/>
                  </a:prstClr>
                </a:solidFill>
              </a:rPr>
              <a:t> of Service</a:t>
            </a:r>
            <a:endParaRPr lang="en-US" dirty="0">
              <a:solidFill>
                <a:prstClr val="white"/>
              </a:solidFill>
            </a:endParaRPr>
          </a:p>
          <a:p>
            <a:pPr marL="742950" lvl="1" indent="-285750">
              <a:buFont typeface="Arial" panose="020B0604020202020204" pitchFamily="34" charset="0"/>
              <a:buChar char="•"/>
            </a:pPr>
            <a:r>
              <a:rPr lang="en-US" sz="1400" b="1" dirty="0" smtClean="0">
                <a:solidFill>
                  <a:prstClr val="white">
                    <a:lumMod val="85000"/>
                  </a:prstClr>
                </a:solidFill>
              </a:rPr>
              <a:t>Service Description</a:t>
            </a:r>
            <a:r>
              <a:rPr lang="en-US" sz="1400" b="1" dirty="0">
                <a:solidFill>
                  <a:prstClr val="white">
                    <a:lumMod val="85000"/>
                  </a:prstClr>
                </a:solidFill>
              </a:rPr>
              <a:t/>
            </a:r>
            <a:br>
              <a:rPr lang="en-US" sz="1400" b="1" dirty="0">
                <a:solidFill>
                  <a:prstClr val="white">
                    <a:lumMod val="85000"/>
                  </a:prstClr>
                </a:solidFill>
              </a:rPr>
            </a:br>
            <a:r>
              <a:rPr lang="en-US" sz="1200" dirty="0" smtClean="0">
                <a:solidFill>
                  <a:prstClr val="white">
                    <a:lumMod val="85000"/>
                  </a:prstClr>
                </a:solidFill>
              </a:rPr>
              <a:t>The description of service</a:t>
            </a:r>
            <a:endParaRPr lang="en-US" dirty="0">
              <a:solidFill>
                <a:prstClr val="white"/>
              </a:solidFill>
            </a:endParaRPr>
          </a:p>
          <a:p>
            <a:pPr marL="742950" lvl="1" indent="-285750">
              <a:buFont typeface="Arial" panose="020B0604020202020204" pitchFamily="34" charset="0"/>
              <a:buChar char="•"/>
            </a:pPr>
            <a:endParaRPr lang="en-US" dirty="0"/>
          </a:p>
        </p:txBody>
      </p:sp>
      <p:sp>
        <p:nvSpPr>
          <p:cNvPr id="43" name="Content Placeholder 3"/>
          <p:cNvSpPr txBox="1">
            <a:spLocks/>
          </p:cNvSpPr>
          <p:nvPr/>
        </p:nvSpPr>
        <p:spPr>
          <a:xfrm>
            <a:off x="1524000" y="5394922"/>
            <a:ext cx="60198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Discover the list of service that the device which the user’s selection has.</a:t>
            </a:r>
            <a:endParaRPr lang="en-US" dirty="0"/>
          </a:p>
        </p:txBody>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5178" t="35025" r="77476" b="9119"/>
          <a:stretch/>
        </p:blipFill>
        <p:spPr>
          <a:xfrm>
            <a:off x="5518749" y="3276600"/>
            <a:ext cx="1154502" cy="1414733"/>
          </a:xfrm>
          <a:prstGeom prst="rect">
            <a:avLst/>
          </a:prstGeom>
        </p:spPr>
      </p:pic>
    </p:spTree>
    <p:extLst>
      <p:ext uri="{BB962C8B-B14F-4D97-AF65-F5344CB8AC3E}">
        <p14:creationId xmlns:p14="http://schemas.microsoft.com/office/powerpoint/2010/main" val="1495247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Bluetooth </a:t>
            </a:r>
            <a:endParaRPr dirty="0"/>
          </a:p>
        </p:txBody>
      </p:sp>
      <p:sp>
        <p:nvSpPr>
          <p:cNvPr id="14" name="Content Placeholder 13"/>
          <p:cNvSpPr>
            <a:spLocks noGrp="1"/>
          </p:cNvSpPr>
          <p:nvPr>
            <p:ph idx="1"/>
          </p:nvPr>
        </p:nvSpPr>
        <p:spPr/>
        <p:txBody>
          <a:bodyPr/>
          <a:lstStyle/>
          <a:p>
            <a:r>
              <a:rPr lang="en-US" dirty="0" smtClean="0"/>
              <a:t>Server</a:t>
            </a:r>
          </a:p>
          <a:p>
            <a:pPr lvl="1"/>
            <a:r>
              <a:rPr lang="en-US" dirty="0" smtClean="0"/>
              <a:t>Create a service</a:t>
            </a:r>
          </a:p>
          <a:p>
            <a:pPr lvl="1"/>
            <a:r>
              <a:rPr lang="en-US" dirty="0" smtClean="0"/>
              <a:t>Waiting for a client to connect</a:t>
            </a:r>
          </a:p>
          <a:p>
            <a:pPr lvl="1"/>
            <a:r>
              <a:rPr lang="en-US" dirty="0" smtClean="0"/>
              <a:t>Receiving and sending data</a:t>
            </a:r>
          </a:p>
          <a:p>
            <a:r>
              <a:rPr lang="en-US" dirty="0" smtClean="0"/>
              <a:t>Client</a:t>
            </a:r>
          </a:p>
          <a:p>
            <a:pPr lvl="1"/>
            <a:r>
              <a:rPr lang="en-US" dirty="0" smtClean="0"/>
              <a:t>Connect to server</a:t>
            </a:r>
          </a:p>
          <a:p>
            <a:pPr lvl="1"/>
            <a:r>
              <a:rPr lang="en-US" dirty="0"/>
              <a:t>Receiving and sending </a:t>
            </a:r>
            <a:r>
              <a:rPr lang="en-US" dirty="0" smtClean="0"/>
              <a:t>data</a:t>
            </a:r>
          </a:p>
          <a:p>
            <a:pPr lvl="1"/>
            <a:endParaRPr dirty="0"/>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 Service Info</a:t>
            </a:r>
            <a:endParaRPr lang="en-US" dirty="0"/>
          </a:p>
        </p:txBody>
      </p:sp>
      <p:sp>
        <p:nvSpPr>
          <p:cNvPr id="4" name="Content Placeholder 3"/>
          <p:cNvSpPr>
            <a:spLocks noGrp="1"/>
          </p:cNvSpPr>
          <p:nvPr>
            <p:ph idx="1"/>
          </p:nvPr>
        </p:nvSpPr>
        <p:spPr>
          <a:xfrm>
            <a:off x="1524000" y="1828800"/>
            <a:ext cx="9144000" cy="914400"/>
          </a:xfrm>
        </p:spPr>
        <p:txBody>
          <a:bodyPr/>
          <a:lstStyle/>
          <a:p>
            <a:r>
              <a:rPr lang="en-US" dirty="0" smtClean="0"/>
              <a:t>This is a custom made VI.</a:t>
            </a:r>
            <a:r>
              <a:rPr lang="en-US" dirty="0"/>
              <a:t/>
            </a:r>
            <a:br>
              <a:rPr lang="en-US" dirty="0"/>
            </a:br>
            <a:r>
              <a:rPr lang="en-US" dirty="0"/>
              <a:t>Find the communication parameters for certain service name</a:t>
            </a:r>
            <a:endParaRPr lang="en-US" dirty="0" smtClean="0"/>
          </a:p>
        </p:txBody>
      </p:sp>
      <p:sp>
        <p:nvSpPr>
          <p:cNvPr id="5" name="TextBox 4"/>
          <p:cNvSpPr txBox="1"/>
          <p:nvPr/>
        </p:nvSpPr>
        <p:spPr>
          <a:xfrm>
            <a:off x="457200" y="2934400"/>
            <a:ext cx="3505200" cy="3317831"/>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lvl="0" indent="-285750">
              <a:buFont typeface="Arial" panose="020B0604020202020204" pitchFamily="34" charset="0"/>
              <a:buChar char="•"/>
            </a:pPr>
            <a:r>
              <a:rPr lang="en-US" sz="1400" b="1" dirty="0">
                <a:solidFill>
                  <a:prstClr val="white">
                    <a:lumMod val="85000"/>
                  </a:prstClr>
                </a:solidFill>
              </a:rPr>
              <a:t>Service list (Array of Cluster)</a:t>
            </a:r>
          </a:p>
          <a:p>
            <a:pPr marL="742950" lvl="1" indent="-285750">
              <a:buFont typeface="Arial" panose="020B0604020202020204" pitchFamily="34" charset="0"/>
              <a:buChar char="•"/>
            </a:pPr>
            <a:r>
              <a:rPr lang="en-US" sz="1400" b="1" dirty="0">
                <a:solidFill>
                  <a:prstClr val="white">
                    <a:lumMod val="85000"/>
                  </a:prstClr>
                </a:solidFill>
              </a:rPr>
              <a:t>Channel (U32)</a:t>
            </a:r>
            <a:br>
              <a:rPr lang="en-US" sz="1400" b="1" dirty="0">
                <a:solidFill>
                  <a:prstClr val="white">
                    <a:lumMod val="85000"/>
                  </a:prstClr>
                </a:solidFill>
              </a:rPr>
            </a:br>
            <a:r>
              <a:rPr lang="en-US" sz="1200" dirty="0">
                <a:solidFill>
                  <a:prstClr val="white">
                    <a:lumMod val="85000"/>
                  </a:prstClr>
                </a:solidFill>
              </a:rPr>
              <a:t>The channel of service</a:t>
            </a:r>
          </a:p>
          <a:p>
            <a:pPr marL="742950" lvl="1" indent="-285750">
              <a:buFont typeface="Arial" panose="020B0604020202020204" pitchFamily="34" charset="0"/>
              <a:buChar char="•"/>
            </a:pPr>
            <a:r>
              <a:rPr lang="en-US" sz="1400" b="1" dirty="0">
                <a:solidFill>
                  <a:prstClr val="white">
                    <a:lumMod val="85000"/>
                  </a:prstClr>
                </a:solidFill>
              </a:rPr>
              <a:t>UUID (string)</a:t>
            </a:r>
            <a:br>
              <a:rPr lang="en-US" sz="1400" b="1" dirty="0">
                <a:solidFill>
                  <a:prstClr val="white">
                    <a:lumMod val="85000"/>
                  </a:prstClr>
                </a:solidFill>
              </a:rPr>
            </a:br>
            <a:r>
              <a:rPr lang="en-US" sz="1200" dirty="0">
                <a:solidFill>
                  <a:prstClr val="white">
                    <a:lumMod val="85000"/>
                  </a:prstClr>
                </a:solidFill>
              </a:rPr>
              <a:t>Identifier of the service</a:t>
            </a:r>
          </a:p>
          <a:p>
            <a:pPr marL="742950" lvl="1" indent="-285750">
              <a:buFont typeface="Arial" panose="020B0604020202020204" pitchFamily="34" charset="0"/>
              <a:buChar char="•"/>
            </a:pPr>
            <a:r>
              <a:rPr lang="en-US" sz="1400" b="1" dirty="0">
                <a:solidFill>
                  <a:prstClr val="white">
                    <a:lumMod val="85000"/>
                  </a:prstClr>
                </a:solidFill>
              </a:rPr>
              <a:t>Service Name</a:t>
            </a:r>
            <a:br>
              <a:rPr lang="en-US" sz="1400" b="1" dirty="0">
                <a:solidFill>
                  <a:prstClr val="white">
                    <a:lumMod val="85000"/>
                  </a:prstClr>
                </a:solidFill>
              </a:rPr>
            </a:br>
            <a:r>
              <a:rPr lang="en-US" sz="1200" dirty="0" err="1">
                <a:solidFill>
                  <a:prstClr val="white">
                    <a:lumMod val="85000"/>
                  </a:prstClr>
                </a:solidFill>
              </a:rPr>
              <a:t>Name</a:t>
            </a:r>
            <a:r>
              <a:rPr lang="en-US" sz="1200" dirty="0">
                <a:solidFill>
                  <a:prstClr val="white">
                    <a:lumMod val="85000"/>
                  </a:prstClr>
                </a:solidFill>
              </a:rPr>
              <a:t> of Service</a:t>
            </a:r>
            <a:endParaRPr lang="en-US" dirty="0">
              <a:solidFill>
                <a:prstClr val="white"/>
              </a:solidFill>
            </a:endParaRPr>
          </a:p>
          <a:p>
            <a:pPr marL="742950" lvl="1" indent="-285750">
              <a:buFont typeface="Arial" panose="020B0604020202020204" pitchFamily="34" charset="0"/>
              <a:buChar char="•"/>
            </a:pPr>
            <a:r>
              <a:rPr lang="en-US" sz="1400" b="1" dirty="0">
                <a:solidFill>
                  <a:prstClr val="white">
                    <a:lumMod val="85000"/>
                  </a:prstClr>
                </a:solidFill>
              </a:rPr>
              <a:t>Service Description</a:t>
            </a:r>
            <a:br>
              <a:rPr lang="en-US" sz="1400" b="1" dirty="0">
                <a:solidFill>
                  <a:prstClr val="white">
                    <a:lumMod val="85000"/>
                  </a:prstClr>
                </a:solidFill>
              </a:rPr>
            </a:br>
            <a:r>
              <a:rPr lang="en-US" sz="1200" dirty="0">
                <a:solidFill>
                  <a:prstClr val="white">
                    <a:lumMod val="85000"/>
                  </a:prstClr>
                </a:solidFill>
              </a:rPr>
              <a:t>The description of </a:t>
            </a:r>
            <a:r>
              <a:rPr lang="en-US" sz="1200" dirty="0" smtClean="0">
                <a:solidFill>
                  <a:prstClr val="white">
                    <a:lumMod val="85000"/>
                  </a:prstClr>
                </a:solidFill>
              </a:rPr>
              <a:t>service</a:t>
            </a:r>
          </a:p>
          <a:p>
            <a:pPr lvl="0"/>
            <a:endParaRPr lang="en-US" sz="1400" b="1" dirty="0" smtClean="0">
              <a:solidFill>
                <a:prstClr val="white">
                  <a:lumMod val="85000"/>
                </a:prstClr>
              </a:solidFill>
            </a:endParaRPr>
          </a:p>
          <a:p>
            <a:pPr marL="285750" lvl="0" indent="-285750">
              <a:buFont typeface="Arial" panose="020B0604020202020204" pitchFamily="34" charset="0"/>
              <a:buChar char="•"/>
            </a:pPr>
            <a:r>
              <a:rPr lang="en-US" sz="1400" b="1" dirty="0" smtClean="0">
                <a:solidFill>
                  <a:prstClr val="white">
                    <a:lumMod val="85000"/>
                  </a:prstClr>
                </a:solidFill>
              </a:rPr>
              <a:t>Service Name  </a:t>
            </a:r>
            <a:r>
              <a:rPr lang="en-US" sz="1400" b="1" dirty="0">
                <a:solidFill>
                  <a:prstClr val="white">
                    <a:lumMod val="85000"/>
                  </a:prstClr>
                </a:solidFill>
              </a:rPr>
              <a:t>(String)</a:t>
            </a:r>
            <a:br>
              <a:rPr lang="en-US" sz="1400" b="1" dirty="0">
                <a:solidFill>
                  <a:prstClr val="white">
                    <a:lumMod val="85000"/>
                  </a:prstClr>
                </a:solidFill>
              </a:rPr>
            </a:br>
            <a:r>
              <a:rPr lang="en-US" sz="1200" dirty="0" smtClean="0">
                <a:solidFill>
                  <a:prstClr val="white">
                    <a:lumMod val="85000"/>
                  </a:prstClr>
                </a:solidFill>
              </a:rPr>
              <a:t>The service wanted to connect</a:t>
            </a:r>
            <a:endParaRPr lang="en-US" sz="1200" dirty="0">
              <a:solidFill>
                <a:prstClr val="white">
                  <a:lumMod val="85000"/>
                </a:prstClr>
              </a:solidFill>
            </a:endParaRPr>
          </a:p>
          <a:p>
            <a:pPr marL="742950" lvl="1" indent="-285750">
              <a:buFont typeface="Arial" panose="020B0604020202020204" pitchFamily="34" charset="0"/>
              <a:buChar char="•"/>
            </a:pPr>
            <a:endParaRPr lang="en-US" sz="1200" dirty="0" smtClean="0">
              <a:solidFill>
                <a:prstClr val="white">
                  <a:lumMod val="85000"/>
                </a:prstClr>
              </a:solidFill>
            </a:endParaRPr>
          </a:p>
          <a:p>
            <a:pPr marL="742950" lvl="1" indent="-285750">
              <a:buFont typeface="Arial" panose="020B0604020202020204" pitchFamily="34" charset="0"/>
              <a:buChar char="•"/>
            </a:pPr>
            <a:endParaRPr lang="en-US" dirty="0">
              <a:solidFill>
                <a:prstClr val="white"/>
              </a:solidFill>
            </a:endParaRPr>
          </a:p>
        </p:txBody>
      </p:sp>
      <p:sp>
        <p:nvSpPr>
          <p:cNvPr id="42" name="TextBox 41"/>
          <p:cNvSpPr txBox="1"/>
          <p:nvPr/>
        </p:nvSpPr>
        <p:spPr>
          <a:xfrm>
            <a:off x="8229599" y="2934400"/>
            <a:ext cx="3382544" cy="1501950"/>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lvl="0" indent="-285750">
              <a:buFont typeface="Arial" panose="020B0604020202020204" pitchFamily="34" charset="0"/>
              <a:buChar char="•"/>
            </a:pPr>
            <a:r>
              <a:rPr lang="en-US" sz="1400" b="1" dirty="0" smtClean="0">
                <a:solidFill>
                  <a:prstClr val="white">
                    <a:lumMod val="85000"/>
                  </a:prstClr>
                </a:solidFill>
              </a:rPr>
              <a:t>Service Info  (Cluster)</a:t>
            </a:r>
            <a:r>
              <a:rPr lang="en-US" sz="1400" b="1" dirty="0">
                <a:solidFill>
                  <a:prstClr val="white">
                    <a:lumMod val="85000"/>
                  </a:prstClr>
                </a:solidFill>
              </a:rPr>
              <a:t/>
            </a:r>
            <a:br>
              <a:rPr lang="en-US" sz="1400" b="1" dirty="0">
                <a:solidFill>
                  <a:prstClr val="white">
                    <a:lumMod val="85000"/>
                  </a:prstClr>
                </a:solidFill>
              </a:rPr>
            </a:br>
            <a:r>
              <a:rPr lang="en-US" sz="1200" dirty="0" smtClean="0">
                <a:solidFill>
                  <a:prstClr val="white">
                    <a:lumMod val="85000"/>
                  </a:prstClr>
                </a:solidFill>
              </a:rPr>
              <a:t>Service information corresponded to designated service</a:t>
            </a:r>
            <a:endParaRPr lang="en-US" sz="1200" dirty="0">
              <a:solidFill>
                <a:prstClr val="white">
                  <a:lumMod val="85000"/>
                </a:prstClr>
              </a:solidFill>
            </a:endParaRPr>
          </a:p>
          <a:p>
            <a:r>
              <a:rPr lang="en-US" sz="1400" dirty="0">
                <a:solidFill>
                  <a:schemeClr val="tx1">
                    <a:lumMod val="85000"/>
                  </a:schemeClr>
                </a:solidFill>
              </a:rPr>
              <a:t/>
            </a:r>
            <a:br>
              <a:rPr lang="en-US" sz="1400" dirty="0">
                <a:solidFill>
                  <a:schemeClr val="tx1">
                    <a:lumMod val="85000"/>
                  </a:schemeClr>
                </a:solidFill>
              </a:rPr>
            </a:br>
            <a:endParaRPr lang="en-US" dirty="0"/>
          </a:p>
        </p:txBody>
      </p:sp>
      <p:sp>
        <p:nvSpPr>
          <p:cNvPr id="43" name="Content Placeholder 3"/>
          <p:cNvSpPr txBox="1">
            <a:spLocks/>
          </p:cNvSpPr>
          <p:nvPr/>
        </p:nvSpPr>
        <p:spPr>
          <a:xfrm>
            <a:off x="3962400" y="5181600"/>
            <a:ext cx="70104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Finding the remote “waveform” service information for further connection.</a:t>
            </a:r>
            <a:endParaRPr lang="en-US" dirty="0"/>
          </a:p>
        </p:txBody>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21989" t="45056" r="61475" b="23996"/>
          <a:stretch/>
        </p:blipFill>
        <p:spPr>
          <a:xfrm>
            <a:off x="4796646" y="3467819"/>
            <a:ext cx="2598708" cy="783865"/>
          </a:xfrm>
          <a:prstGeom prst="rect">
            <a:avLst/>
          </a:prstGeom>
        </p:spPr>
      </p:pic>
    </p:spTree>
    <p:extLst>
      <p:ext uri="{BB962C8B-B14F-4D97-AF65-F5344CB8AC3E}">
        <p14:creationId xmlns:p14="http://schemas.microsoft.com/office/powerpoint/2010/main" val="183317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 Service Info</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057400"/>
            <a:ext cx="9372600" cy="3896139"/>
          </a:xfrm>
        </p:spPr>
      </p:pic>
      <p:sp>
        <p:nvSpPr>
          <p:cNvPr id="9" name="TextBox 8"/>
          <p:cNvSpPr txBox="1"/>
          <p:nvPr/>
        </p:nvSpPr>
        <p:spPr>
          <a:xfrm>
            <a:off x="1219200" y="6019800"/>
            <a:ext cx="1588897" cy="369332"/>
          </a:xfrm>
          <a:prstGeom prst="rect">
            <a:avLst/>
          </a:prstGeom>
          <a:noFill/>
        </p:spPr>
        <p:txBody>
          <a:bodyPr wrap="none" rtlCol="0">
            <a:spAutoFit/>
          </a:bodyPr>
          <a:lstStyle/>
          <a:p>
            <a:r>
              <a:rPr lang="en-US" dirty="0" smtClean="0"/>
              <a:t>Block Diagram</a:t>
            </a:r>
            <a:endParaRPr lang="en-US" dirty="0"/>
          </a:p>
        </p:txBody>
      </p:sp>
    </p:spTree>
    <p:extLst>
      <p:ext uri="{BB962C8B-B14F-4D97-AF65-F5344CB8AC3E}">
        <p14:creationId xmlns:p14="http://schemas.microsoft.com/office/powerpoint/2010/main" val="4010023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Open Connection</a:t>
            </a:r>
            <a:endParaRPr lang="en-US" dirty="0"/>
          </a:p>
        </p:txBody>
      </p:sp>
      <p:sp>
        <p:nvSpPr>
          <p:cNvPr id="4" name="Content Placeholder 3"/>
          <p:cNvSpPr>
            <a:spLocks noGrp="1"/>
          </p:cNvSpPr>
          <p:nvPr>
            <p:ph idx="1"/>
          </p:nvPr>
        </p:nvSpPr>
        <p:spPr>
          <a:xfrm>
            <a:off x="1524000" y="1828800"/>
            <a:ext cx="9144000" cy="914400"/>
          </a:xfrm>
        </p:spPr>
        <p:txBody>
          <a:bodyPr/>
          <a:lstStyle/>
          <a:p>
            <a:r>
              <a:rPr lang="en-US" dirty="0"/>
              <a:t>Requests a connection to a Bluetooth server.</a:t>
            </a:r>
          </a:p>
        </p:txBody>
      </p:sp>
      <p:sp>
        <p:nvSpPr>
          <p:cNvPr id="5" name="TextBox 4"/>
          <p:cNvSpPr txBox="1"/>
          <p:nvPr/>
        </p:nvSpPr>
        <p:spPr>
          <a:xfrm>
            <a:off x="455762" y="2438400"/>
            <a:ext cx="3505200" cy="4610493"/>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lvl="0" indent="-285750">
              <a:buFont typeface="Arial" panose="020B0604020202020204" pitchFamily="34" charset="0"/>
              <a:buChar char="•"/>
            </a:pPr>
            <a:r>
              <a:rPr lang="en-US" sz="1400" b="1" dirty="0">
                <a:solidFill>
                  <a:prstClr val="white">
                    <a:lumMod val="85000"/>
                  </a:prstClr>
                </a:solidFill>
              </a:rPr>
              <a:t>Address in (String)</a:t>
            </a:r>
            <a:br>
              <a:rPr lang="en-US" sz="1400" b="1" dirty="0">
                <a:solidFill>
                  <a:prstClr val="white">
                    <a:lumMod val="85000"/>
                  </a:prstClr>
                </a:solidFill>
              </a:rPr>
            </a:br>
            <a:r>
              <a:rPr lang="en-US" sz="1200" dirty="0" smtClean="0">
                <a:solidFill>
                  <a:prstClr val="white">
                    <a:lumMod val="85000"/>
                  </a:prstClr>
                </a:solidFill>
              </a:rPr>
              <a:t>Specifies </a:t>
            </a:r>
            <a:r>
              <a:rPr lang="en-US" sz="1200" dirty="0">
                <a:solidFill>
                  <a:prstClr val="white">
                    <a:lumMod val="85000"/>
                  </a:prstClr>
                </a:solidFill>
              </a:rPr>
              <a:t>the Bluetooth address of the remote device</a:t>
            </a:r>
            <a:r>
              <a:rPr lang="en-US" sz="1200" dirty="0" smtClean="0">
                <a:solidFill>
                  <a:prstClr val="white">
                    <a:lumMod val="85000"/>
                  </a:prstClr>
                </a:solidFill>
              </a:rPr>
              <a:t>.</a:t>
            </a:r>
          </a:p>
          <a:p>
            <a:pPr marL="285750" lvl="0" indent="-285750">
              <a:buFont typeface="Arial" panose="020B0604020202020204" pitchFamily="34" charset="0"/>
              <a:buChar char="•"/>
            </a:pPr>
            <a:endParaRPr lang="en-US" sz="1200" dirty="0">
              <a:solidFill>
                <a:prstClr val="white">
                  <a:lumMod val="85000"/>
                </a:prstClr>
              </a:solidFill>
            </a:endParaRPr>
          </a:p>
          <a:p>
            <a:pPr marL="285750" lvl="0" indent="-285750">
              <a:buFont typeface="Arial" panose="020B0604020202020204" pitchFamily="34" charset="0"/>
              <a:buChar char="•"/>
            </a:pPr>
            <a:r>
              <a:rPr lang="en-US" sz="1400" b="1" dirty="0" smtClean="0">
                <a:solidFill>
                  <a:prstClr val="white">
                    <a:lumMod val="85000"/>
                  </a:prstClr>
                </a:solidFill>
              </a:rPr>
              <a:t>Channel </a:t>
            </a:r>
            <a:r>
              <a:rPr lang="en-US" sz="1400" b="1" dirty="0">
                <a:solidFill>
                  <a:prstClr val="white">
                    <a:lumMod val="85000"/>
                  </a:prstClr>
                </a:solidFill>
              </a:rPr>
              <a:t>(U16)</a:t>
            </a:r>
            <a:r>
              <a:rPr lang="en-US" sz="1200" b="1" dirty="0">
                <a:solidFill>
                  <a:prstClr val="white">
                    <a:lumMod val="85000"/>
                  </a:prstClr>
                </a:solidFill>
              </a:rPr>
              <a:t/>
            </a:r>
            <a:br>
              <a:rPr lang="en-US" sz="1200" b="1" dirty="0">
                <a:solidFill>
                  <a:prstClr val="white">
                    <a:lumMod val="85000"/>
                  </a:prstClr>
                </a:solidFill>
              </a:rPr>
            </a:br>
            <a:r>
              <a:rPr lang="en-US" sz="1200" dirty="0" smtClean="0">
                <a:solidFill>
                  <a:prstClr val="white">
                    <a:lumMod val="85000"/>
                  </a:prstClr>
                </a:solidFill>
              </a:rPr>
              <a:t>The </a:t>
            </a:r>
            <a:r>
              <a:rPr lang="en-US" sz="1200" dirty="0">
                <a:solidFill>
                  <a:prstClr val="white">
                    <a:lumMod val="85000"/>
                  </a:prstClr>
                </a:solidFill>
              </a:rPr>
              <a:t>channel number on the Bluetooth server. If channel is zero, this function uses the UUID to specify the service to connect to. </a:t>
            </a:r>
            <a:endParaRPr lang="en-US" sz="1200" dirty="0" smtClean="0">
              <a:solidFill>
                <a:prstClr val="white">
                  <a:lumMod val="85000"/>
                </a:prstClr>
              </a:solidFill>
            </a:endParaRPr>
          </a:p>
          <a:p>
            <a:pPr marL="285750" lvl="0" indent="-285750">
              <a:buFont typeface="Arial" panose="020B0604020202020204" pitchFamily="34" charset="0"/>
              <a:buChar char="•"/>
            </a:pPr>
            <a:endParaRPr lang="en-US" sz="1200" dirty="0">
              <a:solidFill>
                <a:prstClr val="white">
                  <a:lumMod val="85000"/>
                </a:prstClr>
              </a:solidFill>
            </a:endParaRPr>
          </a:p>
          <a:p>
            <a:pPr marL="285750" lvl="0" indent="-285750">
              <a:buFont typeface="Arial" panose="020B0604020202020204" pitchFamily="34" charset="0"/>
              <a:buChar char="•"/>
            </a:pPr>
            <a:r>
              <a:rPr lang="en-US" sz="1400" b="1" dirty="0">
                <a:solidFill>
                  <a:prstClr val="white">
                    <a:lumMod val="85000"/>
                  </a:prstClr>
                </a:solidFill>
              </a:rPr>
              <a:t>Timeout </a:t>
            </a:r>
            <a:r>
              <a:rPr lang="en-US" sz="1400" b="1" dirty="0" err="1">
                <a:solidFill>
                  <a:prstClr val="white">
                    <a:lumMod val="85000"/>
                  </a:prstClr>
                </a:solidFill>
              </a:rPr>
              <a:t>ms</a:t>
            </a:r>
            <a:r>
              <a:rPr lang="en-US" sz="1400" b="1" dirty="0">
                <a:solidFill>
                  <a:prstClr val="white">
                    <a:lumMod val="85000"/>
                  </a:prstClr>
                </a:solidFill>
              </a:rPr>
              <a:t> </a:t>
            </a:r>
            <a:r>
              <a:rPr lang="en-US" sz="1400" b="1" dirty="0" smtClean="0">
                <a:solidFill>
                  <a:prstClr val="white">
                    <a:lumMod val="85000"/>
                  </a:prstClr>
                </a:solidFill>
              </a:rPr>
              <a:t>(I32</a:t>
            </a:r>
            <a:r>
              <a:rPr lang="en-US" sz="1400" b="1" dirty="0">
                <a:solidFill>
                  <a:prstClr val="white">
                    <a:lumMod val="85000"/>
                  </a:prstClr>
                </a:solidFill>
              </a:rPr>
              <a:t>) </a:t>
            </a:r>
            <a:br>
              <a:rPr lang="en-US" sz="1400" b="1" dirty="0">
                <a:solidFill>
                  <a:prstClr val="white">
                    <a:lumMod val="85000"/>
                  </a:prstClr>
                </a:solidFill>
              </a:rPr>
            </a:br>
            <a:r>
              <a:rPr lang="en-US" sz="1200" dirty="0" smtClean="0">
                <a:solidFill>
                  <a:prstClr val="white">
                    <a:lumMod val="85000"/>
                  </a:prstClr>
                </a:solidFill>
              </a:rPr>
              <a:t>Specifies </a:t>
            </a:r>
            <a:r>
              <a:rPr lang="en-US" sz="1200" dirty="0">
                <a:solidFill>
                  <a:prstClr val="white">
                    <a:lumMod val="85000"/>
                  </a:prstClr>
                </a:solidFill>
              </a:rPr>
              <a:t>the time, in milliseconds, that the function waits for the connection. The default is </a:t>
            </a:r>
            <a:r>
              <a:rPr lang="en-US" sz="1200" dirty="0" smtClean="0">
                <a:solidFill>
                  <a:prstClr val="white">
                    <a:lumMod val="85000"/>
                  </a:prstClr>
                </a:solidFill>
              </a:rPr>
              <a:t>60000 </a:t>
            </a:r>
            <a:r>
              <a:rPr lang="en-US" sz="1200" dirty="0" err="1" smtClean="0">
                <a:solidFill>
                  <a:prstClr val="white">
                    <a:lumMod val="85000"/>
                  </a:prstClr>
                </a:solidFill>
              </a:rPr>
              <a:t>ms</a:t>
            </a:r>
            <a:r>
              <a:rPr lang="en-US" sz="1200" dirty="0" err="1">
                <a:solidFill>
                  <a:prstClr val="white">
                    <a:lumMod val="85000"/>
                  </a:prstClr>
                </a:solidFill>
              </a:rPr>
              <a:t>.</a:t>
            </a:r>
            <a:r>
              <a:rPr lang="en-US" sz="1200" dirty="0">
                <a:solidFill>
                  <a:prstClr val="white">
                    <a:lumMod val="85000"/>
                  </a:prstClr>
                </a:solidFill>
              </a:rPr>
              <a:t> A value of –1 indicates to wait indefinitely. </a:t>
            </a:r>
            <a:endParaRPr lang="en-US" sz="1200" dirty="0" smtClean="0">
              <a:solidFill>
                <a:prstClr val="white">
                  <a:lumMod val="85000"/>
                </a:prstClr>
              </a:solidFill>
            </a:endParaRPr>
          </a:p>
          <a:p>
            <a:pPr marL="285750" lvl="0" indent="-285750">
              <a:buFont typeface="Arial" panose="020B0604020202020204" pitchFamily="34" charset="0"/>
              <a:buChar char="•"/>
            </a:pPr>
            <a:endParaRPr lang="en-US" sz="1200" dirty="0">
              <a:solidFill>
                <a:prstClr val="white">
                  <a:lumMod val="85000"/>
                </a:prstClr>
              </a:solidFill>
            </a:endParaRPr>
          </a:p>
          <a:p>
            <a:pPr marL="285750" indent="-285750">
              <a:buFont typeface="Arial" panose="020B0604020202020204" pitchFamily="34" charset="0"/>
              <a:buChar char="•"/>
            </a:pPr>
            <a:r>
              <a:rPr lang="en-US" sz="1400" b="1" dirty="0" smtClean="0">
                <a:solidFill>
                  <a:prstClr val="white">
                    <a:lumMod val="85000"/>
                  </a:prstClr>
                </a:solidFill>
              </a:rPr>
              <a:t>UUID (String)</a:t>
            </a:r>
            <a:r>
              <a:rPr lang="en-US" sz="1200" dirty="0">
                <a:solidFill>
                  <a:prstClr val="white"/>
                </a:solidFill>
              </a:rPr>
              <a:t/>
            </a:r>
            <a:br>
              <a:rPr lang="en-US" sz="1200" dirty="0">
                <a:solidFill>
                  <a:prstClr val="white"/>
                </a:solidFill>
              </a:rPr>
            </a:br>
            <a:r>
              <a:rPr lang="en-US" sz="1200" dirty="0" smtClean="0">
                <a:solidFill>
                  <a:prstClr val="white"/>
                </a:solidFill>
              </a:rPr>
              <a:t>The </a:t>
            </a:r>
            <a:r>
              <a:rPr lang="en-US" sz="1200" dirty="0">
                <a:solidFill>
                  <a:prstClr val="white"/>
                </a:solidFill>
              </a:rPr>
              <a:t>unique identifier for the service. If channel is zero, this function uses the UUID to specify the service.</a:t>
            </a:r>
            <a:endParaRPr lang="en-US" sz="1200" dirty="0" smtClean="0">
              <a:solidFill>
                <a:prstClr val="white">
                  <a:lumMod val="85000"/>
                </a:prstClr>
              </a:solidFill>
            </a:endParaRPr>
          </a:p>
          <a:p>
            <a:pPr marL="285750" lvl="0" indent="-285750">
              <a:buFont typeface="Arial" panose="020B0604020202020204" pitchFamily="34" charset="0"/>
              <a:buChar char="•"/>
            </a:pPr>
            <a:endParaRPr lang="en-US" dirty="0" smtClean="0">
              <a:solidFill>
                <a:prstClr val="white"/>
              </a:solidFill>
            </a:endParaRPr>
          </a:p>
          <a:p>
            <a:endParaRPr lang="en-US" dirty="0"/>
          </a:p>
        </p:txBody>
      </p:sp>
      <p:sp>
        <p:nvSpPr>
          <p:cNvPr id="42" name="TextBox 41"/>
          <p:cNvSpPr txBox="1"/>
          <p:nvPr/>
        </p:nvSpPr>
        <p:spPr>
          <a:xfrm>
            <a:off x="8215222" y="2438400"/>
            <a:ext cx="3382544" cy="1009507"/>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lvl="0" indent="-285750">
              <a:buFont typeface="Arial" panose="020B0604020202020204" pitchFamily="34" charset="0"/>
              <a:buChar char="•"/>
            </a:pPr>
            <a:r>
              <a:rPr lang="en-US" sz="1400" b="1" dirty="0">
                <a:solidFill>
                  <a:prstClr val="white">
                    <a:lumMod val="85000"/>
                  </a:prstClr>
                </a:solidFill>
              </a:rPr>
              <a:t>Connection ID (Network </a:t>
            </a:r>
            <a:r>
              <a:rPr lang="en-US" sz="1400" b="1" dirty="0" err="1">
                <a:solidFill>
                  <a:prstClr val="white">
                    <a:lumMod val="85000"/>
                  </a:prstClr>
                </a:solidFill>
              </a:rPr>
              <a:t>Refnum</a:t>
            </a:r>
            <a:r>
              <a:rPr lang="en-US" sz="1400" b="1" dirty="0">
                <a:solidFill>
                  <a:prstClr val="white">
                    <a:lumMod val="85000"/>
                  </a:prstClr>
                </a:solidFill>
              </a:rPr>
              <a:t>)</a:t>
            </a:r>
            <a:r>
              <a:rPr lang="en-US" sz="1200" b="1" dirty="0">
                <a:solidFill>
                  <a:prstClr val="white">
                    <a:lumMod val="85000"/>
                  </a:prstClr>
                </a:solidFill>
              </a:rPr>
              <a:t/>
            </a:r>
            <a:br>
              <a:rPr lang="en-US" sz="1200" b="1" dirty="0">
                <a:solidFill>
                  <a:prstClr val="white">
                    <a:lumMod val="85000"/>
                  </a:prstClr>
                </a:solidFill>
              </a:rPr>
            </a:br>
            <a:r>
              <a:rPr lang="en-US" sz="1200" dirty="0">
                <a:solidFill>
                  <a:prstClr val="white">
                    <a:lumMod val="85000"/>
                  </a:prstClr>
                </a:solidFill>
              </a:rPr>
              <a:t>a network connection </a:t>
            </a:r>
            <a:r>
              <a:rPr lang="en-US" sz="1200" dirty="0" err="1">
                <a:solidFill>
                  <a:prstClr val="white">
                    <a:lumMod val="85000"/>
                  </a:prstClr>
                </a:solidFill>
              </a:rPr>
              <a:t>refnum</a:t>
            </a:r>
            <a:r>
              <a:rPr lang="en-US" sz="1200" dirty="0">
                <a:solidFill>
                  <a:prstClr val="white">
                    <a:lumMod val="85000"/>
                  </a:prstClr>
                </a:solidFill>
              </a:rPr>
              <a:t> that uniquely identifies the Bluetooth connection</a:t>
            </a:r>
            <a:r>
              <a:rPr lang="en-US" sz="1200" dirty="0" smtClean="0">
                <a:solidFill>
                  <a:prstClr val="white">
                    <a:lumMod val="85000"/>
                  </a:prstClr>
                </a:solidFill>
              </a:rPr>
              <a:t>.</a:t>
            </a:r>
            <a:endParaRPr lang="en-US" dirty="0"/>
          </a:p>
        </p:txBody>
      </p:sp>
      <p:sp>
        <p:nvSpPr>
          <p:cNvPr id="43" name="Content Placeholder 3"/>
          <p:cNvSpPr txBox="1">
            <a:spLocks/>
          </p:cNvSpPr>
          <p:nvPr/>
        </p:nvSpPr>
        <p:spPr>
          <a:xfrm>
            <a:off x="4497956" y="5638800"/>
            <a:ext cx="6170044"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Connecting to the server base on remote computer address and channel that previously obtained.</a:t>
            </a:r>
            <a:endParaRPr lang="en-US" dirty="0"/>
          </a:p>
        </p:txBody>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31356" t="40442" r="56219" b="30958"/>
          <a:stretch/>
        </p:blipFill>
        <p:spPr>
          <a:xfrm>
            <a:off x="4497956" y="2934400"/>
            <a:ext cx="3196087" cy="2260580"/>
          </a:xfrm>
          <a:prstGeom prst="rect">
            <a:avLst/>
          </a:prstGeom>
        </p:spPr>
      </p:pic>
    </p:spTree>
    <p:extLst>
      <p:ext uri="{BB962C8B-B14F-4D97-AF65-F5344CB8AC3E}">
        <p14:creationId xmlns:p14="http://schemas.microsoft.com/office/powerpoint/2010/main" val="2798763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a:t>
            </a:r>
            <a:r>
              <a:rPr lang="en-US" dirty="0" smtClean="0"/>
              <a:t>Read Function</a:t>
            </a:r>
            <a:endParaRPr lang="en-US" dirty="0"/>
          </a:p>
        </p:txBody>
      </p:sp>
      <p:sp>
        <p:nvSpPr>
          <p:cNvPr id="4" name="Content Placeholder 3"/>
          <p:cNvSpPr>
            <a:spLocks noGrp="1"/>
          </p:cNvSpPr>
          <p:nvPr>
            <p:ph idx="1"/>
          </p:nvPr>
        </p:nvSpPr>
        <p:spPr/>
        <p:txBody>
          <a:bodyPr/>
          <a:lstStyle/>
          <a:p>
            <a:r>
              <a:rPr lang="en-US" dirty="0" smtClean="0"/>
              <a:t>Waits for the listener to accept a connection request.</a:t>
            </a:r>
            <a:endParaRPr lang="en-US" dirty="0"/>
          </a:p>
        </p:txBody>
      </p:sp>
      <p:sp>
        <p:nvSpPr>
          <p:cNvPr id="5" name="TextBox 4"/>
          <p:cNvSpPr txBox="1"/>
          <p:nvPr/>
        </p:nvSpPr>
        <p:spPr>
          <a:xfrm>
            <a:off x="457200" y="2514600"/>
            <a:ext cx="3657600" cy="4333494"/>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smtClean="0">
                <a:solidFill>
                  <a:schemeClr val="tx1">
                    <a:lumMod val="85000"/>
                  </a:schemeClr>
                </a:solidFill>
              </a:rPr>
              <a:t>Mode (</a:t>
            </a:r>
            <a:r>
              <a:rPr lang="en-US" sz="1400" b="1" dirty="0" err="1" smtClean="0">
                <a:solidFill>
                  <a:schemeClr val="tx1">
                    <a:lumMod val="85000"/>
                  </a:schemeClr>
                </a:solidFill>
              </a:rPr>
              <a:t>Enum</a:t>
            </a:r>
            <a:r>
              <a:rPr lang="en-US" sz="1400" b="1" dirty="0" smtClean="0">
                <a:solidFill>
                  <a:schemeClr val="tx1">
                    <a:lumMod val="85000"/>
                  </a:schemeClr>
                </a:solidFill>
              </a:rPr>
              <a:t>) </a:t>
            </a:r>
            <a:br>
              <a:rPr lang="en-US" sz="1400" b="1" dirty="0" smtClean="0">
                <a:solidFill>
                  <a:schemeClr val="tx1">
                    <a:lumMod val="85000"/>
                  </a:schemeClr>
                </a:solidFill>
              </a:rPr>
            </a:br>
            <a:r>
              <a:rPr lang="en-US" sz="1200" dirty="0" smtClean="0">
                <a:solidFill>
                  <a:schemeClr val="tx1">
                    <a:lumMod val="85000"/>
                  </a:schemeClr>
                </a:solidFill>
              </a:rPr>
              <a:t>Indicates the behavior of the read operation</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Connection ID (Network </a:t>
            </a:r>
            <a:r>
              <a:rPr lang="en-US" sz="1400" b="1" dirty="0" err="1" smtClean="0">
                <a:solidFill>
                  <a:schemeClr val="tx1">
                    <a:lumMod val="85000"/>
                  </a:schemeClr>
                </a:solidFill>
              </a:rPr>
              <a:t>Refnum</a:t>
            </a:r>
            <a:r>
              <a:rPr lang="en-US" sz="1400" b="1" dirty="0" smtClean="0">
                <a:solidFill>
                  <a:schemeClr val="tx1">
                    <a:lumMod val="85000"/>
                  </a:schemeClr>
                </a:solidFill>
              </a:rPr>
              <a:t>)</a:t>
            </a:r>
            <a:br>
              <a:rPr lang="en-US" sz="1400" b="1" dirty="0" smtClean="0">
                <a:solidFill>
                  <a:schemeClr val="tx1">
                    <a:lumMod val="85000"/>
                  </a:schemeClr>
                </a:solidFill>
              </a:rPr>
            </a:br>
            <a:r>
              <a:rPr lang="en-US" sz="1200" dirty="0">
                <a:solidFill>
                  <a:schemeClr val="tx1">
                    <a:lumMod val="85000"/>
                  </a:schemeClr>
                </a:solidFill>
              </a:rPr>
              <a:t>a network connection </a:t>
            </a:r>
            <a:r>
              <a:rPr lang="en-US" sz="1200" dirty="0" err="1">
                <a:solidFill>
                  <a:schemeClr val="tx1">
                    <a:lumMod val="85000"/>
                  </a:schemeClr>
                </a:solidFill>
              </a:rPr>
              <a:t>refnum</a:t>
            </a:r>
            <a:r>
              <a:rPr lang="en-US" sz="1200" dirty="0">
                <a:solidFill>
                  <a:schemeClr val="tx1">
                    <a:lumMod val="85000"/>
                  </a:schemeClr>
                </a:solidFill>
              </a:rPr>
              <a:t> that uniquely identifies the Bluetooth connection</a:t>
            </a:r>
            <a:r>
              <a:rPr lang="en-US" sz="1200" dirty="0" smtClean="0">
                <a:solidFill>
                  <a:schemeClr val="tx1">
                    <a:lumMod val="85000"/>
                  </a:schemeClr>
                </a:solidFill>
              </a:rPr>
              <a:t>.</a:t>
            </a:r>
          </a:p>
          <a:p>
            <a:pPr marL="285750" indent="-285750">
              <a:buFont typeface="Arial" panose="020B0604020202020204" pitchFamily="34" charset="0"/>
              <a:buChar char="•"/>
            </a:pPr>
            <a:endParaRPr lang="en-US" sz="1200" b="1" dirty="0">
              <a:solidFill>
                <a:schemeClr val="tx1">
                  <a:lumMod val="85000"/>
                </a:schemeClr>
              </a:solidFill>
            </a:endParaRPr>
          </a:p>
          <a:p>
            <a:pPr marL="285750" indent="-285750">
              <a:buFont typeface="Arial" panose="020B0604020202020204" pitchFamily="34" charset="0"/>
              <a:buChar char="•"/>
            </a:pPr>
            <a:r>
              <a:rPr lang="en-US" sz="1600" b="1" dirty="0" smtClean="0"/>
              <a:t>Bytes to read</a:t>
            </a:r>
            <a:r>
              <a:rPr lang="en-US" sz="1600" dirty="0" smtClean="0"/>
              <a:t> </a:t>
            </a:r>
            <a:r>
              <a:rPr lang="en-US" sz="1600" b="1" dirty="0" smtClean="0">
                <a:solidFill>
                  <a:schemeClr val="tx1">
                    <a:lumMod val="85000"/>
                  </a:schemeClr>
                </a:solidFill>
              </a:rPr>
              <a:t>(I32)</a:t>
            </a:r>
            <a:br>
              <a:rPr lang="en-US" sz="1600" b="1" dirty="0" smtClean="0">
                <a:solidFill>
                  <a:schemeClr val="tx1">
                    <a:lumMod val="85000"/>
                  </a:schemeClr>
                </a:solidFill>
              </a:rPr>
            </a:br>
            <a:r>
              <a:rPr lang="en-US" sz="1200" dirty="0" smtClean="0">
                <a:solidFill>
                  <a:schemeClr val="tx1">
                    <a:lumMod val="85000"/>
                  </a:schemeClr>
                </a:solidFill>
              </a:rPr>
              <a:t>The number of bytes to read.</a:t>
            </a:r>
            <a:br>
              <a:rPr lang="en-US" sz="1200" dirty="0" smtClean="0">
                <a:solidFill>
                  <a:schemeClr val="tx1">
                    <a:lumMod val="85000"/>
                  </a:schemeClr>
                </a:solidFill>
              </a:rPr>
            </a:br>
            <a:r>
              <a:rPr lang="en-US" sz="1200" dirty="0" smtClean="0">
                <a:solidFill>
                  <a:schemeClr val="tx1">
                    <a:lumMod val="85000"/>
                  </a:schemeClr>
                </a:solidFill>
              </a:rPr>
              <a:t>*Please refer to LabVIEW help to find the techniques to handle messages that might vary in size.</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Timeout </a:t>
            </a:r>
            <a:r>
              <a:rPr lang="en-US" sz="1400" b="1" dirty="0" err="1" smtClean="0">
                <a:solidFill>
                  <a:schemeClr val="tx1">
                    <a:lumMod val="85000"/>
                  </a:schemeClr>
                </a:solidFill>
              </a:rPr>
              <a:t>ms</a:t>
            </a:r>
            <a:r>
              <a:rPr lang="en-US" sz="1400" b="1" dirty="0" smtClean="0">
                <a:solidFill>
                  <a:schemeClr val="tx1">
                    <a:lumMod val="85000"/>
                  </a:schemeClr>
                </a:solidFill>
              </a:rPr>
              <a:t> (U32) </a:t>
            </a:r>
            <a:br>
              <a:rPr lang="en-US" sz="1400" b="1" dirty="0" smtClean="0">
                <a:solidFill>
                  <a:schemeClr val="tx1">
                    <a:lumMod val="85000"/>
                  </a:schemeClr>
                </a:solidFill>
              </a:rPr>
            </a:br>
            <a:r>
              <a:rPr lang="en-US" sz="1200" dirty="0" smtClean="0">
                <a:solidFill>
                  <a:schemeClr val="tx1">
                    <a:lumMod val="85000"/>
                  </a:schemeClr>
                </a:solidFill>
              </a:rPr>
              <a:t>specifies the time, in milliseconds, that the function waits for the connection. The default is 25,000 </a:t>
            </a:r>
            <a:r>
              <a:rPr lang="en-US" sz="1200" dirty="0" err="1" smtClean="0">
                <a:solidFill>
                  <a:schemeClr val="tx1">
                    <a:lumMod val="85000"/>
                  </a:schemeClr>
                </a:solidFill>
              </a:rPr>
              <a:t>ms.</a:t>
            </a:r>
            <a:r>
              <a:rPr lang="en-US" sz="1200" dirty="0" smtClean="0">
                <a:solidFill>
                  <a:schemeClr val="tx1">
                    <a:lumMod val="85000"/>
                  </a:schemeClr>
                </a:solidFill>
              </a:rPr>
              <a:t> A value of –1 indicates to wait indefinitely. </a:t>
            </a:r>
          </a:p>
          <a:p>
            <a:pPr marL="285750" indent="-285750">
              <a:buFont typeface="Arial" panose="020B0604020202020204" pitchFamily="34" charset="0"/>
              <a:buChar char="•"/>
            </a:pPr>
            <a:endParaRPr lang="en-US" sz="1400" dirty="0" smtClean="0">
              <a:solidFill>
                <a:schemeClr val="tx1">
                  <a:lumMod val="85000"/>
                </a:schemeClr>
              </a:solidFill>
            </a:endParaRPr>
          </a:p>
          <a:p>
            <a:pPr marL="285750" indent="-285750">
              <a:buFont typeface="Arial" panose="020B0604020202020204" pitchFamily="34" charset="0"/>
              <a:buChar char="•"/>
            </a:pPr>
            <a:endParaRPr lang="en-US" sz="1400" b="1" dirty="0" smtClean="0">
              <a:solidFill>
                <a:schemeClr val="tx1">
                  <a:lumMod val="85000"/>
                </a:schemeClr>
              </a:solidFill>
            </a:endParaRPr>
          </a:p>
        </p:txBody>
      </p:sp>
      <p:sp>
        <p:nvSpPr>
          <p:cNvPr id="42" name="TextBox 41"/>
          <p:cNvSpPr txBox="1"/>
          <p:nvPr/>
        </p:nvSpPr>
        <p:spPr>
          <a:xfrm>
            <a:off x="8229599" y="2514600"/>
            <a:ext cx="3382544" cy="1778949"/>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lvl="0" indent="-285750">
              <a:buFont typeface="Arial" panose="020B0604020202020204" pitchFamily="34" charset="0"/>
              <a:buChar char="•"/>
            </a:pPr>
            <a:r>
              <a:rPr lang="en-US" sz="1400" b="1" dirty="0">
                <a:solidFill>
                  <a:prstClr val="white">
                    <a:lumMod val="85000"/>
                  </a:prstClr>
                </a:solidFill>
              </a:rPr>
              <a:t>Connection ID (Network </a:t>
            </a:r>
            <a:r>
              <a:rPr lang="en-US" sz="1400" b="1" dirty="0" err="1">
                <a:solidFill>
                  <a:prstClr val="white">
                    <a:lumMod val="85000"/>
                  </a:prstClr>
                </a:solidFill>
              </a:rPr>
              <a:t>Refnum</a:t>
            </a:r>
            <a:r>
              <a:rPr lang="en-US" sz="1400" b="1" dirty="0">
                <a:solidFill>
                  <a:prstClr val="white">
                    <a:lumMod val="85000"/>
                  </a:prstClr>
                </a:solidFill>
              </a:rPr>
              <a:t>)</a:t>
            </a:r>
            <a:br>
              <a:rPr lang="en-US" sz="1400" b="1" dirty="0">
                <a:solidFill>
                  <a:prstClr val="white">
                    <a:lumMod val="85000"/>
                  </a:prstClr>
                </a:solidFill>
              </a:rPr>
            </a:br>
            <a:r>
              <a:rPr lang="en-US" sz="1200" dirty="0">
                <a:solidFill>
                  <a:prstClr val="white">
                    <a:lumMod val="85000"/>
                  </a:prstClr>
                </a:solidFill>
              </a:rPr>
              <a:t>a network connection </a:t>
            </a:r>
            <a:r>
              <a:rPr lang="en-US" sz="1200" dirty="0" err="1">
                <a:solidFill>
                  <a:prstClr val="white">
                    <a:lumMod val="85000"/>
                  </a:prstClr>
                </a:solidFill>
              </a:rPr>
              <a:t>refnum</a:t>
            </a:r>
            <a:r>
              <a:rPr lang="en-US" sz="1200" dirty="0">
                <a:solidFill>
                  <a:prstClr val="white">
                    <a:lumMod val="85000"/>
                  </a:prstClr>
                </a:solidFill>
              </a:rPr>
              <a:t> that uniquely identifies the Bluetooth connection.</a:t>
            </a:r>
          </a:p>
          <a:p>
            <a:pPr marL="285750" indent="-285750">
              <a:buFont typeface="Arial" panose="020B0604020202020204" pitchFamily="34" charset="0"/>
              <a:buChar char="•"/>
            </a:pPr>
            <a:endParaRPr lang="en-US" sz="1200" dirty="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Data out (String)</a:t>
            </a:r>
            <a:r>
              <a:rPr lang="en-US" sz="1400" b="1" dirty="0">
                <a:solidFill>
                  <a:schemeClr val="tx1">
                    <a:lumMod val="85000"/>
                  </a:schemeClr>
                </a:solidFill>
              </a:rPr>
              <a:t/>
            </a:r>
            <a:br>
              <a:rPr lang="en-US" sz="1400" b="1" dirty="0">
                <a:solidFill>
                  <a:schemeClr val="tx1">
                    <a:lumMod val="85000"/>
                  </a:schemeClr>
                </a:solidFill>
              </a:rPr>
            </a:br>
            <a:r>
              <a:rPr lang="en-US" sz="1200" dirty="0" smtClean="0">
                <a:solidFill>
                  <a:schemeClr val="tx1">
                    <a:lumMod val="85000"/>
                  </a:schemeClr>
                </a:solidFill>
              </a:rPr>
              <a:t>Data </a:t>
            </a:r>
            <a:r>
              <a:rPr lang="en-US" sz="1200" dirty="0">
                <a:solidFill>
                  <a:schemeClr val="tx1">
                    <a:lumMod val="85000"/>
                  </a:schemeClr>
                </a:solidFill>
              </a:rPr>
              <a:t>out contains the data the function read from the Bluetooth connection.</a:t>
            </a:r>
          </a:p>
        </p:txBody>
      </p:sp>
      <p:sp>
        <p:nvSpPr>
          <p:cNvPr id="7" name="Content Placeholder 3"/>
          <p:cNvSpPr txBox="1">
            <a:spLocks/>
          </p:cNvSpPr>
          <p:nvPr/>
        </p:nvSpPr>
        <p:spPr>
          <a:xfrm>
            <a:off x="4495800" y="5344537"/>
            <a:ext cx="6400800" cy="9144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Read data from the server. First, read 4 bytes to determine how many bytes are in data. Second, based on how many data, read certain amount of data bytes.</a:t>
            </a:r>
            <a:endParaRPr lang="en-US" dirty="0"/>
          </a:p>
        </p:txBody>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45039" t="37125" r="42536" b="37136"/>
          <a:stretch/>
        </p:blipFill>
        <p:spPr>
          <a:xfrm>
            <a:off x="4497956" y="2934400"/>
            <a:ext cx="3196087" cy="2034415"/>
          </a:xfrm>
          <a:prstGeom prst="rect">
            <a:avLst/>
          </a:prstGeom>
        </p:spPr>
      </p:pic>
    </p:spTree>
    <p:extLst>
      <p:ext uri="{BB962C8B-B14F-4D97-AF65-F5344CB8AC3E}">
        <p14:creationId xmlns:p14="http://schemas.microsoft.com/office/powerpoint/2010/main" val="1055149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a:t>
            </a:r>
            <a:r>
              <a:rPr lang="en-US" dirty="0" smtClean="0"/>
              <a:t>Write Function</a:t>
            </a:r>
            <a:endParaRPr lang="en-US" dirty="0"/>
          </a:p>
        </p:txBody>
      </p:sp>
      <p:sp>
        <p:nvSpPr>
          <p:cNvPr id="4" name="Content Placeholder 3"/>
          <p:cNvSpPr>
            <a:spLocks noGrp="1"/>
          </p:cNvSpPr>
          <p:nvPr>
            <p:ph idx="1"/>
          </p:nvPr>
        </p:nvSpPr>
        <p:spPr/>
        <p:txBody>
          <a:bodyPr/>
          <a:lstStyle/>
          <a:p>
            <a:r>
              <a:rPr lang="en-US" dirty="0"/>
              <a:t>Writes data to a Bluetooth network connection.</a:t>
            </a:r>
          </a:p>
        </p:txBody>
      </p:sp>
      <p:sp>
        <p:nvSpPr>
          <p:cNvPr id="5" name="TextBox 4"/>
          <p:cNvSpPr txBox="1"/>
          <p:nvPr/>
        </p:nvSpPr>
        <p:spPr>
          <a:xfrm>
            <a:off x="457200" y="2514600"/>
            <a:ext cx="3657600" cy="3287054"/>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smtClean="0">
                <a:solidFill>
                  <a:schemeClr val="tx1">
                    <a:lumMod val="85000"/>
                  </a:schemeClr>
                </a:solidFill>
              </a:rPr>
              <a:t>Connection ID </a:t>
            </a:r>
            <a:r>
              <a:rPr lang="en-US" sz="1400" b="1" dirty="0">
                <a:solidFill>
                  <a:schemeClr val="tx1">
                    <a:lumMod val="85000"/>
                  </a:schemeClr>
                </a:solidFill>
              </a:rPr>
              <a:t>(Network </a:t>
            </a:r>
            <a:r>
              <a:rPr lang="en-US" sz="1400" b="1" dirty="0" err="1">
                <a:solidFill>
                  <a:schemeClr val="tx1">
                    <a:lumMod val="85000"/>
                  </a:schemeClr>
                </a:solidFill>
              </a:rPr>
              <a:t>Refnum</a:t>
            </a:r>
            <a:r>
              <a:rPr lang="en-US" sz="1400" b="1" dirty="0" smtClean="0">
                <a:solidFill>
                  <a:schemeClr val="tx1">
                    <a:lumMod val="85000"/>
                  </a:schemeClr>
                </a:solidFill>
              </a:rPr>
              <a:t>) </a:t>
            </a:r>
            <a:r>
              <a:rPr lang="en-US" sz="1600" b="1" dirty="0">
                <a:solidFill>
                  <a:schemeClr val="tx1">
                    <a:lumMod val="85000"/>
                  </a:schemeClr>
                </a:solidFill>
              </a:rPr>
              <a:t/>
            </a:r>
            <a:br>
              <a:rPr lang="en-US" sz="1600" b="1" dirty="0">
                <a:solidFill>
                  <a:schemeClr val="tx1">
                    <a:lumMod val="85000"/>
                  </a:schemeClr>
                </a:solidFill>
              </a:rPr>
            </a:br>
            <a:r>
              <a:rPr lang="en-US" sz="1200" dirty="0">
                <a:solidFill>
                  <a:schemeClr val="tx1">
                    <a:lumMod val="85000"/>
                  </a:schemeClr>
                </a:solidFill>
              </a:rPr>
              <a:t>A</a:t>
            </a:r>
            <a:r>
              <a:rPr lang="en-US" sz="1200" dirty="0" smtClean="0">
                <a:solidFill>
                  <a:schemeClr val="tx1">
                    <a:lumMod val="85000"/>
                  </a:schemeClr>
                </a:solidFill>
              </a:rPr>
              <a:t> </a:t>
            </a:r>
            <a:r>
              <a:rPr lang="en-US" sz="1200" dirty="0">
                <a:solidFill>
                  <a:schemeClr val="tx1">
                    <a:lumMod val="85000"/>
                  </a:schemeClr>
                </a:solidFill>
              </a:rPr>
              <a:t>network connection </a:t>
            </a:r>
            <a:r>
              <a:rPr lang="en-US" sz="1200" dirty="0" err="1">
                <a:solidFill>
                  <a:schemeClr val="tx1">
                    <a:lumMod val="85000"/>
                  </a:schemeClr>
                </a:solidFill>
              </a:rPr>
              <a:t>refnum</a:t>
            </a:r>
            <a:r>
              <a:rPr lang="en-US" sz="1200" dirty="0">
                <a:solidFill>
                  <a:schemeClr val="tx1">
                    <a:lumMod val="85000"/>
                  </a:schemeClr>
                </a:solidFill>
              </a:rPr>
              <a:t> that uniquely identifies the listener.</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Data in (String)</a:t>
            </a:r>
            <a:br>
              <a:rPr lang="en-US" sz="1400" b="1" dirty="0" smtClean="0">
                <a:solidFill>
                  <a:schemeClr val="tx1">
                    <a:lumMod val="85000"/>
                  </a:schemeClr>
                </a:solidFill>
              </a:rPr>
            </a:br>
            <a:r>
              <a:rPr lang="en-US" sz="1200" dirty="0">
                <a:solidFill>
                  <a:schemeClr val="tx1">
                    <a:lumMod val="85000"/>
                  </a:schemeClr>
                </a:solidFill>
              </a:rPr>
              <a:t>contains the data you want to write to the connection. </a:t>
            </a:r>
            <a:r>
              <a:rPr lang="en-US" sz="1200" dirty="0" smtClean="0">
                <a:solidFill>
                  <a:schemeClr val="tx1">
                    <a:lumMod val="85000"/>
                  </a:schemeClr>
                </a:solidFill>
              </a:rPr>
              <a:t/>
            </a:r>
            <a:br>
              <a:rPr lang="en-US" sz="1200" dirty="0" smtClean="0">
                <a:solidFill>
                  <a:schemeClr val="tx1">
                    <a:lumMod val="85000"/>
                  </a:schemeClr>
                </a:solidFill>
              </a:rPr>
            </a:br>
            <a:r>
              <a:rPr lang="en-US" sz="1200" dirty="0" smtClean="0">
                <a:solidFill>
                  <a:schemeClr val="tx1">
                    <a:lumMod val="85000"/>
                  </a:schemeClr>
                </a:solidFill>
              </a:rPr>
              <a:t>*Please refer to LabVIEW help to find the techniques to handle messages that might vary in size.</a:t>
            </a:r>
          </a:p>
          <a:p>
            <a:pPr marL="285750" indent="-285750">
              <a:buFont typeface="Arial" panose="020B0604020202020204" pitchFamily="34" charset="0"/>
              <a:buChar char="•"/>
            </a:pPr>
            <a:endParaRPr lang="en-US" sz="1200" b="1" dirty="0">
              <a:solidFill>
                <a:schemeClr val="tx1">
                  <a:lumMod val="85000"/>
                </a:schemeClr>
              </a:solidFill>
            </a:endParaRPr>
          </a:p>
          <a:p>
            <a:pPr marL="285750" lvl="0" indent="-285750">
              <a:buFont typeface="Arial" panose="020B0604020202020204" pitchFamily="34" charset="0"/>
              <a:buChar char="•"/>
            </a:pPr>
            <a:r>
              <a:rPr lang="en-US" sz="1400" b="1" dirty="0" smtClean="0">
                <a:solidFill>
                  <a:prstClr val="white">
                    <a:lumMod val="85000"/>
                  </a:prstClr>
                </a:solidFill>
              </a:rPr>
              <a:t>Timeout </a:t>
            </a:r>
            <a:r>
              <a:rPr lang="en-US" sz="1400" b="1" dirty="0" err="1" smtClean="0">
                <a:solidFill>
                  <a:prstClr val="white">
                    <a:lumMod val="85000"/>
                  </a:prstClr>
                </a:solidFill>
              </a:rPr>
              <a:t>ms</a:t>
            </a:r>
            <a:r>
              <a:rPr lang="en-US" sz="1400" b="1" dirty="0" smtClean="0">
                <a:solidFill>
                  <a:prstClr val="white">
                    <a:lumMod val="85000"/>
                  </a:prstClr>
                </a:solidFill>
              </a:rPr>
              <a:t> (U32)</a:t>
            </a:r>
            <a:r>
              <a:rPr lang="en-US" sz="1400" b="1" dirty="0">
                <a:solidFill>
                  <a:prstClr val="white">
                    <a:lumMod val="85000"/>
                  </a:prstClr>
                </a:solidFill>
              </a:rPr>
              <a:t/>
            </a:r>
            <a:br>
              <a:rPr lang="en-US" sz="1400" b="1" dirty="0">
                <a:solidFill>
                  <a:prstClr val="white">
                    <a:lumMod val="85000"/>
                  </a:prstClr>
                </a:solidFill>
              </a:rPr>
            </a:br>
            <a:r>
              <a:rPr lang="en-US" sz="1200" dirty="0">
                <a:solidFill>
                  <a:prstClr val="white">
                    <a:lumMod val="85000"/>
                  </a:prstClr>
                </a:solidFill>
              </a:rPr>
              <a:t>the function waits for the connection. The default is 25,000 </a:t>
            </a:r>
            <a:r>
              <a:rPr lang="en-US" sz="1200" dirty="0" err="1">
                <a:solidFill>
                  <a:prstClr val="white">
                    <a:lumMod val="85000"/>
                  </a:prstClr>
                </a:solidFill>
              </a:rPr>
              <a:t>ms.</a:t>
            </a:r>
            <a:r>
              <a:rPr lang="en-US" sz="1200" dirty="0">
                <a:solidFill>
                  <a:prstClr val="white">
                    <a:lumMod val="85000"/>
                  </a:prstClr>
                </a:solidFill>
              </a:rPr>
              <a:t> A value of –1 indicates to wait indefinitely. </a:t>
            </a:r>
            <a:endParaRPr lang="en-US" sz="1400" b="1" dirty="0">
              <a:solidFill>
                <a:prstClr val="white">
                  <a:lumMod val="85000"/>
                </a:prstClr>
              </a:solidFill>
            </a:endParaRPr>
          </a:p>
        </p:txBody>
      </p:sp>
      <p:sp>
        <p:nvSpPr>
          <p:cNvPr id="42" name="TextBox 41"/>
          <p:cNvSpPr txBox="1"/>
          <p:nvPr/>
        </p:nvSpPr>
        <p:spPr>
          <a:xfrm>
            <a:off x="8229599" y="2514600"/>
            <a:ext cx="3382544" cy="1625060"/>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err="1" smtClean="0">
                <a:solidFill>
                  <a:schemeClr val="tx1">
                    <a:lumMod val="85000"/>
                  </a:schemeClr>
                </a:solidFill>
              </a:rPr>
              <a:t>Connectiong</a:t>
            </a:r>
            <a:r>
              <a:rPr lang="en-US" sz="1400" b="1" dirty="0" smtClean="0">
                <a:solidFill>
                  <a:schemeClr val="tx1">
                    <a:lumMod val="85000"/>
                  </a:schemeClr>
                </a:solidFill>
              </a:rPr>
              <a:t> ID (Network </a:t>
            </a:r>
            <a:r>
              <a:rPr lang="en-US" sz="1400" b="1" dirty="0" err="1" smtClean="0">
                <a:solidFill>
                  <a:schemeClr val="tx1">
                    <a:lumMod val="85000"/>
                  </a:schemeClr>
                </a:solidFill>
              </a:rPr>
              <a:t>Refnum</a:t>
            </a:r>
            <a:r>
              <a:rPr lang="en-US" sz="1400" b="1" dirty="0" smtClean="0">
                <a:solidFill>
                  <a:schemeClr val="tx1">
                    <a:lumMod val="85000"/>
                  </a:schemeClr>
                </a:solidFill>
              </a:rPr>
              <a:t>)</a:t>
            </a:r>
            <a:br>
              <a:rPr lang="en-US" sz="1400" b="1" dirty="0" smtClean="0">
                <a:solidFill>
                  <a:schemeClr val="tx1">
                    <a:lumMod val="85000"/>
                  </a:schemeClr>
                </a:solidFill>
              </a:rPr>
            </a:br>
            <a:r>
              <a:rPr lang="en-US" sz="1200" dirty="0">
                <a:solidFill>
                  <a:schemeClr val="tx1">
                    <a:lumMod val="85000"/>
                  </a:schemeClr>
                </a:solidFill>
              </a:rPr>
              <a:t>returns the same value as connection </a:t>
            </a:r>
            <a:r>
              <a:rPr lang="en-US" sz="1200" dirty="0" smtClean="0">
                <a:solidFill>
                  <a:schemeClr val="tx1">
                    <a:lumMod val="85000"/>
                  </a:schemeClr>
                </a:solidFill>
              </a:rPr>
              <a:t>ID</a:t>
            </a:r>
            <a:endParaRPr lang="en-US" sz="1200" dirty="0">
              <a:solidFill>
                <a:schemeClr val="tx1">
                  <a:lumMod val="85000"/>
                </a:schemeClr>
              </a:solidFill>
            </a:endParaRPr>
          </a:p>
          <a:p>
            <a:pPr marL="285750" indent="-285750">
              <a:buFont typeface="Arial" panose="020B0604020202020204" pitchFamily="34" charset="0"/>
              <a:buChar char="•"/>
            </a:pPr>
            <a:endParaRPr lang="en-US" sz="1400" b="1"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Bytes written (I32)</a:t>
            </a:r>
            <a:r>
              <a:rPr lang="en-US" sz="1400" b="1" dirty="0">
                <a:solidFill>
                  <a:schemeClr val="tx1">
                    <a:lumMod val="85000"/>
                  </a:schemeClr>
                </a:solidFill>
              </a:rPr>
              <a:t/>
            </a:r>
            <a:br>
              <a:rPr lang="en-US" sz="1400" b="1" dirty="0">
                <a:solidFill>
                  <a:schemeClr val="tx1">
                    <a:lumMod val="85000"/>
                  </a:schemeClr>
                </a:solidFill>
              </a:rPr>
            </a:br>
            <a:r>
              <a:rPr lang="en-US" sz="1200" dirty="0">
                <a:solidFill>
                  <a:schemeClr val="tx1">
                    <a:lumMod val="85000"/>
                  </a:schemeClr>
                </a:solidFill>
              </a:rPr>
              <a:t>indicates the number of bytes the function wrote. </a:t>
            </a:r>
          </a:p>
        </p:txBody>
      </p:sp>
      <p:sp>
        <p:nvSpPr>
          <p:cNvPr id="7" name="Content Placeholder 3"/>
          <p:cNvSpPr txBox="1">
            <a:spLocks/>
          </p:cNvSpPr>
          <p:nvPr/>
        </p:nvSpPr>
        <p:spPr>
          <a:xfrm>
            <a:off x="4497956" y="5257800"/>
            <a:ext cx="7086600" cy="12915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Write back how many bytes of data is received. The server can use this information to acknowledge that all the data has been received by the client. Or, you can use this function to communicate back and forth between two computers.</a:t>
            </a:r>
            <a:endParaRPr lang="en-US" dirty="0"/>
          </a:p>
        </p:txBody>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59023" t="42800" r="28552" b="31461"/>
          <a:stretch/>
        </p:blipFill>
        <p:spPr>
          <a:xfrm>
            <a:off x="4497956" y="2934400"/>
            <a:ext cx="3196087" cy="2034415"/>
          </a:xfrm>
          <a:prstGeom prst="rect">
            <a:avLst/>
          </a:prstGeom>
        </p:spPr>
      </p:pic>
    </p:spTree>
    <p:extLst>
      <p:ext uri="{BB962C8B-B14F-4D97-AF65-F5344CB8AC3E}">
        <p14:creationId xmlns:p14="http://schemas.microsoft.com/office/powerpoint/2010/main" val="2930788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a:t>
            </a:r>
            <a:endParaRPr lang="en-US" dirty="0"/>
          </a:p>
        </p:txBody>
      </p:sp>
      <p:sp>
        <p:nvSpPr>
          <p:cNvPr id="4" name="Content Placeholder 3"/>
          <p:cNvSpPr>
            <a:spLocks noGrp="1"/>
          </p:cNvSpPr>
          <p:nvPr>
            <p:ph idx="1"/>
          </p:nvPr>
        </p:nvSpPr>
        <p:spPr/>
        <p:txBody>
          <a:bodyPr>
            <a:normAutofit fontScale="92500" lnSpcReduction="10000"/>
          </a:bodyPr>
          <a:lstStyle/>
          <a:p>
            <a:r>
              <a:rPr lang="en-US" b="1" dirty="0"/>
              <a:t>Address</a:t>
            </a:r>
            <a:r>
              <a:rPr lang="en-US" dirty="0"/>
              <a:t/>
            </a:r>
            <a:br>
              <a:rPr lang="en-US" dirty="0"/>
            </a:br>
            <a:r>
              <a:rPr lang="en-US" dirty="0"/>
              <a:t>A 48 bit address used to identify each Bluetooth enabled device</a:t>
            </a:r>
            <a:r>
              <a:rPr lang="en-US" dirty="0" smtClean="0"/>
              <a:t>.</a:t>
            </a:r>
            <a:br>
              <a:rPr lang="en-US" dirty="0" smtClean="0"/>
            </a:br>
            <a:r>
              <a:rPr lang="en-US" dirty="0" smtClean="0"/>
              <a:t>For example: 48-2C-6A-1E-59-3D.</a:t>
            </a:r>
            <a:endParaRPr lang="en-US" dirty="0" smtClean="0"/>
          </a:p>
          <a:p>
            <a:r>
              <a:rPr lang="en-US" b="1" dirty="0"/>
              <a:t>Channel</a:t>
            </a:r>
            <a:br>
              <a:rPr lang="en-US" b="1" dirty="0"/>
            </a:br>
            <a:r>
              <a:rPr lang="en-US" dirty="0"/>
              <a:t>The physical frequency that Bluetooth devices communicate.</a:t>
            </a:r>
          </a:p>
          <a:p>
            <a:r>
              <a:rPr lang="en-US" b="1" dirty="0" smtClean="0"/>
              <a:t>Client</a:t>
            </a:r>
            <a:r>
              <a:rPr lang="en-US" b="1" dirty="0"/>
              <a:t/>
            </a:r>
            <a:br>
              <a:rPr lang="en-US" b="1" dirty="0"/>
            </a:br>
            <a:r>
              <a:rPr lang="en-US" dirty="0" smtClean="0"/>
              <a:t>A device or a program that </a:t>
            </a:r>
            <a:r>
              <a:rPr lang="en-US" dirty="0"/>
              <a:t>is capable of obtaining information and applications from a server.</a:t>
            </a:r>
            <a:endParaRPr lang="en-US" dirty="0" smtClean="0"/>
          </a:p>
          <a:p>
            <a:r>
              <a:rPr lang="en-US" b="1" dirty="0"/>
              <a:t>Server</a:t>
            </a:r>
            <a:r>
              <a:rPr lang="en-US" dirty="0"/>
              <a:t/>
            </a:r>
            <a:br>
              <a:rPr lang="en-US" dirty="0"/>
            </a:br>
            <a:r>
              <a:rPr lang="en-US" dirty="0"/>
              <a:t>A device or a program that manages access to a centralized resource or service in a network.</a:t>
            </a:r>
          </a:p>
          <a:p>
            <a:r>
              <a:rPr lang="en-US" b="1" dirty="0" smtClean="0"/>
              <a:t>UUID</a:t>
            </a:r>
            <a:br>
              <a:rPr lang="en-US" b="1" dirty="0" smtClean="0"/>
            </a:br>
            <a:r>
              <a:rPr lang="en-US" dirty="0" smtClean="0"/>
              <a:t>Universally </a:t>
            </a:r>
            <a:r>
              <a:rPr lang="en-US" dirty="0"/>
              <a:t>unique </a:t>
            </a:r>
            <a:r>
              <a:rPr lang="en-US" dirty="0" smtClean="0"/>
              <a:t>identifier (UUID</a:t>
            </a:r>
            <a:r>
              <a:rPr lang="en-US" dirty="0"/>
              <a:t>) is an identifier standard used in software construction. A UUID is simply a 128-bit value. </a:t>
            </a:r>
            <a:endParaRPr lang="en-US" b="1" dirty="0" smtClean="0"/>
          </a:p>
          <a:p>
            <a:endParaRPr lang="en-US" b="1" dirty="0" smtClean="0"/>
          </a:p>
          <a:p>
            <a:endParaRPr lang="en-US" dirty="0"/>
          </a:p>
        </p:txBody>
      </p:sp>
    </p:spTree>
    <p:extLst>
      <p:ext uri="{BB962C8B-B14F-4D97-AF65-F5344CB8AC3E}">
        <p14:creationId xmlns:p14="http://schemas.microsoft.com/office/powerpoint/2010/main" val="201313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VI - Overall</a:t>
            </a:r>
            <a:endParaRP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05000"/>
            <a:ext cx="11175296" cy="3657600"/>
          </a:xfrm>
        </p:spPr>
      </p:pic>
      <p:sp>
        <p:nvSpPr>
          <p:cNvPr id="5" name="Content Placeholder 3"/>
          <p:cNvSpPr txBox="1">
            <a:spLocks/>
          </p:cNvSpPr>
          <p:nvPr/>
        </p:nvSpPr>
        <p:spPr>
          <a:xfrm>
            <a:off x="1524000" y="5795031"/>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This VI sets the Bluetooth on local computer discoverable creating a service “waveform” waiting for remote computer’s connection request. Once the connection has been made. It transmit a sine wave data to remote computer.</a:t>
            </a:r>
            <a:endParaRPr lang="en-US" dirty="0"/>
          </a:p>
        </p:txBody>
      </p:sp>
    </p:spTree>
    <p:extLst>
      <p:ext uri="{BB962C8B-B14F-4D97-AF65-F5344CB8AC3E}">
        <p14:creationId xmlns:p14="http://schemas.microsoft.com/office/powerpoint/2010/main" val="2116190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Discover</a:t>
            </a:r>
            <a:endParaRPr lang="en-US" dirty="0"/>
          </a:p>
        </p:txBody>
      </p:sp>
      <p:sp>
        <p:nvSpPr>
          <p:cNvPr id="4" name="Content Placeholder 3"/>
          <p:cNvSpPr>
            <a:spLocks noGrp="1"/>
          </p:cNvSpPr>
          <p:nvPr>
            <p:ph idx="1"/>
          </p:nvPr>
        </p:nvSpPr>
        <p:spPr>
          <a:xfrm>
            <a:off x="1524000" y="1828800"/>
            <a:ext cx="9144000" cy="914400"/>
          </a:xfrm>
        </p:spPr>
        <p:txBody>
          <a:bodyPr/>
          <a:lstStyle/>
          <a:p>
            <a:r>
              <a:rPr lang="en-US" dirty="0"/>
              <a:t>Searches for all locally installed or other Bluetooth devices within the range of the Bluetooth network</a:t>
            </a:r>
            <a:r>
              <a:rPr lang="en-US" dirty="0" smtClean="0"/>
              <a:t>.</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7" t="42622" r="88010" b="24905"/>
          <a:stretch/>
        </p:blipFill>
        <p:spPr>
          <a:xfrm>
            <a:off x="4114800" y="3124201"/>
            <a:ext cx="3886200" cy="2020036"/>
          </a:xfrm>
          <a:prstGeom prst="rect">
            <a:avLst/>
          </a:prstGeom>
        </p:spPr>
      </p:pic>
      <p:sp>
        <p:nvSpPr>
          <p:cNvPr id="5" name="TextBox 4"/>
          <p:cNvSpPr txBox="1"/>
          <p:nvPr/>
        </p:nvSpPr>
        <p:spPr>
          <a:xfrm>
            <a:off x="457200" y="2934400"/>
            <a:ext cx="3505200" cy="1655838"/>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a:solidFill>
                  <a:schemeClr val="tx1">
                    <a:lumMod val="85000"/>
                  </a:schemeClr>
                </a:solidFill>
              </a:rPr>
              <a:t>T</a:t>
            </a:r>
            <a:r>
              <a:rPr lang="en-US" sz="1400" b="1" dirty="0" smtClean="0">
                <a:solidFill>
                  <a:schemeClr val="tx1">
                    <a:lumMod val="85000"/>
                  </a:schemeClr>
                </a:solidFill>
              </a:rPr>
              <a:t>ime </a:t>
            </a:r>
            <a:r>
              <a:rPr lang="en-US" sz="1400" b="1" dirty="0">
                <a:solidFill>
                  <a:schemeClr val="tx1">
                    <a:lumMod val="85000"/>
                  </a:schemeClr>
                </a:solidFill>
              </a:rPr>
              <a:t>limit </a:t>
            </a:r>
            <a:r>
              <a:rPr lang="en-US" sz="1400" b="1" dirty="0" err="1" smtClean="0">
                <a:solidFill>
                  <a:schemeClr val="tx1">
                    <a:lumMod val="85000"/>
                  </a:schemeClr>
                </a:solidFill>
              </a:rPr>
              <a:t>ms</a:t>
            </a:r>
            <a:r>
              <a:rPr lang="en-US" sz="1400" b="1" dirty="0" smtClean="0">
                <a:solidFill>
                  <a:schemeClr val="tx1">
                    <a:lumMod val="85000"/>
                  </a:schemeClr>
                </a:solidFill>
              </a:rPr>
              <a:t> (I32)</a:t>
            </a:r>
            <a:r>
              <a:rPr lang="en-US" sz="1400" dirty="0">
                <a:solidFill>
                  <a:schemeClr val="tx1">
                    <a:lumMod val="85000"/>
                  </a:schemeClr>
                </a:solidFill>
              </a:rPr>
              <a:t/>
            </a:r>
            <a:br>
              <a:rPr lang="en-US" sz="1400" dirty="0">
                <a:solidFill>
                  <a:schemeClr val="tx1">
                    <a:lumMod val="85000"/>
                  </a:schemeClr>
                </a:solidFill>
              </a:rPr>
            </a:br>
            <a:r>
              <a:rPr lang="en-US" sz="1200" dirty="0" smtClean="0">
                <a:solidFill>
                  <a:schemeClr val="tx1">
                    <a:lumMod val="85000"/>
                  </a:schemeClr>
                </a:solidFill>
              </a:rPr>
              <a:t>Max = 30000</a:t>
            </a:r>
            <a:br>
              <a:rPr lang="en-US" sz="1200" dirty="0" smtClean="0">
                <a:solidFill>
                  <a:schemeClr val="tx1">
                    <a:lumMod val="85000"/>
                  </a:schemeClr>
                </a:solidFill>
              </a:rPr>
            </a:br>
            <a:r>
              <a:rPr lang="en-US" sz="1200" dirty="0" smtClean="0">
                <a:solidFill>
                  <a:schemeClr val="tx1">
                    <a:lumMod val="85000"/>
                  </a:schemeClr>
                </a:solidFill>
              </a:rPr>
              <a:t>Min = 10000</a:t>
            </a:r>
            <a:br>
              <a:rPr lang="en-US" sz="1200" dirty="0" smtClean="0">
                <a:solidFill>
                  <a:schemeClr val="tx1">
                    <a:lumMod val="85000"/>
                  </a:schemeClr>
                </a:solidFill>
              </a:rPr>
            </a:br>
            <a:r>
              <a:rPr lang="en-US" sz="1200" dirty="0" smtClean="0">
                <a:solidFill>
                  <a:schemeClr val="tx1">
                    <a:lumMod val="85000"/>
                  </a:schemeClr>
                </a:solidFill>
              </a:rPr>
              <a:t>When less or equal to 0, </a:t>
            </a:r>
            <a:r>
              <a:rPr lang="en-US" sz="1200" dirty="0"/>
              <a:t>this function returns a list of local installed Bluetooth devices.</a:t>
            </a:r>
            <a:endParaRPr lang="en-US" sz="1200" dirty="0">
              <a:solidFill>
                <a:schemeClr val="tx1">
                  <a:lumMod val="85000"/>
                </a:schemeClr>
              </a:solidFill>
            </a:endParaRPr>
          </a:p>
          <a:p>
            <a:endParaRPr lang="en-US" dirty="0"/>
          </a:p>
        </p:txBody>
      </p:sp>
      <p:sp>
        <p:nvSpPr>
          <p:cNvPr id="42" name="TextBox 41"/>
          <p:cNvSpPr txBox="1"/>
          <p:nvPr/>
        </p:nvSpPr>
        <p:spPr>
          <a:xfrm>
            <a:off x="8229599" y="2934400"/>
            <a:ext cx="3382544" cy="2917722"/>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smtClean="0">
                <a:solidFill>
                  <a:schemeClr val="tx1">
                    <a:lumMod val="85000"/>
                  </a:schemeClr>
                </a:solidFill>
              </a:rPr>
              <a:t>Number of Devices (U16)</a:t>
            </a:r>
            <a:br>
              <a:rPr lang="en-US" sz="1400" b="1" dirty="0" smtClean="0">
                <a:solidFill>
                  <a:schemeClr val="tx1">
                    <a:lumMod val="85000"/>
                  </a:schemeClr>
                </a:solidFill>
              </a:rPr>
            </a:br>
            <a:r>
              <a:rPr lang="en-US" sz="1200" dirty="0"/>
              <a:t>how many Bluetooth devices the function detects on the network</a:t>
            </a:r>
            <a:r>
              <a:rPr lang="en-US" sz="1400" dirty="0"/>
              <a:t>.</a:t>
            </a:r>
            <a:endParaRPr lang="en-US" sz="1400" b="1" dirty="0" smtClean="0">
              <a:solidFill>
                <a:schemeClr val="tx1">
                  <a:lumMod val="85000"/>
                </a:schemeClr>
              </a:solidFill>
            </a:endParaRPr>
          </a:p>
          <a:p>
            <a:pPr marL="285750" indent="-285750">
              <a:buFont typeface="Arial" panose="020B0604020202020204" pitchFamily="34" charset="0"/>
              <a:buChar char="•"/>
            </a:pPr>
            <a:endParaRPr lang="en-US" sz="1400" b="1"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Device list (Cluster[String, String])</a:t>
            </a:r>
          </a:p>
          <a:p>
            <a:pPr marL="742950" lvl="1" indent="-285750">
              <a:buFont typeface="Arial" panose="020B0604020202020204" pitchFamily="34" charset="0"/>
              <a:buChar char="•"/>
            </a:pPr>
            <a:r>
              <a:rPr lang="en-US" sz="1400" b="1" dirty="0">
                <a:solidFill>
                  <a:schemeClr val="tx1">
                    <a:lumMod val="85000"/>
                  </a:schemeClr>
                </a:solidFill>
              </a:rPr>
              <a:t>Address</a:t>
            </a:r>
            <a:br>
              <a:rPr lang="en-US" sz="1400" b="1" dirty="0">
                <a:solidFill>
                  <a:schemeClr val="tx1">
                    <a:lumMod val="85000"/>
                  </a:schemeClr>
                </a:solidFill>
              </a:rPr>
            </a:br>
            <a:r>
              <a:rPr lang="en-US" sz="1200" dirty="0" smtClean="0">
                <a:solidFill>
                  <a:schemeClr val="tx1">
                    <a:lumMod val="85000"/>
                  </a:schemeClr>
                </a:solidFill>
              </a:rPr>
              <a:t>identifies </a:t>
            </a:r>
            <a:r>
              <a:rPr lang="en-US" sz="1200" dirty="0">
                <a:solidFill>
                  <a:schemeClr val="tx1">
                    <a:lumMod val="85000"/>
                  </a:schemeClr>
                </a:solidFill>
              </a:rPr>
              <a:t>a device on the Bluetooth network</a:t>
            </a:r>
            <a:endParaRPr lang="en-US" sz="1200" dirty="0" smtClean="0">
              <a:solidFill>
                <a:schemeClr val="tx1">
                  <a:lumMod val="85000"/>
                </a:schemeClr>
              </a:solidFill>
            </a:endParaRPr>
          </a:p>
          <a:p>
            <a:pPr marL="742950" lvl="1" indent="-285750">
              <a:buFont typeface="Arial" panose="020B0604020202020204" pitchFamily="34" charset="0"/>
              <a:buChar char="•"/>
            </a:pPr>
            <a:r>
              <a:rPr lang="en-US" sz="1400" b="1" dirty="0">
                <a:solidFill>
                  <a:schemeClr val="tx1">
                    <a:lumMod val="85000"/>
                  </a:schemeClr>
                </a:solidFill>
              </a:rPr>
              <a:t>Device Name</a:t>
            </a:r>
            <a:br>
              <a:rPr lang="en-US" sz="1400" b="1" dirty="0">
                <a:solidFill>
                  <a:schemeClr val="tx1">
                    <a:lumMod val="85000"/>
                  </a:schemeClr>
                </a:solidFill>
              </a:rPr>
            </a:br>
            <a:r>
              <a:rPr lang="en-US" sz="1200" dirty="0">
                <a:solidFill>
                  <a:schemeClr val="tx1">
                    <a:lumMod val="85000"/>
                  </a:schemeClr>
                </a:solidFill>
              </a:rPr>
              <a:t>indicates the name of the Bluetooth device. </a:t>
            </a:r>
            <a:r>
              <a:rPr lang="en-US" sz="1400" dirty="0">
                <a:solidFill>
                  <a:schemeClr val="tx1">
                    <a:lumMod val="85000"/>
                  </a:schemeClr>
                </a:solidFill>
              </a:rPr>
              <a:t/>
            </a:r>
            <a:br>
              <a:rPr lang="en-US" sz="1400" dirty="0">
                <a:solidFill>
                  <a:schemeClr val="tx1">
                    <a:lumMod val="85000"/>
                  </a:schemeClr>
                </a:solidFill>
              </a:rPr>
            </a:br>
            <a:endParaRPr lang="en-US" dirty="0"/>
          </a:p>
        </p:txBody>
      </p:sp>
      <p:sp>
        <p:nvSpPr>
          <p:cNvPr id="43" name="Content Placeholder 3"/>
          <p:cNvSpPr txBox="1">
            <a:spLocks/>
          </p:cNvSpPr>
          <p:nvPr/>
        </p:nvSpPr>
        <p:spPr>
          <a:xfrm>
            <a:off x="1524000" y="5852122"/>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Discover the local device address for setting device discoverable and connectable.</a:t>
            </a:r>
            <a:endParaRPr lang="en-US" dirty="0"/>
          </a:p>
        </p:txBody>
      </p:sp>
    </p:spTree>
    <p:extLst>
      <p:ext uri="{BB962C8B-B14F-4D97-AF65-F5344CB8AC3E}">
        <p14:creationId xmlns:p14="http://schemas.microsoft.com/office/powerpoint/2010/main" val="396007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Get Mode VI </a:t>
            </a:r>
          </a:p>
        </p:txBody>
      </p:sp>
      <p:sp>
        <p:nvSpPr>
          <p:cNvPr id="4" name="Content Placeholder 3"/>
          <p:cNvSpPr>
            <a:spLocks noGrp="1"/>
          </p:cNvSpPr>
          <p:nvPr>
            <p:ph idx="1"/>
          </p:nvPr>
        </p:nvSpPr>
        <p:spPr/>
        <p:txBody>
          <a:bodyPr/>
          <a:lstStyle/>
          <a:p>
            <a:r>
              <a:rPr lang="en-US" dirty="0"/>
              <a:t>Returns the discoverable and connectable status of the local Bluetooth device.</a:t>
            </a:r>
          </a:p>
        </p:txBody>
      </p:sp>
      <p:sp>
        <p:nvSpPr>
          <p:cNvPr id="5" name="TextBox 4"/>
          <p:cNvSpPr txBox="1"/>
          <p:nvPr/>
        </p:nvSpPr>
        <p:spPr>
          <a:xfrm>
            <a:off x="457200" y="2934400"/>
            <a:ext cx="3505200" cy="1009507"/>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smtClean="0">
                <a:solidFill>
                  <a:schemeClr val="tx1">
                    <a:lumMod val="85000"/>
                  </a:schemeClr>
                </a:solidFill>
              </a:rPr>
              <a:t>Address in </a:t>
            </a:r>
            <a:r>
              <a:rPr lang="en-US" sz="1400" b="1" dirty="0">
                <a:solidFill>
                  <a:schemeClr val="tx1">
                    <a:lumMod val="85000"/>
                  </a:schemeClr>
                </a:solidFill>
              </a:rPr>
              <a:t>(String)</a:t>
            </a:r>
            <a:r>
              <a:rPr lang="en-US" sz="1400" b="1" dirty="0" smtClean="0">
                <a:solidFill>
                  <a:schemeClr val="tx1">
                    <a:lumMod val="85000"/>
                  </a:schemeClr>
                </a:solidFill>
              </a:rPr>
              <a:t/>
            </a:r>
            <a:br>
              <a:rPr lang="en-US" sz="1400" b="1" dirty="0" smtClean="0">
                <a:solidFill>
                  <a:schemeClr val="tx1">
                    <a:lumMod val="85000"/>
                  </a:schemeClr>
                </a:solidFill>
              </a:rPr>
            </a:br>
            <a:r>
              <a:rPr lang="en-US" sz="1200" dirty="0">
                <a:solidFill>
                  <a:schemeClr val="tx1">
                    <a:lumMod val="85000"/>
                  </a:schemeClr>
                </a:solidFill>
              </a:rPr>
              <a:t>specifies the Bluetooth address of the local device.</a:t>
            </a:r>
            <a:endParaRPr lang="en-US" dirty="0"/>
          </a:p>
        </p:txBody>
      </p:sp>
      <p:sp>
        <p:nvSpPr>
          <p:cNvPr id="42" name="TextBox 41"/>
          <p:cNvSpPr txBox="1"/>
          <p:nvPr/>
        </p:nvSpPr>
        <p:spPr>
          <a:xfrm>
            <a:off x="8229599" y="2934400"/>
            <a:ext cx="3382544" cy="2917722"/>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smtClean="0">
                <a:solidFill>
                  <a:schemeClr val="tx1">
                    <a:lumMod val="85000"/>
                  </a:schemeClr>
                </a:solidFill>
              </a:rPr>
              <a:t>Address out (String)</a:t>
            </a:r>
            <a:br>
              <a:rPr lang="en-US" sz="1400" b="1" dirty="0" smtClean="0">
                <a:solidFill>
                  <a:schemeClr val="tx1">
                    <a:lumMod val="85000"/>
                  </a:schemeClr>
                </a:solidFill>
              </a:rPr>
            </a:br>
            <a:r>
              <a:rPr lang="en-US" sz="1200" dirty="0"/>
              <a:t>returns the same address as </a:t>
            </a:r>
            <a:r>
              <a:rPr lang="en-US" sz="1200" dirty="0" smtClean="0"/>
              <a:t>“Address in”</a:t>
            </a:r>
          </a:p>
          <a:p>
            <a:pPr marL="285750" indent="-285750">
              <a:buFont typeface="Arial" panose="020B0604020202020204" pitchFamily="34" charset="0"/>
              <a:buChar char="•"/>
            </a:pPr>
            <a:endParaRPr lang="en-US" sz="1400" b="1"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Discoverable (Boolean)</a:t>
            </a:r>
            <a:r>
              <a:rPr lang="en-US" sz="1400" b="1" dirty="0">
                <a:solidFill>
                  <a:schemeClr val="tx1">
                    <a:lumMod val="85000"/>
                  </a:schemeClr>
                </a:solidFill>
              </a:rPr>
              <a:t/>
            </a:r>
            <a:br>
              <a:rPr lang="en-US" sz="1400" b="1" dirty="0">
                <a:solidFill>
                  <a:schemeClr val="tx1">
                    <a:lumMod val="85000"/>
                  </a:schemeClr>
                </a:solidFill>
              </a:rPr>
            </a:br>
            <a:r>
              <a:rPr lang="en-US" sz="1200" dirty="0"/>
              <a:t>returns TRUE if the device allows other Bluetooth devices to discover the device.</a:t>
            </a:r>
            <a:r>
              <a:rPr lang="en-US" sz="1400" b="1" dirty="0" smtClean="0">
                <a:solidFill>
                  <a:schemeClr val="tx1">
                    <a:lumMod val="85000"/>
                  </a:schemeClr>
                </a:solidFill>
              </a:rPr>
              <a:t/>
            </a:r>
            <a:br>
              <a:rPr lang="en-US" sz="1400" b="1" dirty="0" smtClean="0">
                <a:solidFill>
                  <a:schemeClr val="tx1">
                    <a:lumMod val="85000"/>
                  </a:schemeClr>
                </a:solidFill>
              </a:rPr>
            </a:br>
            <a:endParaRPr lang="en-US" sz="1400" b="1"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Connectable </a:t>
            </a:r>
            <a:r>
              <a:rPr lang="en-US" sz="1400" b="1" dirty="0">
                <a:solidFill>
                  <a:schemeClr val="tx1">
                    <a:lumMod val="85000"/>
                  </a:schemeClr>
                </a:solidFill>
              </a:rPr>
              <a:t>(Boolean</a:t>
            </a:r>
            <a:r>
              <a:rPr lang="en-US" sz="1400" b="1" dirty="0" smtClean="0">
                <a:solidFill>
                  <a:schemeClr val="tx1">
                    <a:lumMod val="85000"/>
                  </a:schemeClr>
                </a:solidFill>
              </a:rPr>
              <a:t>)</a:t>
            </a:r>
            <a:br>
              <a:rPr lang="en-US" sz="1400" b="1" dirty="0" smtClean="0">
                <a:solidFill>
                  <a:schemeClr val="tx1">
                    <a:lumMod val="85000"/>
                  </a:schemeClr>
                </a:solidFill>
              </a:rPr>
            </a:br>
            <a:r>
              <a:rPr lang="en-US" sz="1200" dirty="0"/>
              <a:t>returns TRUE if the device allows connections</a:t>
            </a:r>
            <a:r>
              <a:rPr lang="en-US" sz="1400" b="1" dirty="0" smtClean="0">
                <a:solidFill>
                  <a:schemeClr val="tx1">
                    <a:lumMod val="85000"/>
                  </a:schemeClr>
                </a:solidFill>
              </a:rPr>
              <a:t/>
            </a:r>
            <a:br>
              <a:rPr lang="en-US" sz="1400" b="1" dirty="0" smtClean="0">
                <a:solidFill>
                  <a:schemeClr val="tx1">
                    <a:lumMod val="85000"/>
                  </a:schemeClr>
                </a:solidFill>
              </a:rPr>
            </a:br>
            <a:r>
              <a:rPr lang="en-US" sz="1400" dirty="0">
                <a:solidFill>
                  <a:schemeClr val="tx1">
                    <a:lumMod val="85000"/>
                  </a:schemeClr>
                </a:solidFill>
              </a:rPr>
              <a:t/>
            </a:r>
            <a:br>
              <a:rPr lang="en-US" sz="1400" dirty="0">
                <a:solidFill>
                  <a:schemeClr val="tx1">
                    <a:lumMod val="85000"/>
                  </a:schemeClr>
                </a:solidFill>
              </a:rPr>
            </a:b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574" t="51618" r="85176" b="18765"/>
          <a:stretch/>
        </p:blipFill>
        <p:spPr>
          <a:xfrm>
            <a:off x="4610100" y="2743200"/>
            <a:ext cx="2971800" cy="2667000"/>
          </a:xfrm>
          <a:prstGeom prst="rect">
            <a:avLst/>
          </a:prstGeom>
        </p:spPr>
      </p:pic>
      <p:sp>
        <p:nvSpPr>
          <p:cNvPr id="9" name="Content Placeholder 3"/>
          <p:cNvSpPr txBox="1">
            <a:spLocks/>
          </p:cNvSpPr>
          <p:nvPr/>
        </p:nvSpPr>
        <p:spPr>
          <a:xfrm>
            <a:off x="1524000" y="5800446"/>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Obtain the Bluetooth mode.</a:t>
            </a:r>
            <a:endParaRPr lang="en-US" dirty="0"/>
          </a:p>
        </p:txBody>
      </p:sp>
    </p:spTree>
    <p:extLst>
      <p:ext uri="{BB962C8B-B14F-4D97-AF65-F5344CB8AC3E}">
        <p14:creationId xmlns:p14="http://schemas.microsoft.com/office/powerpoint/2010/main" val="3905756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a:t>
            </a:r>
            <a:r>
              <a:rPr lang="en-US" dirty="0" smtClean="0"/>
              <a:t>Set Mode </a:t>
            </a:r>
            <a:r>
              <a:rPr lang="en-US" dirty="0"/>
              <a:t>VI </a:t>
            </a:r>
          </a:p>
        </p:txBody>
      </p:sp>
      <p:sp>
        <p:nvSpPr>
          <p:cNvPr id="4" name="Content Placeholder 3"/>
          <p:cNvSpPr>
            <a:spLocks noGrp="1"/>
          </p:cNvSpPr>
          <p:nvPr>
            <p:ph idx="1"/>
          </p:nvPr>
        </p:nvSpPr>
        <p:spPr/>
        <p:txBody>
          <a:bodyPr/>
          <a:lstStyle/>
          <a:p>
            <a:r>
              <a:rPr lang="en-US" dirty="0"/>
              <a:t>Sets the discoverable and connectable status of the local Bluetooth device.</a:t>
            </a:r>
          </a:p>
        </p:txBody>
      </p:sp>
      <p:sp>
        <p:nvSpPr>
          <p:cNvPr id="5" name="TextBox 4"/>
          <p:cNvSpPr txBox="1"/>
          <p:nvPr/>
        </p:nvSpPr>
        <p:spPr>
          <a:xfrm>
            <a:off x="457200" y="2934400"/>
            <a:ext cx="3505200" cy="3317831"/>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smtClean="0">
                <a:solidFill>
                  <a:schemeClr val="tx1">
                    <a:lumMod val="85000"/>
                  </a:schemeClr>
                </a:solidFill>
              </a:rPr>
              <a:t>Address in (String)</a:t>
            </a:r>
            <a:br>
              <a:rPr lang="en-US" sz="1400" b="1" dirty="0" smtClean="0">
                <a:solidFill>
                  <a:schemeClr val="tx1">
                    <a:lumMod val="85000"/>
                  </a:schemeClr>
                </a:solidFill>
              </a:rPr>
            </a:br>
            <a:r>
              <a:rPr lang="en-US" sz="1200" dirty="0">
                <a:solidFill>
                  <a:schemeClr val="tx1">
                    <a:lumMod val="85000"/>
                  </a:schemeClr>
                </a:solidFill>
              </a:rPr>
              <a:t>specifies the Bluetooth address of the local device</a:t>
            </a:r>
            <a:r>
              <a:rPr lang="en-US" sz="1200" dirty="0" smtClean="0">
                <a:solidFill>
                  <a:schemeClr val="tx1">
                    <a:lumMod val="85000"/>
                  </a:schemeClr>
                </a:solidFill>
              </a:rPr>
              <a:t>.</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Discoverable (Boolean)</a:t>
            </a:r>
            <a:br>
              <a:rPr lang="en-US" sz="1400" b="1" dirty="0" smtClean="0">
                <a:solidFill>
                  <a:schemeClr val="tx1">
                    <a:lumMod val="85000"/>
                  </a:schemeClr>
                </a:solidFill>
              </a:rPr>
            </a:br>
            <a:r>
              <a:rPr lang="en-US" sz="1200" dirty="0">
                <a:solidFill>
                  <a:schemeClr val="tx1">
                    <a:lumMod val="85000"/>
                  </a:schemeClr>
                </a:solidFill>
              </a:rPr>
              <a:t>determines if the device allows other Bluetooth devices to discover the device.</a:t>
            </a:r>
            <a:r>
              <a:rPr lang="en-US" sz="1400" b="1" dirty="0" smtClean="0">
                <a:solidFill>
                  <a:schemeClr val="tx1">
                    <a:lumMod val="85000"/>
                  </a:schemeClr>
                </a:solidFill>
              </a:rPr>
              <a:t/>
            </a:r>
            <a:br>
              <a:rPr lang="en-US" sz="1400" b="1" dirty="0" smtClean="0">
                <a:solidFill>
                  <a:schemeClr val="tx1">
                    <a:lumMod val="85000"/>
                  </a:schemeClr>
                </a:solidFill>
              </a:rPr>
            </a:br>
            <a:endParaRPr lang="en-US" sz="1400" b="1"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Connectable </a:t>
            </a:r>
            <a:r>
              <a:rPr lang="en-US" sz="1400" b="1" dirty="0">
                <a:solidFill>
                  <a:schemeClr val="tx1">
                    <a:lumMod val="85000"/>
                  </a:schemeClr>
                </a:solidFill>
              </a:rPr>
              <a:t>(Boolean</a:t>
            </a:r>
            <a:r>
              <a:rPr lang="en-US" sz="1400" b="1" dirty="0" smtClean="0">
                <a:solidFill>
                  <a:schemeClr val="tx1">
                    <a:lumMod val="85000"/>
                  </a:schemeClr>
                </a:solidFill>
              </a:rPr>
              <a:t>)</a:t>
            </a:r>
            <a:br>
              <a:rPr lang="en-US" sz="1400" b="1" dirty="0" smtClean="0">
                <a:solidFill>
                  <a:schemeClr val="tx1">
                    <a:lumMod val="85000"/>
                  </a:schemeClr>
                </a:solidFill>
              </a:rPr>
            </a:br>
            <a:r>
              <a:rPr lang="en-US" sz="1200" dirty="0">
                <a:solidFill>
                  <a:schemeClr val="tx1">
                    <a:lumMod val="85000"/>
                  </a:schemeClr>
                </a:solidFill>
              </a:rPr>
              <a:t>determines if the device allows other Bluetooth devices to connect to the device. The default is TRUE</a:t>
            </a:r>
          </a:p>
          <a:p>
            <a:pPr marL="285750" indent="-285750">
              <a:buFont typeface="Arial" panose="020B0604020202020204" pitchFamily="34" charset="0"/>
              <a:buChar char="•"/>
            </a:pPr>
            <a:endParaRPr lang="en-US" sz="1200" dirty="0">
              <a:solidFill>
                <a:schemeClr val="tx1">
                  <a:lumMod val="85000"/>
                </a:schemeClr>
              </a:solidFill>
            </a:endParaRPr>
          </a:p>
          <a:p>
            <a:pPr marL="285750" indent="-285750">
              <a:buFont typeface="Arial" panose="020B0604020202020204" pitchFamily="34" charset="0"/>
              <a:buChar char="•"/>
            </a:pPr>
            <a:endParaRPr lang="en-US" dirty="0"/>
          </a:p>
        </p:txBody>
      </p:sp>
      <p:sp>
        <p:nvSpPr>
          <p:cNvPr id="42" name="TextBox 41"/>
          <p:cNvSpPr txBox="1"/>
          <p:nvPr/>
        </p:nvSpPr>
        <p:spPr>
          <a:xfrm>
            <a:off x="8229599" y="2934400"/>
            <a:ext cx="3382544" cy="824841"/>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smtClean="0">
                <a:solidFill>
                  <a:schemeClr val="tx1">
                    <a:lumMod val="85000"/>
                  </a:schemeClr>
                </a:solidFill>
              </a:rPr>
              <a:t>Address out (String)</a:t>
            </a:r>
            <a:br>
              <a:rPr lang="en-US" sz="1400" b="1" dirty="0" smtClean="0">
                <a:solidFill>
                  <a:schemeClr val="tx1">
                    <a:lumMod val="85000"/>
                  </a:schemeClr>
                </a:solidFill>
              </a:rPr>
            </a:br>
            <a:r>
              <a:rPr lang="en-US" sz="1200" dirty="0"/>
              <a:t>returns the same address as </a:t>
            </a:r>
            <a:r>
              <a:rPr lang="en-US" sz="1200" dirty="0" smtClean="0"/>
              <a:t>“Address in”</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3542" t="48234" r="80208" b="22149"/>
          <a:stretch/>
        </p:blipFill>
        <p:spPr>
          <a:xfrm>
            <a:off x="4610100" y="2743200"/>
            <a:ext cx="2971800" cy="2667000"/>
          </a:xfrm>
          <a:prstGeom prst="rect">
            <a:avLst/>
          </a:prstGeom>
        </p:spPr>
      </p:pic>
      <p:sp>
        <p:nvSpPr>
          <p:cNvPr id="7" name="Content Placeholder 3"/>
          <p:cNvSpPr txBox="1">
            <a:spLocks/>
          </p:cNvSpPr>
          <p:nvPr/>
        </p:nvSpPr>
        <p:spPr>
          <a:xfrm>
            <a:off x="1524000" y="5795031"/>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The mode is obtained. If the Bluetooth is in undiscoverable mode, we make it discoverable in order to be seen and reached by other computers.</a:t>
            </a:r>
            <a:endParaRPr lang="en-US" dirty="0"/>
          </a:p>
        </p:txBody>
      </p:sp>
    </p:spTree>
    <p:extLst>
      <p:ext uri="{BB962C8B-B14F-4D97-AF65-F5344CB8AC3E}">
        <p14:creationId xmlns:p14="http://schemas.microsoft.com/office/powerpoint/2010/main" val="839600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Create Listener Function </a:t>
            </a:r>
          </a:p>
        </p:txBody>
      </p:sp>
      <p:sp>
        <p:nvSpPr>
          <p:cNvPr id="4" name="Content Placeholder 3"/>
          <p:cNvSpPr>
            <a:spLocks noGrp="1"/>
          </p:cNvSpPr>
          <p:nvPr>
            <p:ph idx="1"/>
          </p:nvPr>
        </p:nvSpPr>
        <p:spPr/>
        <p:txBody>
          <a:bodyPr/>
          <a:lstStyle/>
          <a:p>
            <a:r>
              <a:rPr lang="en-US" dirty="0"/>
              <a:t>Creates a service for a Bluetooth server and returns a Bluetooth channel the server can use to listen for inbound connections.</a:t>
            </a:r>
          </a:p>
        </p:txBody>
      </p:sp>
      <p:sp>
        <p:nvSpPr>
          <p:cNvPr id="5" name="TextBox 4"/>
          <p:cNvSpPr txBox="1"/>
          <p:nvPr/>
        </p:nvSpPr>
        <p:spPr>
          <a:xfrm>
            <a:off x="457200" y="2514600"/>
            <a:ext cx="3505200" cy="3502497"/>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smtClean="0">
                <a:solidFill>
                  <a:schemeClr val="tx1">
                    <a:lumMod val="85000"/>
                  </a:schemeClr>
                </a:solidFill>
              </a:rPr>
              <a:t>Address in (String)</a:t>
            </a:r>
            <a:br>
              <a:rPr lang="en-US" sz="1400" b="1" dirty="0" smtClean="0">
                <a:solidFill>
                  <a:schemeClr val="tx1">
                    <a:lumMod val="85000"/>
                  </a:schemeClr>
                </a:solidFill>
              </a:rPr>
            </a:br>
            <a:r>
              <a:rPr lang="en-US" sz="1200" dirty="0">
                <a:solidFill>
                  <a:schemeClr val="tx1">
                    <a:lumMod val="85000"/>
                  </a:schemeClr>
                </a:solidFill>
              </a:rPr>
              <a:t>specifies the Bluetooth address of the local device</a:t>
            </a:r>
            <a:r>
              <a:rPr lang="en-US" sz="1200" dirty="0" smtClean="0">
                <a:solidFill>
                  <a:schemeClr val="tx1">
                    <a:lumMod val="85000"/>
                  </a:schemeClr>
                </a:solidFill>
              </a:rPr>
              <a:t>.</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UUID (String) - Required</a:t>
            </a:r>
            <a:br>
              <a:rPr lang="en-US" sz="1400" b="1" dirty="0" smtClean="0">
                <a:solidFill>
                  <a:schemeClr val="tx1">
                    <a:lumMod val="85000"/>
                  </a:schemeClr>
                </a:solidFill>
              </a:rPr>
            </a:br>
            <a:r>
              <a:rPr lang="en-US" sz="1200" dirty="0">
                <a:solidFill>
                  <a:schemeClr val="tx1">
                    <a:lumMod val="85000"/>
                  </a:schemeClr>
                </a:solidFill>
              </a:rPr>
              <a:t>identifies the service.</a:t>
            </a:r>
            <a:r>
              <a:rPr lang="en-US" sz="1400" b="1" dirty="0" smtClean="0">
                <a:solidFill>
                  <a:schemeClr val="tx1">
                    <a:lumMod val="85000"/>
                  </a:schemeClr>
                </a:solidFill>
              </a:rPr>
              <a:t/>
            </a:r>
            <a:br>
              <a:rPr lang="en-US" sz="1400" b="1" dirty="0" smtClean="0">
                <a:solidFill>
                  <a:schemeClr val="tx1">
                    <a:lumMod val="85000"/>
                  </a:schemeClr>
                </a:solidFill>
              </a:rPr>
            </a:br>
            <a:endParaRPr lang="en-US" sz="1400" b="1"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Service </a:t>
            </a:r>
            <a:r>
              <a:rPr lang="en-US" sz="1400" b="1" dirty="0" err="1" smtClean="0">
                <a:solidFill>
                  <a:schemeClr val="tx1">
                    <a:lumMod val="85000"/>
                  </a:schemeClr>
                </a:solidFill>
              </a:rPr>
              <a:t>Discription</a:t>
            </a:r>
            <a:r>
              <a:rPr lang="en-US" sz="1400" b="1" dirty="0">
                <a:solidFill>
                  <a:schemeClr val="tx1">
                    <a:lumMod val="85000"/>
                  </a:schemeClr>
                </a:solidFill>
              </a:rPr>
              <a:t> </a:t>
            </a:r>
            <a:r>
              <a:rPr lang="en-US" sz="1400" b="1" dirty="0" smtClean="0">
                <a:solidFill>
                  <a:schemeClr val="tx1">
                    <a:lumMod val="85000"/>
                  </a:schemeClr>
                </a:solidFill>
              </a:rPr>
              <a:t/>
            </a:r>
            <a:br>
              <a:rPr lang="en-US" sz="1400" b="1" dirty="0" smtClean="0">
                <a:solidFill>
                  <a:schemeClr val="tx1">
                    <a:lumMod val="85000"/>
                  </a:schemeClr>
                </a:solidFill>
              </a:rPr>
            </a:br>
            <a:r>
              <a:rPr lang="en-US" sz="1400" b="1" dirty="0" smtClean="0">
                <a:solidFill>
                  <a:schemeClr val="tx1">
                    <a:lumMod val="85000"/>
                  </a:schemeClr>
                </a:solidFill>
              </a:rPr>
              <a:t>(Cluster[String</a:t>
            </a:r>
            <a:r>
              <a:rPr lang="en-US" sz="1400" b="1" dirty="0">
                <a:solidFill>
                  <a:schemeClr val="tx1">
                    <a:lumMod val="85000"/>
                  </a:schemeClr>
                </a:solidFill>
              </a:rPr>
              <a:t>, String])</a:t>
            </a:r>
          </a:p>
          <a:p>
            <a:pPr marL="742950" lvl="1" indent="-285750">
              <a:buFont typeface="Arial" panose="020B0604020202020204" pitchFamily="34" charset="0"/>
              <a:buChar char="•"/>
            </a:pPr>
            <a:r>
              <a:rPr lang="en-US" sz="1400" b="1" dirty="0" smtClean="0">
                <a:solidFill>
                  <a:schemeClr val="tx1">
                    <a:lumMod val="85000"/>
                  </a:schemeClr>
                </a:solidFill>
              </a:rPr>
              <a:t>Name</a:t>
            </a:r>
            <a:r>
              <a:rPr lang="en-US" sz="1400" b="1" dirty="0">
                <a:solidFill>
                  <a:schemeClr val="tx1">
                    <a:lumMod val="85000"/>
                  </a:schemeClr>
                </a:solidFill>
              </a:rPr>
              <a:t/>
            </a:r>
            <a:br>
              <a:rPr lang="en-US" sz="1400" b="1" dirty="0">
                <a:solidFill>
                  <a:schemeClr val="tx1">
                    <a:lumMod val="85000"/>
                  </a:schemeClr>
                </a:solidFill>
              </a:rPr>
            </a:br>
            <a:r>
              <a:rPr lang="en-US" sz="1200" dirty="0" err="1" smtClean="0">
                <a:solidFill>
                  <a:schemeClr val="tx1">
                    <a:lumMod val="85000"/>
                  </a:schemeClr>
                </a:solidFill>
              </a:rPr>
              <a:t>Name</a:t>
            </a:r>
            <a:r>
              <a:rPr lang="en-US" sz="1200" dirty="0" smtClean="0">
                <a:solidFill>
                  <a:schemeClr val="tx1">
                    <a:lumMod val="85000"/>
                  </a:schemeClr>
                </a:solidFill>
              </a:rPr>
              <a:t> is the name of the service</a:t>
            </a:r>
            <a:endParaRPr lang="en-US" sz="1200" dirty="0">
              <a:solidFill>
                <a:schemeClr val="tx1">
                  <a:lumMod val="85000"/>
                </a:schemeClr>
              </a:solidFill>
            </a:endParaRPr>
          </a:p>
          <a:p>
            <a:pPr marL="742950" lvl="1" indent="-285750">
              <a:buFont typeface="Arial" panose="020B0604020202020204" pitchFamily="34" charset="0"/>
              <a:buChar char="•"/>
            </a:pPr>
            <a:r>
              <a:rPr lang="en-US" sz="1400" b="1" dirty="0" smtClean="0">
                <a:solidFill>
                  <a:schemeClr val="tx1">
                    <a:lumMod val="85000"/>
                  </a:schemeClr>
                </a:solidFill>
              </a:rPr>
              <a:t>Description</a:t>
            </a:r>
            <a:r>
              <a:rPr lang="en-US" sz="1400" b="1" dirty="0">
                <a:solidFill>
                  <a:schemeClr val="tx1">
                    <a:lumMod val="85000"/>
                  </a:schemeClr>
                </a:solidFill>
              </a:rPr>
              <a:t/>
            </a:r>
            <a:br>
              <a:rPr lang="en-US" sz="1400" b="1" dirty="0">
                <a:solidFill>
                  <a:schemeClr val="tx1">
                    <a:lumMod val="85000"/>
                  </a:schemeClr>
                </a:solidFill>
              </a:rPr>
            </a:br>
            <a:r>
              <a:rPr lang="en-US" sz="1200" dirty="0" err="1" smtClean="0">
                <a:solidFill>
                  <a:schemeClr val="tx1">
                    <a:lumMod val="85000"/>
                  </a:schemeClr>
                </a:solidFill>
              </a:rPr>
              <a:t>Description</a:t>
            </a:r>
            <a:r>
              <a:rPr lang="en-US" sz="1200" dirty="0" smtClean="0">
                <a:solidFill>
                  <a:schemeClr val="tx1">
                    <a:lumMod val="85000"/>
                  </a:schemeClr>
                </a:solidFill>
              </a:rPr>
              <a:t> is a short description of the service</a:t>
            </a:r>
            <a:endParaRPr lang="en-US" sz="1200" dirty="0">
              <a:solidFill>
                <a:schemeClr val="tx1">
                  <a:lumMod val="85000"/>
                </a:schemeClr>
              </a:solidFill>
            </a:endParaRPr>
          </a:p>
          <a:p>
            <a:pPr marL="285750" indent="-285750">
              <a:buFont typeface="Arial" panose="020B0604020202020204" pitchFamily="34" charset="0"/>
              <a:buChar char="•"/>
            </a:pPr>
            <a:endParaRPr lang="en-US" dirty="0"/>
          </a:p>
        </p:txBody>
      </p:sp>
      <p:sp>
        <p:nvSpPr>
          <p:cNvPr id="42" name="TextBox 41"/>
          <p:cNvSpPr txBox="1"/>
          <p:nvPr/>
        </p:nvSpPr>
        <p:spPr>
          <a:xfrm>
            <a:off x="8229599" y="2514600"/>
            <a:ext cx="3382544" cy="1594283"/>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smtClean="0">
                <a:solidFill>
                  <a:schemeClr val="tx1">
                    <a:lumMod val="85000"/>
                  </a:schemeClr>
                </a:solidFill>
              </a:rPr>
              <a:t>Listener ID (Network </a:t>
            </a:r>
            <a:r>
              <a:rPr lang="en-US" sz="1400" b="1" dirty="0" err="1" smtClean="0">
                <a:solidFill>
                  <a:schemeClr val="tx1">
                    <a:lumMod val="85000"/>
                  </a:schemeClr>
                </a:solidFill>
              </a:rPr>
              <a:t>Refnum</a:t>
            </a:r>
            <a:r>
              <a:rPr lang="en-US" sz="1400" b="1" dirty="0" smtClean="0">
                <a:solidFill>
                  <a:schemeClr val="tx1">
                    <a:lumMod val="85000"/>
                  </a:schemeClr>
                </a:solidFill>
              </a:rPr>
              <a:t>)</a:t>
            </a:r>
            <a:br>
              <a:rPr lang="en-US" sz="1400" b="1" dirty="0" smtClean="0">
                <a:solidFill>
                  <a:schemeClr val="tx1">
                    <a:lumMod val="85000"/>
                  </a:schemeClr>
                </a:solidFill>
              </a:rPr>
            </a:br>
            <a:r>
              <a:rPr lang="en-US" sz="1200" dirty="0">
                <a:solidFill>
                  <a:schemeClr val="tx1">
                    <a:lumMod val="85000"/>
                  </a:schemeClr>
                </a:solidFill>
              </a:rPr>
              <a:t>a network connection </a:t>
            </a:r>
            <a:r>
              <a:rPr lang="en-US" sz="1200" dirty="0" err="1">
                <a:solidFill>
                  <a:schemeClr val="tx1">
                    <a:lumMod val="85000"/>
                  </a:schemeClr>
                </a:solidFill>
              </a:rPr>
              <a:t>refnum</a:t>
            </a:r>
            <a:r>
              <a:rPr lang="en-US" sz="1200" dirty="0">
                <a:solidFill>
                  <a:schemeClr val="tx1">
                    <a:lumMod val="85000"/>
                  </a:schemeClr>
                </a:solidFill>
              </a:rPr>
              <a:t> that uniquely identifies the listener</a:t>
            </a:r>
            <a:r>
              <a:rPr lang="en-US" sz="1200" dirty="0" smtClean="0">
                <a:solidFill>
                  <a:schemeClr val="tx1">
                    <a:lumMod val="85000"/>
                  </a:schemeClr>
                </a:solidFill>
              </a:rPr>
              <a:t>.</a:t>
            </a:r>
          </a:p>
          <a:p>
            <a:pPr marL="285750" indent="-285750">
              <a:buFont typeface="Arial" panose="020B0604020202020204" pitchFamily="34" charset="0"/>
              <a:buChar char="•"/>
            </a:pPr>
            <a:endParaRPr lang="en-US" sz="1200" dirty="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Channel (U32)</a:t>
            </a:r>
            <a:r>
              <a:rPr lang="en-US" sz="1400" b="1" dirty="0">
                <a:solidFill>
                  <a:schemeClr val="tx1">
                    <a:lumMod val="85000"/>
                  </a:schemeClr>
                </a:solidFill>
              </a:rPr>
              <a:t/>
            </a:r>
            <a:br>
              <a:rPr lang="en-US" sz="1400" b="1" dirty="0">
                <a:solidFill>
                  <a:schemeClr val="tx1">
                    <a:lumMod val="85000"/>
                  </a:schemeClr>
                </a:solidFill>
              </a:rPr>
            </a:br>
            <a:r>
              <a:rPr lang="en-US" sz="1200" dirty="0" smtClean="0">
                <a:solidFill>
                  <a:schemeClr val="tx1">
                    <a:lumMod val="85000"/>
                  </a:schemeClr>
                </a:solidFill>
              </a:rPr>
              <a:t>Returns the channel assigned to listener</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9151" t="28770" r="74599" b="24689"/>
          <a:stretch/>
        </p:blipFill>
        <p:spPr>
          <a:xfrm>
            <a:off x="4800600" y="2560817"/>
            <a:ext cx="2211806" cy="3119214"/>
          </a:xfrm>
          <a:prstGeom prst="rect">
            <a:avLst/>
          </a:prstGeom>
        </p:spPr>
      </p:pic>
      <p:sp>
        <p:nvSpPr>
          <p:cNvPr id="7" name="Content Placeholder 3"/>
          <p:cNvSpPr txBox="1">
            <a:spLocks/>
          </p:cNvSpPr>
          <p:nvPr/>
        </p:nvSpPr>
        <p:spPr>
          <a:xfrm>
            <a:off x="1524000" y="5795031"/>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Creates a waveform service for the client computer to establish the connection. The client need the Address and Channel to make the connection.</a:t>
            </a:r>
            <a:endParaRPr lang="en-US" dirty="0"/>
          </a:p>
        </p:txBody>
      </p:sp>
    </p:spTree>
    <p:extLst>
      <p:ext uri="{BB962C8B-B14F-4D97-AF65-F5344CB8AC3E}">
        <p14:creationId xmlns:p14="http://schemas.microsoft.com/office/powerpoint/2010/main" val="1463827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Wait On Listener Function </a:t>
            </a:r>
          </a:p>
        </p:txBody>
      </p:sp>
      <p:sp>
        <p:nvSpPr>
          <p:cNvPr id="4" name="Content Placeholder 3"/>
          <p:cNvSpPr>
            <a:spLocks noGrp="1"/>
          </p:cNvSpPr>
          <p:nvPr>
            <p:ph idx="1"/>
          </p:nvPr>
        </p:nvSpPr>
        <p:spPr/>
        <p:txBody>
          <a:bodyPr/>
          <a:lstStyle/>
          <a:p>
            <a:r>
              <a:rPr lang="en-US" dirty="0"/>
              <a:t>Waits for the listener to accept a connection request</a:t>
            </a:r>
            <a:r>
              <a:rPr lang="en-US" dirty="0" smtClean="0"/>
              <a:t>.</a:t>
            </a:r>
            <a:endParaRPr lang="en-US" dirty="0"/>
          </a:p>
        </p:txBody>
      </p:sp>
      <p:sp>
        <p:nvSpPr>
          <p:cNvPr id="5" name="TextBox 4"/>
          <p:cNvSpPr txBox="1"/>
          <p:nvPr/>
        </p:nvSpPr>
        <p:spPr>
          <a:xfrm>
            <a:off x="457200" y="2514600"/>
            <a:ext cx="3657600" cy="2332946"/>
          </a:xfrm>
          <a:prstGeom prst="rect">
            <a:avLst/>
          </a:prstGeom>
          <a:noFill/>
        </p:spPr>
        <p:txBody>
          <a:bodyPr wrap="square" rtlCol="0">
            <a:spAutoFit/>
          </a:bodyPr>
          <a:lstStyle/>
          <a:p>
            <a:pPr>
              <a:lnSpc>
                <a:spcPct val="90000"/>
              </a:lnSpc>
              <a:spcBef>
                <a:spcPct val="0"/>
              </a:spcBef>
            </a:pPr>
            <a:r>
              <a:rPr lang="en-US" sz="2400" dirty="0">
                <a:solidFill>
                  <a:schemeClr val="accent1"/>
                </a:solidFill>
                <a:latin typeface="+mj-lt"/>
                <a:ea typeface="+mj-ea"/>
                <a:cs typeface="+mj-cs"/>
              </a:rPr>
              <a:t>Input</a:t>
            </a:r>
          </a:p>
          <a:p>
            <a:pPr marL="285750" indent="-285750">
              <a:buFont typeface="Arial" panose="020B0604020202020204" pitchFamily="34" charset="0"/>
              <a:buChar char="•"/>
            </a:pPr>
            <a:r>
              <a:rPr lang="en-US" sz="1400" b="1" dirty="0" err="1">
                <a:solidFill>
                  <a:schemeClr val="tx1">
                    <a:lumMod val="85000"/>
                  </a:schemeClr>
                </a:solidFill>
              </a:rPr>
              <a:t>Listerer</a:t>
            </a:r>
            <a:r>
              <a:rPr lang="en-US" sz="1400" b="1" dirty="0">
                <a:solidFill>
                  <a:schemeClr val="tx1">
                    <a:lumMod val="85000"/>
                  </a:schemeClr>
                </a:solidFill>
              </a:rPr>
              <a:t> ID (Network </a:t>
            </a:r>
            <a:r>
              <a:rPr lang="en-US" sz="1400" b="1" dirty="0" err="1">
                <a:solidFill>
                  <a:schemeClr val="tx1">
                    <a:lumMod val="85000"/>
                  </a:schemeClr>
                </a:solidFill>
              </a:rPr>
              <a:t>Refnum</a:t>
            </a:r>
            <a:r>
              <a:rPr lang="en-US" sz="1400" b="1" dirty="0" smtClean="0">
                <a:solidFill>
                  <a:schemeClr val="tx1">
                    <a:lumMod val="85000"/>
                  </a:schemeClr>
                </a:solidFill>
              </a:rPr>
              <a:t>) - Required</a:t>
            </a:r>
            <a:r>
              <a:rPr lang="en-US" sz="1600" b="1" dirty="0">
                <a:solidFill>
                  <a:schemeClr val="tx1">
                    <a:lumMod val="85000"/>
                  </a:schemeClr>
                </a:solidFill>
              </a:rPr>
              <a:t/>
            </a:r>
            <a:br>
              <a:rPr lang="en-US" sz="1600" b="1" dirty="0">
                <a:solidFill>
                  <a:schemeClr val="tx1">
                    <a:lumMod val="85000"/>
                  </a:schemeClr>
                </a:solidFill>
              </a:rPr>
            </a:br>
            <a:r>
              <a:rPr lang="en-US" sz="1200" dirty="0">
                <a:solidFill>
                  <a:schemeClr val="tx1">
                    <a:lumMod val="85000"/>
                  </a:schemeClr>
                </a:solidFill>
              </a:rPr>
              <a:t>A</a:t>
            </a:r>
            <a:r>
              <a:rPr lang="en-US" sz="1200" dirty="0" smtClean="0">
                <a:solidFill>
                  <a:schemeClr val="tx1">
                    <a:lumMod val="85000"/>
                  </a:schemeClr>
                </a:solidFill>
              </a:rPr>
              <a:t> </a:t>
            </a:r>
            <a:r>
              <a:rPr lang="en-US" sz="1200" dirty="0">
                <a:solidFill>
                  <a:schemeClr val="tx1">
                    <a:lumMod val="85000"/>
                  </a:schemeClr>
                </a:solidFill>
              </a:rPr>
              <a:t>network connection </a:t>
            </a:r>
            <a:r>
              <a:rPr lang="en-US" sz="1200" dirty="0" err="1">
                <a:solidFill>
                  <a:schemeClr val="tx1">
                    <a:lumMod val="85000"/>
                  </a:schemeClr>
                </a:solidFill>
              </a:rPr>
              <a:t>refnum</a:t>
            </a:r>
            <a:r>
              <a:rPr lang="en-US" sz="1200" dirty="0">
                <a:solidFill>
                  <a:schemeClr val="tx1">
                    <a:lumMod val="85000"/>
                  </a:schemeClr>
                </a:solidFill>
              </a:rPr>
              <a:t> that uniquely identifies the listener.</a:t>
            </a:r>
          </a:p>
          <a:p>
            <a:pPr marL="285750" indent="-285750">
              <a:buFont typeface="Arial" panose="020B0604020202020204" pitchFamily="34" charset="0"/>
              <a:buChar char="•"/>
            </a:pPr>
            <a:endParaRPr lang="en-US" sz="1200" dirty="0" smtClean="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Timeout </a:t>
            </a:r>
            <a:r>
              <a:rPr lang="en-US" sz="1400" b="1" dirty="0" err="1" smtClean="0">
                <a:solidFill>
                  <a:schemeClr val="tx1">
                    <a:lumMod val="85000"/>
                  </a:schemeClr>
                </a:solidFill>
              </a:rPr>
              <a:t>ms</a:t>
            </a:r>
            <a:r>
              <a:rPr lang="en-US" sz="1400" b="1" dirty="0" smtClean="0">
                <a:solidFill>
                  <a:schemeClr val="tx1">
                    <a:lumMod val="85000"/>
                  </a:schemeClr>
                </a:solidFill>
              </a:rPr>
              <a:t> (I32)</a:t>
            </a:r>
            <a:br>
              <a:rPr lang="en-US" sz="1400" b="1" dirty="0" smtClean="0">
                <a:solidFill>
                  <a:schemeClr val="tx1">
                    <a:lumMod val="85000"/>
                  </a:schemeClr>
                </a:solidFill>
              </a:rPr>
            </a:br>
            <a:r>
              <a:rPr lang="en-US" sz="1200" dirty="0">
                <a:solidFill>
                  <a:schemeClr val="tx1">
                    <a:lumMod val="85000"/>
                  </a:schemeClr>
                </a:solidFill>
              </a:rPr>
              <a:t>S</a:t>
            </a:r>
            <a:r>
              <a:rPr lang="en-US" sz="1200" dirty="0" smtClean="0">
                <a:solidFill>
                  <a:schemeClr val="tx1">
                    <a:lumMod val="85000"/>
                  </a:schemeClr>
                </a:solidFill>
              </a:rPr>
              <a:t>pecifies </a:t>
            </a:r>
            <a:r>
              <a:rPr lang="en-US" sz="1200" dirty="0">
                <a:solidFill>
                  <a:schemeClr val="tx1">
                    <a:lumMod val="85000"/>
                  </a:schemeClr>
                </a:solidFill>
              </a:rPr>
              <a:t>the time, in milliseconds, that the function waits for a connection. If a connection is not established in the specified time, the function returns an error. The default value is –1, which indicates to wait indefinitely. </a:t>
            </a:r>
            <a:endParaRPr lang="en-US" sz="1400" b="1" dirty="0" smtClean="0">
              <a:solidFill>
                <a:schemeClr val="tx1">
                  <a:lumMod val="85000"/>
                </a:schemeClr>
              </a:solidFill>
            </a:endParaRPr>
          </a:p>
        </p:txBody>
      </p:sp>
      <p:sp>
        <p:nvSpPr>
          <p:cNvPr id="42" name="TextBox 41"/>
          <p:cNvSpPr txBox="1"/>
          <p:nvPr/>
        </p:nvSpPr>
        <p:spPr>
          <a:xfrm>
            <a:off x="8229599" y="2514600"/>
            <a:ext cx="3382544" cy="2948499"/>
          </a:xfrm>
          <a:prstGeom prst="rect">
            <a:avLst/>
          </a:prstGeom>
          <a:noFill/>
        </p:spPr>
        <p:txBody>
          <a:bodyPr wrap="square" rtlCol="0">
            <a:spAutoFit/>
          </a:bodyPr>
          <a:lstStyle/>
          <a:p>
            <a:pPr>
              <a:lnSpc>
                <a:spcPct val="90000"/>
              </a:lnSpc>
              <a:spcBef>
                <a:spcPct val="0"/>
              </a:spcBef>
            </a:pPr>
            <a:r>
              <a:rPr lang="en-US" sz="2400" dirty="0" smtClean="0">
                <a:solidFill>
                  <a:schemeClr val="accent1"/>
                </a:solidFill>
                <a:latin typeface="+mj-lt"/>
                <a:ea typeface="+mj-ea"/>
                <a:cs typeface="+mj-cs"/>
              </a:rPr>
              <a:t>Output</a:t>
            </a:r>
            <a:endParaRPr lang="en-US" sz="2400" dirty="0">
              <a:solidFill>
                <a:schemeClr val="accent1"/>
              </a:solidFill>
              <a:latin typeface="+mj-lt"/>
              <a:ea typeface="+mj-ea"/>
              <a:cs typeface="+mj-cs"/>
            </a:endParaRPr>
          </a:p>
          <a:p>
            <a:pPr marL="285750" indent="-285750">
              <a:buFont typeface="Arial" panose="020B0604020202020204" pitchFamily="34" charset="0"/>
              <a:buChar char="•"/>
            </a:pPr>
            <a:r>
              <a:rPr lang="en-US" sz="1400" b="1" dirty="0" err="1" smtClean="0">
                <a:solidFill>
                  <a:schemeClr val="tx1">
                    <a:lumMod val="85000"/>
                  </a:schemeClr>
                </a:solidFill>
              </a:rPr>
              <a:t>Listerer</a:t>
            </a:r>
            <a:r>
              <a:rPr lang="en-US" sz="1400" b="1" dirty="0" smtClean="0">
                <a:solidFill>
                  <a:schemeClr val="tx1">
                    <a:lumMod val="85000"/>
                  </a:schemeClr>
                </a:solidFill>
              </a:rPr>
              <a:t> ID (Network </a:t>
            </a:r>
            <a:r>
              <a:rPr lang="en-US" sz="1400" b="1" dirty="0" err="1" smtClean="0">
                <a:solidFill>
                  <a:schemeClr val="tx1">
                    <a:lumMod val="85000"/>
                  </a:schemeClr>
                </a:solidFill>
              </a:rPr>
              <a:t>Refnum</a:t>
            </a:r>
            <a:r>
              <a:rPr lang="en-US" sz="1400" b="1" dirty="0" smtClean="0">
                <a:solidFill>
                  <a:schemeClr val="tx1">
                    <a:lumMod val="85000"/>
                  </a:schemeClr>
                </a:solidFill>
              </a:rPr>
              <a:t>)</a:t>
            </a:r>
            <a:br>
              <a:rPr lang="en-US" sz="1400" b="1" dirty="0" smtClean="0">
                <a:solidFill>
                  <a:schemeClr val="tx1">
                    <a:lumMod val="85000"/>
                  </a:schemeClr>
                </a:solidFill>
              </a:rPr>
            </a:br>
            <a:r>
              <a:rPr lang="en-US" sz="1200" dirty="0">
                <a:solidFill>
                  <a:schemeClr val="tx1">
                    <a:lumMod val="85000"/>
                  </a:schemeClr>
                </a:solidFill>
              </a:rPr>
              <a:t>a network connection </a:t>
            </a:r>
            <a:r>
              <a:rPr lang="en-US" sz="1200" dirty="0" err="1">
                <a:solidFill>
                  <a:schemeClr val="tx1">
                    <a:lumMod val="85000"/>
                  </a:schemeClr>
                </a:solidFill>
              </a:rPr>
              <a:t>refnum</a:t>
            </a:r>
            <a:r>
              <a:rPr lang="en-US" sz="1200" dirty="0">
                <a:solidFill>
                  <a:schemeClr val="tx1">
                    <a:lumMod val="85000"/>
                  </a:schemeClr>
                </a:solidFill>
              </a:rPr>
              <a:t> that uniquely identifies the listener</a:t>
            </a:r>
            <a:r>
              <a:rPr lang="en-US" sz="1200" dirty="0" smtClean="0">
                <a:solidFill>
                  <a:schemeClr val="tx1">
                    <a:lumMod val="85000"/>
                  </a:schemeClr>
                </a:solidFill>
              </a:rPr>
              <a:t>.</a:t>
            </a:r>
          </a:p>
          <a:p>
            <a:pPr marL="285750" indent="-285750">
              <a:buFont typeface="Arial" panose="020B0604020202020204" pitchFamily="34" charset="0"/>
              <a:buChar char="•"/>
            </a:pPr>
            <a:endParaRPr lang="en-US" sz="1200" dirty="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Remote Address (String)</a:t>
            </a:r>
            <a:r>
              <a:rPr lang="en-US" sz="1400" b="1" dirty="0">
                <a:solidFill>
                  <a:schemeClr val="tx1">
                    <a:lumMod val="85000"/>
                  </a:schemeClr>
                </a:solidFill>
              </a:rPr>
              <a:t/>
            </a:r>
            <a:br>
              <a:rPr lang="en-US" sz="1400" b="1" dirty="0">
                <a:solidFill>
                  <a:schemeClr val="tx1">
                    <a:lumMod val="85000"/>
                  </a:schemeClr>
                </a:solidFill>
              </a:rPr>
            </a:br>
            <a:r>
              <a:rPr lang="en-US" sz="1200" dirty="0">
                <a:solidFill>
                  <a:schemeClr val="tx1">
                    <a:lumMod val="85000"/>
                  </a:schemeClr>
                </a:solidFill>
              </a:rPr>
              <a:t>Client’s address</a:t>
            </a:r>
          </a:p>
          <a:p>
            <a:pPr marL="285750" indent="-285750">
              <a:buFont typeface="Arial" panose="020B0604020202020204" pitchFamily="34" charset="0"/>
              <a:buChar char="•"/>
            </a:pPr>
            <a:endParaRPr lang="en-US" sz="1200" dirty="0">
              <a:solidFill>
                <a:schemeClr val="tx1">
                  <a:lumMod val="85000"/>
                </a:schemeClr>
              </a:solidFill>
            </a:endParaRPr>
          </a:p>
          <a:p>
            <a:pPr marL="285750" indent="-285750">
              <a:buFont typeface="Arial" panose="020B0604020202020204" pitchFamily="34" charset="0"/>
              <a:buChar char="•"/>
            </a:pPr>
            <a:r>
              <a:rPr lang="en-US" sz="1400" b="1" dirty="0">
                <a:solidFill>
                  <a:schemeClr val="tx1">
                    <a:lumMod val="85000"/>
                  </a:schemeClr>
                </a:solidFill>
              </a:rPr>
              <a:t>Remote </a:t>
            </a:r>
            <a:r>
              <a:rPr lang="en-US" sz="1400" b="1" dirty="0" smtClean="0">
                <a:solidFill>
                  <a:schemeClr val="tx1">
                    <a:lumMod val="85000"/>
                  </a:schemeClr>
                </a:solidFill>
              </a:rPr>
              <a:t>Channel (U16)</a:t>
            </a:r>
            <a:r>
              <a:rPr lang="en-US" sz="1200" b="1" dirty="0">
                <a:solidFill>
                  <a:schemeClr val="tx1">
                    <a:lumMod val="85000"/>
                  </a:schemeClr>
                </a:solidFill>
              </a:rPr>
              <a:t/>
            </a:r>
            <a:br>
              <a:rPr lang="en-US" sz="1200" b="1" dirty="0">
                <a:solidFill>
                  <a:schemeClr val="tx1">
                    <a:lumMod val="85000"/>
                  </a:schemeClr>
                </a:solidFill>
              </a:rPr>
            </a:br>
            <a:r>
              <a:rPr lang="en-US" sz="1200" dirty="0">
                <a:solidFill>
                  <a:schemeClr val="tx1">
                    <a:lumMod val="85000"/>
                  </a:schemeClr>
                </a:solidFill>
              </a:rPr>
              <a:t>returns the channel of the Bluetooth client</a:t>
            </a:r>
            <a:r>
              <a:rPr lang="en-US" sz="1200" dirty="0" smtClean="0">
                <a:solidFill>
                  <a:schemeClr val="tx1">
                    <a:lumMod val="85000"/>
                  </a:schemeClr>
                </a:solidFill>
              </a:rPr>
              <a:t>.</a:t>
            </a:r>
          </a:p>
          <a:p>
            <a:pPr marL="285750" indent="-285750">
              <a:buFont typeface="Arial" panose="020B0604020202020204" pitchFamily="34" charset="0"/>
              <a:buChar char="•"/>
            </a:pPr>
            <a:endParaRPr lang="en-US" sz="1200" dirty="0">
              <a:solidFill>
                <a:schemeClr val="tx1">
                  <a:lumMod val="85000"/>
                </a:schemeClr>
              </a:solidFill>
            </a:endParaRPr>
          </a:p>
          <a:p>
            <a:pPr marL="285750" indent="-285750">
              <a:buFont typeface="Arial" panose="020B0604020202020204" pitchFamily="34" charset="0"/>
              <a:buChar char="•"/>
            </a:pPr>
            <a:r>
              <a:rPr lang="en-US" sz="1400" b="1" dirty="0" smtClean="0">
                <a:solidFill>
                  <a:schemeClr val="tx1">
                    <a:lumMod val="85000"/>
                  </a:schemeClr>
                </a:solidFill>
              </a:rPr>
              <a:t>Connection ID (Network </a:t>
            </a:r>
            <a:r>
              <a:rPr lang="en-US" sz="1400" b="1" dirty="0" err="1" smtClean="0">
                <a:solidFill>
                  <a:schemeClr val="tx1">
                    <a:lumMod val="85000"/>
                  </a:schemeClr>
                </a:solidFill>
              </a:rPr>
              <a:t>Refnum</a:t>
            </a:r>
            <a:r>
              <a:rPr lang="en-US" sz="1400" b="1" dirty="0" smtClean="0">
                <a:solidFill>
                  <a:schemeClr val="tx1">
                    <a:lumMod val="85000"/>
                  </a:schemeClr>
                </a:solidFill>
              </a:rPr>
              <a:t>)</a:t>
            </a:r>
            <a:r>
              <a:rPr lang="en-US" sz="1200" b="1" dirty="0">
                <a:solidFill>
                  <a:schemeClr val="tx1">
                    <a:lumMod val="85000"/>
                  </a:schemeClr>
                </a:solidFill>
              </a:rPr>
              <a:t/>
            </a:r>
            <a:br>
              <a:rPr lang="en-US" sz="1200" b="1" dirty="0">
                <a:solidFill>
                  <a:schemeClr val="tx1">
                    <a:lumMod val="85000"/>
                  </a:schemeClr>
                </a:solidFill>
              </a:rPr>
            </a:br>
            <a:r>
              <a:rPr lang="en-US" sz="1200" dirty="0">
                <a:solidFill>
                  <a:schemeClr val="tx1">
                    <a:lumMod val="85000"/>
                  </a:schemeClr>
                </a:solidFill>
              </a:rPr>
              <a:t>a network connection </a:t>
            </a:r>
            <a:r>
              <a:rPr lang="en-US" sz="1200" dirty="0" err="1">
                <a:solidFill>
                  <a:schemeClr val="tx1">
                    <a:lumMod val="85000"/>
                  </a:schemeClr>
                </a:solidFill>
              </a:rPr>
              <a:t>refnum</a:t>
            </a:r>
            <a:r>
              <a:rPr lang="en-US" sz="1200" dirty="0">
                <a:solidFill>
                  <a:schemeClr val="tx1">
                    <a:lumMod val="85000"/>
                  </a:schemeClr>
                </a:solidFill>
              </a:rPr>
              <a:t> that uniquely identifies the Bluetooth connection.</a:t>
            </a:r>
            <a:endParaRPr lang="en-US" sz="1200" dirty="0" smtClean="0">
              <a:solidFill>
                <a:schemeClr val="tx1">
                  <a:lumMod val="85000"/>
                </a:schemeClr>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3901" t="50026" r="66624" b="20935"/>
          <a:stretch/>
        </p:blipFill>
        <p:spPr>
          <a:xfrm>
            <a:off x="4572000" y="3005726"/>
            <a:ext cx="3352800" cy="1946231"/>
          </a:xfrm>
          <a:prstGeom prst="rect">
            <a:avLst/>
          </a:prstGeom>
        </p:spPr>
      </p:pic>
      <p:sp>
        <p:nvSpPr>
          <p:cNvPr id="7" name="Content Placeholder 3"/>
          <p:cNvSpPr txBox="1">
            <a:spLocks/>
          </p:cNvSpPr>
          <p:nvPr/>
        </p:nvSpPr>
        <p:spPr>
          <a:xfrm>
            <a:off x="1524000" y="5795031"/>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Once the service is created. This function is waiting for the connection from client to establish the connection to the service.</a:t>
            </a:r>
            <a:endParaRPr lang="en-US" dirty="0"/>
          </a:p>
        </p:txBody>
      </p:sp>
    </p:spTree>
    <p:extLst>
      <p:ext uri="{BB962C8B-B14F-4D97-AF65-F5344CB8AC3E}">
        <p14:creationId xmlns:p14="http://schemas.microsoft.com/office/powerpoint/2010/main" val="2627084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waveform data</a:t>
            </a:r>
            <a:endParaRPr lang="en-US" dirty="0"/>
          </a:p>
        </p:txBody>
      </p:sp>
      <p:sp>
        <p:nvSpPr>
          <p:cNvPr id="4" name="Content Placeholder 3"/>
          <p:cNvSpPr>
            <a:spLocks noGrp="1"/>
          </p:cNvSpPr>
          <p:nvPr>
            <p:ph idx="1"/>
          </p:nvPr>
        </p:nvSpPr>
        <p:spPr/>
        <p:txBody>
          <a:bodyPr/>
          <a:lstStyle/>
          <a:p>
            <a:r>
              <a:rPr lang="en-US" dirty="0" smtClean="0"/>
              <a:t>This for loop generates a Sine wave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4415" t="17973" r="46299" b="30106"/>
          <a:stretch/>
        </p:blipFill>
        <p:spPr>
          <a:xfrm>
            <a:off x="3238500" y="2486166"/>
            <a:ext cx="5448300" cy="2777565"/>
          </a:xfrm>
          <a:prstGeom prst="rect">
            <a:avLst/>
          </a:prstGeom>
        </p:spPr>
      </p:pic>
      <p:sp>
        <p:nvSpPr>
          <p:cNvPr id="7" name="Content Placeholder 3"/>
          <p:cNvSpPr txBox="1">
            <a:spLocks/>
          </p:cNvSpPr>
          <p:nvPr/>
        </p:nvSpPr>
        <p:spPr>
          <a:xfrm>
            <a:off x="1524000" y="5795031"/>
            <a:ext cx="91440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b="1" dirty="0" smtClean="0"/>
              <a:t>Explain: </a:t>
            </a:r>
            <a:r>
              <a:rPr lang="en-US" dirty="0" smtClean="0"/>
              <a:t>After the connection established. The program generates a Sine wave with 365 points. The </a:t>
            </a:r>
            <a:r>
              <a:rPr lang="en-US" dirty="0"/>
              <a:t>u</a:t>
            </a:r>
            <a:r>
              <a:rPr lang="en-US" dirty="0" smtClean="0"/>
              <a:t>ser can change the offset and the amplitude.</a:t>
            </a:r>
            <a:endParaRPr lang="en-US" dirty="0"/>
          </a:p>
        </p:txBody>
      </p:sp>
    </p:spTree>
    <p:extLst>
      <p:ext uri="{BB962C8B-B14F-4D97-AF65-F5344CB8AC3E}">
        <p14:creationId xmlns:p14="http://schemas.microsoft.com/office/powerpoint/2010/main" val="3754880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4098515-0C12-46CF-BC7C-69B4A13CD5FA}">
  <ds:schemaRefs>
    <ds:schemaRef ds:uri="http://www.w3.org/XML/1998/namespace"/>
    <ds:schemaRef ds:uri="http://purl.org/dc/dcmityp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purl.org/dc/elements/1.1/"/>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707</TotalTime>
  <Words>1090</Words>
  <Application>Microsoft Office PowerPoint</Application>
  <PresentationFormat>Custom</PresentationFormat>
  <Paragraphs>233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Tech Computer 16x9</vt:lpstr>
      <vt:lpstr>Bluetooth</vt:lpstr>
      <vt:lpstr>Bluetooth </vt:lpstr>
      <vt:lpstr>Server VI - Overall</vt:lpstr>
      <vt:lpstr>Bluetooth Discover</vt:lpstr>
      <vt:lpstr>Bluetooth Get Mode VI </vt:lpstr>
      <vt:lpstr>Bluetooth Set Mode VI </vt:lpstr>
      <vt:lpstr>Bluetooth Create Listener Function </vt:lpstr>
      <vt:lpstr>Bluetooth Wait On Listener Function </vt:lpstr>
      <vt:lpstr>Generate waveform data</vt:lpstr>
      <vt:lpstr>Formatting Data to string</vt:lpstr>
      <vt:lpstr>Type Cast Function</vt:lpstr>
      <vt:lpstr>Bluetooth Write Function</vt:lpstr>
      <vt:lpstr>Bluetooth Read Function</vt:lpstr>
      <vt:lpstr>Bluetooth Close Connection Function </vt:lpstr>
      <vt:lpstr>Client VI - Overall</vt:lpstr>
      <vt:lpstr>Bluetooth Discover</vt:lpstr>
      <vt:lpstr>Select Bluetooth Device</vt:lpstr>
      <vt:lpstr>Select Bluetooth Device</vt:lpstr>
      <vt:lpstr>Bluetooth RFCOMM Service Discovery VI </vt:lpstr>
      <vt:lpstr>Obtain Service Info</vt:lpstr>
      <vt:lpstr>Obtain Service Info</vt:lpstr>
      <vt:lpstr>Bluetooth Open Connection</vt:lpstr>
      <vt:lpstr>Bluetooth Read Function</vt:lpstr>
      <vt:lpstr>Bluetooth Write Function</vt:lpstr>
      <vt:lpstr>Glossary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dc:title>
  <dc:creator>Yu-Hao Peng</dc:creator>
  <cp:lastModifiedBy>Yu-Hao Peng</cp:lastModifiedBy>
  <cp:revision>38</cp:revision>
  <dcterms:created xsi:type="dcterms:W3CDTF">2016-10-24T22:27:09Z</dcterms:created>
  <dcterms:modified xsi:type="dcterms:W3CDTF">2016-10-27T17:47:16Z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Tfs.IsStoryboard">
    <vt:bool>true</vt:bool>
  </property>
</Properties>
</file>