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9"/>
    <p:restoredTop sz="78089" autoAdjust="0"/>
  </p:normalViewPr>
  <p:slideViewPr>
    <p:cSldViewPr snapToGrid="0">
      <p:cViewPr varScale="1">
        <p:scale>
          <a:sx n="126" d="100"/>
          <a:sy n="126" d="100"/>
        </p:scale>
        <p:origin x="18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3CC5-0823-464A-8C91-20023191DC16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69F30-5F0B-4D33-8AEC-941C88245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4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Emerging set of best practices around productionising ML</a:t>
            </a:r>
          </a:p>
          <a:p>
            <a:r>
              <a:rPr lang="en-GB" dirty="0"/>
              <a:t>Forms a feedback loop which can trigger to need to train a new model</a:t>
            </a:r>
          </a:p>
          <a:p>
            <a:r>
              <a:rPr lang="en-GB" dirty="0"/>
              <a:t>For example, over time a model may cease to be sufficiently generalised as the novel data moves away from the training data</a:t>
            </a:r>
          </a:p>
          <a:p>
            <a:r>
              <a:rPr lang="en-GB" dirty="0"/>
              <a:t>This should trigger the model be evolved or a new model be developed</a:t>
            </a:r>
          </a:p>
          <a:p>
            <a:endParaRPr lang="en-GB" dirty="0"/>
          </a:p>
          <a:p>
            <a:r>
              <a:rPr lang="en-GB" dirty="0"/>
              <a:t>Future requests from XAI stakeholders may mean we need to be able to explain a historic model outcome</a:t>
            </a:r>
          </a:p>
          <a:p>
            <a:r>
              <a:rPr lang="en-GB" dirty="0"/>
              <a:t>Do we capture enough to be able to do that?</a:t>
            </a:r>
          </a:p>
          <a:p>
            <a:r>
              <a:rPr lang="en-GB" dirty="0"/>
              <a:t>Do we record the model outcome and it’s explainer outcomes?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2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 alert to AI not always getting it right</a:t>
            </a:r>
          </a:p>
          <a:p>
            <a:r>
              <a:rPr lang="en-GB" dirty="0"/>
              <a:t>Determine what XAI needs your specific scenario has</a:t>
            </a:r>
          </a:p>
          <a:p>
            <a:r>
              <a:rPr lang="en-GB" dirty="0"/>
              <a:t>Favour transparent over opaque models if possible</a:t>
            </a:r>
          </a:p>
          <a:p>
            <a:r>
              <a:rPr lang="en-GB" dirty="0"/>
              <a:t>Remember that your machine learning pipeline may need to produce extra artifacts (e.g. explainers)</a:t>
            </a:r>
          </a:p>
          <a:p>
            <a:r>
              <a:rPr lang="en-GB" dirty="0"/>
              <a:t>When buying models in, ask the vendor how they have met the explainability challenge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0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sub-field of Artificial Intelligence</a:t>
            </a:r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Supervised learning involves data that is labelled in some way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Classification – assign data to categories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Regression – find relationships between independent and dependent values where the output is a continuous value e.g.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Unsupervised learning involves no labelled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Clustering – put similar things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Association – find relationships, good for recommendation engines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Dimensionality Reduction – reduce the number of features in a dataset without harming integrity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Semi-supervised learning has a small amount of labelled data and large amount of unlabelled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Reinforcement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Reward or punish the AI to encourage/discourage behaviour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Instead of specific instructions that represent the rules to the machine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provide this data and the machine attempts to derive the rules from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2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Models are trained to consume input and make a prediction or take some action</a:t>
            </a:r>
          </a:p>
          <a:p>
            <a:r>
              <a:rPr lang="en-GB" dirty="0"/>
              <a:t>Can obtain very high accuracy levels</a:t>
            </a:r>
          </a:p>
          <a:p>
            <a:r>
              <a:rPr lang="en-GB" dirty="0"/>
              <a:t>But are not perfect and should not be blindly trusted</a:t>
            </a:r>
          </a:p>
          <a:p>
            <a:endParaRPr lang="en-GB" dirty="0"/>
          </a:p>
          <a:p>
            <a:r>
              <a:rPr lang="en-GB" dirty="0"/>
              <a:t>Researchers in 2018 found that a CNN could look at the wrong thing</a:t>
            </a:r>
          </a:p>
          <a:p>
            <a:r>
              <a:rPr lang="en-GB" dirty="0"/>
              <a:t>During training an AI recognised that portable scans were stamped as such</a:t>
            </a:r>
          </a:p>
          <a:p>
            <a:r>
              <a:rPr lang="en-GB" dirty="0"/>
              <a:t>The model found a correlation between portable scans and pneumonia likelihood and began looking for the portable stamp rather than evidence of pneumonia</a:t>
            </a:r>
          </a:p>
          <a:p>
            <a:endParaRPr lang="en-GB" dirty="0"/>
          </a:p>
          <a:p>
            <a:r>
              <a:rPr lang="en-GB" dirty="0"/>
              <a:t>Organisations attempting to sell their model are disincentivised from making too much public</a:t>
            </a:r>
          </a:p>
          <a:p>
            <a:r>
              <a:rPr lang="en-GB" dirty="0"/>
              <a:t>How and with what were the model trained, what is their internal configuration, what are the weights</a:t>
            </a:r>
          </a:p>
          <a:p>
            <a:endParaRPr lang="en-GB" dirty="0"/>
          </a:p>
          <a:p>
            <a:r>
              <a:rPr lang="en-GB" dirty="0"/>
              <a:t>Humans are limited as to how much they can hold in their brains at once 7±2</a:t>
            </a:r>
          </a:p>
          <a:p>
            <a:r>
              <a:rPr lang="en-GB" dirty="0"/>
              <a:t>Some models are incredibly complex to the point where the become impenetrable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Expert Systems developed in the 70s and 80s discovered a need for explainability</a:t>
            </a:r>
          </a:p>
          <a:p>
            <a:r>
              <a:rPr lang="en-GB" dirty="0"/>
              <a:t>Both to aid system development and the grow user trust</a:t>
            </a:r>
          </a:p>
          <a:p>
            <a:endParaRPr lang="en-GB" dirty="0"/>
          </a:p>
          <a:p>
            <a:r>
              <a:rPr lang="en-GB" dirty="0"/>
              <a:t>An active area of research within the AI community</a:t>
            </a:r>
          </a:p>
          <a:p>
            <a:endParaRPr lang="en-GB" dirty="0"/>
          </a:p>
          <a:p>
            <a:r>
              <a:rPr lang="en-GB" dirty="0"/>
              <a:t>Mixture of terms being used within the XAI umbrella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Interpretability – a model is inherently understandable by a domain expert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Explainability – a mechanism by which a prediction reason (or semi-reason) can be extracted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Increasing Importance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EU Artificial Intelligence Act reached draft proposal in April 2021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Italy banning the use of Chat-GPT over privacy concerns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Organisations are building products to aid in this space (e.g. IBM’s AI Explainability 360 toolkit)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From estimated $3.5bn in 2020 to $21bn by 2030 (Research Markets Nov.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0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System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Evaluating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Should I act based on this 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do I justify my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 I trust this outcome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Theorists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Mostly academics and researchers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Pushing the boundaries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May be more interested in models being easier to understand rather than explain outputs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Ethicists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Interested in Fairness, Accountability, and Transparency of AI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Wide section of society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Regulators, Legislatures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2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8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60,000 in the training set</a:t>
            </a:r>
          </a:p>
          <a:p>
            <a:r>
              <a:rPr lang="en-GB" dirty="0"/>
              <a:t>10,000 in the test set</a:t>
            </a:r>
          </a:p>
          <a:p>
            <a:endParaRPr lang="en-GB" dirty="0"/>
          </a:p>
          <a:p>
            <a:r>
              <a:rPr lang="en-GB" dirty="0"/>
              <a:t>32 filters, each of them with size 3x3 – 1 param for each of the filter cells – 9 per filter applied to the 1 dimension we have plus a bias = this layer has 9x32x1+32 parameters (320)</a:t>
            </a:r>
          </a:p>
          <a:p>
            <a:r>
              <a:rPr lang="en-GB" dirty="0"/>
              <a:t>Max pooling 2x2 takes our 26x26x32 result and shrinks each result – 13x13x32</a:t>
            </a:r>
          </a:p>
          <a:p>
            <a:r>
              <a:rPr lang="en-GB" dirty="0"/>
              <a:t>64 filters, each of them with size 3x3 – 1 param for each of the filter cells, plus a bias – 9 per filter applied to the 32 dimensions we have plus a bias = this layer has 9x64x32+64 parameters (18,496)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Max pooling 2x2 takes out 11x11x64 results and shrinks each result – 5x5x64</a:t>
            </a:r>
          </a:p>
          <a:p>
            <a:r>
              <a:rPr lang="en-GB" dirty="0"/>
              <a:t>Flatten layer results in 5x5x64 neurons in this layer – 1,600 neurons</a:t>
            </a:r>
          </a:p>
          <a:p>
            <a:r>
              <a:rPr lang="en-GB" dirty="0"/>
              <a:t>Dropout layer doesn’t affect the shape – 1,600 neurons</a:t>
            </a:r>
          </a:p>
          <a:p>
            <a:r>
              <a:rPr lang="en-GB" dirty="0"/>
              <a:t>Dense layer connects each of the 1,600 to the output 10 neurons (1 per digit in the classification target 0-9), plus a bias for each – 16,010 parameters</a:t>
            </a:r>
          </a:p>
          <a:p>
            <a:r>
              <a:rPr lang="en-GB" dirty="0"/>
              <a:t>So a total of 34,826 trainable parameters</a:t>
            </a:r>
          </a:p>
          <a:p>
            <a:endParaRPr lang="en-GB" dirty="0"/>
          </a:p>
          <a:p>
            <a:r>
              <a:rPr lang="en-GB" dirty="0"/>
              <a:t>While we “could” do the mathematics here to generate the correct result, not sure it would tell us anything – we’d just be doing by hand what the ML model is doing for us</a:t>
            </a:r>
          </a:p>
          <a:p>
            <a:r>
              <a:rPr lang="en-GB" dirty="0"/>
              <a:t>We need some way of visualising what the model cares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51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think of each pixel in our 28x28 image is a player</a:t>
            </a:r>
          </a:p>
          <a:p>
            <a:r>
              <a:rPr lang="en-GB" dirty="0"/>
              <a:t>The more red a “player” is, the more it contributed to this classification</a:t>
            </a:r>
          </a:p>
          <a:p>
            <a:r>
              <a:rPr lang="en-GB" dirty="0"/>
              <a:t>The more blue a “player” is, the more it dissuaded from this classification</a:t>
            </a:r>
          </a:p>
          <a:p>
            <a:endParaRPr lang="en-GB" dirty="0"/>
          </a:p>
          <a:p>
            <a:r>
              <a:rPr lang="en-GB" dirty="0"/>
              <a:t>Here we can see our zero has red in the middle – the fact that those “players” were not set, meant it was more likely to be a zero, similarly the blue in the centre of the 8 signifies that as these players were not set, it’s less likely to be an eight</a:t>
            </a:r>
          </a:p>
          <a:p>
            <a:r>
              <a:rPr lang="en-GB" dirty="0"/>
              <a:t>Similarly with our four. The fact that the top was closed moves the prediction away from a nine and towards a four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4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MNIST example is sufficiently basic that it may not need much in the way of XAI</a:t>
            </a:r>
          </a:p>
          <a:p>
            <a:r>
              <a:rPr lang="en-GB" dirty="0"/>
              <a:t>But if the domain we are applying AI is novel, then they may skew us towards wanting to get a view as to how the model is working</a:t>
            </a:r>
          </a:p>
          <a:p>
            <a:endParaRPr lang="en-GB" dirty="0"/>
          </a:p>
          <a:p>
            <a:r>
              <a:rPr lang="en-GB" dirty="0"/>
              <a:t>If the domain is higher risk e.g. breast cancer samples being classified as benign or malignant, recommending repair or replacement of valves in an industrial setting</a:t>
            </a:r>
          </a:p>
          <a:p>
            <a:r>
              <a:rPr lang="en-GB" dirty="0"/>
              <a:t>If the model is wrong, we may elect to pessimistically classify a mass or the state of a component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would likely be pulled towards supplying an interpretable or explainable model for such high risk domains</a:t>
            </a:r>
          </a:p>
          <a:p>
            <a:r>
              <a:rPr lang="en-GB" dirty="0"/>
              <a:t>But perhaps less so for recommendation engines</a:t>
            </a:r>
          </a:p>
          <a:p>
            <a:endParaRPr lang="en-GB" dirty="0"/>
          </a:p>
          <a:p>
            <a:r>
              <a:rPr lang="en-GB" dirty="0"/>
              <a:t>However, even for scenarios which feel low risk, we cannot necessarily ignore XAI</a:t>
            </a:r>
          </a:p>
          <a:p>
            <a:r>
              <a:rPr lang="en-GB" dirty="0"/>
              <a:t>For example, if a content platform’s recommendation engine is found to biased this can affect the monetisation potential of a content creator</a:t>
            </a:r>
          </a:p>
          <a:p>
            <a:r>
              <a:rPr lang="en-GB" dirty="0"/>
              <a:t>But it’s possible the content consumer is less concerned</a:t>
            </a:r>
          </a:p>
          <a:p>
            <a:endParaRPr lang="en-GB" dirty="0"/>
          </a:p>
          <a:p>
            <a:r>
              <a:rPr lang="en-GB" dirty="0"/>
              <a:t>In the recent Payment Protection Insurance scandal in the UK</a:t>
            </a:r>
          </a:p>
          <a:p>
            <a:r>
              <a:rPr lang="en-GB" dirty="0"/>
              <a:t>Financial institutions had to provide evidence that they had not mis-sold PPI</a:t>
            </a:r>
          </a:p>
          <a:p>
            <a:r>
              <a:rPr lang="en-GB" dirty="0"/>
              <a:t>What if a ML model had taken part in that decision?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7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oreilly.com/library/view/introducing-mlops/9781492083283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twitter.com/newmancodes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hyperlink" Target="http://newman.digital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newmancodes" TargetMode="External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ristophm.github.io/interpretable-ml-book/terminolog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3A23-268F-A83C-48BB-3E4B647E6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Must Ask Why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B2FD-16E4-6AC3-4AFF-1EA04518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939799"/>
          </a:xfrm>
        </p:spPr>
        <p:txBody>
          <a:bodyPr>
            <a:noAutofit/>
          </a:bodyPr>
          <a:lstStyle/>
          <a:p>
            <a:r>
              <a:rPr lang="en-US" sz="3200" dirty="0"/>
              <a:t>interpretability and explainability of machine learning models and why that matters</a:t>
            </a:r>
          </a:p>
        </p:txBody>
      </p:sp>
    </p:spTree>
    <p:extLst>
      <p:ext uri="{BB962C8B-B14F-4D97-AF65-F5344CB8AC3E}">
        <p14:creationId xmlns:p14="http://schemas.microsoft.com/office/powerpoint/2010/main" val="116863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6CE9-3507-51D7-16D6-8C9C3C62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This Always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957A-600F-8586-DBBF-6DB3AC7182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Is the problem considered solved?</a:t>
            </a:r>
          </a:p>
          <a:p>
            <a:r>
              <a:rPr lang="en-GB" sz="3200" dirty="0"/>
              <a:t>How High Risk is the domain?</a:t>
            </a:r>
          </a:p>
          <a:p>
            <a:r>
              <a:rPr lang="en-GB" sz="3200" dirty="0"/>
              <a:t>Consider different stakeholder viewpoints</a:t>
            </a:r>
          </a:p>
          <a:p>
            <a:r>
              <a:rPr lang="en-GB" sz="3200" dirty="0"/>
              <a:t>Consider the passing of time</a:t>
            </a:r>
          </a:p>
        </p:txBody>
      </p:sp>
      <p:pic>
        <p:nvPicPr>
          <p:cNvPr id="4098" name="Picture 2" descr="eferro's random stuff: &quot;It depends&quot; / Jocelyn Goldfein model for ...">
            <a:extLst>
              <a:ext uri="{FF2B5EF4-FFF2-40B4-BE49-F238E27FC236}">
                <a16:creationId xmlns:a16="http://schemas.microsoft.com/office/drawing/2014/main" id="{F5C32890-7B74-CF5B-799A-71DD96E5E1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2810669"/>
            <a:ext cx="45148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4856C-DEEC-B7A9-8362-C744CC5B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MLOps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55FF-108B-EFBE-B9B6-D217D7A20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Similar to DevOps, </a:t>
            </a:r>
            <a:r>
              <a:rPr lang="en-US" sz="3200" dirty="0" err="1">
                <a:solidFill>
                  <a:schemeClr val="bg1"/>
                </a:solidFill>
              </a:rPr>
              <a:t>DevSecOps</a:t>
            </a:r>
            <a:r>
              <a:rPr lang="en-US" sz="3200" dirty="0">
                <a:solidFill>
                  <a:schemeClr val="bg1"/>
                </a:solidFill>
              </a:rPr>
              <a:t> etc.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27407CE-48F5-8A47-38DF-C671F3A5D3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781676" y="643467"/>
            <a:ext cx="5264655" cy="557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2F68D-5DBD-5831-0804-A5EA60B86A9B}"/>
              </a:ext>
            </a:extLst>
          </p:cNvPr>
          <p:cNvSpPr txBox="1"/>
          <p:nvPr/>
        </p:nvSpPr>
        <p:spPr>
          <a:xfrm>
            <a:off x="9552230" y="6083728"/>
            <a:ext cx="2122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hlinkClick r:id="rId6"/>
              </a:rPr>
              <a:t>Introducing MLOps - O'Reilly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511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4EBB-47B0-A310-C683-F013BF8B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5FBFD3-2BEE-34F9-AFB5-4DEBD48B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Don’t blindly believe AI</a:t>
            </a:r>
          </a:p>
          <a:p>
            <a:r>
              <a:rPr lang="en-GB" sz="3200" dirty="0"/>
              <a:t>Identify and Communicate XAI needs</a:t>
            </a:r>
          </a:p>
          <a:p>
            <a:r>
              <a:rPr lang="en-GB" sz="3200" dirty="0"/>
              <a:t>Transparent &gt; Opaque</a:t>
            </a:r>
          </a:p>
          <a:p>
            <a:r>
              <a:rPr lang="en-GB" sz="3200" dirty="0"/>
              <a:t>MLOps pipeline</a:t>
            </a:r>
          </a:p>
          <a:p>
            <a:r>
              <a:rPr lang="en-GB" sz="3200" dirty="0"/>
              <a:t>Ask model vendors about interpretability and explainability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0805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94DA-100A-BDE5-BF71-22601DE7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1A85-CDCD-5B55-4533-B0146499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r>
              <a:rPr lang="en-GB" sz="3200" u="sng" dirty="0"/>
              <a:t>https://tinyurl.com/4ef4hmfs</a:t>
            </a:r>
          </a:p>
        </p:txBody>
      </p:sp>
    </p:spTree>
    <p:extLst>
      <p:ext uri="{BB962C8B-B14F-4D97-AF65-F5344CB8AC3E}">
        <p14:creationId xmlns:p14="http://schemas.microsoft.com/office/powerpoint/2010/main" val="399518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5B8D-316A-4133-0088-5447A252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56CA-AF20-3A87-C90E-B05B324C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111236"/>
          </a:xfrm>
        </p:spPr>
        <p:txBody>
          <a:bodyPr>
            <a:normAutofit/>
          </a:bodyPr>
          <a:lstStyle/>
          <a:p>
            <a:r>
              <a:rPr lang="en-US" sz="3200" dirty="0"/>
              <a:t>Stephen (Steve) Newman</a:t>
            </a:r>
          </a:p>
          <a:p>
            <a:r>
              <a:rPr lang="en-US" sz="3200" dirty="0"/>
              <a:t>Principal Software Engineer</a:t>
            </a:r>
          </a:p>
          <a:p>
            <a:r>
              <a:rPr lang="en-US" sz="3200" dirty="0"/>
              <a:t>Common Cloud Platform on AVEVA Connect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/newmancodes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/newmancodes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newman.digital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Graphic 4" descr="Twitter Logo">
            <a:extLst>
              <a:ext uri="{FF2B5EF4-FFF2-40B4-BE49-F238E27FC236}">
                <a16:creationId xmlns:a16="http://schemas.microsoft.com/office/drawing/2014/main" id="{3228597A-48F0-2287-0207-508C4745F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1899" y="4397046"/>
            <a:ext cx="523702" cy="523702"/>
          </a:xfrm>
          <a:prstGeom prst="rect">
            <a:avLst/>
          </a:prstGeom>
        </p:spPr>
      </p:pic>
      <p:pic>
        <p:nvPicPr>
          <p:cNvPr id="13" name="Graphic 12" descr="GitHub Logo">
            <a:extLst>
              <a:ext uri="{FF2B5EF4-FFF2-40B4-BE49-F238E27FC236}">
                <a16:creationId xmlns:a16="http://schemas.microsoft.com/office/drawing/2014/main" id="{E943F8BA-EE38-54C0-508E-0DF1FEA439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3399" y="4976876"/>
            <a:ext cx="552203" cy="552203"/>
          </a:xfrm>
          <a:prstGeom prst="rect">
            <a:avLst/>
          </a:prstGeom>
        </p:spPr>
      </p:pic>
      <p:pic>
        <p:nvPicPr>
          <p:cNvPr id="15" name="Graphic 14" descr="http:// Logo">
            <a:extLst>
              <a:ext uri="{FF2B5EF4-FFF2-40B4-BE49-F238E27FC236}">
                <a16:creationId xmlns:a16="http://schemas.microsoft.com/office/drawing/2014/main" id="{82578EC4-C745-2E0E-4322-E491ACD714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398" y="5641336"/>
            <a:ext cx="552203" cy="5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1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E6F0-EEA5-7DD8-EBF8-EBE13B98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2F89-9377-A3FA-6EEF-F26A5B7CAF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Supervised</a:t>
            </a:r>
          </a:p>
          <a:p>
            <a:r>
              <a:rPr lang="en-US" sz="3200" dirty="0"/>
              <a:t>Unsupervised</a:t>
            </a:r>
          </a:p>
          <a:p>
            <a:r>
              <a:rPr lang="en-US" sz="3200" dirty="0"/>
              <a:t>Semi-Supervised</a:t>
            </a:r>
          </a:p>
          <a:p>
            <a:r>
              <a:rPr lang="en-US" sz="3200" dirty="0"/>
              <a:t>Reinforcement</a:t>
            </a:r>
          </a:p>
          <a:p>
            <a:endParaRPr lang="en-US" dirty="0"/>
          </a:p>
        </p:txBody>
      </p:sp>
      <p:pic>
        <p:nvPicPr>
          <p:cNvPr id="3" name="Content Placeholder 2" descr="Shows the difference between programming with and without machine learning.&#10;&#10;When not leveraging machine learning a machine is given a collection of very specific instructions to follow. When using machine learning the machine is provided with data in order to discover how to map inputs to predictions.">
            <a:extLst>
              <a:ext uri="{FF2B5EF4-FFF2-40B4-BE49-F238E27FC236}">
                <a16:creationId xmlns:a16="http://schemas.microsoft.com/office/drawing/2014/main" id="{413E6EA6-0FDB-6297-DE64-793DD89018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59458"/>
            <a:ext cx="5334000" cy="2693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0AADC-FA1E-17C5-EB81-E45270151AB4}"/>
              </a:ext>
            </a:extLst>
          </p:cNvPr>
          <p:cNvSpPr txBox="1"/>
          <p:nvPr/>
        </p:nvSpPr>
        <p:spPr>
          <a:xfrm>
            <a:off x="9932795" y="5291094"/>
            <a:ext cx="1573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hlinkClick r:id="rId4"/>
              </a:rPr>
              <a:t>christophm.github.io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3725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98E551-B940-8936-16F4-9A4C98F7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 Model?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757EDF-A475-674A-B2CB-CF35A08A2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Model is some predictor ƒ</a:t>
            </a:r>
            <a:r>
              <a:rPr lang="en-GB" sz="3200" i="1" dirty="0"/>
              <a:t>(x)</a:t>
            </a:r>
          </a:p>
          <a:p>
            <a:r>
              <a:rPr lang="en-GB" sz="3200" dirty="0"/>
              <a:t>Model may be looking at the wrong thing</a:t>
            </a:r>
          </a:p>
          <a:p>
            <a:r>
              <a:rPr lang="en-GB" sz="3200" dirty="0"/>
              <a:t>Some models are proprietary</a:t>
            </a:r>
          </a:p>
          <a:p>
            <a:r>
              <a:rPr lang="en-GB" sz="3200" dirty="0"/>
              <a:t>Some models are too complex to understand</a:t>
            </a:r>
          </a:p>
        </p:txBody>
      </p:sp>
      <p:pic>
        <p:nvPicPr>
          <p:cNvPr id="1026" name="Picture 2" descr="Putting neural networks under the microscope | Neural networks, Natural ...">
            <a:extLst>
              <a:ext uri="{FF2B5EF4-FFF2-40B4-BE49-F238E27FC236}">
                <a16:creationId xmlns:a16="http://schemas.microsoft.com/office/drawing/2014/main" id="{114EEFF0-D263-150E-1739-A853415F50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28081"/>
            <a:ext cx="5334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D1C17-F621-5BF4-1BF3-126EC100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Explainable AI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F24FA3-846E-12C2-C28A-2A216E6A1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a new concept</a:t>
            </a:r>
          </a:p>
          <a:p>
            <a:r>
              <a:rPr lang="en-GB" sz="3200" dirty="0"/>
              <a:t>Not solved</a:t>
            </a:r>
          </a:p>
          <a:p>
            <a:r>
              <a:rPr lang="en-GB" sz="3200" dirty="0"/>
              <a:t>Language is not always consistent</a:t>
            </a:r>
          </a:p>
          <a:p>
            <a:r>
              <a:rPr lang="en-GB" sz="3200" dirty="0"/>
              <a:t>Of increasing importance</a:t>
            </a:r>
          </a:p>
          <a:p>
            <a:endParaRPr lang="en-GB" sz="3200" dirty="0"/>
          </a:p>
          <a:p>
            <a:endParaRPr lang="en-GB" sz="3200" dirty="0"/>
          </a:p>
        </p:txBody>
      </p:sp>
      <p:pic>
        <p:nvPicPr>
          <p:cNvPr id="2050" name="Picture 2" descr="Decision Trees | CS-301">
            <a:extLst>
              <a:ext uri="{FF2B5EF4-FFF2-40B4-BE49-F238E27FC236}">
                <a16:creationId xmlns:a16="http://schemas.microsoft.com/office/drawing/2014/main" id="{48C9C22F-712A-B023-6955-E04083D5B06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61765"/>
            <a:ext cx="5334000" cy="368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2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916B-12BD-C9BC-41CF-9A6EC85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 Stakeholders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B8E6C-1040-1AE6-9EE9-AA9B28A37E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Developers</a:t>
            </a:r>
          </a:p>
          <a:p>
            <a:r>
              <a:rPr lang="en-GB" sz="3200" dirty="0"/>
              <a:t>Users</a:t>
            </a:r>
          </a:p>
          <a:p>
            <a:r>
              <a:rPr lang="en-GB" sz="3200" dirty="0"/>
              <a:t>Theorists</a:t>
            </a:r>
          </a:p>
          <a:p>
            <a:r>
              <a:rPr lang="en-GB" sz="3200" dirty="0"/>
              <a:t>Ethicists</a:t>
            </a:r>
          </a:p>
        </p:txBody>
      </p:sp>
      <p:pic>
        <p:nvPicPr>
          <p:cNvPr id="3074" name="Picture 2" descr="Stakeholders Management, WHAT, WHY, and HOW? - Mohamed Sami">
            <a:extLst>
              <a:ext uri="{FF2B5EF4-FFF2-40B4-BE49-F238E27FC236}">
                <a16:creationId xmlns:a16="http://schemas.microsoft.com/office/drawing/2014/main" id="{C1EA1306-C8ED-DF68-1A40-97050CD80E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64285"/>
            <a:ext cx="5334000" cy="20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B33A-1E82-7D43-DA22-C979538E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 </a:t>
            </a:r>
            <a:r>
              <a:rPr lang="en-GB" dirty="0"/>
              <a:t>Flavours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5DA4-D9AF-2404-7F7C-3244BE18A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Interpretability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Transparent</a:t>
            </a:r>
          </a:p>
          <a:p>
            <a:pPr marL="0" indent="0">
              <a:buNone/>
            </a:pPr>
            <a:r>
              <a:rPr lang="en-US" sz="3200" dirty="0"/>
              <a:t>Domain Expert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32628-4806-A002-D922-F3859D9F1F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Explainability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Opaque</a:t>
            </a:r>
          </a:p>
          <a:p>
            <a:pPr marL="0" indent="0">
              <a:buNone/>
            </a:pPr>
            <a:r>
              <a:rPr lang="en-US" sz="3200" dirty="0"/>
              <a:t>Highlight Parts of Input that Matter</a:t>
            </a:r>
          </a:p>
          <a:p>
            <a:pPr marL="0" indent="0">
              <a:buNone/>
            </a:pPr>
            <a:r>
              <a:rPr lang="en-US" sz="3200" dirty="0"/>
              <a:t>Companion Predictor</a:t>
            </a:r>
          </a:p>
        </p:txBody>
      </p:sp>
    </p:spTree>
    <p:extLst>
      <p:ext uri="{BB962C8B-B14F-4D97-AF65-F5344CB8AC3E}">
        <p14:creationId xmlns:p14="http://schemas.microsoft.com/office/powerpoint/2010/main" val="41089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7706-CA2C-01FF-6200-1B68329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MNIST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8AE-CFA9-5B0D-908B-6101A4D485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ML “Hello, World!”</a:t>
            </a:r>
          </a:p>
          <a:p>
            <a:r>
              <a:rPr lang="en-GB" sz="3200" dirty="0"/>
              <a:t>Supervised Learning</a:t>
            </a:r>
          </a:p>
          <a:p>
            <a:r>
              <a:rPr lang="en-GB" sz="3200" dirty="0"/>
              <a:t>Handwritten Digit Classification</a:t>
            </a:r>
          </a:p>
          <a:p>
            <a:r>
              <a:rPr lang="en-GB" sz="3200" dirty="0"/>
              <a:t>70,000 28x28 greyscale handwritten digits</a:t>
            </a:r>
          </a:p>
          <a:p>
            <a:r>
              <a:rPr lang="en-GB" sz="3200" dirty="0"/>
              <a:t>CNN</a:t>
            </a:r>
          </a:p>
          <a:p>
            <a:r>
              <a:rPr lang="en-GB" sz="3200" dirty="0"/>
              <a:t>&gt;99%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7A712-2B15-9C8C-9067-D8AA01C1D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32 3x3 Convolutional</a:t>
            </a:r>
          </a:p>
          <a:p>
            <a:r>
              <a:rPr lang="en-GB" sz="3200" dirty="0"/>
              <a:t>2x2 Max Pooling</a:t>
            </a:r>
          </a:p>
          <a:p>
            <a:r>
              <a:rPr lang="en-GB" sz="3200" dirty="0"/>
              <a:t>64 3x3 Convolutional</a:t>
            </a:r>
          </a:p>
          <a:p>
            <a:r>
              <a:rPr lang="en-GB" sz="3200" dirty="0"/>
              <a:t>2x2 Max Pooling</a:t>
            </a:r>
          </a:p>
          <a:p>
            <a:r>
              <a:rPr lang="en-GB" sz="3200" dirty="0"/>
              <a:t>Flatten</a:t>
            </a:r>
          </a:p>
          <a:p>
            <a:r>
              <a:rPr lang="en-GB" sz="3200" dirty="0"/>
              <a:t>Dropout</a:t>
            </a:r>
          </a:p>
          <a:p>
            <a:r>
              <a:rPr lang="en-GB" sz="3200" dirty="0"/>
              <a:t>Dense</a:t>
            </a:r>
          </a:p>
          <a:p>
            <a:r>
              <a:rPr lang="en-GB" sz="3200" dirty="0"/>
              <a:t>34,826 Trainable Params</a:t>
            </a:r>
          </a:p>
        </p:txBody>
      </p:sp>
    </p:spTree>
    <p:extLst>
      <p:ext uri="{BB962C8B-B14F-4D97-AF65-F5344CB8AC3E}">
        <p14:creationId xmlns:p14="http://schemas.microsoft.com/office/powerpoint/2010/main" val="24451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469836-7993-9395-7AD2-0454C27E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Shapely Values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AB6E-8463-C25A-CE2A-BFB2EB970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Contribution of each player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Positive or negative effect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C75327-6773-E83D-715B-8DE466E663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279475" y="2284897"/>
            <a:ext cx="6269058" cy="22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5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2123</TotalTime>
  <Words>1433</Words>
  <Application>Microsoft Office PowerPoint</Application>
  <PresentationFormat>Widescreen</PresentationFormat>
  <Paragraphs>201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Why We Must Ask Why of Machine Learning</vt:lpstr>
      <vt:lpstr>Introduction</vt:lpstr>
      <vt:lpstr>What is Machine Learning?</vt:lpstr>
      <vt:lpstr>What is in a Model?</vt:lpstr>
      <vt:lpstr>Enter Explainable AI</vt:lpstr>
      <vt:lpstr>XAI Stakeholders</vt:lpstr>
      <vt:lpstr>XAI Flavours</vt:lpstr>
      <vt:lpstr>MNIST Example</vt:lpstr>
      <vt:lpstr>Shapely Values</vt:lpstr>
      <vt:lpstr>Is This Always Necessary?</vt:lpstr>
      <vt:lpstr>MLOps</vt:lpstr>
      <vt:lpstr>Take 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Must Ask Why of Machine Learning</dc:title>
  <dc:creator>Stephen Newman</dc:creator>
  <cp:lastModifiedBy>Stephen Newman</cp:lastModifiedBy>
  <cp:revision>121</cp:revision>
  <dcterms:created xsi:type="dcterms:W3CDTF">2023-03-23T09:14:20Z</dcterms:created>
  <dcterms:modified xsi:type="dcterms:W3CDTF">2023-04-05T23:40:41Z</dcterms:modified>
</cp:coreProperties>
</file>