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15" r:id="rId3"/>
    <p:sldId id="321" r:id="rId4"/>
    <p:sldId id="322" r:id="rId5"/>
    <p:sldId id="323" r:id="rId6"/>
    <p:sldId id="324" r:id="rId7"/>
    <p:sldId id="281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00FF"/>
    <a:srgbClr val="0D0296"/>
    <a:srgbClr val="6A5ACD"/>
    <a:srgbClr val="E18E52"/>
    <a:srgbClr val="FF8637"/>
    <a:srgbClr val="3A3A3A"/>
    <a:srgbClr val="F5CA46"/>
    <a:srgbClr val="B8AE8D"/>
    <a:srgbClr val="AA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7" autoAdjust="0"/>
    <p:restoredTop sz="94692" autoAdjust="0"/>
  </p:normalViewPr>
  <p:slideViewPr>
    <p:cSldViewPr snapToGrid="0">
      <p:cViewPr varScale="1">
        <p:scale>
          <a:sx n="58" d="100"/>
          <a:sy n="58" d="100"/>
        </p:scale>
        <p:origin x="77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5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owerpoint.sage-fox.com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owerpoint.sage-fox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owerpoint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5917324"/>
            <a:ext cx="12192001" cy="4947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7257" y="1593000"/>
            <a:ext cx="9848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2D </a:t>
            </a:r>
            <a:r>
              <a:rPr lang="ko-KR" alt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게임프로그래밍 프로젝트</a:t>
            </a:r>
            <a:endParaRPr lang="en-US" sz="50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9509" y="2482776"/>
            <a:ext cx="413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  <a:r>
              <a:rPr lang="en-US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  H&amp;A</a:t>
            </a:r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  <a:endParaRPr lang="en-US" sz="2800" dirty="0">
              <a:solidFill>
                <a:schemeClr val="bg1"/>
              </a:solidFill>
              <a:cs typeface="Estrangelo Edessa" panose="03080600000000000000" pitchFamily="66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  (</a:t>
            </a:r>
            <a:r>
              <a:rPr lang="en-US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Hunt and absorb) </a:t>
            </a:r>
            <a:endParaRPr lang="en-US" sz="2800" dirty="0">
              <a:solidFill>
                <a:schemeClr val="bg1"/>
              </a:solidFill>
              <a:latin typeface="AR BONNIE" panose="02000000000000000000" pitchFamily="2" charset="0"/>
              <a:cs typeface="Estrangelo Edessa" panose="030806000000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1802" y="5843752"/>
            <a:ext cx="460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 err="1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김희배</a:t>
            </a:r>
            <a:endParaRPr lang="en-US" sz="2400" i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pPr algn="ctr"/>
            <a:r>
              <a:rPr lang="en-US" sz="1200" i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2014180050</a:t>
            </a: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422975" y="5155350"/>
            <a:ext cx="5587253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64" y="2159551"/>
            <a:ext cx="4644536" cy="8229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7" y="2090135"/>
            <a:ext cx="1130951" cy="9617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77023" y="2418284"/>
            <a:ext cx="3708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전투하고</a:t>
            </a:r>
            <a:r>
              <a:rPr lang="en-GB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승리하며</a:t>
            </a:r>
            <a:r>
              <a:rPr lang="en-GB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흡수하라</a:t>
            </a:r>
            <a:endParaRPr lang="en-US" sz="2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0050" y="4684983"/>
            <a:ext cx="53210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적을 쓰러트리면 쓰러트린 적으로 변신</a:t>
            </a:r>
            <a:endParaRPr lang="en-US" sz="16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게임 컨셉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11" b="25451"/>
          <a:stretch/>
        </p:blipFill>
        <p:spPr>
          <a:xfrm>
            <a:off x="-1" y="2169978"/>
            <a:ext cx="1645714" cy="57467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1" b="24791"/>
          <a:stretch/>
        </p:blipFill>
        <p:spPr>
          <a:xfrm>
            <a:off x="1584913" y="2099160"/>
            <a:ext cx="2468571" cy="645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16" y="2343442"/>
            <a:ext cx="1606274" cy="708485"/>
          </a:xfrm>
          <a:prstGeom prst="rect">
            <a:avLst/>
          </a:prstGeom>
        </p:spPr>
      </p:pic>
      <p:sp>
        <p:nvSpPr>
          <p:cNvPr id="16" name="Rectangle 9"/>
          <p:cNvSpPr/>
          <p:nvPr/>
        </p:nvSpPr>
        <p:spPr>
          <a:xfrm>
            <a:off x="6447712" y="5495970"/>
            <a:ext cx="5394960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47464" y="5588471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lt"/>
              </a:rPr>
              <a:t>스킬로만 전투 가능</a:t>
            </a:r>
            <a:endParaRPr lang="en-GB" altLang="ko-KR" sz="2400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죽을 경우 처음부터 시작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91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67" y="2006543"/>
            <a:ext cx="1130951" cy="96179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메인 화면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sp>
        <p:nvSpPr>
          <p:cNvPr id="16" name="Rounded Rectangle 26"/>
          <p:cNvSpPr/>
          <p:nvPr/>
        </p:nvSpPr>
        <p:spPr>
          <a:xfrm>
            <a:off x="7534863" y="496655"/>
            <a:ext cx="3660091" cy="4122421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79842" y="4107133"/>
            <a:ext cx="277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초기 화면</a:t>
            </a:r>
            <a:r>
              <a:rPr lang="en-GB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주인공의 집</a:t>
            </a:r>
            <a:r>
              <a:rPr lang="en-GB" altLang="ko-KR" sz="2000" dirty="0">
                <a:solidFill>
                  <a:schemeClr val="bg1"/>
                </a:solidFill>
                <a:latin typeface="+mj-lt"/>
                <a:cs typeface="Browallia New" panose="020B0604020202020204" pitchFamily="34" charset="-34"/>
              </a:rPr>
              <a:t>)</a:t>
            </a:r>
            <a:endParaRPr lang="en-US" sz="20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cxnSp>
        <p:nvCxnSpPr>
          <p:cNvPr id="20" name="Straight Connector 29"/>
          <p:cNvCxnSpPr/>
          <p:nvPr/>
        </p:nvCxnSpPr>
        <p:spPr>
          <a:xfrm flipV="1">
            <a:off x="8134329" y="4518060"/>
            <a:ext cx="2461161" cy="140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3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게임 흐름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7465221" y="3727418"/>
            <a:ext cx="2057020" cy="889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35"/>
          <p:cNvSpPr/>
          <p:nvPr/>
        </p:nvSpPr>
        <p:spPr>
          <a:xfrm>
            <a:off x="10331443" y="1823767"/>
            <a:ext cx="1371600" cy="13716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36"/>
          <p:cNvSpPr/>
          <p:nvPr/>
        </p:nvSpPr>
        <p:spPr>
          <a:xfrm>
            <a:off x="7820033" y="5013310"/>
            <a:ext cx="13716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37"/>
          <p:cNvSpPr/>
          <p:nvPr/>
        </p:nvSpPr>
        <p:spPr>
          <a:xfrm>
            <a:off x="10331443" y="3641710"/>
            <a:ext cx="13716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39"/>
          <p:cNvSpPr/>
          <p:nvPr/>
        </p:nvSpPr>
        <p:spPr>
          <a:xfrm>
            <a:off x="7809934" y="268401"/>
            <a:ext cx="1371600" cy="13716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40"/>
          <p:cNvSpPr/>
          <p:nvPr/>
        </p:nvSpPr>
        <p:spPr>
          <a:xfrm>
            <a:off x="7809934" y="1958926"/>
            <a:ext cx="13716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40732" y="730600"/>
            <a:ext cx="110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이동</a:t>
            </a:r>
            <a:endParaRPr lang="en-US" sz="28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2734" y="2355997"/>
            <a:ext cx="110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몬스터 발견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4010" y="4004772"/>
            <a:ext cx="190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Candara" panose="020E0502030303020204" pitchFamily="34" charset="0"/>
              </a:rPr>
              <a:t>전투 시작</a:t>
            </a:r>
            <a:r>
              <a:rPr lang="en-GB" altLang="ko-KR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1139" y="5345167"/>
            <a:ext cx="177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Candara" panose="020E0502030303020204" pitchFamily="34" charset="0"/>
              </a:rPr>
              <a:t>맵의</a:t>
            </a:r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 변환</a:t>
            </a:r>
            <a:endParaRPr lang="en-GB" altLang="ko-KR" sz="20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턴제</a:t>
            </a:r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 전투</a:t>
            </a:r>
            <a:r>
              <a:rPr lang="en-GB" altLang="ko-KR" sz="2000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)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59065" y="2287593"/>
            <a:ext cx="152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전투 진행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38567" y="4167278"/>
            <a:ext cx="155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마을 이동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cxnSp>
        <p:nvCxnSpPr>
          <p:cNvPr id="30" name="직선 화살표 연결선 29"/>
          <p:cNvCxnSpPr>
            <a:stCxn id="18" idx="4"/>
            <a:endCxn id="21" idx="0"/>
          </p:cNvCxnSpPr>
          <p:nvPr/>
        </p:nvCxnSpPr>
        <p:spPr>
          <a:xfrm>
            <a:off x="8495734" y="1640001"/>
            <a:ext cx="0" cy="3189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4"/>
            <a:endCxn id="12" idx="0"/>
          </p:cNvCxnSpPr>
          <p:nvPr/>
        </p:nvCxnSpPr>
        <p:spPr>
          <a:xfrm flipH="1">
            <a:off x="8493731" y="3330526"/>
            <a:ext cx="2003" cy="39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67348" y="4567388"/>
            <a:ext cx="1611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Yes</a:t>
            </a:r>
          </a:p>
        </p:txBody>
      </p:sp>
      <p:cxnSp>
        <p:nvCxnSpPr>
          <p:cNvPr id="34" name="직선 화살표 연결선 33"/>
          <p:cNvCxnSpPr>
            <a:stCxn id="12" idx="2"/>
            <a:endCxn id="14" idx="0"/>
          </p:cNvCxnSpPr>
          <p:nvPr/>
        </p:nvCxnSpPr>
        <p:spPr>
          <a:xfrm>
            <a:off x="8493731" y="4616418"/>
            <a:ext cx="12102" cy="3968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endCxn id="18" idx="0"/>
          </p:cNvCxnSpPr>
          <p:nvPr/>
        </p:nvCxnSpPr>
        <p:spPr>
          <a:xfrm rot="5400000" flipH="1" flipV="1">
            <a:off x="6019960" y="1713665"/>
            <a:ext cx="3921037" cy="1030511"/>
          </a:xfrm>
          <a:prstGeom prst="bentConnector3">
            <a:avLst>
              <a:gd name="adj1" fmla="val 10583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77589" y="4018135"/>
            <a:ext cx="1611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No</a:t>
            </a:r>
          </a:p>
        </p:txBody>
      </p:sp>
      <p:cxnSp>
        <p:nvCxnSpPr>
          <p:cNvPr id="37" name="직선 화살표 연결선 36"/>
          <p:cNvCxnSpPr>
            <a:stCxn id="14" idx="4"/>
          </p:cNvCxnSpPr>
          <p:nvPr/>
        </p:nvCxnSpPr>
        <p:spPr>
          <a:xfrm>
            <a:off x="8505833" y="6384910"/>
            <a:ext cx="0" cy="223781"/>
          </a:xfrm>
          <a:prstGeom prst="straightConnector1">
            <a:avLst/>
          </a:prstGeom>
          <a:ln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0"/>
          </p:cNvCxnSpPr>
          <p:nvPr/>
        </p:nvCxnSpPr>
        <p:spPr>
          <a:xfrm flipV="1">
            <a:off x="11017243" y="1533871"/>
            <a:ext cx="0" cy="289896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4"/>
            <a:endCxn id="15" idx="0"/>
          </p:cNvCxnSpPr>
          <p:nvPr/>
        </p:nvCxnSpPr>
        <p:spPr>
          <a:xfrm>
            <a:off x="11017243" y="3195367"/>
            <a:ext cx="0" cy="4463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/>
          <p:cNvCxnSpPr>
            <a:stCxn id="15" idx="6"/>
            <a:endCxn id="18" idx="6"/>
          </p:cNvCxnSpPr>
          <p:nvPr/>
        </p:nvCxnSpPr>
        <p:spPr>
          <a:xfrm flipH="1" flipV="1">
            <a:off x="9181534" y="954201"/>
            <a:ext cx="2521509" cy="3373309"/>
          </a:xfrm>
          <a:prstGeom prst="bentConnector3">
            <a:avLst>
              <a:gd name="adj1" fmla="val -9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73" y="2086201"/>
            <a:ext cx="1130951" cy="9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개발 범위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61280"/>
              </p:ext>
            </p:extLst>
          </p:nvPr>
        </p:nvGraphicFramePr>
        <p:xfrm>
          <a:off x="2612420" y="1531688"/>
          <a:ext cx="8631477" cy="42484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77159">
                  <a:extLst>
                    <a:ext uri="{9D8B030D-6E8A-4147-A177-3AD203B41FA5}">
                      <a16:colId xmlns:a16="http://schemas.microsoft.com/office/drawing/2014/main" val="4052239891"/>
                    </a:ext>
                  </a:extLst>
                </a:gridCol>
                <a:gridCol w="2877159">
                  <a:extLst>
                    <a:ext uri="{9D8B030D-6E8A-4147-A177-3AD203B41FA5}">
                      <a16:colId xmlns:a16="http://schemas.microsoft.com/office/drawing/2014/main" val="1401798110"/>
                    </a:ext>
                  </a:extLst>
                </a:gridCol>
                <a:gridCol w="2877159">
                  <a:extLst>
                    <a:ext uri="{9D8B030D-6E8A-4147-A177-3AD203B41FA5}">
                      <a16:colId xmlns:a16="http://schemas.microsoft.com/office/drawing/2014/main" val="15409396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내용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최소범위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최대범위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29224"/>
                  </a:ext>
                </a:extLst>
              </a:tr>
              <a:tr h="4152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캐릭터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컨트롤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4</a:t>
                      </a:r>
                      <a:r>
                        <a:rPr lang="ko-KR" altLang="en-US" sz="1000" b="1" dirty="0"/>
                        <a:t>방향 </a:t>
                      </a:r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상하좌우</a:t>
                      </a:r>
                      <a:r>
                        <a:rPr lang="en-GB" altLang="ko-KR" sz="1000" dirty="0"/>
                        <a:t>)</a:t>
                      </a:r>
                    </a:p>
                    <a:p>
                      <a:pPr algn="ctr"/>
                      <a:r>
                        <a:rPr lang="ko-KR" altLang="en-US" sz="1000" b="1" dirty="0"/>
                        <a:t>스페이스</a:t>
                      </a:r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선택 키</a:t>
                      </a:r>
                      <a:r>
                        <a:rPr lang="en-GB" altLang="ko-KR" sz="1000" dirty="0"/>
                        <a:t>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S</a:t>
                      </a:r>
                      <a:r>
                        <a:rPr lang="ko-KR" altLang="en-US" sz="1000" b="1" dirty="0"/>
                        <a:t>키</a:t>
                      </a:r>
                      <a:endParaRPr lang="en-GB" altLang="ko-KR" sz="1000" b="1" dirty="0"/>
                    </a:p>
                    <a:p>
                      <a:r>
                        <a:rPr lang="ko-KR" altLang="en-US" sz="1000" dirty="0"/>
                        <a:t>자신이 흡수한 몬스터 들을 볼 수 있음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32581"/>
                  </a:ext>
                </a:extLst>
              </a:tr>
              <a:tr h="577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캐릭터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기술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ko-KR" sz="1000" b="1" dirty="0"/>
                        <a:t>*</a:t>
                      </a:r>
                      <a:r>
                        <a:rPr lang="ko-KR" altLang="en-US" sz="1000" b="1" dirty="0"/>
                        <a:t>몬스터마다 다름</a:t>
                      </a:r>
                      <a:endParaRPr lang="en-GB" altLang="ko-KR" sz="1000" b="1" dirty="0"/>
                    </a:p>
                    <a:p>
                      <a:pPr algn="ctr"/>
                      <a:r>
                        <a:rPr lang="ko-KR" altLang="en-US" sz="1000" dirty="0"/>
                        <a:t>훈련</a:t>
                      </a:r>
                      <a:r>
                        <a:rPr lang="en-GB" altLang="ko-KR" sz="1000" dirty="0"/>
                        <a:t>: 1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GB" altLang="ko-KR" sz="1000" dirty="0"/>
                        <a:t>,</a:t>
                      </a:r>
                      <a:r>
                        <a:rPr lang="ko-KR" altLang="en-US" sz="1000" dirty="0"/>
                        <a:t> 정예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GB" altLang="ko-KR" sz="1000" baseline="0" dirty="0"/>
                        <a:t>:2</a:t>
                      </a:r>
                      <a:r>
                        <a:rPr lang="ko-KR" altLang="en-US" sz="1000" baseline="0" dirty="0"/>
                        <a:t>개</a:t>
                      </a:r>
                      <a:endParaRPr lang="en-GB" altLang="ko-KR" sz="1000" baseline="0" dirty="0"/>
                    </a:p>
                    <a:p>
                      <a:pPr algn="ctr"/>
                      <a:r>
                        <a:rPr lang="ko-KR" altLang="en-US" sz="1000" dirty="0"/>
                        <a:t>중간보스</a:t>
                      </a:r>
                      <a:r>
                        <a:rPr lang="en-GB" altLang="ko-KR" sz="1000" dirty="0"/>
                        <a:t>: 3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GB" altLang="ko-KR" sz="1000" dirty="0"/>
                        <a:t>,</a:t>
                      </a:r>
                      <a:r>
                        <a:rPr lang="ko-KR" altLang="en-US" sz="1000" dirty="0"/>
                        <a:t> 보스</a:t>
                      </a:r>
                      <a:r>
                        <a:rPr lang="en-GB" altLang="ko-KR" sz="1000" dirty="0"/>
                        <a:t>:</a:t>
                      </a:r>
                      <a:r>
                        <a:rPr lang="en-GB" altLang="ko-KR" sz="1000" baseline="0" dirty="0"/>
                        <a:t> 4</a:t>
                      </a:r>
                      <a:r>
                        <a:rPr lang="ko-KR" altLang="en-US" sz="1000" baseline="0" dirty="0"/>
                        <a:t>개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스킬 개수 </a:t>
                      </a:r>
                      <a:r>
                        <a:rPr lang="en-GB" altLang="ko-KR" sz="1000" b="1" dirty="0"/>
                        <a:t>+1</a:t>
                      </a:r>
                    </a:p>
                    <a:p>
                      <a:pPr algn="ctr"/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패시브 스킬</a:t>
                      </a:r>
                      <a:r>
                        <a:rPr lang="en-GB" altLang="ko-KR" sz="1000" dirty="0"/>
                        <a:t>)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58338"/>
                  </a:ext>
                </a:extLst>
              </a:tr>
              <a:tr h="3645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맵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주인공 집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마을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전투 맵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NPC</a:t>
                      </a:r>
                      <a:r>
                        <a:rPr lang="ko-KR" altLang="en-US" sz="1000" dirty="0"/>
                        <a:t>들의 집 구현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8611"/>
                  </a:ext>
                </a:extLst>
              </a:tr>
              <a:tr h="2508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적 </a:t>
                      </a:r>
                      <a:r>
                        <a:rPr lang="en-GB" altLang="ko-KR" sz="1400" dirty="0"/>
                        <a:t>AI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스킬 쿨 타임 긴 순으로 스킬 사용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주인공의</a:t>
                      </a:r>
                      <a:r>
                        <a:rPr lang="en-GB" altLang="ko-KR" sz="1000" baseline="0" dirty="0"/>
                        <a:t> </a:t>
                      </a:r>
                      <a:r>
                        <a:rPr lang="ko-KR" altLang="en-US" sz="1000" baseline="0" dirty="0"/>
                        <a:t>상태를 체크</a:t>
                      </a:r>
                      <a:r>
                        <a:rPr lang="en-GB" altLang="ko-KR" sz="1000" baseline="0" dirty="0"/>
                        <a:t>, </a:t>
                      </a:r>
                      <a:r>
                        <a:rPr lang="ko-KR" altLang="en-US" sz="1000" baseline="0" dirty="0"/>
                        <a:t>효율적인 방법 선택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47183"/>
                  </a:ext>
                </a:extLst>
              </a:tr>
              <a:tr h="5221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난이도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몬스터의 계급이 높을</a:t>
                      </a:r>
                      <a:r>
                        <a:rPr lang="ko-KR" altLang="en-US" sz="1000" baseline="0" dirty="0"/>
                        <a:t> 수록</a:t>
                      </a:r>
                      <a:endParaRPr lang="en-GB" altLang="ko-KR" sz="1000" baseline="0" dirty="0"/>
                    </a:p>
                    <a:p>
                      <a:pPr algn="ctr"/>
                      <a:r>
                        <a:rPr lang="ko-KR" altLang="en-US" sz="1000" baseline="0" dirty="0"/>
                        <a:t>공격력</a:t>
                      </a:r>
                      <a:r>
                        <a:rPr lang="en-GB" altLang="ko-KR" sz="1000" baseline="0" dirty="0"/>
                        <a:t>, </a:t>
                      </a:r>
                      <a:r>
                        <a:rPr lang="ko-KR" altLang="en-US" sz="1000" baseline="0" dirty="0"/>
                        <a:t>체력</a:t>
                      </a:r>
                      <a:r>
                        <a:rPr lang="en-GB" altLang="ko-KR" sz="1000" baseline="0" dirty="0"/>
                        <a:t>, </a:t>
                      </a:r>
                      <a:r>
                        <a:rPr lang="ko-KR" altLang="en-US" sz="1000" baseline="0" dirty="0"/>
                        <a:t>방어력 높음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상성 추가</a:t>
                      </a:r>
                      <a:endParaRPr lang="en-GB" altLang="ko-KR" sz="1000" b="1" dirty="0"/>
                    </a:p>
                    <a:p>
                      <a:r>
                        <a:rPr lang="en-GB" sz="1000" dirty="0"/>
                        <a:t>Ex)</a:t>
                      </a:r>
                      <a:r>
                        <a:rPr lang="en-GB" sz="1000" baseline="0" dirty="0"/>
                        <a:t> </a:t>
                      </a:r>
                      <a:r>
                        <a:rPr lang="ko-KR" altLang="en-US" sz="1000" baseline="0" dirty="0"/>
                        <a:t>물의 스킬은 불의 몬스터에게</a:t>
                      </a:r>
                      <a:endParaRPr lang="en-GB" altLang="ko-KR" sz="1000" baseline="0" dirty="0"/>
                    </a:p>
                    <a:p>
                      <a:r>
                        <a:rPr lang="en-GB" altLang="ko-KR" sz="1000" baseline="0" dirty="0"/>
                        <a:t>     </a:t>
                      </a:r>
                      <a:r>
                        <a:rPr lang="ko-KR" altLang="en-US" sz="1000" baseline="0" dirty="0"/>
                        <a:t> 더 강한 피해를 준다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03208"/>
                  </a:ext>
                </a:extLst>
              </a:tr>
              <a:tr h="5495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게임기능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피격 시 체력 감소</a:t>
                      </a:r>
                      <a:endParaRPr lang="en-GB" altLang="ko-KR" sz="1000" dirty="0"/>
                    </a:p>
                    <a:p>
                      <a:pPr algn="ctr"/>
                      <a:r>
                        <a:rPr lang="ko-KR" altLang="en-US" sz="1000" dirty="0"/>
                        <a:t>몬스터를 잡으면 능력</a:t>
                      </a:r>
                      <a:r>
                        <a:rPr lang="en-GB" altLang="ko-KR" sz="1000" dirty="0"/>
                        <a:t>,</a:t>
                      </a:r>
                    </a:p>
                    <a:p>
                      <a:pPr algn="ctr"/>
                      <a:r>
                        <a:rPr lang="ko-KR" altLang="en-US" sz="1000" dirty="0"/>
                        <a:t>외형 습득</a:t>
                      </a:r>
                      <a:r>
                        <a:rPr lang="en-GB" altLang="ko-KR" sz="1000" dirty="0"/>
                        <a:t>(</a:t>
                      </a:r>
                      <a:r>
                        <a:rPr lang="ko-KR" altLang="en-US" sz="1000" dirty="0"/>
                        <a:t>몬스터로 변신</a:t>
                      </a:r>
                      <a:r>
                        <a:rPr lang="en-GB" altLang="ko-KR" sz="1000" dirty="0"/>
                        <a:t>)</a:t>
                      </a:r>
                    </a:p>
                    <a:p>
                      <a:pPr algn="ctr"/>
                      <a:r>
                        <a:rPr lang="ko-KR" altLang="en-US" sz="1000" dirty="0"/>
                        <a:t>사망 시 처음부터 시작</a:t>
                      </a:r>
                      <a:endParaRPr lang="en-GB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Easy</a:t>
                      </a:r>
                      <a:r>
                        <a:rPr lang="en-GB" sz="1000" b="1" baseline="0" dirty="0"/>
                        <a:t> </a:t>
                      </a:r>
                      <a:r>
                        <a:rPr lang="ko-KR" altLang="en-US" sz="1000" b="1" baseline="0" dirty="0"/>
                        <a:t>모드 선택가능</a:t>
                      </a:r>
                      <a:endParaRPr lang="en-GB" altLang="ko-KR" sz="1000" b="1" baseline="0" dirty="0"/>
                    </a:p>
                    <a:p>
                      <a:r>
                        <a:rPr lang="ko-KR" altLang="en-US" sz="1000" b="0" baseline="0" dirty="0"/>
                        <a:t>몬스터 들이 마을에서 움직임</a:t>
                      </a:r>
                      <a:endParaRPr lang="en-GB" altLang="ko-KR" sz="1000" b="0" baseline="0" dirty="0"/>
                    </a:p>
                    <a:p>
                      <a:r>
                        <a:rPr lang="ko-KR" altLang="en-US" sz="1000" dirty="0"/>
                        <a:t>여러 몬스터 들의 능력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외형 습득 가능</a:t>
                      </a:r>
                      <a:endParaRPr lang="en-GB" altLang="ko-KR" sz="1000" dirty="0"/>
                    </a:p>
                    <a:p>
                      <a:r>
                        <a:rPr lang="en-GB" sz="1000" dirty="0"/>
                        <a:t>(</a:t>
                      </a:r>
                      <a:r>
                        <a:rPr lang="ko-KR" altLang="en-US" sz="1000" dirty="0"/>
                        <a:t>마을 또는 전투시 변경가능</a:t>
                      </a:r>
                      <a:r>
                        <a:rPr lang="en-GB" altLang="ko-KR" sz="1000" dirty="0"/>
                        <a:t>)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0994"/>
                  </a:ext>
                </a:extLst>
              </a:tr>
              <a:tr h="577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사운드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로딩 사운드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집 사운드</a:t>
                      </a:r>
                      <a:r>
                        <a:rPr lang="en-GB" altLang="ko-KR" sz="1000" dirty="0"/>
                        <a:t>,</a:t>
                      </a:r>
                    </a:p>
                    <a:p>
                      <a:pPr algn="ctr"/>
                      <a:r>
                        <a:rPr lang="en-GB" altLang="ko-KR" sz="1000" dirty="0"/>
                        <a:t> </a:t>
                      </a:r>
                      <a:r>
                        <a:rPr lang="ko-KR" altLang="en-US" sz="1000" dirty="0"/>
                        <a:t>마을 사운드</a:t>
                      </a:r>
                      <a:r>
                        <a:rPr lang="en-GB" altLang="ko-KR" sz="1000" dirty="0"/>
                        <a:t>, </a:t>
                      </a:r>
                      <a:r>
                        <a:rPr lang="ko-KR" altLang="en-US" sz="1000" dirty="0"/>
                        <a:t>전투 사운드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스킬 사운드 추가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98729"/>
                  </a:ext>
                </a:extLst>
              </a:tr>
              <a:tr h="3508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애니메이션</a:t>
                      </a:r>
                      <a:endParaRPr lang="en-GB" sz="1400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걷기</a:t>
                      </a:r>
                      <a:r>
                        <a:rPr lang="en-GB" altLang="ko-KR" sz="1400" dirty="0"/>
                        <a:t>, </a:t>
                      </a:r>
                      <a:r>
                        <a:rPr lang="ko-KR" altLang="en-US" sz="1400" dirty="0"/>
                        <a:t>스킬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24964"/>
                  </a:ext>
                </a:extLst>
              </a:tr>
            </a:tbl>
          </a:graphicData>
        </a:graphic>
      </p:graphicFrame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개발 계획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80439"/>
              </p:ext>
            </p:extLst>
          </p:nvPr>
        </p:nvGraphicFramePr>
        <p:xfrm>
          <a:off x="2587104" y="1050830"/>
          <a:ext cx="8614296" cy="460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32">
                  <a:extLst>
                    <a:ext uri="{9D8B030D-6E8A-4147-A177-3AD203B41FA5}">
                      <a16:colId xmlns:a16="http://schemas.microsoft.com/office/drawing/2014/main" val="1603444764"/>
                    </a:ext>
                  </a:extLst>
                </a:gridCol>
                <a:gridCol w="2871432">
                  <a:extLst>
                    <a:ext uri="{9D8B030D-6E8A-4147-A177-3AD203B41FA5}">
                      <a16:colId xmlns:a16="http://schemas.microsoft.com/office/drawing/2014/main" val="2452619516"/>
                    </a:ext>
                  </a:extLst>
                </a:gridCol>
                <a:gridCol w="2871432">
                  <a:extLst>
                    <a:ext uri="{9D8B030D-6E8A-4147-A177-3AD203B41FA5}">
                      <a16:colId xmlns:a16="http://schemas.microsoft.com/office/drawing/2014/main" val="882871450"/>
                    </a:ext>
                  </a:extLst>
                </a:gridCol>
              </a:tblGrid>
              <a:tr h="36959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리소스 수집 및 맵 생성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리소스 수집</a:t>
                      </a:r>
                      <a:r>
                        <a:rPr lang="en-GB" altLang="ko-KR" dirty="0"/>
                        <a:t>, </a:t>
                      </a:r>
                      <a:r>
                        <a:rPr lang="ko-KR" altLang="en-US" dirty="0"/>
                        <a:t>맵 배치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88226"/>
                  </a:ext>
                </a:extLst>
              </a:tr>
              <a:tr h="44860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NPC </a:t>
                      </a:r>
                      <a:r>
                        <a:rPr lang="ko-KR" altLang="en-US" sz="1400" dirty="0"/>
                        <a:t>및 몬스터 배치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기본적인 </a:t>
                      </a:r>
                      <a:r>
                        <a:rPr lang="en-GB" altLang="ko-KR" sz="1400" dirty="0"/>
                        <a:t>NPC </a:t>
                      </a:r>
                      <a:r>
                        <a:rPr lang="ko-KR" altLang="en-US" sz="1400" dirty="0"/>
                        <a:t>및 몬스터 배치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4038"/>
                  </a:ext>
                </a:extLst>
              </a:tr>
              <a:tr h="52359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전투 구현</a:t>
                      </a:r>
                      <a:r>
                        <a:rPr lang="en-GB" altLang="ko-KR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몬스터와의 전투</a:t>
                      </a:r>
                      <a:r>
                        <a:rPr lang="en-GB" altLang="ko-KR" sz="1400" baseline="0" dirty="0"/>
                        <a:t> </a:t>
                      </a:r>
                      <a:r>
                        <a:rPr lang="ko-KR" altLang="en-US" sz="1400" baseline="0" dirty="0"/>
                        <a:t>및 </a:t>
                      </a:r>
                      <a:r>
                        <a:rPr lang="ko-KR" altLang="en-US" sz="1400" dirty="0"/>
                        <a:t>도망가기 기능 추가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64856"/>
                  </a:ext>
                </a:extLst>
              </a:tr>
              <a:tr h="30799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전투 구현</a:t>
                      </a:r>
                      <a:r>
                        <a:rPr lang="en-GB" altLang="ko-KR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여러가지 스킬 추가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78043"/>
                  </a:ext>
                </a:extLst>
              </a:tr>
              <a:tr h="30799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중간점검 및 수정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전투</a:t>
                      </a:r>
                      <a:r>
                        <a:rPr lang="en-GB" altLang="ko-KR" sz="1400" dirty="0"/>
                        <a:t>,</a:t>
                      </a:r>
                      <a:r>
                        <a:rPr lang="en-GB" altLang="ko-KR" sz="1400" baseline="0" dirty="0"/>
                        <a:t> </a:t>
                      </a:r>
                      <a:r>
                        <a:rPr lang="ko-KR" altLang="en-US" sz="1400" baseline="0" dirty="0"/>
                        <a:t>모션 등 버그 파악 및 수정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89426"/>
                  </a:ext>
                </a:extLst>
              </a:tr>
              <a:tr h="52359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NPC</a:t>
                      </a:r>
                      <a:r>
                        <a:rPr lang="ko-KR" altLang="en-US" sz="1400" dirty="0"/>
                        <a:t>와</a:t>
                      </a:r>
                      <a:r>
                        <a:rPr lang="ko-KR" altLang="en-US" sz="1400" baseline="0" dirty="0"/>
                        <a:t> 상호작용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대화 주고 받기 등</a:t>
                      </a:r>
                      <a:endParaRPr lang="en-GB" altLang="ko-KR" sz="1400" dirty="0"/>
                    </a:p>
                    <a:p>
                      <a:pPr algn="ctr"/>
                      <a:r>
                        <a:rPr lang="ko-KR" altLang="en-US" sz="1400" dirty="0"/>
                        <a:t> 간단한 상호작용 구현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20743"/>
                  </a:ext>
                </a:extLst>
              </a:tr>
              <a:tr h="52359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사운드 추가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생동감을 위해 상황에 따른</a:t>
                      </a:r>
                      <a:endParaRPr lang="en-GB" altLang="ko-K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적절한 사운드 추가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79689"/>
                  </a:ext>
                </a:extLst>
              </a:tr>
              <a:tr h="73918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기능 추가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개발 진행 상황에 맞춰 패시브 스킬</a:t>
                      </a:r>
                      <a:r>
                        <a:rPr lang="en-GB" altLang="ko-KR" sz="1400" baseline="0" dirty="0"/>
                        <a:t> </a:t>
                      </a:r>
                      <a:r>
                        <a:rPr lang="ko-KR" altLang="en-US" sz="1400" baseline="0" dirty="0"/>
                        <a:t>혹은</a:t>
                      </a:r>
                      <a:r>
                        <a:rPr lang="en-GB" altLang="ko-KR" sz="1400" dirty="0"/>
                        <a:t> </a:t>
                      </a:r>
                      <a:r>
                        <a:rPr lang="ko-KR" altLang="en-US" sz="1400" dirty="0"/>
                        <a:t>여러 몬스터로 변신 가능 기능 추가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86966"/>
                  </a:ext>
                </a:extLst>
              </a:tr>
              <a:tr h="33715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밸런스 조절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재미를 위해 전투 관련 밸런스 조절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22986"/>
                  </a:ext>
                </a:extLst>
              </a:tr>
              <a:tr h="52359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마무리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버그 확인 및 릴리즈</a:t>
                      </a:r>
                      <a:endParaRPr lang="en-GB" sz="1400" dirty="0"/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1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9578" y="2390786"/>
            <a:ext cx="11152842" cy="254435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7" y="1585468"/>
            <a:ext cx="1059704" cy="96229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133" y="3142486"/>
            <a:ext cx="1100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latin typeface="+mj-lt"/>
              </a:rPr>
              <a:t>기존에 없었던 전세계를 뒤집을 새로운 게임의 서막</a:t>
            </a:r>
            <a:r>
              <a:rPr lang="en-GB" altLang="ko-KR" sz="3600" i="1" dirty="0">
                <a:solidFill>
                  <a:schemeClr val="bg1"/>
                </a:solidFill>
                <a:latin typeface="+mj-lt"/>
              </a:rPr>
              <a:t>!</a:t>
            </a:r>
            <a:endParaRPr lang="en-US" sz="3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4600" y="4000227"/>
            <a:ext cx="622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+mj-lt"/>
              </a:rPr>
              <a:t>-- “</a:t>
            </a:r>
            <a:r>
              <a:rPr lang="en-GB" sz="3600" i="1" dirty="0">
                <a:solidFill>
                  <a:schemeClr val="bg1"/>
                </a:solidFill>
                <a:latin typeface="+mj-lt"/>
              </a:rPr>
              <a:t>CEO</a:t>
            </a:r>
            <a:r>
              <a:rPr lang="ko-KR" altLang="en-US" sz="3600" i="1" dirty="0" err="1">
                <a:solidFill>
                  <a:schemeClr val="bg1"/>
                </a:solidFill>
                <a:latin typeface="+mj-lt"/>
              </a:rPr>
              <a:t>김희배</a:t>
            </a:r>
            <a:r>
              <a:rPr lang="ko-KR" altLang="en-US" sz="3600" i="1" dirty="0">
                <a:solidFill>
                  <a:schemeClr val="bg1"/>
                </a:solidFill>
                <a:latin typeface="+mj-lt"/>
              </a:rPr>
              <a:t> 자서전 발췌</a:t>
            </a:r>
            <a:r>
              <a:rPr lang="en-GB" altLang="ko-KR" sz="3600" i="1" dirty="0">
                <a:solidFill>
                  <a:schemeClr val="bg1"/>
                </a:solidFill>
                <a:latin typeface="+mj-lt"/>
              </a:rPr>
              <a:t>”</a:t>
            </a:r>
            <a:endParaRPr lang="en-US" sz="3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cs typeface="Browallia New" panose="020B0604020202020204" pitchFamily="34" charset="-34"/>
              </a:rPr>
              <a:t>마치며</a:t>
            </a:r>
            <a:r>
              <a:rPr lang="en-GB" altLang="ko-KR" sz="3000" dirty="0">
                <a:solidFill>
                  <a:schemeClr val="bg1"/>
                </a:solidFill>
                <a:cs typeface="Browallia New" panose="020B0604020202020204" pitchFamily="34" charset="-34"/>
              </a:rPr>
              <a:t>..</a:t>
            </a:r>
            <a:endParaRPr lang="en-US" sz="30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97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-8467"/>
            <a:ext cx="60936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cs typeface="Browallia New" panose="020B0604020202020204" pitchFamily="34" charset="-34"/>
              </a:rPr>
              <a:t>개발 계획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13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3" y="2948104"/>
            <a:ext cx="1130951" cy="961792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0058"/>
              </p:ext>
            </p:extLst>
          </p:nvPr>
        </p:nvGraphicFramePr>
        <p:xfrm>
          <a:off x="3041411" y="2018453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게임컨셉이</a:t>
                      </a:r>
                      <a:r>
                        <a:rPr lang="ko-KR" altLang="en-US" sz="1600" dirty="0"/>
                        <a:t>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456</Words>
  <Application>Microsoft Office PowerPoint</Application>
  <PresentationFormat>와이드스크린</PresentationFormat>
  <Paragraphs>131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AR BONNIE</vt:lpstr>
      <vt:lpstr>Browallia New</vt:lpstr>
      <vt:lpstr>Estrangelo Edessa</vt:lpstr>
      <vt:lpstr>맑은 고딕</vt:lpstr>
      <vt:lpstr>Arial</vt:lpstr>
      <vt:lpstr>Calibri</vt:lpstr>
      <vt:lpstr>Calibri Light</vt:lpstr>
      <vt:lpstr>Candara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KimHuibae</cp:lastModifiedBy>
  <cp:revision>1737</cp:revision>
  <dcterms:created xsi:type="dcterms:W3CDTF">2015-12-31T02:20:12Z</dcterms:created>
  <dcterms:modified xsi:type="dcterms:W3CDTF">2016-09-22T06:49:40Z</dcterms:modified>
</cp:coreProperties>
</file>